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82" r:id="rId3"/>
    <p:sldId id="267" r:id="rId4"/>
    <p:sldId id="268" r:id="rId5"/>
    <p:sldId id="258" r:id="rId6"/>
    <p:sldId id="259" r:id="rId7"/>
    <p:sldId id="262" r:id="rId8"/>
    <p:sldId id="263" r:id="rId9"/>
    <p:sldId id="260" r:id="rId10"/>
    <p:sldId id="264" r:id="rId11"/>
    <p:sldId id="266" r:id="rId12"/>
    <p:sldId id="261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83" r:id="rId21"/>
    <p:sldId id="284" r:id="rId22"/>
    <p:sldId id="285" r:id="rId23"/>
    <p:sldId id="286" r:id="rId24"/>
    <p:sldId id="287" r:id="rId25"/>
    <p:sldId id="289" r:id="rId26"/>
    <p:sldId id="288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vesh Gupta" id="{884E0E53-0A56-4FF7-AD75-10ACF2821099}">
          <p14:sldIdLst>
            <p14:sldId id="256"/>
            <p14:sldId id="282"/>
            <p14:sldId id="267"/>
            <p14:sldId id="268"/>
            <p14:sldId id="258"/>
            <p14:sldId id="259"/>
            <p14:sldId id="262"/>
            <p14:sldId id="263"/>
            <p14:sldId id="260"/>
            <p14:sldId id="264"/>
            <p14:sldId id="266"/>
            <p14:sldId id="261"/>
            <p14:sldId id="269"/>
            <p14:sldId id="265"/>
            <p14:sldId id="270"/>
            <p14:sldId id="271"/>
            <p14:sldId id="272"/>
            <p14:sldId id="273"/>
            <p14:sldId id="274"/>
            <p14:sldId id="283"/>
            <p14:sldId id="284"/>
            <p14:sldId id="285"/>
            <p14:sldId id="286"/>
            <p14:sldId id="287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 Mathew" initials="MM" lastIdx="1" clrIdx="0">
    <p:extLst>
      <p:ext uri="{19B8F6BF-5375-455C-9EA6-DF929625EA0E}">
        <p15:presenceInfo xmlns:p15="http://schemas.microsoft.com/office/powerpoint/2012/main" userId="4fca1cb796bcc6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F5F5-7CB3-4D81-8ABC-94B7665883A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7282-0D76-4B71-AE6B-87F1CE9C1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5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6F4D5EF-EB1B-45A7-820D-52CF2CA4E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707188"/>
            <a:ext cx="12192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19A7EC-736A-4739-A539-0A7848AF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74B4-859E-4DD1-BE87-C0E10F581BF2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8460F0-77F4-47E0-BC5D-476618AA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31B85-867E-412D-9B9A-DCDBEFAC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7230-0B9F-4F7E-8521-2939DA84E62F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5403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38D3-9738-4EAF-A60F-BEFE3A76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E8B2-C3FB-40EA-9BC6-302BEBF895FC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A9F59-9ED4-4700-B383-4C5FB4D8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0C184-3419-4222-B598-F8D2309F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467D-AE12-48E6-B7BC-2ED53E10F8A9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CF2D1-4258-4838-86B4-6ED9F2C6F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093D3-50B6-4C00-8A7D-DF6B3DA9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F87D-078F-4825-9D53-D9EA757D79A2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AF19B-CE6E-41D5-A0DD-8C23D3DD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052B-A7DE-4B63-9E6B-AB5D9360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06C5-A035-4F4F-AA37-E1236692543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100C0-EB53-431E-A4F8-05131E318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71E46-507C-4533-94FC-CD2C6F10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984D-4C0F-4433-91AE-07EBFD2E8FC4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48F1-785F-4871-BEE4-0D2C6914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F70D-E597-47F8-8BCB-B2CD3527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FFEA-123B-4C95-B2D0-4A9FFDBCF14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A0494-D834-459B-9DFD-50ED0FF00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1E6B8-300D-4DB7-A787-88EEF77B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C18E-0212-4CC6-9496-7B9FBD650C3F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056E1-C68C-461D-AD96-D999913C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ED3D-C646-40CE-8285-472A9175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A46D-7D4B-4467-8F30-C8867DFD88B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646BC-6F36-4F84-8B09-D63A8BA98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748D10-4118-4709-805F-5CF830FB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9BF6-AEBD-4BFC-B0C3-6DAFB17FE7D6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2A8B3C-4684-4FAA-B9DA-DC496D96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28BC72-8552-4699-AE05-948EEAAC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8139-104D-442B-B273-FEB50A4404A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91ECD-BBB4-4D4F-AA7E-F0F4264E0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CE7442-61EC-41E0-9E46-4DF6FA17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7C58-F459-495C-82EC-DECBA19055B5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A76C34-9AB2-450A-BAED-22668293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33887E-61C2-4E61-BB9B-29962174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381-6C01-4FE9-887D-2866BF0FB8E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902F2-C7F0-4E3A-B758-6799A5EA5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0F6690-F18C-46EC-A3E2-D09FBCBB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64F9-02CF-424D-BACA-2EDD7BF18005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A3EDB0-8A56-4E12-B1FB-C23FC979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28F31-5844-42FA-8CEF-A4AAC8E3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7BE9-294B-4BA9-9ECF-BD27D2FE3DB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F0EE1-693C-4EB1-B91B-6A1CC226A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828B8B8-434F-42B6-91A7-73DCF9BD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707188"/>
            <a:ext cx="12192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21F82-B011-4AB5-97F5-88E47443E01B}"/>
              </a:ext>
            </a:extLst>
          </p:cNvPr>
          <p:cNvSpPr/>
          <p:nvPr userDrawn="1"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F556B-095E-4716-8189-ACE7CD97C304}"/>
              </a:ext>
            </a:extLst>
          </p:cNvPr>
          <p:cNvSpPr/>
          <p:nvPr userDrawn="1"/>
        </p:nvSpPr>
        <p:spPr>
          <a:xfrm>
            <a:off x="0" y="758825"/>
            <a:ext cx="384175" cy="5330825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5083D-6F5B-4AE6-809A-D662AAA7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AACF-97C3-41DB-BD73-1A8DCF54069B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F7BF4-100F-43DD-BDA5-BE099E01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DC67-08CA-4B05-9B7C-44024A0C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C146-8FAE-4FF8-BC8E-864794C865EA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BEF19-29E1-437D-B2E5-6A56AAFEA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145018-70F0-4637-8649-468BA9015628}"/>
              </a:ext>
            </a:extLst>
          </p:cNvPr>
          <p:cNvSpPr/>
          <p:nvPr userDrawn="1"/>
        </p:nvSpPr>
        <p:spPr>
          <a:xfrm>
            <a:off x="0" y="0"/>
            <a:ext cx="7410734" cy="622311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281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C20A5D-6080-4C38-9A86-A8F4EBDA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89F9-26CF-4F3E-9AD3-006CEE8C4CCE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5FD244-A686-42CA-8445-671191A8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B55C8-1D09-4049-B30A-9FA2EA5D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30EA-879F-40C2-A791-3BF05A65D7F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EAAA8-A31A-498D-94F2-30BB98018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493621D-FD38-46BD-926D-1F9A7EF4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3777-B907-4F15-AE99-1B980535F72F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EC5C440-4D2D-41AC-8928-8D21CF96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AC6BBE-44E8-4803-B3AB-E897A082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CEAD-59FA-4C6F-9B31-71BA654849A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C401E-55D2-43CE-9A36-4A19D4F0C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91" y="13695"/>
            <a:ext cx="1543100" cy="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798E3-9335-4CA1-B938-EF82ED6386C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B6623-AA6E-484D-9781-CB82476E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CD931D-9438-42B3-A44F-45983457D29F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ABB0648-9046-4EDF-9893-80D3B0A70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5F22-C399-4321-AE0D-212A5AE61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6265EB-B363-40A2-87D8-18DBF0BBB418}" type="datetimeFigureOut">
              <a:rPr lang="en-IN"/>
              <a:pPr>
                <a:defRPr/>
              </a:pPr>
              <a:t>13-02-2019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E2A3-038F-4D18-84CA-FD2321AF6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B3913-39C9-467B-9351-8C839911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62D8A7A9-5F47-497A-ABFF-B3E574C2501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D5647CC3-1D27-44AB-B14F-F3F6D7A986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707188"/>
            <a:ext cx="12192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>
            <a:extLst>
              <a:ext uri="{FF2B5EF4-FFF2-40B4-BE49-F238E27FC236}">
                <a16:creationId xmlns:a16="http://schemas.microsoft.com/office/drawing/2014/main" id="{BFCB9B64-8185-4924-95F7-C99C9FA3B0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875"/>
            <a:ext cx="7413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7" r:id="rId7"/>
    <p:sldLayoutId id="2147483843" r:id="rId8"/>
    <p:sldLayoutId id="2147483848" r:id="rId9"/>
    <p:sldLayoutId id="2147483844" r:id="rId10"/>
    <p:sldLayoutId id="21474838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6A2F1B-EE61-4BFA-B8A1-585A026CE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64" y="1545862"/>
            <a:ext cx="7792872" cy="3142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8C561-91B7-4783-9400-0AA04B70C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9918" r="1666" b="7778"/>
          <a:stretch/>
        </p:blipFill>
        <p:spPr>
          <a:xfrm>
            <a:off x="308328" y="5455771"/>
            <a:ext cx="2310694" cy="111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CE99C-8248-43F9-8DC5-12B10D0F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14" y="5559552"/>
            <a:ext cx="1159600" cy="115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FC578D-A8F0-40D9-BBEC-2538ACD67BC6}"/>
              </a:ext>
            </a:extLst>
          </p:cNvPr>
          <p:cNvSpPr/>
          <p:nvPr/>
        </p:nvSpPr>
        <p:spPr>
          <a:xfrm>
            <a:off x="7249807" y="3801421"/>
            <a:ext cx="1253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pc="-100" dirty="0">
                <a:solidFill>
                  <a:srgbClr val="000546"/>
                </a:solidFill>
                <a:latin typeface="Corbel" panose="020B0503020204020204"/>
                <a:ea typeface="+mj-ea"/>
                <a:cs typeface="+mj-cs"/>
              </a:rPr>
              <a:t>Version-2.0</a:t>
            </a:r>
            <a:endParaRPr lang="en-IN" sz="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6D9A3-14CE-40F8-BFD1-7B43ACE83FEF}"/>
              </a:ext>
            </a:extLst>
          </p:cNvPr>
          <p:cNvSpPr/>
          <p:nvPr/>
        </p:nvSpPr>
        <p:spPr>
          <a:xfrm>
            <a:off x="1975476" y="4326022"/>
            <a:ext cx="801695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900" spc="-100" dirty="0">
                <a:solidFill>
                  <a:srgbClr val="000F46"/>
                </a:solidFill>
                <a:latin typeface="Corbel"/>
                <a:ea typeface="+mj-ea"/>
                <a:cs typeface="+mj-cs"/>
              </a:rPr>
              <a:t>User Management </a:t>
            </a:r>
            <a:r>
              <a:rPr lang="en-GB" sz="2400" spc="-100" dirty="0">
                <a:solidFill>
                  <a:srgbClr val="000F46"/>
                </a:solidFill>
                <a:latin typeface="Corbel"/>
                <a:ea typeface="+mj-ea"/>
                <a:cs typeface="+mj-cs"/>
              </a:rPr>
              <a:t>(Add/ Edit)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683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DC816-E6CC-4A08-91FD-69540803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673"/>
            <a:ext cx="12192000" cy="58361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801D9B-D084-4FEA-A964-7468059CF8BE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Submit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EA8D2EA5-BD18-4D22-8700-E07398A756C5}"/>
              </a:ext>
            </a:extLst>
          </p:cNvPr>
          <p:cNvSpPr/>
          <p:nvPr/>
        </p:nvSpPr>
        <p:spPr>
          <a:xfrm flipH="1">
            <a:off x="3562292" y="5526873"/>
            <a:ext cx="1688133" cy="523220"/>
          </a:xfrm>
          <a:prstGeom prst="wedgeRectCallout">
            <a:avLst>
              <a:gd name="adj1" fmla="val -75554"/>
              <a:gd name="adj2" fmla="val 6181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Click submit to save changes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12784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0330D-BB35-4D9F-9165-0660FC59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664"/>
            <a:ext cx="12192000" cy="57836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77F153-62ED-42AA-A410-9124E3F822E6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Wait for confirmation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E2C31732-0E48-470F-9209-C46B112E3D8A}"/>
              </a:ext>
            </a:extLst>
          </p:cNvPr>
          <p:cNvSpPr/>
          <p:nvPr/>
        </p:nvSpPr>
        <p:spPr>
          <a:xfrm flipH="1">
            <a:off x="3090344" y="5793726"/>
            <a:ext cx="1688133" cy="738664"/>
          </a:xfrm>
          <a:prstGeom prst="wedgeRectCallout">
            <a:avLst>
              <a:gd name="adj1" fmla="val 66851"/>
              <a:gd name="adj2" fmla="val 3926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Wait for confirmation message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48514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540BC-C9D2-4CD0-B688-D73F4AFB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PHI/ Pvt HF Profile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F91F4-CB77-464C-924C-694CEAAAA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88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3A10D-3E28-4829-AC38-DF0DC221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319"/>
            <a:ext cx="12192000" cy="5928303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63A980EF-FF25-4016-B1BA-854728CAB248}"/>
              </a:ext>
            </a:extLst>
          </p:cNvPr>
          <p:cNvSpPr/>
          <p:nvPr/>
        </p:nvSpPr>
        <p:spPr>
          <a:xfrm flipH="1">
            <a:off x="5882706" y="3871451"/>
            <a:ext cx="1688133" cy="523220"/>
          </a:xfrm>
          <a:prstGeom prst="wedgeRectCallout">
            <a:avLst>
              <a:gd name="adj1" fmla="val 42389"/>
              <a:gd name="adj2" fmla="val -15255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Health Facility</a:t>
            </a:r>
            <a:endParaRPr lang="en-IN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96AA1-DBC0-44C9-BA35-DF8F79730B6D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Facility Type to be edited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3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28DE16-89AC-4BCA-A3C3-C45460FB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73"/>
            <a:ext cx="12192000" cy="5966298"/>
          </a:xfrm>
          <a:prstGeom prst="rect">
            <a:avLst/>
          </a:prstGeom>
        </p:spPr>
      </p:pic>
      <p:sp>
        <p:nvSpPr>
          <p:cNvPr id="7" name="Rectangular Callout 15">
            <a:extLst>
              <a:ext uri="{FF2B5EF4-FFF2-40B4-BE49-F238E27FC236}">
                <a16:creationId xmlns:a16="http://schemas.microsoft.com/office/drawing/2014/main" id="{84E18079-1183-4E67-919B-447DE2303775}"/>
              </a:ext>
            </a:extLst>
          </p:cNvPr>
          <p:cNvSpPr/>
          <p:nvPr/>
        </p:nvSpPr>
        <p:spPr>
          <a:xfrm flipH="1">
            <a:off x="9569803" y="3827206"/>
            <a:ext cx="1688133" cy="738664"/>
          </a:xfrm>
          <a:prstGeom prst="wedgeRectCallout">
            <a:avLst>
              <a:gd name="adj1" fmla="val 63357"/>
              <a:gd name="adj2" fmla="val 1037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Health Facility type to be edited</a:t>
            </a:r>
            <a:endParaRPr lang="en-IN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78DE3-3648-4F60-A5B6-8C897A04526B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Facility Type to be edited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59443-F809-4B06-BC7B-970E4F8D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614"/>
            <a:ext cx="12192000" cy="5876203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5F0D2765-9ADF-42B7-8AA2-65A8573D2217}"/>
              </a:ext>
            </a:extLst>
          </p:cNvPr>
          <p:cNvSpPr/>
          <p:nvPr/>
        </p:nvSpPr>
        <p:spPr>
          <a:xfrm flipH="1">
            <a:off x="9687789" y="4476134"/>
            <a:ext cx="1688133" cy="523220"/>
          </a:xfrm>
          <a:prstGeom prst="wedgeRectCallout">
            <a:avLst>
              <a:gd name="adj1" fmla="val 49378"/>
              <a:gd name="adj2" fmla="val -113092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State District &amp; TU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9FD2C0-DAD0-4DAB-A84D-06D05CE58AF6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TU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5756F-6DB9-48D0-935F-BFD0FCA5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524"/>
            <a:ext cx="12192000" cy="5966887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3248A2AA-29AE-4769-BD6E-5273FA47C6C8}"/>
              </a:ext>
            </a:extLst>
          </p:cNvPr>
          <p:cNvSpPr/>
          <p:nvPr/>
        </p:nvSpPr>
        <p:spPr>
          <a:xfrm flipH="1">
            <a:off x="9556953" y="3664967"/>
            <a:ext cx="2497393" cy="738664"/>
          </a:xfrm>
          <a:prstGeom prst="wedgeRectCallout">
            <a:avLst>
              <a:gd name="adj1" fmla="val -29567"/>
              <a:gd name="adj2" fmla="val 97940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Click Modify on the PHI for which profile need to be edited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99E23-6000-47B8-9EB6-FC38903C70FB}"/>
              </a:ext>
            </a:extLst>
          </p:cNvPr>
          <p:cNvSpPr/>
          <p:nvPr/>
        </p:nvSpPr>
        <p:spPr>
          <a:xfrm>
            <a:off x="-1" y="-44244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Click Modify to edit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2BB47-D646-47C1-951F-179045EE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553"/>
            <a:ext cx="12192000" cy="59353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D30501-DB28-4763-B8EE-ECB6EE16502C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Edit as necessary -1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4" name="Rectangular Callout 15">
            <a:extLst>
              <a:ext uri="{FF2B5EF4-FFF2-40B4-BE49-F238E27FC236}">
                <a16:creationId xmlns:a16="http://schemas.microsoft.com/office/drawing/2014/main" id="{B9184DF1-AF17-4776-B8F6-AC2735CF1CFD}"/>
              </a:ext>
            </a:extLst>
          </p:cNvPr>
          <p:cNvSpPr/>
          <p:nvPr/>
        </p:nvSpPr>
        <p:spPr>
          <a:xfrm flipH="1">
            <a:off x="3598607" y="2691579"/>
            <a:ext cx="2497393" cy="307777"/>
          </a:xfrm>
          <a:prstGeom prst="wedgeRectCallout">
            <a:avLst>
              <a:gd name="adj1" fmla="val 64331"/>
              <a:gd name="adj2" fmla="val 41094"/>
            </a:avLst>
          </a:prstGeom>
          <a:solidFill>
            <a:srgbClr val="FF0000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Wait for details to autofill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06738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A1021F-DEB9-49B7-8DB1-2046E56E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83"/>
            <a:ext cx="12192000" cy="6214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29F5B-9449-4E6C-AC91-477272F06762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Edit as necessary -2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4" name="Rectangular Callout 15">
            <a:extLst>
              <a:ext uri="{FF2B5EF4-FFF2-40B4-BE49-F238E27FC236}">
                <a16:creationId xmlns:a16="http://schemas.microsoft.com/office/drawing/2014/main" id="{08B3B26E-AB65-4429-940F-B511070E624C}"/>
              </a:ext>
            </a:extLst>
          </p:cNvPr>
          <p:cNvSpPr/>
          <p:nvPr/>
        </p:nvSpPr>
        <p:spPr>
          <a:xfrm flipH="1">
            <a:off x="8849031" y="1821424"/>
            <a:ext cx="2497393" cy="307777"/>
          </a:xfrm>
          <a:prstGeom prst="wedgeRectCallout">
            <a:avLst>
              <a:gd name="adj1" fmla="val 54882"/>
              <a:gd name="adj2" fmla="val 3883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Edit Auto filled information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42488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50F1D-A40B-463F-90EA-473173DC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718"/>
            <a:ext cx="12192000" cy="56284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865245-90DF-4678-92BF-36AF60B39452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Edit as necessary -3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4" name="Rectangular Callout 15">
            <a:extLst>
              <a:ext uri="{FF2B5EF4-FFF2-40B4-BE49-F238E27FC236}">
                <a16:creationId xmlns:a16="http://schemas.microsoft.com/office/drawing/2014/main" id="{584F84DB-8774-4E8D-A78D-CE804A8A05B9}"/>
              </a:ext>
            </a:extLst>
          </p:cNvPr>
          <p:cNvSpPr/>
          <p:nvPr/>
        </p:nvSpPr>
        <p:spPr>
          <a:xfrm flipH="1">
            <a:off x="4542501" y="1865668"/>
            <a:ext cx="2497393" cy="307777"/>
          </a:xfrm>
          <a:prstGeom prst="wedgeRectCallout">
            <a:avLst>
              <a:gd name="adj1" fmla="val -31929"/>
              <a:gd name="adj2" fmla="val 11071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Edit the Services provided</a:t>
            </a:r>
            <a:endParaRPr lang="en-IN" sz="1400" dirty="0"/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59FEADFB-E13F-41E3-BF5B-E09E42A00848}"/>
              </a:ext>
            </a:extLst>
          </p:cNvPr>
          <p:cNvSpPr/>
          <p:nvPr/>
        </p:nvSpPr>
        <p:spPr>
          <a:xfrm flipH="1">
            <a:off x="7565922" y="6132972"/>
            <a:ext cx="3111910" cy="523220"/>
          </a:xfrm>
          <a:prstGeom prst="wedgeRectCallout">
            <a:avLst>
              <a:gd name="adj1" fmla="val 69055"/>
              <a:gd name="adj2" fmla="val -48347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Based on this selection various dropdown menus will be adjusted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8894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0068D1-FD8C-438E-A9A6-70EC7A1C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B6E03-69FA-49F0-9D8F-C9764A9A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374968"/>
          </a:xfrm>
        </p:spPr>
        <p:txBody>
          <a:bodyPr/>
          <a:lstStyle/>
          <a:p>
            <a:r>
              <a:rPr lang="en-GB" dirty="0"/>
              <a:t>RNTCP now has registered cumulatively over 35000 PHIs, 140000 Private HF, 15000Private labs, 31000Private Chemist, 700Districts, and 8000 TUs  in Nikshay</a:t>
            </a:r>
          </a:p>
          <a:p>
            <a:r>
              <a:rPr lang="en-GB" dirty="0"/>
              <a:t>Different Health Facilities have different profiles and may change</a:t>
            </a:r>
            <a:r>
              <a:rPr lang="en-IN" dirty="0"/>
              <a:t> over time.</a:t>
            </a:r>
          </a:p>
          <a:p>
            <a:r>
              <a:rPr lang="en-IN" dirty="0"/>
              <a:t>This information needs to be recorded in Nikshay</a:t>
            </a:r>
          </a:p>
        </p:txBody>
      </p:sp>
    </p:spTree>
    <p:extLst>
      <p:ext uri="{BB962C8B-B14F-4D97-AF65-F5344CB8AC3E}">
        <p14:creationId xmlns:p14="http://schemas.microsoft.com/office/powerpoint/2010/main" val="105016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4CADF-65C6-4D9F-ACBE-A3490C67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Facilities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03621-49F0-48AA-A4B9-29ED7C22E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1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3A10D-3E28-4829-AC38-DF0DC221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319"/>
            <a:ext cx="12192000" cy="5928303"/>
          </a:xfrm>
          <a:prstGeom prst="rect">
            <a:avLst/>
          </a:prstGeom>
        </p:spPr>
      </p:pic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B8FD6932-6CE0-4887-BCDD-C4C1B3555CC8}"/>
              </a:ext>
            </a:extLst>
          </p:cNvPr>
          <p:cNvSpPr/>
          <p:nvPr/>
        </p:nvSpPr>
        <p:spPr>
          <a:xfrm flipH="1">
            <a:off x="4039156" y="3856702"/>
            <a:ext cx="1904443" cy="523220"/>
          </a:xfrm>
          <a:prstGeom prst="wedgeRectCallout">
            <a:avLst>
              <a:gd name="adj1" fmla="val 42389"/>
              <a:gd name="adj2" fmla="val -15255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TU/ Health Facility as required</a:t>
            </a:r>
            <a:endParaRPr lang="en-IN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959B4-C0AC-4EC0-9AE1-796BF0314E54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Facility Type to add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9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50A94-3CC7-485E-821C-02702BCE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708"/>
            <a:ext cx="12192000" cy="6028015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D4357144-C1DA-41E0-87D0-4B125E8309EB}"/>
              </a:ext>
            </a:extLst>
          </p:cNvPr>
          <p:cNvSpPr/>
          <p:nvPr/>
        </p:nvSpPr>
        <p:spPr>
          <a:xfrm flipH="1">
            <a:off x="9510809" y="4844845"/>
            <a:ext cx="1688133" cy="523220"/>
          </a:xfrm>
          <a:prstGeom prst="wedgeRectCallout">
            <a:avLst>
              <a:gd name="adj1" fmla="val 78209"/>
              <a:gd name="adj2" fmla="val -20073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Fill in the necessary details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7025C-30EE-403B-9BC1-97163683BDC5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Enter profile details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60C2C-4621-42E9-B845-C403E206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132"/>
            <a:ext cx="12192000" cy="6019179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9318E7A1-FC56-42C4-946E-08A2D6977D56}"/>
              </a:ext>
            </a:extLst>
          </p:cNvPr>
          <p:cNvSpPr/>
          <p:nvPr/>
        </p:nvSpPr>
        <p:spPr>
          <a:xfrm flipH="1">
            <a:off x="9525557" y="2219632"/>
            <a:ext cx="1688133" cy="523220"/>
          </a:xfrm>
          <a:prstGeom prst="wedgeRectCallout">
            <a:avLst>
              <a:gd name="adj1" fmla="val 78209"/>
              <a:gd name="adj2" fmla="val -20073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Fill in the necessary details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606B1-E32B-4554-8DA8-6223AE74E304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Enter profile details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B9756-413A-4056-A588-9EAD49F7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338"/>
            <a:ext cx="12192000" cy="6019179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9F742FF1-1E7E-4BFE-B7FD-E2AE663CEE62}"/>
              </a:ext>
            </a:extLst>
          </p:cNvPr>
          <p:cNvSpPr/>
          <p:nvPr/>
        </p:nvSpPr>
        <p:spPr>
          <a:xfrm flipH="1">
            <a:off x="9230588" y="4269658"/>
            <a:ext cx="1688133" cy="307777"/>
          </a:xfrm>
          <a:prstGeom prst="wedgeRectCallout">
            <a:avLst>
              <a:gd name="adj1" fmla="val 79083"/>
              <a:gd name="adj2" fmla="val -15281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Enter Password</a:t>
            </a:r>
            <a:endParaRPr lang="en-IN" sz="1400" dirty="0"/>
          </a:p>
        </p:txBody>
      </p:sp>
      <p:sp>
        <p:nvSpPr>
          <p:cNvPr id="4" name="Rectangular Callout 15">
            <a:extLst>
              <a:ext uri="{FF2B5EF4-FFF2-40B4-BE49-F238E27FC236}">
                <a16:creationId xmlns:a16="http://schemas.microsoft.com/office/drawing/2014/main" id="{E5BD8544-709C-4947-994B-51CC0E9B6C60}"/>
              </a:ext>
            </a:extLst>
          </p:cNvPr>
          <p:cNvSpPr/>
          <p:nvPr/>
        </p:nvSpPr>
        <p:spPr>
          <a:xfrm flipH="1">
            <a:off x="7155981" y="6166662"/>
            <a:ext cx="2430470" cy="523220"/>
          </a:xfrm>
          <a:prstGeom prst="wedgeRectCallout">
            <a:avLst>
              <a:gd name="adj1" fmla="val 79083"/>
              <a:gd name="adj2" fmla="val -6320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Click Submit and wait for confirmation message</a:t>
            </a:r>
            <a:endParaRPr lang="en-IN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B8377-0D01-413B-9105-276DD8A0A978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Enter password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22F89C35-E52B-4185-A86E-F856010D0EED}"/>
              </a:ext>
            </a:extLst>
          </p:cNvPr>
          <p:cNvSpPr/>
          <p:nvPr/>
        </p:nvSpPr>
        <p:spPr>
          <a:xfrm flipH="1">
            <a:off x="9230588" y="4622442"/>
            <a:ext cx="1688133" cy="523220"/>
          </a:xfrm>
          <a:prstGeom prst="wedgeRectCallout">
            <a:avLst>
              <a:gd name="adj1" fmla="val 88693"/>
              <a:gd name="adj2" fmla="val 18262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Note the password being entered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1028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9457-95B0-48C8-88D7-7E62646F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DD6E-C66C-4E1B-BC10-3D9C2441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designated in charge personnel of the facility is required to maintain their own usernames and passwords and of those below their level. in a secure manner.</a:t>
            </a:r>
          </a:p>
          <a:p>
            <a:r>
              <a:rPr lang="en-GB" sz="2400" dirty="0"/>
              <a:t>If a password is created/changed it has to be maintained securely by the user changing it and communicated to the relevant authority.</a:t>
            </a:r>
          </a:p>
          <a:p>
            <a:r>
              <a:rPr lang="en-GB" sz="2400" dirty="0"/>
              <a:t>Password reset for any facility should only be done with the concurrence of the competent authority.</a:t>
            </a:r>
          </a:p>
        </p:txBody>
      </p:sp>
    </p:spTree>
    <p:extLst>
      <p:ext uri="{BB962C8B-B14F-4D97-AF65-F5344CB8AC3E}">
        <p14:creationId xmlns:p14="http://schemas.microsoft.com/office/powerpoint/2010/main" val="316842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2922-555A-46DC-99E0-B743320F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Thankyou!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BDA2-F9A4-468A-8919-F083E2D2B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9ED6A3-C9AE-4749-94B9-D26C21C10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582"/>
            <a:ext cx="12192000" cy="5955288"/>
          </a:xfrm>
          <a:prstGeom prst="rect">
            <a:avLst/>
          </a:prstGeom>
        </p:spPr>
      </p:pic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41A92F56-26A2-40F2-9D71-5169DD7E9EEE}"/>
              </a:ext>
            </a:extLst>
          </p:cNvPr>
          <p:cNvSpPr/>
          <p:nvPr/>
        </p:nvSpPr>
        <p:spPr>
          <a:xfrm flipH="1">
            <a:off x="2135463" y="4741954"/>
            <a:ext cx="1688133" cy="738664"/>
          </a:xfrm>
          <a:prstGeom prst="wedgeRectCallout">
            <a:avLst>
              <a:gd name="adj1" fmla="val 89566"/>
              <a:gd name="adj2" fmla="val 8295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User Management option available under Admin Menu</a:t>
            </a:r>
            <a:endParaRPr lang="en-IN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A88EC-FE23-4713-A453-BAED26060C21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Menu Location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1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3A10D-3E28-4829-AC38-DF0DC221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319"/>
            <a:ext cx="12192000" cy="5928303"/>
          </a:xfrm>
          <a:prstGeom prst="rect">
            <a:avLst/>
          </a:prstGeom>
        </p:spPr>
      </p:pic>
      <p:sp>
        <p:nvSpPr>
          <p:cNvPr id="3" name="Rectangular Callout 15">
            <a:extLst>
              <a:ext uri="{FF2B5EF4-FFF2-40B4-BE49-F238E27FC236}">
                <a16:creationId xmlns:a16="http://schemas.microsoft.com/office/drawing/2014/main" id="{F3E98270-269A-46CF-8DB3-07F902A16D9F}"/>
              </a:ext>
            </a:extLst>
          </p:cNvPr>
          <p:cNvSpPr/>
          <p:nvPr/>
        </p:nvSpPr>
        <p:spPr>
          <a:xfrm flipH="1">
            <a:off x="2415681" y="1851269"/>
            <a:ext cx="1688133" cy="307777"/>
          </a:xfrm>
          <a:prstGeom prst="wedgeRectCallout">
            <a:avLst>
              <a:gd name="adj1" fmla="val 37147"/>
              <a:gd name="adj2" fmla="val 18597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Modify Facilities</a:t>
            </a:r>
            <a:endParaRPr lang="en-IN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632AA-0020-40FC-8B8A-B9A8B433B75A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Operation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4786D20C-2434-4F5C-9A4D-E4CFF893D0B2}"/>
              </a:ext>
            </a:extLst>
          </p:cNvPr>
          <p:cNvSpPr/>
          <p:nvPr/>
        </p:nvSpPr>
        <p:spPr>
          <a:xfrm flipH="1">
            <a:off x="4407867" y="1851269"/>
            <a:ext cx="1688133" cy="523220"/>
          </a:xfrm>
          <a:prstGeom prst="wedgeRectCallout">
            <a:avLst>
              <a:gd name="adj1" fmla="val 34526"/>
              <a:gd name="adj2" fmla="val 101416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Create New Facilities</a:t>
            </a:r>
            <a:endParaRPr lang="en-IN" sz="1400" dirty="0"/>
          </a:p>
        </p:txBody>
      </p:sp>
      <p:sp>
        <p:nvSpPr>
          <p:cNvPr id="7" name="Rectangular Callout 15">
            <a:extLst>
              <a:ext uri="{FF2B5EF4-FFF2-40B4-BE49-F238E27FC236}">
                <a16:creationId xmlns:a16="http://schemas.microsoft.com/office/drawing/2014/main" id="{5DAB9C04-7189-41C4-8005-F9D4BEA6CD56}"/>
              </a:ext>
            </a:extLst>
          </p:cNvPr>
          <p:cNvSpPr/>
          <p:nvPr/>
        </p:nvSpPr>
        <p:spPr>
          <a:xfrm flipH="1">
            <a:off x="6307747" y="2005157"/>
            <a:ext cx="1688133" cy="523220"/>
          </a:xfrm>
          <a:prstGeom prst="wedgeRectCallout">
            <a:avLst>
              <a:gd name="adj1" fmla="val 41515"/>
              <a:gd name="adj2" fmla="val 8168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Modify Your own profile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42731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0970F1-3ED5-46C3-8659-D9A114FC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TU profile</a:t>
            </a:r>
            <a:endParaRPr lang="en-I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54666-A1E0-4CB1-ACC6-0AAE28924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Editing the name, address, MOTC/ STS/ STLS details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0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3A10D-3E28-4829-AC38-DF0DC221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319"/>
            <a:ext cx="12192000" cy="5928303"/>
          </a:xfrm>
          <a:prstGeom prst="rect">
            <a:avLst/>
          </a:prstGeom>
        </p:spPr>
      </p:pic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B8FD6932-6CE0-4887-BCDD-C4C1B3555CC8}"/>
              </a:ext>
            </a:extLst>
          </p:cNvPr>
          <p:cNvSpPr/>
          <p:nvPr/>
        </p:nvSpPr>
        <p:spPr>
          <a:xfrm flipH="1">
            <a:off x="4083402" y="3694470"/>
            <a:ext cx="1688133" cy="307777"/>
          </a:xfrm>
          <a:prstGeom prst="wedgeRectCallout">
            <a:avLst>
              <a:gd name="adj1" fmla="val 42389"/>
              <a:gd name="adj2" fmla="val -15255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TU</a:t>
            </a:r>
            <a:endParaRPr lang="en-IN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959B4-C0AC-4EC0-9AE1-796BF0314E54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TU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2FBBE-9D75-43DC-9EE1-F8DC515C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92"/>
            <a:ext cx="12192000" cy="6059166"/>
          </a:xfrm>
          <a:prstGeom prst="rect">
            <a:avLst/>
          </a:prstGeom>
        </p:spPr>
      </p:pic>
      <p:sp>
        <p:nvSpPr>
          <p:cNvPr id="4" name="Rectangular Callout 15">
            <a:extLst>
              <a:ext uri="{FF2B5EF4-FFF2-40B4-BE49-F238E27FC236}">
                <a16:creationId xmlns:a16="http://schemas.microsoft.com/office/drawing/2014/main" id="{B19443AE-E35E-48EE-9E3C-DAAC79D7521C}"/>
              </a:ext>
            </a:extLst>
          </p:cNvPr>
          <p:cNvSpPr/>
          <p:nvPr/>
        </p:nvSpPr>
        <p:spPr>
          <a:xfrm flipH="1">
            <a:off x="9156847" y="3429000"/>
            <a:ext cx="1688133" cy="738664"/>
          </a:xfrm>
          <a:prstGeom prst="wedgeRectCallout">
            <a:avLst>
              <a:gd name="adj1" fmla="val -58081"/>
              <a:gd name="adj2" fmla="val 11818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Select Action to be performed for the TU</a:t>
            </a:r>
            <a:endParaRPr lang="en-IN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1F036-36EF-41BD-9383-A628B86A00AE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Select Action</a:t>
            </a:r>
            <a:endParaRPr lang="en-IN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3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343AB-2F7E-451D-ADC3-BB9A5B83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012"/>
            <a:ext cx="12192000" cy="5904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E28A81-606F-4FA6-8A16-A7EF9B98484D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Edit necessary details -1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id="{5A74B5C2-A447-4BE1-9E96-3BF38E675D17}"/>
              </a:ext>
            </a:extLst>
          </p:cNvPr>
          <p:cNvSpPr/>
          <p:nvPr/>
        </p:nvSpPr>
        <p:spPr>
          <a:xfrm flipH="1">
            <a:off x="7770499" y="3112257"/>
            <a:ext cx="1688133" cy="523220"/>
          </a:xfrm>
          <a:prstGeom prst="wedgeRectCallout">
            <a:avLst>
              <a:gd name="adj1" fmla="val 56367"/>
              <a:gd name="adj2" fmla="val 163287"/>
            </a:avLst>
          </a:prstGeom>
          <a:solidFill>
            <a:srgbClr val="FF0000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Wait for data to auto-populate</a:t>
            </a:r>
            <a:endParaRPr lang="en-IN" sz="1400" dirty="0"/>
          </a:p>
        </p:txBody>
      </p:sp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18F77ACC-55FC-4215-BD75-FFFBF0A50395}"/>
              </a:ext>
            </a:extLst>
          </p:cNvPr>
          <p:cNvSpPr/>
          <p:nvPr/>
        </p:nvSpPr>
        <p:spPr>
          <a:xfrm flipH="1">
            <a:off x="9250254" y="4850100"/>
            <a:ext cx="1688133" cy="307777"/>
          </a:xfrm>
          <a:prstGeom prst="wedgeRectCallout">
            <a:avLst>
              <a:gd name="adj1" fmla="val 56367"/>
              <a:gd name="adj2" fmla="val 16328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Edit as necessary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55000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FD5B7-77B9-437B-A5FB-E3055F20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191"/>
            <a:ext cx="12192000" cy="6146305"/>
          </a:xfrm>
          <a:prstGeom prst="rect">
            <a:avLst/>
          </a:prstGeom>
        </p:spPr>
      </p:pic>
      <p:sp>
        <p:nvSpPr>
          <p:cNvPr id="6" name="Rectangular Callout 15">
            <a:extLst>
              <a:ext uri="{FF2B5EF4-FFF2-40B4-BE49-F238E27FC236}">
                <a16:creationId xmlns:a16="http://schemas.microsoft.com/office/drawing/2014/main" id="{9BABF15B-4D28-4D93-90B7-4C63F0C1DADF}"/>
              </a:ext>
            </a:extLst>
          </p:cNvPr>
          <p:cNvSpPr/>
          <p:nvPr/>
        </p:nvSpPr>
        <p:spPr>
          <a:xfrm flipH="1">
            <a:off x="9102771" y="3836466"/>
            <a:ext cx="1688133" cy="307777"/>
          </a:xfrm>
          <a:prstGeom prst="wedgeRectCallout">
            <a:avLst>
              <a:gd name="adj1" fmla="val 56367"/>
              <a:gd name="adj2" fmla="val 16328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Edit as necessary</a:t>
            </a:r>
            <a:endParaRPr lang="en-IN" sz="1400" dirty="0"/>
          </a:p>
        </p:txBody>
      </p:sp>
      <p:sp>
        <p:nvSpPr>
          <p:cNvPr id="7" name="Rectangular Callout 15">
            <a:extLst>
              <a:ext uri="{FF2B5EF4-FFF2-40B4-BE49-F238E27FC236}">
                <a16:creationId xmlns:a16="http://schemas.microsoft.com/office/drawing/2014/main" id="{5E95D317-AF4D-4EC7-8871-345A17BB99E5}"/>
              </a:ext>
            </a:extLst>
          </p:cNvPr>
          <p:cNvSpPr/>
          <p:nvPr/>
        </p:nvSpPr>
        <p:spPr>
          <a:xfrm flipH="1">
            <a:off x="7057661" y="6116809"/>
            <a:ext cx="1688133" cy="523220"/>
          </a:xfrm>
          <a:prstGeom prst="wedgeRectCallout">
            <a:avLst>
              <a:gd name="adj1" fmla="val 66851"/>
              <a:gd name="adj2" fmla="val 3926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View/ edit User Credentials</a:t>
            </a:r>
            <a:endParaRPr lang="en-IN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62D220-1D9A-42A9-BBA2-1BF343A766A5}"/>
              </a:ext>
            </a:extLst>
          </p:cNvPr>
          <p:cNvSpPr/>
          <p:nvPr/>
        </p:nvSpPr>
        <p:spPr>
          <a:xfrm>
            <a:off x="-1" y="0"/>
            <a:ext cx="756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spc="-60" dirty="0">
                <a:solidFill>
                  <a:srgbClr val="FFFFFF"/>
                </a:solidFill>
                <a:latin typeface="Corbel"/>
              </a:rPr>
              <a:t>Edit necessary details -2</a:t>
            </a:r>
            <a:endParaRPr lang="en-IN" sz="3600" dirty="0">
              <a:solidFill>
                <a:srgbClr val="000000"/>
              </a:solidFill>
            </a:endParaRPr>
          </a:p>
        </p:txBody>
      </p:sp>
      <p:sp>
        <p:nvSpPr>
          <p:cNvPr id="9" name="Rectangular Callout 15">
            <a:extLst>
              <a:ext uri="{FF2B5EF4-FFF2-40B4-BE49-F238E27FC236}">
                <a16:creationId xmlns:a16="http://schemas.microsoft.com/office/drawing/2014/main" id="{9E05B31F-F998-4BA0-A01B-7FAB230B3DF2}"/>
              </a:ext>
            </a:extLst>
          </p:cNvPr>
          <p:cNvSpPr/>
          <p:nvPr/>
        </p:nvSpPr>
        <p:spPr>
          <a:xfrm flipH="1">
            <a:off x="9260085" y="1888938"/>
            <a:ext cx="1688133" cy="738664"/>
          </a:xfrm>
          <a:prstGeom prst="wedgeRectCallout">
            <a:avLst>
              <a:gd name="adj1" fmla="val 76462"/>
              <a:gd name="adj2" fmla="val 3984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Any phone number updates may be done from here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7985497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8310</TotalTime>
  <Words>362</Words>
  <Application>Microsoft Office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 2</vt:lpstr>
      <vt:lpstr>Frame</vt:lpstr>
      <vt:lpstr>PowerPoint Presentation</vt:lpstr>
      <vt:lpstr>Background</vt:lpstr>
      <vt:lpstr>PowerPoint Presentation</vt:lpstr>
      <vt:lpstr>PowerPoint Presentation</vt:lpstr>
      <vt:lpstr>Editing TU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 PHI/ Pvt HF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Facilities</vt:lpstr>
      <vt:lpstr>PowerPoint Presentation</vt:lpstr>
      <vt:lpstr>PowerPoint Presentation</vt:lpstr>
      <vt:lpstr>PowerPoint Presentation</vt:lpstr>
      <vt:lpstr>PowerPoint Presentation</vt:lpstr>
      <vt:lpstr>NOTE: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</dc:title>
  <dc:creator>Pirabu Ravanan</dc:creator>
  <cp:lastModifiedBy>Manu Mathew</cp:lastModifiedBy>
  <cp:revision>163</cp:revision>
  <dcterms:created xsi:type="dcterms:W3CDTF">2018-10-03T11:24:10Z</dcterms:created>
  <dcterms:modified xsi:type="dcterms:W3CDTF">2019-02-13T11:31:47Z</dcterms:modified>
</cp:coreProperties>
</file>