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6858000" cx="12192000"/>
  <p:notesSz cx="6858000" cy="9144000"/>
  <p:embeddedFontLst>
    <p:embeddedFont>
      <p:font typeface="Corbel"/>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9" roundtripDataSignature="AMtx7mixYPiYPiO7m1dnQeNL6Oxkkvnu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D95BD0-DB62-458D-ACBD-2A4533A20880}">
  <a:tblStyle styleId="{2CD95BD0-DB62-458D-ACBD-2A4533A2088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AB8E49B-249B-4FF2-BD89-707CE833068B}" styleName="Table_1">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EC7C2AE-49C9-41DA-AF6A-A62DD363C6B2}"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Corbel-bold.fntdata"/><Relationship Id="rId45" Type="http://schemas.openxmlformats.org/officeDocument/2006/relationships/font" Target="fonts/Corbel-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Corbel-boldItalic.fntdata"/><Relationship Id="rId47" Type="http://schemas.openxmlformats.org/officeDocument/2006/relationships/font" Target="fonts/Corbel-italic.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03" name="Google Shape;20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53bcc4b32e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g253bcc4b32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53bcc4b32e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g253bcc4b32e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7" name="Google Shape;577;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1" name="Google Shape;61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a4ca3e9ac4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g2a4ca3e9ac4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6" name="Google Shape;636;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3" name="Google Shape;64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0" name="Google Shape;650;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53bcc4b32e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253bcc4b32e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7" name="Google Shape;65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4" name="Google Shape;664;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0" name="Google Shape;680;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7" name="Google Shape;687;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5" name="Google Shape;695;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53bcc4b32e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2" name="Google Shape;702;g253bcc4b32e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9" name="Google Shape;70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224f021fef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3224f021fe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2289afd7f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2289afd7f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g32289afd7f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a4ca3e9ac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2a4ca3e9ac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a4cd3d65f3_2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a4cd3d65f3_2_2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2a4cd3d65f3_2_2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a4cd3d65f3_2_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a4cd3d65f3_2_3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2a4cd3d65f3_2_3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8" name="Shape 18"/>
        <p:cNvGrpSpPr/>
        <p:nvPr/>
      </p:nvGrpSpPr>
      <p:grpSpPr>
        <a:xfrm>
          <a:off x="0" y="0"/>
          <a:ext cx="0" cy="0"/>
          <a:chOff x="0" y="0"/>
          <a:chExt cx="0" cy="0"/>
        </a:xfrm>
      </p:grpSpPr>
      <p:sp>
        <p:nvSpPr>
          <p:cNvPr id="19" name="Google Shape;19;p70"/>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0" name="Google Shape;20;p7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400"/>
              <a:buFont typeface="Corbel"/>
              <a:buNone/>
              <a:defRPr/>
            </a:lvl1pPr>
            <a:lvl2pPr lvl="1" algn="l">
              <a:lnSpc>
                <a:spcPct val="100000"/>
              </a:lnSpc>
              <a:spcBef>
                <a:spcPts val="0"/>
              </a:spcBef>
              <a:spcAft>
                <a:spcPts val="0"/>
              </a:spcAft>
              <a:buClr>
                <a:schemeClr val="dk1"/>
              </a:buClr>
              <a:buSzPts val="1400"/>
              <a:buFont typeface="Corbel"/>
              <a:buNone/>
              <a:defRPr/>
            </a:lvl2pPr>
            <a:lvl3pPr lvl="2" algn="l">
              <a:lnSpc>
                <a:spcPct val="100000"/>
              </a:lnSpc>
              <a:spcBef>
                <a:spcPts val="0"/>
              </a:spcBef>
              <a:spcAft>
                <a:spcPts val="0"/>
              </a:spcAft>
              <a:buClr>
                <a:schemeClr val="dk1"/>
              </a:buClr>
              <a:buSzPts val="1400"/>
              <a:buFont typeface="Corbel"/>
              <a:buNone/>
              <a:defRPr/>
            </a:lvl3pPr>
            <a:lvl4pPr lvl="3" algn="l">
              <a:lnSpc>
                <a:spcPct val="100000"/>
              </a:lnSpc>
              <a:spcBef>
                <a:spcPts val="0"/>
              </a:spcBef>
              <a:spcAft>
                <a:spcPts val="0"/>
              </a:spcAft>
              <a:buClr>
                <a:schemeClr val="dk1"/>
              </a:buClr>
              <a:buSzPts val="1400"/>
              <a:buFont typeface="Corbel"/>
              <a:buNone/>
              <a:defRPr/>
            </a:lvl4pPr>
            <a:lvl5pPr lvl="4" algn="l">
              <a:lnSpc>
                <a:spcPct val="100000"/>
              </a:lnSpc>
              <a:spcBef>
                <a:spcPts val="0"/>
              </a:spcBef>
              <a:spcAft>
                <a:spcPts val="0"/>
              </a:spcAft>
              <a:buClr>
                <a:schemeClr val="dk1"/>
              </a:buClr>
              <a:buSzPts val="1400"/>
              <a:buFont typeface="Corbel"/>
              <a:buNone/>
              <a:defRPr/>
            </a:lvl5pPr>
            <a:lvl6pPr lvl="5" algn="l">
              <a:lnSpc>
                <a:spcPct val="100000"/>
              </a:lnSpc>
              <a:spcBef>
                <a:spcPts val="0"/>
              </a:spcBef>
              <a:spcAft>
                <a:spcPts val="0"/>
              </a:spcAft>
              <a:buClr>
                <a:schemeClr val="dk1"/>
              </a:buClr>
              <a:buSzPts val="1400"/>
              <a:buFont typeface="Corbel"/>
              <a:buNone/>
              <a:defRPr/>
            </a:lvl6pPr>
            <a:lvl7pPr lvl="6" algn="l">
              <a:lnSpc>
                <a:spcPct val="100000"/>
              </a:lnSpc>
              <a:spcBef>
                <a:spcPts val="0"/>
              </a:spcBef>
              <a:spcAft>
                <a:spcPts val="0"/>
              </a:spcAft>
              <a:buClr>
                <a:schemeClr val="dk1"/>
              </a:buClr>
              <a:buSzPts val="1400"/>
              <a:buFont typeface="Corbel"/>
              <a:buNone/>
              <a:defRPr/>
            </a:lvl7pPr>
            <a:lvl8pPr lvl="7" algn="l">
              <a:lnSpc>
                <a:spcPct val="100000"/>
              </a:lnSpc>
              <a:spcBef>
                <a:spcPts val="0"/>
              </a:spcBef>
              <a:spcAft>
                <a:spcPts val="0"/>
              </a:spcAft>
              <a:buClr>
                <a:schemeClr val="dk1"/>
              </a:buClr>
              <a:buSzPts val="1400"/>
              <a:buFont typeface="Corbel"/>
              <a:buNone/>
              <a:defRPr/>
            </a:lvl8pPr>
            <a:lvl9pPr lvl="8" algn="l">
              <a:lnSpc>
                <a:spcPct val="100000"/>
              </a:lnSpc>
              <a:spcBef>
                <a:spcPts val="0"/>
              </a:spcBef>
              <a:spcAft>
                <a:spcPts val="0"/>
              </a:spcAft>
              <a:buClr>
                <a:schemeClr val="dk1"/>
              </a:buClr>
              <a:buSzPts val="1400"/>
              <a:buFont typeface="Corbel"/>
              <a:buNone/>
              <a:defRPr/>
            </a:lvl9pPr>
          </a:lstStyle>
          <a:p/>
        </p:txBody>
      </p:sp>
      <p:sp>
        <p:nvSpPr>
          <p:cNvPr id="21" name="Google Shape;21;p7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Corbel"/>
              <a:buNone/>
              <a:defRPr b="1" i="0" sz="1200" u="none" cap="none" strike="noStrike">
                <a:solidFill>
                  <a:srgbClr val="000000"/>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sp>
        <p:nvSpPr>
          <p:cNvPr id="22" name="Google Shape;22;p70"/>
          <p:cNvSpPr txBox="1"/>
          <p:nvPr>
            <p:ph type="title"/>
          </p:nvPr>
        </p:nvSpPr>
        <p:spPr>
          <a:xfrm>
            <a:off x="486837" y="646262"/>
            <a:ext cx="11106151" cy="6975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81"/>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81"/>
          <p:cNvSpPr/>
          <p:nvPr>
            <p:ph idx="2" type="pic"/>
          </p:nvPr>
        </p:nvSpPr>
        <p:spPr>
          <a:xfrm>
            <a:off x="3570644" y="767419"/>
            <a:ext cx="8115230" cy="5330952"/>
          </a:xfrm>
          <a:prstGeom prst="rect">
            <a:avLst/>
          </a:prstGeom>
          <a:solidFill>
            <a:srgbClr val="BFBFBF"/>
          </a:solidFill>
          <a:ln>
            <a:noFill/>
          </a:ln>
        </p:spPr>
      </p:sp>
      <p:sp>
        <p:nvSpPr>
          <p:cNvPr id="86" name="Google Shape;86;p81"/>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87" name="Google Shape;87;p8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81"/>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8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90" name="Google Shape;90;p8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8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82"/>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4" name="Google Shape;94;p8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8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8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97" name="Google Shape;97;p8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83"/>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83"/>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01" name="Google Shape;101;p8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8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8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104" name="Google Shape;104;p8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14" name="Shape 114"/>
        <p:cNvGrpSpPr/>
        <p:nvPr/>
      </p:nvGrpSpPr>
      <p:grpSpPr>
        <a:xfrm>
          <a:off x="0" y="0"/>
          <a:ext cx="0" cy="0"/>
          <a:chOff x="0" y="0"/>
          <a:chExt cx="0" cy="0"/>
        </a:xfrm>
      </p:grpSpPr>
      <p:sp>
        <p:nvSpPr>
          <p:cNvPr id="115" name="Google Shape;115;p72"/>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6" name="Google Shape;116;p7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7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118" name="Google Shape;118;p72"/>
          <p:cNvSpPr txBox="1"/>
          <p:nvPr>
            <p:ph type="title"/>
          </p:nvPr>
        </p:nvSpPr>
        <p:spPr>
          <a:xfrm>
            <a:off x="486837" y="646262"/>
            <a:ext cx="11106151" cy="6975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19" name="Shape 119"/>
        <p:cNvGrpSpPr/>
        <p:nvPr/>
      </p:nvGrpSpPr>
      <p:grpSpPr>
        <a:xfrm>
          <a:off x="0" y="0"/>
          <a:ext cx="0" cy="0"/>
          <a:chOff x="0" y="0"/>
          <a:chExt cx="0" cy="0"/>
        </a:xfrm>
      </p:grpSpPr>
      <p:sp>
        <p:nvSpPr>
          <p:cNvPr id="120" name="Google Shape;120;p84"/>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84"/>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22" name="Google Shape;122;p8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8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8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25" name="Google Shape;125;p84"/>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6" name="Shape 126"/>
        <p:cNvGrpSpPr/>
        <p:nvPr/>
      </p:nvGrpSpPr>
      <p:grpSpPr>
        <a:xfrm>
          <a:off x="0" y="0"/>
          <a:ext cx="0" cy="0"/>
          <a:chOff x="0" y="0"/>
          <a:chExt cx="0" cy="0"/>
        </a:xfrm>
      </p:grpSpPr>
      <p:sp>
        <p:nvSpPr>
          <p:cNvPr id="127" name="Google Shape;127;p8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85"/>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29" name="Google Shape;129;p8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8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8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32" name="Google Shape;132;p8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3" name="Shape 133"/>
        <p:cNvGrpSpPr/>
        <p:nvPr/>
      </p:nvGrpSpPr>
      <p:grpSpPr>
        <a:xfrm>
          <a:off x="0" y="0"/>
          <a:ext cx="0" cy="0"/>
          <a:chOff x="0" y="0"/>
          <a:chExt cx="0" cy="0"/>
        </a:xfrm>
      </p:grpSpPr>
      <p:sp>
        <p:nvSpPr>
          <p:cNvPr id="134" name="Google Shape;134;p86"/>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86"/>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136" name="Google Shape;136;p8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8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8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39" name="Google Shape;139;p8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0" name="Shape 140"/>
        <p:cNvGrpSpPr/>
        <p:nvPr/>
      </p:nvGrpSpPr>
      <p:grpSpPr>
        <a:xfrm>
          <a:off x="0" y="0"/>
          <a:ext cx="0" cy="0"/>
          <a:chOff x="0" y="0"/>
          <a:chExt cx="0" cy="0"/>
        </a:xfrm>
      </p:grpSpPr>
      <p:sp>
        <p:nvSpPr>
          <p:cNvPr id="141" name="Google Shape;141;p8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87"/>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3" name="Google Shape;143;p87"/>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4" name="Google Shape;144;p8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8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8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47" name="Google Shape;147;p8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8" name="Shape 148"/>
        <p:cNvGrpSpPr/>
        <p:nvPr/>
      </p:nvGrpSpPr>
      <p:grpSpPr>
        <a:xfrm>
          <a:off x="0" y="0"/>
          <a:ext cx="0" cy="0"/>
          <a:chOff x="0" y="0"/>
          <a:chExt cx="0" cy="0"/>
        </a:xfrm>
      </p:grpSpPr>
      <p:sp>
        <p:nvSpPr>
          <p:cNvPr id="149" name="Google Shape;149;p8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88"/>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51" name="Google Shape;151;p88"/>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52" name="Google Shape;152;p88"/>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53" name="Google Shape;153;p88"/>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54" name="Google Shape;154;p8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8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8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57" name="Google Shape;157;p8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p8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8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8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8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63" name="Google Shape;163;p8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73"/>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3"/>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6" name="Google Shape;26;p7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7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29" name="Google Shape;29;p73"/>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64" name="Shape 164"/>
        <p:cNvGrpSpPr/>
        <p:nvPr/>
      </p:nvGrpSpPr>
      <p:grpSpPr>
        <a:xfrm>
          <a:off x="0" y="0"/>
          <a:ext cx="0" cy="0"/>
          <a:chOff x="0" y="0"/>
          <a:chExt cx="0" cy="0"/>
        </a:xfrm>
      </p:grpSpPr>
      <p:sp>
        <p:nvSpPr>
          <p:cNvPr id="165" name="Google Shape;165;p9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9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9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68" name="Google Shape;168;p90"/>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169" name="Google Shape;169;p90"/>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90"/>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1" name="Shape 171"/>
        <p:cNvGrpSpPr/>
        <p:nvPr/>
      </p:nvGrpSpPr>
      <p:grpSpPr>
        <a:xfrm>
          <a:off x="0" y="0"/>
          <a:ext cx="0" cy="0"/>
          <a:chOff x="0" y="0"/>
          <a:chExt cx="0" cy="0"/>
        </a:xfrm>
      </p:grpSpPr>
      <p:sp>
        <p:nvSpPr>
          <p:cNvPr id="172" name="Google Shape;172;p91"/>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91"/>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74" name="Google Shape;174;p91"/>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75" name="Google Shape;175;p9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9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9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78" name="Google Shape;178;p9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9" name="Shape 179"/>
        <p:cNvGrpSpPr/>
        <p:nvPr/>
      </p:nvGrpSpPr>
      <p:grpSpPr>
        <a:xfrm>
          <a:off x="0" y="0"/>
          <a:ext cx="0" cy="0"/>
          <a:chOff x="0" y="0"/>
          <a:chExt cx="0" cy="0"/>
        </a:xfrm>
      </p:grpSpPr>
      <p:sp>
        <p:nvSpPr>
          <p:cNvPr id="180" name="Google Shape;180;p92"/>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92"/>
          <p:cNvSpPr/>
          <p:nvPr>
            <p:ph idx="2" type="pic"/>
          </p:nvPr>
        </p:nvSpPr>
        <p:spPr>
          <a:xfrm>
            <a:off x="3570644" y="767419"/>
            <a:ext cx="8115230" cy="5330952"/>
          </a:xfrm>
          <a:prstGeom prst="rect">
            <a:avLst/>
          </a:prstGeom>
          <a:solidFill>
            <a:srgbClr val="BFBFBF"/>
          </a:solidFill>
          <a:ln>
            <a:noFill/>
          </a:ln>
        </p:spPr>
      </p:sp>
      <p:sp>
        <p:nvSpPr>
          <p:cNvPr id="182" name="Google Shape;182;p92"/>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83" name="Google Shape;183;p9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92"/>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9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86" name="Google Shape;186;p9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7" name="Shape 187"/>
        <p:cNvGrpSpPr/>
        <p:nvPr/>
      </p:nvGrpSpPr>
      <p:grpSpPr>
        <a:xfrm>
          <a:off x="0" y="0"/>
          <a:ext cx="0" cy="0"/>
          <a:chOff x="0" y="0"/>
          <a:chExt cx="0" cy="0"/>
        </a:xfrm>
      </p:grpSpPr>
      <p:sp>
        <p:nvSpPr>
          <p:cNvPr id="188" name="Google Shape;188;p9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93"/>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90" name="Google Shape;190;p9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9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9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93" name="Google Shape;193;p9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94"/>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94"/>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97" name="Google Shape;197;p9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9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9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00" name="Google Shape;200;p9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7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4"/>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3" name="Google Shape;33;p7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36" name="Google Shape;36;p7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75"/>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5"/>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40" name="Google Shape;40;p7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43" name="Google Shape;43;p7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7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6"/>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7" name="Google Shape;47;p76"/>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48" name="Google Shape;48;p7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51" name="Google Shape;51;p7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7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7"/>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5" name="Google Shape;55;p77"/>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6" name="Google Shape;56;p77"/>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7" name="Google Shape;57;p77"/>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8" name="Google Shape;58;p7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61" name="Google Shape;61;p7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7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7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7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67" name="Google Shape;67;p7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7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72" name="Google Shape;72;p79"/>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73" name="Google Shape;73;p79"/>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79"/>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80"/>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0"/>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78" name="Google Shape;78;p80"/>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9" name="Google Shape;79;p8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82" name="Google Shape;82;p8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9"/>
          <p:cNvSpPr/>
          <p:nvPr/>
        </p:nvSpPr>
        <p:spPr>
          <a:xfrm>
            <a:off x="1" y="758952"/>
            <a:ext cx="3443590"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1" name="Google Shape;11;p6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69"/>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6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6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6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6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17" name="Google Shape;17;p69"/>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71"/>
          <p:cNvSpPr/>
          <p:nvPr/>
        </p:nvSpPr>
        <p:spPr>
          <a:xfrm>
            <a:off x="2644878" y="0"/>
            <a:ext cx="9574060" cy="589936"/>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p7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71"/>
          <p:cNvSpPr/>
          <p:nvPr/>
        </p:nvSpPr>
        <p:spPr>
          <a:xfrm>
            <a:off x="0" y="1452906"/>
            <a:ext cx="108000" cy="4392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7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10" name="Google Shape;110;p7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1" name="Google Shape;111;p7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7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13" name="Google Shape;113;p71"/>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1.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9.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6.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3.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5.jp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1.jp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8.jpg"/><Relationship Id="rId4" Type="http://schemas.openxmlformats.org/officeDocument/2006/relationships/image" Target="../media/image28.jpg"/><Relationship Id="rId5"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4.jp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0"/>
          <p:cNvSpPr/>
          <p:nvPr/>
        </p:nvSpPr>
        <p:spPr>
          <a:xfrm>
            <a:off x="10954603" y="743004"/>
            <a:ext cx="1096371" cy="313275"/>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pic>
        <p:nvPicPr>
          <p:cNvPr id="206" name="Google Shape;206;p40"/>
          <p:cNvPicPr preferRelativeResize="0"/>
          <p:nvPr/>
        </p:nvPicPr>
        <p:blipFill rotWithShape="1">
          <a:blip r:embed="rId3">
            <a:alphaModFix/>
          </a:blip>
          <a:srcRect b="0" l="0" r="0" t="0"/>
          <a:stretch/>
        </p:blipFill>
        <p:spPr>
          <a:xfrm>
            <a:off x="241024" y="-34227"/>
            <a:ext cx="2134042" cy="814816"/>
          </a:xfrm>
          <a:prstGeom prst="rect">
            <a:avLst/>
          </a:prstGeom>
          <a:noFill/>
          <a:ln>
            <a:noFill/>
          </a:ln>
        </p:spPr>
      </p:pic>
      <p:sp>
        <p:nvSpPr>
          <p:cNvPr id="207" name="Google Shape;207;p40"/>
          <p:cNvSpPr txBox="1"/>
          <p:nvPr>
            <p:ph type="title"/>
          </p:nvPr>
        </p:nvSpPr>
        <p:spPr>
          <a:xfrm>
            <a:off x="3867912" y="1298447"/>
            <a:ext cx="7689088" cy="399200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66666"/>
              <a:buNone/>
            </a:pPr>
            <a:r>
              <a:rPr lang="en-IN" sz="6000">
                <a:solidFill>
                  <a:schemeClr val="dk1"/>
                </a:solidFill>
              </a:rPr>
              <a:t>Module 5:</a:t>
            </a:r>
            <a:br>
              <a:rPr lang="en-IN" sz="6000">
                <a:solidFill>
                  <a:schemeClr val="dk1"/>
                </a:solidFill>
              </a:rPr>
            </a:br>
            <a:r>
              <a:rPr lang="en-IN" sz="6000"/>
              <a:t>Module 5:</a:t>
            </a:r>
            <a:br>
              <a:rPr lang="en-IN" sz="6000"/>
            </a:br>
            <a:r>
              <a:rPr lang="en-IN" sz="6000">
                <a:solidFill>
                  <a:schemeClr val="dk1"/>
                </a:solidFill>
                <a:extLst>
                  <a:ext uri="http://customooxmlschemas.google.com/">
                    <go:slidesCustomData xmlns:go="http://customooxmlschemas.google.com/" textRoundtripDataId="0"/>
                  </a:ext>
                </a:extLst>
              </a:rPr>
              <a:t>Nikshay</a:t>
            </a:r>
            <a:r>
              <a:rPr lang="en-IN" sz="6000">
                <a:solidFill>
                  <a:schemeClr val="dk1"/>
                </a:solidFill>
              </a:rPr>
              <a:t> Poshan Yojana </a:t>
            </a:r>
            <a:r>
              <a:rPr lang="en-IN" sz="6000">
                <a:solidFill>
                  <a:schemeClr val="dk1"/>
                </a:solidFill>
              </a:rPr>
              <a:t>and Tribal Support </a:t>
            </a:r>
            <a:r>
              <a:rPr lang="en-IN" sz="6000">
                <a:solidFill>
                  <a:schemeClr val="dk1"/>
                </a:solidFill>
              </a:rPr>
              <a:t>Scheme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3"/>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TU Level…</a:t>
            </a:r>
            <a:endParaRPr b="0" i="0" sz="1400" u="none" cap="none" strike="noStrike">
              <a:solidFill>
                <a:srgbClr val="000000"/>
              </a:solidFill>
              <a:latin typeface="Arial"/>
              <a:ea typeface="Arial"/>
              <a:cs typeface="Arial"/>
              <a:sym typeface="Arial"/>
            </a:endParaRPr>
          </a:p>
        </p:txBody>
      </p:sp>
      <p:grpSp>
        <p:nvGrpSpPr>
          <p:cNvPr id="276" name="Google Shape;276;p43"/>
          <p:cNvGrpSpPr/>
          <p:nvPr/>
        </p:nvGrpSpPr>
        <p:grpSpPr>
          <a:xfrm>
            <a:off x="584305" y="780172"/>
            <a:ext cx="1741119" cy="897251"/>
            <a:chOff x="584306" y="780172"/>
            <a:chExt cx="1548000" cy="897251"/>
          </a:xfrm>
        </p:grpSpPr>
        <p:sp>
          <p:nvSpPr>
            <p:cNvPr id="277" name="Google Shape;277;p43"/>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Maker – staff ID</a:t>
              </a:r>
              <a:endParaRPr b="0" i="0" sz="1400" u="none" cap="none" strike="noStrike">
                <a:solidFill>
                  <a:srgbClr val="000000"/>
                </a:solidFill>
                <a:latin typeface="Arial"/>
                <a:ea typeface="Arial"/>
                <a:cs typeface="Arial"/>
                <a:sym typeface="Arial"/>
              </a:endParaRPr>
            </a:p>
          </p:txBody>
        </p:sp>
        <p:sp>
          <p:nvSpPr>
            <p:cNvPr id="278" name="Google Shape;278;p43"/>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279" name="Google Shape;279;p43"/>
          <p:cNvGrpSpPr/>
          <p:nvPr/>
        </p:nvGrpSpPr>
        <p:grpSpPr>
          <a:xfrm>
            <a:off x="2629006" y="789112"/>
            <a:ext cx="1741119" cy="888311"/>
            <a:chOff x="584306" y="789112"/>
            <a:chExt cx="2247794" cy="888311"/>
          </a:xfrm>
        </p:grpSpPr>
        <p:sp>
          <p:nvSpPr>
            <p:cNvPr id="280" name="Google Shape;280;p43"/>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281" name="Google Shape;281;p43"/>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282" name="Google Shape;282;p43"/>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283" name="Google Shape;283;p43"/>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284" name="Google Shape;284;p43"/>
          <p:cNvPicPr preferRelativeResize="0"/>
          <p:nvPr/>
        </p:nvPicPr>
        <p:blipFill rotWithShape="1">
          <a:blip r:embed="rId4">
            <a:alphaModFix/>
          </a:blip>
          <a:srcRect b="0" l="0" r="0" t="0"/>
          <a:stretch/>
        </p:blipFill>
        <p:spPr>
          <a:xfrm>
            <a:off x="212475" y="1960075"/>
            <a:ext cx="11892349" cy="4715700"/>
          </a:xfrm>
          <a:prstGeom prst="rect">
            <a:avLst/>
          </a:prstGeom>
          <a:noFill/>
          <a:ln cap="flat" cmpd="sng" w="9525">
            <a:solidFill>
              <a:schemeClr val="dk1"/>
            </a:solidFill>
            <a:prstDash val="solid"/>
            <a:miter lim="800000"/>
            <a:headEnd len="sm" w="sm" type="none"/>
            <a:tailEnd len="sm" w="sm" type="none"/>
          </a:ln>
        </p:spPr>
      </p:pic>
      <p:sp>
        <p:nvSpPr>
          <p:cNvPr id="285" name="Google Shape;285;p43"/>
          <p:cNvSpPr/>
          <p:nvPr/>
        </p:nvSpPr>
        <p:spPr>
          <a:xfrm flipH="1" rot="5400000">
            <a:off x="8099755" y="1156065"/>
            <a:ext cx="441900" cy="6400800"/>
          </a:xfrm>
          <a:prstGeom prst="rightBrace">
            <a:avLst>
              <a:gd fmla="val 8333" name="adj1"/>
              <a:gd fmla="val 52122"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3"/>
          <p:cNvSpPr/>
          <p:nvPr/>
        </p:nvSpPr>
        <p:spPr>
          <a:xfrm flipH="1">
            <a:off x="8882742" y="3846862"/>
            <a:ext cx="3222072" cy="307777"/>
          </a:xfrm>
          <a:prstGeom prst="wedgeRectCallout">
            <a:avLst>
              <a:gd fmla="val 50216" name="adj1"/>
              <a:gd fmla="val 38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Scheme wise, Benefit Payment status</a:t>
            </a:r>
            <a:endParaRPr b="0" i="0" sz="1400" u="none" cap="none" strike="noStrike">
              <a:solidFill>
                <a:srgbClr val="000000"/>
              </a:solidFill>
              <a:latin typeface="Arial"/>
              <a:ea typeface="Arial"/>
              <a:cs typeface="Arial"/>
              <a:sym typeface="Arial"/>
            </a:endParaRPr>
          </a:p>
        </p:txBody>
      </p:sp>
      <p:sp>
        <p:nvSpPr>
          <p:cNvPr id="287" name="Google Shape;287;p43"/>
          <p:cNvSpPr/>
          <p:nvPr/>
        </p:nvSpPr>
        <p:spPr>
          <a:xfrm flipH="1">
            <a:off x="8776615" y="2397464"/>
            <a:ext cx="3328200" cy="307800"/>
          </a:xfrm>
          <a:prstGeom prst="wedgeRectCallout">
            <a:avLst>
              <a:gd fmla="val 50216" name="adj1"/>
              <a:gd fmla="val 38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Login from “DBT Maker – Staff ID”</a:t>
            </a:r>
            <a:endParaRPr b="0" i="0" sz="1400" u="none" cap="none" strike="noStrike">
              <a:solidFill>
                <a:srgbClr val="000000"/>
              </a:solidFill>
              <a:latin typeface="Arial"/>
              <a:ea typeface="Arial"/>
              <a:cs typeface="Arial"/>
              <a:sym typeface="Arial"/>
            </a:endParaRPr>
          </a:p>
        </p:txBody>
      </p:sp>
      <p:sp>
        <p:nvSpPr>
          <p:cNvPr id="288" name="Google Shape;288;p43"/>
          <p:cNvSpPr/>
          <p:nvPr/>
        </p:nvSpPr>
        <p:spPr>
          <a:xfrm>
            <a:off x="1760278" y="5140880"/>
            <a:ext cx="1571599" cy="307777"/>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9" name="Google Shape;289;p43"/>
          <p:cNvSpPr/>
          <p:nvPr/>
        </p:nvSpPr>
        <p:spPr>
          <a:xfrm>
            <a:off x="212475" y="2397481"/>
            <a:ext cx="1339500" cy="3078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0" name="Google Shape;290;p43"/>
          <p:cNvSpPr/>
          <p:nvPr/>
        </p:nvSpPr>
        <p:spPr>
          <a:xfrm>
            <a:off x="11351622" y="2025887"/>
            <a:ext cx="753300" cy="2844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highlight>
                <a:srgbClr val="F8FBFD"/>
              </a:highlight>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4"/>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TU Level…</a:t>
            </a:r>
            <a:endParaRPr b="0" i="0" sz="1400" u="none" cap="none" strike="noStrike">
              <a:solidFill>
                <a:srgbClr val="000000"/>
              </a:solidFill>
              <a:latin typeface="Arial"/>
              <a:ea typeface="Arial"/>
              <a:cs typeface="Arial"/>
              <a:sym typeface="Arial"/>
            </a:endParaRPr>
          </a:p>
        </p:txBody>
      </p:sp>
      <p:grpSp>
        <p:nvGrpSpPr>
          <p:cNvPr id="296" name="Google Shape;296;p44"/>
          <p:cNvGrpSpPr/>
          <p:nvPr/>
        </p:nvGrpSpPr>
        <p:grpSpPr>
          <a:xfrm>
            <a:off x="584305" y="780172"/>
            <a:ext cx="1741119" cy="897251"/>
            <a:chOff x="584306" y="780172"/>
            <a:chExt cx="1548000" cy="897251"/>
          </a:xfrm>
        </p:grpSpPr>
        <p:sp>
          <p:nvSpPr>
            <p:cNvPr id="297" name="Google Shape;297;p44"/>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Maker – staff ID</a:t>
              </a:r>
              <a:endParaRPr b="0" i="0" sz="1400" u="none" cap="none" strike="noStrike">
                <a:solidFill>
                  <a:srgbClr val="000000"/>
                </a:solidFill>
                <a:latin typeface="Arial"/>
                <a:ea typeface="Arial"/>
                <a:cs typeface="Arial"/>
                <a:sym typeface="Arial"/>
              </a:endParaRPr>
            </a:p>
          </p:txBody>
        </p:sp>
        <p:sp>
          <p:nvSpPr>
            <p:cNvPr id="298" name="Google Shape;298;p44"/>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299" name="Google Shape;299;p44"/>
          <p:cNvGrpSpPr/>
          <p:nvPr/>
        </p:nvGrpSpPr>
        <p:grpSpPr>
          <a:xfrm>
            <a:off x="2629006" y="789112"/>
            <a:ext cx="1741119" cy="888311"/>
            <a:chOff x="584306" y="789112"/>
            <a:chExt cx="2247794" cy="888311"/>
          </a:xfrm>
        </p:grpSpPr>
        <p:sp>
          <p:nvSpPr>
            <p:cNvPr id="300" name="Google Shape;300;p44"/>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301" name="Google Shape;301;p44"/>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302" name="Google Shape;302;p44"/>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03" name="Google Shape;303;p44"/>
          <p:cNvGrpSpPr/>
          <p:nvPr/>
        </p:nvGrpSpPr>
        <p:grpSpPr>
          <a:xfrm>
            <a:off x="4670078" y="780172"/>
            <a:ext cx="1741119" cy="888311"/>
            <a:chOff x="584306" y="789112"/>
            <a:chExt cx="2247794" cy="888311"/>
          </a:xfrm>
        </p:grpSpPr>
        <p:sp>
          <p:nvSpPr>
            <p:cNvPr id="304" name="Google Shape;304;p44"/>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b="0" i="0" sz="1400" u="none" cap="none" strike="noStrike">
                <a:solidFill>
                  <a:srgbClr val="000000"/>
                </a:solidFill>
                <a:latin typeface="Arial"/>
                <a:ea typeface="Arial"/>
                <a:cs typeface="Arial"/>
                <a:sym typeface="Arial"/>
              </a:endParaRPr>
            </a:p>
          </p:txBody>
        </p:sp>
        <p:sp>
          <p:nvSpPr>
            <p:cNvPr id="305" name="Google Shape;305;p44"/>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grpSp>
      <p:sp>
        <p:nvSpPr>
          <p:cNvPr id="306" name="Google Shape;306;p44"/>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07" name="Google Shape;307;p44"/>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08" name="Google Shape;308;p44"/>
          <p:cNvPicPr preferRelativeResize="0"/>
          <p:nvPr/>
        </p:nvPicPr>
        <p:blipFill rotWithShape="1">
          <a:blip r:embed="rId4">
            <a:alphaModFix/>
          </a:blip>
          <a:srcRect b="0" l="0" r="0" t="0"/>
          <a:stretch/>
        </p:blipFill>
        <p:spPr>
          <a:xfrm>
            <a:off x="189774" y="1789612"/>
            <a:ext cx="11841117" cy="4093199"/>
          </a:xfrm>
          <a:prstGeom prst="rect">
            <a:avLst/>
          </a:prstGeom>
          <a:noFill/>
          <a:ln cap="flat" cmpd="sng" w="9525">
            <a:solidFill>
              <a:schemeClr val="dk1"/>
            </a:solidFill>
            <a:prstDash val="solid"/>
            <a:round/>
            <a:headEnd len="sm" w="sm" type="none"/>
            <a:tailEnd len="sm" w="sm" type="none"/>
          </a:ln>
        </p:spPr>
      </p:pic>
      <p:sp>
        <p:nvSpPr>
          <p:cNvPr id="309" name="Google Shape;309;p44"/>
          <p:cNvSpPr/>
          <p:nvPr/>
        </p:nvSpPr>
        <p:spPr>
          <a:xfrm flipH="1">
            <a:off x="285812" y="3428992"/>
            <a:ext cx="922500" cy="523200"/>
          </a:xfrm>
          <a:prstGeom prst="wedgeRectCallout">
            <a:avLst>
              <a:gd fmla="val -108153" name="adj1"/>
              <a:gd fmla="val -42033" name="adj2"/>
            </a:avLst>
          </a:prstGeom>
          <a:solidFill>
            <a:schemeClr val="lt1"/>
          </a:solidFill>
          <a:ln cap="flat" cmpd="sng" w="28575">
            <a:solidFill>
              <a:srgbClr val="FE7A1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Approval Pending</a:t>
            </a:r>
            <a:endParaRPr b="0" i="0" sz="1400" u="none" cap="none" strike="noStrike">
              <a:solidFill>
                <a:srgbClr val="000000"/>
              </a:solidFill>
              <a:latin typeface="Arial"/>
              <a:ea typeface="Arial"/>
              <a:cs typeface="Arial"/>
              <a:sym typeface="Arial"/>
            </a:endParaRPr>
          </a:p>
        </p:txBody>
      </p:sp>
      <p:sp>
        <p:nvSpPr>
          <p:cNvPr id="310" name="Google Shape;310;p44"/>
          <p:cNvSpPr/>
          <p:nvPr/>
        </p:nvSpPr>
        <p:spPr>
          <a:xfrm flipH="1">
            <a:off x="2660704" y="2490469"/>
            <a:ext cx="1980000" cy="523220"/>
          </a:xfrm>
          <a:prstGeom prst="wedgeRectCallout">
            <a:avLst>
              <a:gd fmla="val 42315" name="adj1"/>
              <a:gd fmla="val 100764" name="adj2"/>
            </a:avLst>
          </a:prstGeom>
          <a:solidFill>
            <a:schemeClr val="lt1"/>
          </a:solid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Approved, under process at DTO or PFMS</a:t>
            </a:r>
            <a:endParaRPr b="0" i="0" sz="1400" u="none" cap="none" strike="noStrike">
              <a:solidFill>
                <a:srgbClr val="000000"/>
              </a:solidFill>
              <a:latin typeface="Arial"/>
              <a:ea typeface="Arial"/>
              <a:cs typeface="Arial"/>
              <a:sym typeface="Arial"/>
            </a:endParaRPr>
          </a:p>
        </p:txBody>
      </p:sp>
      <p:sp>
        <p:nvSpPr>
          <p:cNvPr id="311" name="Google Shape;311;p44"/>
          <p:cNvSpPr/>
          <p:nvPr/>
        </p:nvSpPr>
        <p:spPr>
          <a:xfrm flipH="1">
            <a:off x="5943189" y="3003356"/>
            <a:ext cx="936000" cy="543600"/>
          </a:xfrm>
          <a:prstGeom prst="wedgeRectCallout">
            <a:avLst>
              <a:gd fmla="val 144187" name="adj1"/>
              <a:gd fmla="val 24176"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Payments deferred</a:t>
            </a:r>
            <a:endParaRPr b="0" i="0" sz="1400" u="none" cap="none" strike="noStrike">
              <a:solidFill>
                <a:srgbClr val="000000"/>
              </a:solidFill>
              <a:latin typeface="Arial"/>
              <a:ea typeface="Arial"/>
              <a:cs typeface="Arial"/>
              <a:sym typeface="Arial"/>
            </a:endParaRPr>
          </a:p>
        </p:txBody>
      </p:sp>
      <p:sp>
        <p:nvSpPr>
          <p:cNvPr id="312" name="Google Shape;312;p44"/>
          <p:cNvSpPr/>
          <p:nvPr/>
        </p:nvSpPr>
        <p:spPr>
          <a:xfrm flipH="1">
            <a:off x="4833567" y="3649597"/>
            <a:ext cx="1649700" cy="307800"/>
          </a:xfrm>
          <a:prstGeom prst="wedgeRectCallout">
            <a:avLst>
              <a:gd fmla="val 103196" name="adj1"/>
              <a:gd fmla="val -76900"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Payments removed</a:t>
            </a:r>
            <a:endParaRPr b="0" i="0" sz="1400" u="none" cap="none" strike="noStrike">
              <a:solidFill>
                <a:srgbClr val="000000"/>
              </a:solidFill>
              <a:latin typeface="Arial"/>
              <a:ea typeface="Arial"/>
              <a:cs typeface="Arial"/>
              <a:sym typeface="Arial"/>
            </a:endParaRPr>
          </a:p>
        </p:txBody>
      </p:sp>
      <p:sp>
        <p:nvSpPr>
          <p:cNvPr id="313" name="Google Shape;313;p44"/>
          <p:cNvSpPr/>
          <p:nvPr/>
        </p:nvSpPr>
        <p:spPr>
          <a:xfrm flipH="1">
            <a:off x="189659" y="4216503"/>
            <a:ext cx="1500300" cy="307800"/>
          </a:xfrm>
          <a:prstGeom prst="wedgeRectCallout">
            <a:avLst>
              <a:gd fmla="val -165795" name="adj1"/>
              <a:gd fmla="val -261080" name="adj2"/>
            </a:avLst>
          </a:prstGeom>
          <a:solidFill>
            <a:schemeClr val="lt1"/>
          </a:solid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Payments made</a:t>
            </a:r>
            <a:endParaRPr b="0" i="0" sz="1400" u="none" cap="none" strike="noStrike">
              <a:solidFill>
                <a:srgbClr val="000000"/>
              </a:solidFill>
              <a:latin typeface="Arial"/>
              <a:ea typeface="Arial"/>
              <a:cs typeface="Arial"/>
              <a:sym typeface="Arial"/>
            </a:endParaRPr>
          </a:p>
        </p:txBody>
      </p:sp>
      <p:sp>
        <p:nvSpPr>
          <p:cNvPr id="314" name="Google Shape;314;p44"/>
          <p:cNvSpPr/>
          <p:nvPr/>
        </p:nvSpPr>
        <p:spPr>
          <a:xfrm flipH="1">
            <a:off x="9535774" y="3649610"/>
            <a:ext cx="2351400" cy="307800"/>
          </a:xfrm>
          <a:prstGeom prst="wedgeRectCallout">
            <a:avLst>
              <a:gd fmla="val 50216" name="adj1"/>
              <a:gd fmla="val 38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Can Search using Patient ID</a:t>
            </a:r>
            <a:endParaRPr b="0" i="0" sz="1400" u="none" cap="none" strike="noStrike">
              <a:solidFill>
                <a:srgbClr val="000000"/>
              </a:solidFill>
              <a:latin typeface="Arial"/>
              <a:ea typeface="Arial"/>
              <a:cs typeface="Arial"/>
              <a:sym typeface="Arial"/>
            </a:endParaRPr>
          </a:p>
        </p:txBody>
      </p:sp>
      <p:sp>
        <p:nvSpPr>
          <p:cNvPr id="315" name="Google Shape;315;p44"/>
          <p:cNvSpPr/>
          <p:nvPr/>
        </p:nvSpPr>
        <p:spPr>
          <a:xfrm flipH="1">
            <a:off x="1886417" y="5938502"/>
            <a:ext cx="4411521" cy="307777"/>
          </a:xfrm>
          <a:prstGeom prst="wedgeRectCallout">
            <a:avLst>
              <a:gd fmla="val 50216" name="adj1"/>
              <a:gd fmla="val 38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Search filter to be applied based on the above parameter</a:t>
            </a:r>
            <a:endParaRPr b="0" i="0" sz="1400" u="none" cap="none" strike="noStrike">
              <a:solidFill>
                <a:srgbClr val="000000"/>
              </a:solidFill>
              <a:latin typeface="Arial"/>
              <a:ea typeface="Arial"/>
              <a:cs typeface="Arial"/>
              <a:sym typeface="Arial"/>
            </a:endParaRPr>
          </a:p>
        </p:txBody>
      </p:sp>
      <p:sp>
        <p:nvSpPr>
          <p:cNvPr id="316" name="Google Shape;316;p44"/>
          <p:cNvSpPr/>
          <p:nvPr/>
        </p:nvSpPr>
        <p:spPr>
          <a:xfrm flipH="1">
            <a:off x="1623698" y="6315514"/>
            <a:ext cx="9574998" cy="307777"/>
          </a:xfrm>
          <a:prstGeom prst="wedgeRectCallout">
            <a:avLst>
              <a:gd fmla="val 50216" name="adj1"/>
              <a:gd fmla="val 38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For processing benefits, Click on Pending Tab and then apply search filter using the above options</a:t>
            </a:r>
            <a:endParaRPr b="0" i="0" sz="1400" u="none" cap="none" strike="noStrike">
              <a:solidFill>
                <a:srgbClr val="000000"/>
              </a:solidFill>
              <a:latin typeface="Arial"/>
              <a:ea typeface="Arial"/>
              <a:cs typeface="Arial"/>
              <a:sym typeface="Arial"/>
            </a:endParaRPr>
          </a:p>
        </p:txBody>
      </p:sp>
      <p:sp>
        <p:nvSpPr>
          <p:cNvPr id="317" name="Google Shape;317;p44"/>
          <p:cNvSpPr/>
          <p:nvPr/>
        </p:nvSpPr>
        <p:spPr>
          <a:xfrm flipH="1">
            <a:off x="1900264" y="3596139"/>
            <a:ext cx="10130626" cy="2073141"/>
          </a:xfrm>
          <a:prstGeom prst="wedgeRectCallout">
            <a:avLst>
              <a:gd fmla="val 50216" name="adj1"/>
              <a:gd fmla="val 38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5"/>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TU Level…</a:t>
            </a:r>
            <a:endParaRPr b="0" i="0" sz="1400" u="none" cap="none" strike="noStrike">
              <a:solidFill>
                <a:srgbClr val="000000"/>
              </a:solidFill>
              <a:latin typeface="Arial"/>
              <a:ea typeface="Arial"/>
              <a:cs typeface="Arial"/>
              <a:sym typeface="Arial"/>
            </a:endParaRPr>
          </a:p>
        </p:txBody>
      </p:sp>
      <p:grpSp>
        <p:nvGrpSpPr>
          <p:cNvPr id="323" name="Google Shape;323;p45"/>
          <p:cNvGrpSpPr/>
          <p:nvPr/>
        </p:nvGrpSpPr>
        <p:grpSpPr>
          <a:xfrm>
            <a:off x="584305" y="780172"/>
            <a:ext cx="1741119" cy="897251"/>
            <a:chOff x="584306" y="780172"/>
            <a:chExt cx="1548000" cy="897251"/>
          </a:xfrm>
        </p:grpSpPr>
        <p:sp>
          <p:nvSpPr>
            <p:cNvPr id="324" name="Google Shape;324;p45"/>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Maker – staff ID</a:t>
              </a:r>
              <a:endParaRPr b="0" i="0" sz="1400" u="none" cap="none" strike="noStrike">
                <a:solidFill>
                  <a:srgbClr val="000000"/>
                </a:solidFill>
                <a:latin typeface="Arial"/>
                <a:ea typeface="Arial"/>
                <a:cs typeface="Arial"/>
                <a:sym typeface="Arial"/>
              </a:endParaRPr>
            </a:p>
          </p:txBody>
        </p:sp>
        <p:sp>
          <p:nvSpPr>
            <p:cNvPr id="325" name="Google Shape;325;p45"/>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326" name="Google Shape;326;p45"/>
          <p:cNvGrpSpPr/>
          <p:nvPr/>
        </p:nvGrpSpPr>
        <p:grpSpPr>
          <a:xfrm>
            <a:off x="2629006" y="789112"/>
            <a:ext cx="1741119" cy="888311"/>
            <a:chOff x="584306" y="789112"/>
            <a:chExt cx="2247794" cy="888311"/>
          </a:xfrm>
        </p:grpSpPr>
        <p:sp>
          <p:nvSpPr>
            <p:cNvPr id="327" name="Google Shape;327;p45"/>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328" name="Google Shape;328;p45"/>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329" name="Google Shape;329;p45"/>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30" name="Google Shape;330;p45"/>
          <p:cNvGrpSpPr/>
          <p:nvPr/>
        </p:nvGrpSpPr>
        <p:grpSpPr>
          <a:xfrm>
            <a:off x="4670078" y="780172"/>
            <a:ext cx="1741119" cy="888311"/>
            <a:chOff x="584306" y="789112"/>
            <a:chExt cx="2247794" cy="888311"/>
          </a:xfrm>
        </p:grpSpPr>
        <p:sp>
          <p:nvSpPr>
            <p:cNvPr id="331" name="Google Shape;331;p45"/>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b="0" i="0" sz="1400" u="none" cap="none" strike="noStrike">
                <a:solidFill>
                  <a:srgbClr val="000000"/>
                </a:solidFill>
                <a:latin typeface="Arial"/>
                <a:ea typeface="Arial"/>
                <a:cs typeface="Arial"/>
                <a:sym typeface="Arial"/>
              </a:endParaRPr>
            </a:p>
          </p:txBody>
        </p:sp>
        <p:sp>
          <p:nvSpPr>
            <p:cNvPr id="332" name="Google Shape;332;p45"/>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grpSp>
      <p:sp>
        <p:nvSpPr>
          <p:cNvPr id="333" name="Google Shape;333;p45"/>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34" name="Google Shape;334;p45"/>
          <p:cNvGrpSpPr/>
          <p:nvPr/>
        </p:nvGrpSpPr>
        <p:grpSpPr>
          <a:xfrm>
            <a:off x="6711150" y="780172"/>
            <a:ext cx="1741119" cy="888311"/>
            <a:chOff x="584306" y="789112"/>
            <a:chExt cx="2247794" cy="888311"/>
          </a:xfrm>
        </p:grpSpPr>
        <p:sp>
          <p:nvSpPr>
            <p:cNvPr id="335" name="Google Shape;335;p45"/>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the List of Eligible Benefits</a:t>
              </a:r>
              <a:endParaRPr b="0" i="0" sz="1400" u="none" cap="none" strike="noStrike">
                <a:solidFill>
                  <a:srgbClr val="000000"/>
                </a:solidFill>
                <a:latin typeface="Arial"/>
                <a:ea typeface="Arial"/>
                <a:cs typeface="Arial"/>
                <a:sym typeface="Arial"/>
              </a:endParaRPr>
            </a:p>
          </p:txBody>
        </p:sp>
        <p:sp>
          <p:nvSpPr>
            <p:cNvPr id="336" name="Google Shape;336;p45"/>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grpSp>
      <p:sp>
        <p:nvSpPr>
          <p:cNvPr id="337" name="Google Shape;337;p45"/>
          <p:cNvSpPr/>
          <p:nvPr/>
        </p:nvSpPr>
        <p:spPr>
          <a:xfrm flipH="1" rot="5400000">
            <a:off x="6484222"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38" name="Google Shape;338;p45"/>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339" name="Google Shape;339;p45"/>
          <p:cNvSpPr/>
          <p:nvPr/>
        </p:nvSpPr>
        <p:spPr>
          <a:xfrm>
            <a:off x="2486050" y="5557000"/>
            <a:ext cx="9631500" cy="11487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40" name="Google Shape;340;p45"/>
          <p:cNvPicPr preferRelativeResize="0"/>
          <p:nvPr/>
        </p:nvPicPr>
        <p:blipFill>
          <a:blip r:embed="rId4">
            <a:alphaModFix/>
          </a:blip>
          <a:stretch>
            <a:fillRect/>
          </a:stretch>
        </p:blipFill>
        <p:spPr>
          <a:xfrm>
            <a:off x="166450" y="1829825"/>
            <a:ext cx="12025551" cy="4875775"/>
          </a:xfrm>
          <a:prstGeom prst="rect">
            <a:avLst/>
          </a:prstGeom>
          <a:noFill/>
          <a:ln>
            <a:noFill/>
          </a:ln>
        </p:spPr>
      </p:pic>
      <p:sp>
        <p:nvSpPr>
          <p:cNvPr id="341" name="Google Shape;341;p45"/>
          <p:cNvSpPr/>
          <p:nvPr/>
        </p:nvSpPr>
        <p:spPr>
          <a:xfrm>
            <a:off x="653925" y="3993800"/>
            <a:ext cx="1378200" cy="256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204787" lvl="0" marL="179387" rtl="0" algn="l">
              <a:spcBef>
                <a:spcPts val="0"/>
              </a:spcBef>
              <a:spcAft>
                <a:spcPts val="0"/>
              </a:spcAft>
              <a:buClr>
                <a:schemeClr val="dk1"/>
              </a:buClr>
              <a:buSzPts val="1400"/>
              <a:buChar char="-"/>
            </a:pPr>
            <a:r>
              <a:rPr lang="en-IN">
                <a:solidFill>
                  <a:schemeClr val="dk1"/>
                </a:solidFill>
                <a:latin typeface="Corbel"/>
                <a:ea typeface="Corbel"/>
                <a:cs typeface="Corbel"/>
                <a:sym typeface="Corbel"/>
              </a:rPr>
              <a:t>Bank details will not be allowed to edit from “DBT Maker” Login</a:t>
            </a:r>
            <a:endParaRPr>
              <a:solidFill>
                <a:schemeClr val="dk1"/>
              </a:solidFill>
            </a:endParaRPr>
          </a:p>
          <a:p>
            <a:pPr indent="-204787" lvl="0" marL="179387" rtl="0" algn="l">
              <a:spcBef>
                <a:spcPts val="0"/>
              </a:spcBef>
              <a:spcAft>
                <a:spcPts val="0"/>
              </a:spcAft>
              <a:buClr>
                <a:schemeClr val="dk1"/>
              </a:buClr>
              <a:buSzPts val="1400"/>
              <a:buChar char="-"/>
            </a:pPr>
            <a:r>
              <a:rPr lang="en-IN">
                <a:solidFill>
                  <a:schemeClr val="dk1"/>
                </a:solidFill>
                <a:latin typeface="Corbel"/>
                <a:ea typeface="Corbel"/>
                <a:cs typeface="Corbel"/>
                <a:sym typeface="Corbel"/>
              </a:rPr>
              <a:t>Clicking on Patient name will allow user to view the patient data only</a:t>
            </a:r>
            <a:endParaRPr>
              <a:latin typeface="Corbel"/>
              <a:ea typeface="Corbel"/>
              <a:cs typeface="Corbel"/>
              <a:sym typeface="Corbel"/>
            </a:endParaRPr>
          </a:p>
        </p:txBody>
      </p:sp>
      <p:cxnSp>
        <p:nvCxnSpPr>
          <p:cNvPr id="342" name="Google Shape;342;p45"/>
          <p:cNvCxnSpPr>
            <a:stCxn id="341" idx="3"/>
          </p:cNvCxnSpPr>
          <p:nvPr/>
        </p:nvCxnSpPr>
        <p:spPr>
          <a:xfrm>
            <a:off x="2032125" y="5274650"/>
            <a:ext cx="437100" cy="451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6"/>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TU Level…</a:t>
            </a:r>
            <a:endParaRPr b="0" i="0" sz="1400" u="none" cap="none" strike="noStrike">
              <a:solidFill>
                <a:srgbClr val="000000"/>
              </a:solidFill>
              <a:latin typeface="Arial"/>
              <a:ea typeface="Arial"/>
              <a:cs typeface="Arial"/>
              <a:sym typeface="Arial"/>
            </a:endParaRPr>
          </a:p>
        </p:txBody>
      </p:sp>
      <p:grpSp>
        <p:nvGrpSpPr>
          <p:cNvPr id="348" name="Google Shape;348;p46"/>
          <p:cNvGrpSpPr/>
          <p:nvPr/>
        </p:nvGrpSpPr>
        <p:grpSpPr>
          <a:xfrm>
            <a:off x="584305" y="780172"/>
            <a:ext cx="1741119" cy="897251"/>
            <a:chOff x="584306" y="780172"/>
            <a:chExt cx="1548000" cy="897251"/>
          </a:xfrm>
        </p:grpSpPr>
        <p:sp>
          <p:nvSpPr>
            <p:cNvPr id="349" name="Google Shape;349;p46"/>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Maker – staff ID</a:t>
              </a:r>
              <a:endParaRPr b="0" i="0" sz="1400" u="none" cap="none" strike="noStrike">
                <a:solidFill>
                  <a:srgbClr val="000000"/>
                </a:solidFill>
                <a:latin typeface="Arial"/>
                <a:ea typeface="Arial"/>
                <a:cs typeface="Arial"/>
                <a:sym typeface="Arial"/>
              </a:endParaRPr>
            </a:p>
          </p:txBody>
        </p:sp>
        <p:sp>
          <p:nvSpPr>
            <p:cNvPr id="350" name="Google Shape;350;p46"/>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351" name="Google Shape;351;p46"/>
          <p:cNvGrpSpPr/>
          <p:nvPr/>
        </p:nvGrpSpPr>
        <p:grpSpPr>
          <a:xfrm>
            <a:off x="2629006" y="789112"/>
            <a:ext cx="1741119" cy="888311"/>
            <a:chOff x="584306" y="789112"/>
            <a:chExt cx="2247794" cy="888311"/>
          </a:xfrm>
        </p:grpSpPr>
        <p:sp>
          <p:nvSpPr>
            <p:cNvPr id="352" name="Google Shape;352;p46"/>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353" name="Google Shape;353;p46"/>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354" name="Google Shape;354;p46"/>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55" name="Google Shape;355;p46"/>
          <p:cNvGrpSpPr/>
          <p:nvPr/>
        </p:nvGrpSpPr>
        <p:grpSpPr>
          <a:xfrm>
            <a:off x="4670078" y="780172"/>
            <a:ext cx="1741119" cy="888311"/>
            <a:chOff x="584306" y="789112"/>
            <a:chExt cx="2247794" cy="888311"/>
          </a:xfrm>
        </p:grpSpPr>
        <p:sp>
          <p:nvSpPr>
            <p:cNvPr id="356" name="Google Shape;356;p46"/>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b="0" i="0" sz="1400" u="none" cap="none" strike="noStrike">
                <a:solidFill>
                  <a:srgbClr val="000000"/>
                </a:solidFill>
                <a:latin typeface="Arial"/>
                <a:ea typeface="Arial"/>
                <a:cs typeface="Arial"/>
                <a:sym typeface="Arial"/>
              </a:endParaRPr>
            </a:p>
          </p:txBody>
        </p:sp>
        <p:sp>
          <p:nvSpPr>
            <p:cNvPr id="357" name="Google Shape;357;p46"/>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grpSp>
      <p:sp>
        <p:nvSpPr>
          <p:cNvPr id="358" name="Google Shape;358;p46"/>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59" name="Google Shape;359;p46"/>
          <p:cNvGrpSpPr/>
          <p:nvPr/>
        </p:nvGrpSpPr>
        <p:grpSpPr>
          <a:xfrm>
            <a:off x="6711150" y="780172"/>
            <a:ext cx="1741119" cy="888311"/>
            <a:chOff x="584306" y="789112"/>
            <a:chExt cx="2247794" cy="888311"/>
          </a:xfrm>
        </p:grpSpPr>
        <p:sp>
          <p:nvSpPr>
            <p:cNvPr id="360" name="Google Shape;360;p46"/>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the List of Eligible Benefits</a:t>
              </a:r>
              <a:endParaRPr b="0" i="0" sz="1400" u="none" cap="none" strike="noStrike">
                <a:solidFill>
                  <a:srgbClr val="000000"/>
                </a:solidFill>
                <a:latin typeface="Arial"/>
                <a:ea typeface="Arial"/>
                <a:cs typeface="Arial"/>
                <a:sym typeface="Arial"/>
              </a:endParaRPr>
            </a:p>
          </p:txBody>
        </p:sp>
        <p:sp>
          <p:nvSpPr>
            <p:cNvPr id="361" name="Google Shape;361;p46"/>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grpSp>
      <p:sp>
        <p:nvSpPr>
          <p:cNvPr id="362" name="Google Shape;362;p46"/>
          <p:cNvSpPr/>
          <p:nvPr/>
        </p:nvSpPr>
        <p:spPr>
          <a:xfrm flipH="1" rot="5400000">
            <a:off x="6484222"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63" name="Google Shape;363;p46"/>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64" name="Google Shape;364;p46"/>
          <p:cNvPicPr preferRelativeResize="0"/>
          <p:nvPr/>
        </p:nvPicPr>
        <p:blipFill>
          <a:blip r:embed="rId4">
            <a:alphaModFix/>
          </a:blip>
          <a:stretch>
            <a:fillRect/>
          </a:stretch>
        </p:blipFill>
        <p:spPr>
          <a:xfrm>
            <a:off x="152400" y="1829825"/>
            <a:ext cx="11948326" cy="4802950"/>
          </a:xfrm>
          <a:prstGeom prst="rect">
            <a:avLst/>
          </a:prstGeom>
          <a:noFill/>
          <a:ln>
            <a:noFill/>
          </a:ln>
        </p:spPr>
      </p:pic>
      <p:sp>
        <p:nvSpPr>
          <p:cNvPr id="365" name="Google Shape;365;p46"/>
          <p:cNvSpPr/>
          <p:nvPr/>
        </p:nvSpPr>
        <p:spPr>
          <a:xfrm flipH="1">
            <a:off x="3464510" y="3861998"/>
            <a:ext cx="7164600" cy="738600"/>
          </a:xfrm>
          <a:prstGeom prst="wedgeRectCallout">
            <a:avLst>
              <a:gd fmla="val 49907" name="adj1"/>
              <a:gd fmla="val 122813" name="adj2"/>
            </a:avLst>
          </a:prstGeom>
          <a:solidFill>
            <a:schemeClr val="lt1"/>
          </a:solid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179387" lvl="0" marL="179387" marR="0" rtl="0" algn="l">
              <a:lnSpc>
                <a:spcPct val="100000"/>
              </a:lnSpc>
              <a:spcBef>
                <a:spcPts val="0"/>
              </a:spcBef>
              <a:spcAft>
                <a:spcPts val="0"/>
              </a:spcAft>
              <a:buClr>
                <a:srgbClr val="000000"/>
              </a:buClr>
              <a:buSzPts val="1400"/>
              <a:buFont typeface="Arial"/>
              <a:buChar char="-"/>
            </a:pPr>
            <a:r>
              <a:rPr b="0" i="0" lang="en-IN" sz="1400" u="none" cap="none" strike="noStrike">
                <a:solidFill>
                  <a:srgbClr val="000000"/>
                </a:solidFill>
                <a:latin typeface="Corbel"/>
                <a:ea typeface="Corbel"/>
                <a:cs typeface="Corbel"/>
                <a:sym typeface="Corbel"/>
              </a:rPr>
              <a:t>User can Approve only if Beneficiary is validated</a:t>
            </a:r>
            <a:endParaRPr b="0" i="0" sz="1400" u="none" cap="none" strike="noStrike">
              <a:solidFill>
                <a:srgbClr val="000000"/>
              </a:solidFill>
              <a:latin typeface="Arial"/>
              <a:ea typeface="Arial"/>
              <a:cs typeface="Arial"/>
              <a:sym typeface="Arial"/>
            </a:endParaRPr>
          </a:p>
          <a:p>
            <a:pPr indent="-179387" lvl="0" marL="179387" marR="0" rtl="0" algn="l">
              <a:lnSpc>
                <a:spcPct val="100000"/>
              </a:lnSpc>
              <a:spcBef>
                <a:spcPts val="0"/>
              </a:spcBef>
              <a:spcAft>
                <a:spcPts val="0"/>
              </a:spcAft>
              <a:buClr>
                <a:srgbClr val="000000"/>
              </a:buClr>
              <a:buSzPts val="1400"/>
              <a:buFont typeface="Arial"/>
              <a:buChar char="-"/>
            </a:pPr>
            <a:r>
              <a:rPr b="0" i="0" lang="en-IN" sz="1400" u="none" cap="none" strike="noStrike">
                <a:solidFill>
                  <a:srgbClr val="000000"/>
                </a:solidFill>
                <a:latin typeface="Corbel"/>
                <a:ea typeface="Corbel"/>
                <a:cs typeface="Corbel"/>
                <a:sym typeface="Corbel"/>
              </a:rPr>
              <a:t>“Remove” moves the Payment to “Removed” List</a:t>
            </a:r>
            <a:endParaRPr b="0" i="0" sz="1400" u="none" cap="none" strike="noStrike">
              <a:solidFill>
                <a:srgbClr val="000000"/>
              </a:solidFill>
              <a:latin typeface="Arial"/>
              <a:ea typeface="Arial"/>
              <a:cs typeface="Arial"/>
              <a:sym typeface="Arial"/>
            </a:endParaRPr>
          </a:p>
          <a:p>
            <a:pPr indent="-179387" lvl="0" marL="179387" marR="0" rtl="0" algn="l">
              <a:lnSpc>
                <a:spcPct val="100000"/>
              </a:lnSpc>
              <a:spcBef>
                <a:spcPts val="0"/>
              </a:spcBef>
              <a:spcAft>
                <a:spcPts val="0"/>
              </a:spcAft>
              <a:buClr>
                <a:srgbClr val="000000"/>
              </a:buClr>
              <a:buSzPts val="1400"/>
              <a:buFont typeface="Arial"/>
              <a:buChar char="-"/>
            </a:pPr>
            <a:r>
              <a:rPr b="0" i="0" lang="en-IN" sz="1400" u="none" cap="none" strike="noStrike">
                <a:solidFill>
                  <a:srgbClr val="000000"/>
                </a:solidFill>
                <a:latin typeface="Corbel"/>
                <a:ea typeface="Corbel"/>
                <a:cs typeface="Corbel"/>
                <a:sym typeface="Corbel"/>
              </a:rPr>
              <a:t>“Mark Paid External” allows user to tag in cases where patient is being paid outside Ni-kshay</a:t>
            </a:r>
            <a:endParaRPr b="0" i="0" sz="1400" u="none" cap="none" strike="noStrike">
              <a:solidFill>
                <a:srgbClr val="000000"/>
              </a:solidFill>
              <a:latin typeface="Corbel"/>
              <a:ea typeface="Corbel"/>
              <a:cs typeface="Corbel"/>
              <a:sym typeface="Corbel"/>
            </a:endParaRPr>
          </a:p>
        </p:txBody>
      </p:sp>
      <p:sp>
        <p:nvSpPr>
          <p:cNvPr id="366" name="Google Shape;366;p46"/>
          <p:cNvSpPr/>
          <p:nvPr/>
        </p:nvSpPr>
        <p:spPr>
          <a:xfrm flipH="1">
            <a:off x="659039" y="4236605"/>
            <a:ext cx="1149900" cy="2308200"/>
          </a:xfrm>
          <a:prstGeom prst="wedgeRectCallout">
            <a:avLst>
              <a:gd fmla="val -71199" name="adj1"/>
              <a:gd fmla="val -2520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179387" lvl="0" marL="179387" marR="0" rtl="0" algn="l">
              <a:lnSpc>
                <a:spcPct val="100000"/>
              </a:lnSpc>
              <a:spcBef>
                <a:spcPts val="0"/>
              </a:spcBef>
              <a:spcAft>
                <a:spcPts val="0"/>
              </a:spcAft>
              <a:buClr>
                <a:srgbClr val="000000"/>
              </a:buClr>
              <a:buSzPts val="1200"/>
              <a:buFont typeface="Arial"/>
              <a:buChar char="-"/>
            </a:pPr>
            <a:r>
              <a:rPr b="0" i="0" lang="en-IN" sz="1200" u="none" cap="none" strike="noStrike">
                <a:solidFill>
                  <a:srgbClr val="000000"/>
                </a:solidFill>
                <a:latin typeface="Corbel"/>
                <a:ea typeface="Corbel"/>
                <a:cs typeface="Corbel"/>
                <a:sym typeface="Corbel"/>
              </a:rPr>
              <a:t>Ni-kshay generates Beneficiary list to whom payment is due</a:t>
            </a:r>
            <a:endParaRPr b="0" i="0" sz="1400" u="none" cap="none" strike="noStrike">
              <a:solidFill>
                <a:srgbClr val="000000"/>
              </a:solidFill>
              <a:latin typeface="Arial"/>
              <a:ea typeface="Arial"/>
              <a:cs typeface="Arial"/>
              <a:sym typeface="Arial"/>
            </a:endParaRPr>
          </a:p>
          <a:p>
            <a:pPr indent="-179387" lvl="0" marL="179387" marR="0" rtl="0" algn="l">
              <a:lnSpc>
                <a:spcPct val="100000"/>
              </a:lnSpc>
              <a:spcBef>
                <a:spcPts val="0"/>
              </a:spcBef>
              <a:spcAft>
                <a:spcPts val="0"/>
              </a:spcAft>
              <a:buClr>
                <a:srgbClr val="000000"/>
              </a:buClr>
              <a:buSzPts val="1200"/>
              <a:buFont typeface="Arial"/>
              <a:buChar char="-"/>
            </a:pPr>
            <a:r>
              <a:rPr b="0" i="0" lang="en-IN" sz="1200" u="none" cap="none" strike="noStrike">
                <a:solidFill>
                  <a:srgbClr val="000000"/>
                </a:solidFill>
                <a:latin typeface="Corbel"/>
                <a:ea typeface="Corbel"/>
                <a:cs typeface="Corbel"/>
                <a:sym typeface="Corbel"/>
              </a:rPr>
              <a:t>Patient added to Pending list of Maker on next day of notification</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7"/>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TU Level…</a:t>
            </a:r>
            <a:endParaRPr b="0" i="0" sz="1400" u="none" cap="none" strike="noStrike">
              <a:solidFill>
                <a:srgbClr val="000000"/>
              </a:solidFill>
              <a:latin typeface="Arial"/>
              <a:ea typeface="Arial"/>
              <a:cs typeface="Arial"/>
              <a:sym typeface="Arial"/>
            </a:endParaRPr>
          </a:p>
        </p:txBody>
      </p:sp>
      <p:grpSp>
        <p:nvGrpSpPr>
          <p:cNvPr id="372" name="Google Shape;372;p47"/>
          <p:cNvGrpSpPr/>
          <p:nvPr/>
        </p:nvGrpSpPr>
        <p:grpSpPr>
          <a:xfrm>
            <a:off x="584305" y="780172"/>
            <a:ext cx="1741119" cy="897251"/>
            <a:chOff x="584306" y="780172"/>
            <a:chExt cx="1548000" cy="897251"/>
          </a:xfrm>
        </p:grpSpPr>
        <p:sp>
          <p:nvSpPr>
            <p:cNvPr id="373" name="Google Shape;373;p47"/>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Maker – staff ID</a:t>
              </a:r>
              <a:endParaRPr b="0" i="0" sz="1400" u="none" cap="none" strike="noStrike">
                <a:solidFill>
                  <a:srgbClr val="000000"/>
                </a:solidFill>
                <a:latin typeface="Arial"/>
                <a:ea typeface="Arial"/>
                <a:cs typeface="Arial"/>
                <a:sym typeface="Arial"/>
              </a:endParaRPr>
            </a:p>
          </p:txBody>
        </p:sp>
        <p:sp>
          <p:nvSpPr>
            <p:cNvPr id="374" name="Google Shape;374;p47"/>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375" name="Google Shape;375;p47"/>
          <p:cNvGrpSpPr/>
          <p:nvPr/>
        </p:nvGrpSpPr>
        <p:grpSpPr>
          <a:xfrm>
            <a:off x="2629006" y="789112"/>
            <a:ext cx="1741119" cy="888311"/>
            <a:chOff x="584306" y="789112"/>
            <a:chExt cx="2247794" cy="888311"/>
          </a:xfrm>
        </p:grpSpPr>
        <p:sp>
          <p:nvSpPr>
            <p:cNvPr id="376" name="Google Shape;376;p47"/>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377" name="Google Shape;377;p47"/>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378" name="Google Shape;378;p47"/>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79" name="Google Shape;379;p47"/>
          <p:cNvGrpSpPr/>
          <p:nvPr/>
        </p:nvGrpSpPr>
        <p:grpSpPr>
          <a:xfrm>
            <a:off x="4670078" y="780172"/>
            <a:ext cx="1741119" cy="888311"/>
            <a:chOff x="584306" y="789112"/>
            <a:chExt cx="2247794" cy="888311"/>
          </a:xfrm>
        </p:grpSpPr>
        <p:sp>
          <p:nvSpPr>
            <p:cNvPr id="380" name="Google Shape;380;p47"/>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b="0" i="0" sz="1400" u="none" cap="none" strike="noStrike">
                <a:solidFill>
                  <a:srgbClr val="000000"/>
                </a:solidFill>
                <a:latin typeface="Arial"/>
                <a:ea typeface="Arial"/>
                <a:cs typeface="Arial"/>
                <a:sym typeface="Arial"/>
              </a:endParaRPr>
            </a:p>
          </p:txBody>
        </p:sp>
        <p:sp>
          <p:nvSpPr>
            <p:cNvPr id="381" name="Google Shape;381;p47"/>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grpSp>
      <p:sp>
        <p:nvSpPr>
          <p:cNvPr id="382" name="Google Shape;382;p47"/>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383" name="Google Shape;383;p47"/>
          <p:cNvGrpSpPr/>
          <p:nvPr/>
        </p:nvGrpSpPr>
        <p:grpSpPr>
          <a:xfrm>
            <a:off x="6711150" y="780172"/>
            <a:ext cx="1741119" cy="888311"/>
            <a:chOff x="584306" y="789112"/>
            <a:chExt cx="2247794" cy="888311"/>
          </a:xfrm>
        </p:grpSpPr>
        <p:sp>
          <p:nvSpPr>
            <p:cNvPr id="384" name="Google Shape;384;p47"/>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the List of Eligible Benefits</a:t>
              </a:r>
              <a:endParaRPr b="0" i="0" sz="1400" u="none" cap="none" strike="noStrike">
                <a:solidFill>
                  <a:srgbClr val="000000"/>
                </a:solidFill>
                <a:latin typeface="Arial"/>
                <a:ea typeface="Arial"/>
                <a:cs typeface="Arial"/>
                <a:sym typeface="Arial"/>
              </a:endParaRPr>
            </a:p>
          </p:txBody>
        </p:sp>
        <p:sp>
          <p:nvSpPr>
            <p:cNvPr id="385" name="Google Shape;385;p47"/>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grpSp>
      <p:sp>
        <p:nvSpPr>
          <p:cNvPr id="386" name="Google Shape;386;p47"/>
          <p:cNvSpPr/>
          <p:nvPr/>
        </p:nvSpPr>
        <p:spPr>
          <a:xfrm flipH="1" rot="5400000">
            <a:off x="6484222"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387" name="Google Shape;387;p47"/>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388" name="Google Shape;388;p47"/>
          <p:cNvPicPr preferRelativeResize="0"/>
          <p:nvPr/>
        </p:nvPicPr>
        <p:blipFill>
          <a:blip r:embed="rId4">
            <a:alphaModFix/>
          </a:blip>
          <a:stretch>
            <a:fillRect/>
          </a:stretch>
        </p:blipFill>
        <p:spPr>
          <a:xfrm>
            <a:off x="152400" y="1829825"/>
            <a:ext cx="11946300" cy="4875775"/>
          </a:xfrm>
          <a:prstGeom prst="rect">
            <a:avLst/>
          </a:prstGeom>
          <a:noFill/>
          <a:ln>
            <a:noFill/>
          </a:ln>
        </p:spPr>
      </p:pic>
      <p:sp>
        <p:nvSpPr>
          <p:cNvPr id="389" name="Google Shape;389;p47"/>
          <p:cNvSpPr/>
          <p:nvPr/>
        </p:nvSpPr>
        <p:spPr>
          <a:xfrm>
            <a:off x="2325519" y="3088425"/>
            <a:ext cx="956100" cy="3918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0" name="Google Shape;390;p47"/>
          <p:cNvSpPr/>
          <p:nvPr/>
        </p:nvSpPr>
        <p:spPr>
          <a:xfrm>
            <a:off x="2212675" y="4891225"/>
            <a:ext cx="1517400" cy="5184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1" name="Google Shape;391;p47"/>
          <p:cNvSpPr/>
          <p:nvPr/>
        </p:nvSpPr>
        <p:spPr>
          <a:xfrm>
            <a:off x="2389725" y="5792875"/>
            <a:ext cx="827700" cy="3507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92" name="Google Shape;392;p47"/>
          <p:cNvSpPr/>
          <p:nvPr/>
        </p:nvSpPr>
        <p:spPr>
          <a:xfrm>
            <a:off x="2325525" y="5486900"/>
            <a:ext cx="9773100" cy="11163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253bcc4b32e_0_8"/>
          <p:cNvSpPr txBox="1"/>
          <p:nvPr/>
        </p:nvSpPr>
        <p:spPr>
          <a:xfrm>
            <a:off x="2572499" y="9868"/>
            <a:ext cx="89487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TU Level…</a:t>
            </a:r>
            <a:endParaRPr b="0" i="0" sz="1400" u="none" cap="none" strike="noStrike">
              <a:solidFill>
                <a:srgbClr val="000000"/>
              </a:solidFill>
              <a:latin typeface="Arial"/>
              <a:ea typeface="Arial"/>
              <a:cs typeface="Arial"/>
              <a:sym typeface="Arial"/>
            </a:endParaRPr>
          </a:p>
        </p:txBody>
      </p:sp>
      <p:grpSp>
        <p:nvGrpSpPr>
          <p:cNvPr id="398" name="Google Shape;398;g253bcc4b32e_0_8"/>
          <p:cNvGrpSpPr/>
          <p:nvPr/>
        </p:nvGrpSpPr>
        <p:grpSpPr>
          <a:xfrm>
            <a:off x="584332" y="780172"/>
            <a:ext cx="1741190" cy="897261"/>
            <a:chOff x="584306" y="780172"/>
            <a:chExt cx="1548000" cy="897261"/>
          </a:xfrm>
        </p:grpSpPr>
        <p:sp>
          <p:nvSpPr>
            <p:cNvPr id="399" name="Google Shape;399;g253bcc4b32e_0_8"/>
            <p:cNvSpPr/>
            <p:nvPr/>
          </p:nvSpPr>
          <p:spPr>
            <a:xfrm>
              <a:off x="584306" y="910933"/>
              <a:ext cx="1548000" cy="7665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Maker – staff ID</a:t>
              </a:r>
              <a:endParaRPr b="0" i="0" sz="1400" u="none" cap="none" strike="noStrike">
                <a:solidFill>
                  <a:srgbClr val="000000"/>
                </a:solidFill>
                <a:latin typeface="Arial"/>
                <a:ea typeface="Arial"/>
                <a:cs typeface="Arial"/>
                <a:sym typeface="Arial"/>
              </a:endParaRPr>
            </a:p>
          </p:txBody>
        </p:sp>
        <p:sp>
          <p:nvSpPr>
            <p:cNvPr id="400" name="Google Shape;400;g253bcc4b32e_0_8"/>
            <p:cNvSpPr/>
            <p:nvPr/>
          </p:nvSpPr>
          <p:spPr>
            <a:xfrm>
              <a:off x="962306" y="780172"/>
              <a:ext cx="792000" cy="261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401" name="Google Shape;401;g253bcc4b32e_0_8"/>
          <p:cNvGrpSpPr/>
          <p:nvPr/>
        </p:nvGrpSpPr>
        <p:grpSpPr>
          <a:xfrm>
            <a:off x="2629012" y="789112"/>
            <a:ext cx="1741223" cy="888321"/>
            <a:chOff x="584306" y="789112"/>
            <a:chExt cx="2247900" cy="888321"/>
          </a:xfrm>
        </p:grpSpPr>
        <p:sp>
          <p:nvSpPr>
            <p:cNvPr id="402" name="Google Shape;402;g253bcc4b32e_0_8"/>
            <p:cNvSpPr/>
            <p:nvPr/>
          </p:nvSpPr>
          <p:spPr>
            <a:xfrm>
              <a:off x="584306" y="910933"/>
              <a:ext cx="2247900" cy="7665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403" name="Google Shape;403;g253bcc4b32e_0_8"/>
            <p:cNvSpPr/>
            <p:nvPr/>
          </p:nvSpPr>
          <p:spPr>
            <a:xfrm>
              <a:off x="1097426" y="789112"/>
              <a:ext cx="1149900" cy="261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404" name="Google Shape;404;g253bcc4b32e_0_8"/>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05" name="Google Shape;405;g253bcc4b32e_0_8"/>
          <p:cNvGrpSpPr/>
          <p:nvPr/>
        </p:nvGrpSpPr>
        <p:grpSpPr>
          <a:xfrm>
            <a:off x="4670084" y="780172"/>
            <a:ext cx="1741223" cy="888321"/>
            <a:chOff x="584306" y="789112"/>
            <a:chExt cx="2247900" cy="888321"/>
          </a:xfrm>
        </p:grpSpPr>
        <p:sp>
          <p:nvSpPr>
            <p:cNvPr id="406" name="Google Shape;406;g253bcc4b32e_0_8"/>
            <p:cNvSpPr/>
            <p:nvPr/>
          </p:nvSpPr>
          <p:spPr>
            <a:xfrm>
              <a:off x="584306" y="910933"/>
              <a:ext cx="2247900" cy="7665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b="0" i="0" sz="1400" u="none" cap="none" strike="noStrike">
                <a:solidFill>
                  <a:srgbClr val="000000"/>
                </a:solidFill>
                <a:latin typeface="Arial"/>
                <a:ea typeface="Arial"/>
                <a:cs typeface="Arial"/>
                <a:sym typeface="Arial"/>
              </a:endParaRPr>
            </a:p>
          </p:txBody>
        </p:sp>
        <p:sp>
          <p:nvSpPr>
            <p:cNvPr id="407" name="Google Shape;407;g253bcc4b32e_0_8"/>
            <p:cNvSpPr/>
            <p:nvPr/>
          </p:nvSpPr>
          <p:spPr>
            <a:xfrm>
              <a:off x="1097426" y="789112"/>
              <a:ext cx="1149900" cy="261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grpSp>
      <p:sp>
        <p:nvSpPr>
          <p:cNvPr id="408" name="Google Shape;408;g253bcc4b32e_0_8"/>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09" name="Google Shape;409;g253bcc4b32e_0_8"/>
          <p:cNvGrpSpPr/>
          <p:nvPr/>
        </p:nvGrpSpPr>
        <p:grpSpPr>
          <a:xfrm>
            <a:off x="6711156" y="780172"/>
            <a:ext cx="1741223" cy="888321"/>
            <a:chOff x="584306" y="789112"/>
            <a:chExt cx="2247900" cy="888321"/>
          </a:xfrm>
        </p:grpSpPr>
        <p:sp>
          <p:nvSpPr>
            <p:cNvPr id="410" name="Google Shape;410;g253bcc4b32e_0_8"/>
            <p:cNvSpPr/>
            <p:nvPr/>
          </p:nvSpPr>
          <p:spPr>
            <a:xfrm>
              <a:off x="584306" y="910933"/>
              <a:ext cx="2247900" cy="7665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the List of Eligible Benefits</a:t>
              </a:r>
              <a:endParaRPr b="0" i="0" sz="1400" u="none" cap="none" strike="noStrike">
                <a:solidFill>
                  <a:srgbClr val="000000"/>
                </a:solidFill>
                <a:latin typeface="Arial"/>
                <a:ea typeface="Arial"/>
                <a:cs typeface="Arial"/>
                <a:sym typeface="Arial"/>
              </a:endParaRPr>
            </a:p>
          </p:txBody>
        </p:sp>
        <p:sp>
          <p:nvSpPr>
            <p:cNvPr id="411" name="Google Shape;411;g253bcc4b32e_0_8"/>
            <p:cNvSpPr/>
            <p:nvPr/>
          </p:nvSpPr>
          <p:spPr>
            <a:xfrm>
              <a:off x="1097426" y="789112"/>
              <a:ext cx="1149900" cy="261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grpSp>
      <p:sp>
        <p:nvSpPr>
          <p:cNvPr id="412" name="Google Shape;412;g253bcc4b32e_0_8"/>
          <p:cNvSpPr/>
          <p:nvPr/>
        </p:nvSpPr>
        <p:spPr>
          <a:xfrm flipH="1" rot="5400000">
            <a:off x="6484222"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13" name="Google Shape;413;g253bcc4b32e_0_8"/>
          <p:cNvGrpSpPr/>
          <p:nvPr/>
        </p:nvGrpSpPr>
        <p:grpSpPr>
          <a:xfrm>
            <a:off x="8752228" y="780172"/>
            <a:ext cx="1741223" cy="888321"/>
            <a:chOff x="584306" y="789112"/>
            <a:chExt cx="2247900" cy="888321"/>
          </a:xfrm>
        </p:grpSpPr>
        <p:sp>
          <p:nvSpPr>
            <p:cNvPr id="414" name="Google Shape;414;g253bcc4b32e_0_8"/>
            <p:cNvSpPr/>
            <p:nvPr/>
          </p:nvSpPr>
          <p:spPr>
            <a:xfrm>
              <a:off x="584306" y="910933"/>
              <a:ext cx="2247900" cy="7665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Processing Benefits</a:t>
              </a:r>
              <a:endParaRPr b="0" i="0" sz="1400" u="none" cap="none" strike="noStrike">
                <a:solidFill>
                  <a:srgbClr val="000000"/>
                </a:solidFill>
                <a:latin typeface="Arial"/>
                <a:ea typeface="Arial"/>
                <a:cs typeface="Arial"/>
                <a:sym typeface="Arial"/>
              </a:endParaRPr>
            </a:p>
          </p:txBody>
        </p:sp>
        <p:sp>
          <p:nvSpPr>
            <p:cNvPr id="415" name="Google Shape;415;g253bcc4b32e_0_8"/>
            <p:cNvSpPr/>
            <p:nvPr/>
          </p:nvSpPr>
          <p:spPr>
            <a:xfrm>
              <a:off x="1097426" y="789112"/>
              <a:ext cx="1149900" cy="261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5</a:t>
              </a:r>
              <a:endParaRPr b="0" i="0" sz="1400" u="none" cap="none" strike="noStrike">
                <a:solidFill>
                  <a:srgbClr val="000000"/>
                </a:solidFill>
                <a:latin typeface="Arial"/>
                <a:ea typeface="Arial"/>
                <a:cs typeface="Arial"/>
                <a:sym typeface="Arial"/>
              </a:endParaRPr>
            </a:p>
          </p:txBody>
        </p:sp>
      </p:grpSp>
      <p:sp>
        <p:nvSpPr>
          <p:cNvPr id="416" name="Google Shape;416;g253bcc4b32e_0_8"/>
          <p:cNvSpPr/>
          <p:nvPr/>
        </p:nvSpPr>
        <p:spPr>
          <a:xfrm flipH="1" rot="5400000">
            <a:off x="8525294"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17" name="Google Shape;417;g253bcc4b32e_0_8"/>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18" name="Google Shape;418;g253bcc4b32e_0_8"/>
          <p:cNvPicPr preferRelativeResize="0"/>
          <p:nvPr/>
        </p:nvPicPr>
        <p:blipFill>
          <a:blip r:embed="rId4">
            <a:alphaModFix/>
          </a:blip>
          <a:stretch>
            <a:fillRect/>
          </a:stretch>
        </p:blipFill>
        <p:spPr>
          <a:xfrm>
            <a:off x="152400" y="1829825"/>
            <a:ext cx="11946300" cy="4875775"/>
          </a:xfrm>
          <a:prstGeom prst="rect">
            <a:avLst/>
          </a:prstGeom>
          <a:noFill/>
          <a:ln>
            <a:noFill/>
          </a:ln>
        </p:spPr>
      </p:pic>
      <p:sp>
        <p:nvSpPr>
          <p:cNvPr id="419" name="Google Shape;419;g253bcc4b32e_0_8"/>
          <p:cNvSpPr/>
          <p:nvPr/>
        </p:nvSpPr>
        <p:spPr>
          <a:xfrm>
            <a:off x="3285075" y="3040075"/>
            <a:ext cx="833100" cy="6018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0" name="Google Shape;420;g253bcc4b32e_0_8"/>
          <p:cNvSpPr/>
          <p:nvPr/>
        </p:nvSpPr>
        <p:spPr>
          <a:xfrm>
            <a:off x="2325200" y="5456150"/>
            <a:ext cx="9573900" cy="10005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8"/>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DTO Level</a:t>
            </a:r>
            <a:endParaRPr b="0" i="0" sz="1400" u="none" cap="none" strike="noStrike">
              <a:solidFill>
                <a:srgbClr val="000000"/>
              </a:solidFill>
              <a:latin typeface="Arial"/>
              <a:ea typeface="Arial"/>
              <a:cs typeface="Arial"/>
              <a:sym typeface="Arial"/>
            </a:endParaRPr>
          </a:p>
        </p:txBody>
      </p:sp>
      <p:grpSp>
        <p:nvGrpSpPr>
          <p:cNvPr id="426" name="Google Shape;426;p48"/>
          <p:cNvGrpSpPr/>
          <p:nvPr/>
        </p:nvGrpSpPr>
        <p:grpSpPr>
          <a:xfrm>
            <a:off x="584305" y="780172"/>
            <a:ext cx="1741119" cy="897251"/>
            <a:chOff x="584306" y="780172"/>
            <a:chExt cx="1548000" cy="897251"/>
          </a:xfrm>
        </p:grpSpPr>
        <p:sp>
          <p:nvSpPr>
            <p:cNvPr id="427" name="Google Shape;427;p48"/>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Checker– staff ID</a:t>
              </a:r>
              <a:endParaRPr b="0" i="0" sz="1400" u="none" cap="none" strike="noStrike">
                <a:solidFill>
                  <a:srgbClr val="000000"/>
                </a:solidFill>
                <a:latin typeface="Arial"/>
                <a:ea typeface="Arial"/>
                <a:cs typeface="Arial"/>
                <a:sym typeface="Arial"/>
              </a:endParaRPr>
            </a:p>
          </p:txBody>
        </p:sp>
        <p:sp>
          <p:nvSpPr>
            <p:cNvPr id="428" name="Google Shape;428;p48"/>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pic>
        <p:nvPicPr>
          <p:cNvPr descr="https://lh6.googleusercontent.com/JLxmF4NXqOZ1SK2nRyc8wKoMymCI_cmVinVcvwMhuPFeErXxlTVsL35dyiFc9kx10gF9sjhoSVsyuP4YMTaq9QOmqE7vpUCuRHoTZvzrlA1EawCxFH9-0yZh6MYVJo7lOfNoaxK6XfP6BS3Rb4D5nKOEcg=nw" id="429" name="Google Shape;429;p48"/>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430" name="Google Shape;430;p48"/>
          <p:cNvPicPr preferRelativeResize="0"/>
          <p:nvPr/>
        </p:nvPicPr>
        <p:blipFill rotWithShape="1">
          <a:blip r:embed="rId4">
            <a:alphaModFix/>
          </a:blip>
          <a:srcRect b="0" l="0" r="0" t="0"/>
          <a:stretch/>
        </p:blipFill>
        <p:spPr>
          <a:xfrm>
            <a:off x="130628" y="1802673"/>
            <a:ext cx="12061371" cy="4885509"/>
          </a:xfrm>
          <a:prstGeom prst="rect">
            <a:avLst/>
          </a:prstGeom>
          <a:noFill/>
          <a:ln cap="flat" cmpd="sng" w="9525">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9"/>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DTO Level</a:t>
            </a:r>
            <a:endParaRPr b="1" i="0" sz="3600" u="none" cap="none" strike="noStrike">
              <a:solidFill>
                <a:schemeClr val="lt1"/>
              </a:solidFill>
              <a:latin typeface="Corbel"/>
              <a:ea typeface="Corbel"/>
              <a:cs typeface="Corbel"/>
              <a:sym typeface="Corbel"/>
            </a:endParaRPr>
          </a:p>
        </p:txBody>
      </p:sp>
      <p:grpSp>
        <p:nvGrpSpPr>
          <p:cNvPr id="436" name="Google Shape;436;p49"/>
          <p:cNvGrpSpPr/>
          <p:nvPr/>
        </p:nvGrpSpPr>
        <p:grpSpPr>
          <a:xfrm>
            <a:off x="584305" y="780172"/>
            <a:ext cx="1741119" cy="897251"/>
            <a:chOff x="584306" y="780172"/>
            <a:chExt cx="1548000" cy="897251"/>
          </a:xfrm>
        </p:grpSpPr>
        <p:sp>
          <p:nvSpPr>
            <p:cNvPr id="437" name="Google Shape;437;p49"/>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Checker – staff ID</a:t>
              </a:r>
              <a:endParaRPr b="0" i="0" sz="1400" u="none" cap="none" strike="noStrike">
                <a:solidFill>
                  <a:srgbClr val="000000"/>
                </a:solidFill>
                <a:latin typeface="Arial"/>
                <a:ea typeface="Arial"/>
                <a:cs typeface="Arial"/>
                <a:sym typeface="Arial"/>
              </a:endParaRPr>
            </a:p>
          </p:txBody>
        </p:sp>
        <p:sp>
          <p:nvSpPr>
            <p:cNvPr id="438" name="Google Shape;438;p49"/>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439" name="Google Shape;439;p49"/>
          <p:cNvGrpSpPr/>
          <p:nvPr/>
        </p:nvGrpSpPr>
        <p:grpSpPr>
          <a:xfrm>
            <a:off x="2629006" y="789112"/>
            <a:ext cx="1741119" cy="888311"/>
            <a:chOff x="584306" y="789112"/>
            <a:chExt cx="2247794" cy="888311"/>
          </a:xfrm>
        </p:grpSpPr>
        <p:sp>
          <p:nvSpPr>
            <p:cNvPr id="440" name="Google Shape;440;p49"/>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441" name="Google Shape;441;p49"/>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442" name="Google Shape;442;p49"/>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id="443" name="Google Shape;443;p49"/>
          <p:cNvPicPr preferRelativeResize="0"/>
          <p:nvPr/>
        </p:nvPicPr>
        <p:blipFill rotWithShape="1">
          <a:blip r:embed="rId3">
            <a:alphaModFix/>
          </a:blip>
          <a:srcRect b="0" l="0" r="0" t="0"/>
          <a:stretch/>
        </p:blipFill>
        <p:spPr>
          <a:xfrm>
            <a:off x="113795" y="1677422"/>
            <a:ext cx="12078205" cy="4997697"/>
          </a:xfrm>
          <a:prstGeom prst="rect">
            <a:avLst/>
          </a:prstGeom>
          <a:noFill/>
          <a:ln cap="flat" cmpd="sng" w="9525">
            <a:solidFill>
              <a:schemeClr val="dk1"/>
            </a:solidFill>
            <a:prstDash val="solid"/>
            <a:round/>
            <a:headEnd len="sm" w="sm" type="none"/>
            <a:tailEnd len="sm" w="sm" type="none"/>
          </a:ln>
        </p:spPr>
      </p:pic>
      <p:sp>
        <p:nvSpPr>
          <p:cNvPr id="444" name="Google Shape;444;p49"/>
          <p:cNvSpPr/>
          <p:nvPr/>
        </p:nvSpPr>
        <p:spPr>
          <a:xfrm>
            <a:off x="113795" y="2098163"/>
            <a:ext cx="1341069" cy="348138"/>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45" name="Google Shape;445;p49"/>
          <p:cNvSpPr/>
          <p:nvPr/>
        </p:nvSpPr>
        <p:spPr>
          <a:xfrm>
            <a:off x="1658984" y="5016137"/>
            <a:ext cx="3174273" cy="295115"/>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446" name="Google Shape;446;p49"/>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0"/>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DTO Level</a:t>
            </a:r>
            <a:endParaRPr b="1" i="0" sz="3600" u="none" cap="none" strike="noStrike">
              <a:solidFill>
                <a:schemeClr val="lt1"/>
              </a:solidFill>
              <a:latin typeface="Corbel"/>
              <a:ea typeface="Corbel"/>
              <a:cs typeface="Corbel"/>
              <a:sym typeface="Corbel"/>
            </a:endParaRPr>
          </a:p>
        </p:txBody>
      </p:sp>
      <p:grpSp>
        <p:nvGrpSpPr>
          <p:cNvPr id="452" name="Google Shape;452;p50"/>
          <p:cNvGrpSpPr/>
          <p:nvPr/>
        </p:nvGrpSpPr>
        <p:grpSpPr>
          <a:xfrm>
            <a:off x="584305" y="780172"/>
            <a:ext cx="1741119" cy="897251"/>
            <a:chOff x="584306" y="780172"/>
            <a:chExt cx="1548000" cy="897251"/>
          </a:xfrm>
        </p:grpSpPr>
        <p:sp>
          <p:nvSpPr>
            <p:cNvPr id="453" name="Google Shape;453;p50"/>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Checker – staff ID</a:t>
              </a:r>
              <a:endParaRPr b="0" i="0" sz="1400" u="none" cap="none" strike="noStrike">
                <a:solidFill>
                  <a:srgbClr val="000000"/>
                </a:solidFill>
                <a:latin typeface="Arial"/>
                <a:ea typeface="Arial"/>
                <a:cs typeface="Arial"/>
                <a:sym typeface="Arial"/>
              </a:endParaRPr>
            </a:p>
          </p:txBody>
        </p:sp>
        <p:sp>
          <p:nvSpPr>
            <p:cNvPr id="454" name="Google Shape;454;p50"/>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455" name="Google Shape;455;p50"/>
          <p:cNvGrpSpPr/>
          <p:nvPr/>
        </p:nvGrpSpPr>
        <p:grpSpPr>
          <a:xfrm>
            <a:off x="2629006" y="789112"/>
            <a:ext cx="1741119" cy="888311"/>
            <a:chOff x="584306" y="789112"/>
            <a:chExt cx="2247794" cy="888311"/>
          </a:xfrm>
        </p:grpSpPr>
        <p:sp>
          <p:nvSpPr>
            <p:cNvPr id="456" name="Google Shape;456;p50"/>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457" name="Google Shape;457;p50"/>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458" name="Google Shape;458;p50"/>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59" name="Google Shape;459;p50"/>
          <p:cNvGrpSpPr/>
          <p:nvPr/>
        </p:nvGrpSpPr>
        <p:grpSpPr>
          <a:xfrm>
            <a:off x="4670078" y="780172"/>
            <a:ext cx="1741119" cy="888311"/>
            <a:chOff x="584306" y="789112"/>
            <a:chExt cx="2247794" cy="888311"/>
          </a:xfrm>
        </p:grpSpPr>
        <p:sp>
          <p:nvSpPr>
            <p:cNvPr id="460" name="Google Shape;460;p50"/>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b="0" i="0" sz="1400" u="none" cap="none" strike="noStrike">
                <a:solidFill>
                  <a:srgbClr val="000000"/>
                </a:solidFill>
                <a:latin typeface="Arial"/>
                <a:ea typeface="Arial"/>
                <a:cs typeface="Arial"/>
                <a:sym typeface="Arial"/>
              </a:endParaRPr>
            </a:p>
          </p:txBody>
        </p:sp>
        <p:sp>
          <p:nvSpPr>
            <p:cNvPr id="461" name="Google Shape;461;p50"/>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grpSp>
      <p:sp>
        <p:nvSpPr>
          <p:cNvPr id="462" name="Google Shape;462;p50"/>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A screenshot of a social media post&#10;&#10;Description automatically generated" id="463" name="Google Shape;463;p50"/>
          <p:cNvPicPr preferRelativeResize="0"/>
          <p:nvPr/>
        </p:nvPicPr>
        <p:blipFill rotWithShape="1">
          <a:blip r:embed="rId3">
            <a:alphaModFix/>
          </a:blip>
          <a:srcRect b="0" l="0" r="0" t="0"/>
          <a:stretch/>
        </p:blipFill>
        <p:spPr>
          <a:xfrm>
            <a:off x="169575" y="1898900"/>
            <a:ext cx="11922350" cy="3890562"/>
          </a:xfrm>
          <a:prstGeom prst="rect">
            <a:avLst/>
          </a:prstGeom>
          <a:noFill/>
          <a:ln cap="flat" cmpd="sng" w="9525">
            <a:solidFill>
              <a:schemeClr val="dk1"/>
            </a:solidFill>
            <a:prstDash val="solid"/>
            <a:round/>
            <a:headEnd len="sm" w="sm" type="none"/>
            <a:tailEnd len="sm" w="sm" type="none"/>
          </a:ln>
        </p:spPr>
      </p:pic>
      <p:sp>
        <p:nvSpPr>
          <p:cNvPr id="464" name="Google Shape;464;p50"/>
          <p:cNvSpPr/>
          <p:nvPr/>
        </p:nvSpPr>
        <p:spPr>
          <a:xfrm flipH="1">
            <a:off x="1801504" y="3583476"/>
            <a:ext cx="10122106" cy="2015745"/>
          </a:xfrm>
          <a:prstGeom prst="wedgeRectCallout">
            <a:avLst>
              <a:gd fmla="val 49944" name="adj1"/>
              <a:gd fmla="val 40716"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465" name="Google Shape;465;p50"/>
          <p:cNvSpPr/>
          <p:nvPr/>
        </p:nvSpPr>
        <p:spPr>
          <a:xfrm flipH="1">
            <a:off x="914935" y="5838466"/>
            <a:ext cx="4411521" cy="307777"/>
          </a:xfrm>
          <a:prstGeom prst="wedgeRectCallout">
            <a:avLst>
              <a:gd fmla="val 50216" name="adj1"/>
              <a:gd fmla="val 38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Search filter to be applied based on the above parameter</a:t>
            </a:r>
            <a:endParaRPr b="0" i="0" sz="1400" u="none" cap="none" strike="noStrike">
              <a:solidFill>
                <a:srgbClr val="000000"/>
              </a:solidFill>
              <a:latin typeface="Arial"/>
              <a:ea typeface="Arial"/>
              <a:cs typeface="Arial"/>
              <a:sym typeface="Arial"/>
            </a:endParaRPr>
          </a:p>
        </p:txBody>
      </p:sp>
      <p:sp>
        <p:nvSpPr>
          <p:cNvPr id="466" name="Google Shape;466;p50"/>
          <p:cNvSpPr/>
          <p:nvPr/>
        </p:nvSpPr>
        <p:spPr>
          <a:xfrm flipH="1">
            <a:off x="319628" y="6295368"/>
            <a:ext cx="9574998" cy="307777"/>
          </a:xfrm>
          <a:prstGeom prst="wedgeRectCallout">
            <a:avLst>
              <a:gd fmla="val 50216" name="adj1"/>
              <a:gd fmla="val 38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For processing benefits, Click on Pending Tab and then apply search filter using the above options</a:t>
            </a:r>
            <a:endParaRPr b="0" i="0" sz="1400" u="none" cap="none" strike="noStrike">
              <a:solidFill>
                <a:srgbClr val="000000"/>
              </a:solidFill>
              <a:latin typeface="Arial"/>
              <a:ea typeface="Arial"/>
              <a:cs typeface="Arial"/>
              <a:sym typeface="Arial"/>
            </a:endParaRPr>
          </a:p>
        </p:txBody>
      </p:sp>
      <p:sp>
        <p:nvSpPr>
          <p:cNvPr id="467" name="Google Shape;467;p50"/>
          <p:cNvSpPr/>
          <p:nvPr/>
        </p:nvSpPr>
        <p:spPr>
          <a:xfrm>
            <a:off x="1786175" y="3166221"/>
            <a:ext cx="759900" cy="4164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68" name="Google Shape;468;p50"/>
          <p:cNvSpPr/>
          <p:nvPr/>
        </p:nvSpPr>
        <p:spPr>
          <a:xfrm flipH="1">
            <a:off x="9771445" y="3274760"/>
            <a:ext cx="1710946" cy="307777"/>
          </a:xfrm>
          <a:prstGeom prst="wedgeRectCallout">
            <a:avLst>
              <a:gd fmla="val 50216" name="adj1"/>
              <a:gd fmla="val 38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469" name="Google Shape;469;p50"/>
          <p:cNvSpPr/>
          <p:nvPr/>
        </p:nvSpPr>
        <p:spPr>
          <a:xfrm flipH="1">
            <a:off x="9378982" y="3583473"/>
            <a:ext cx="2351400" cy="307800"/>
          </a:xfrm>
          <a:prstGeom prst="wedgeRectCallout">
            <a:avLst>
              <a:gd fmla="val 50216" name="adj1"/>
              <a:gd fmla="val 3868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Can Search using Patient ID</a:t>
            </a:r>
            <a:endParaRPr b="0" i="0" sz="14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470" name="Google Shape;470;p50"/>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253bcc4b32e_0_39"/>
          <p:cNvSpPr txBox="1"/>
          <p:nvPr/>
        </p:nvSpPr>
        <p:spPr>
          <a:xfrm>
            <a:off x="2572499" y="9868"/>
            <a:ext cx="89487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DTO Level</a:t>
            </a:r>
            <a:endParaRPr b="1" i="0" sz="3600" u="none" cap="none" strike="noStrike">
              <a:solidFill>
                <a:schemeClr val="lt1"/>
              </a:solidFill>
              <a:latin typeface="Corbel"/>
              <a:ea typeface="Corbel"/>
              <a:cs typeface="Corbel"/>
              <a:sym typeface="Corbel"/>
            </a:endParaRPr>
          </a:p>
        </p:txBody>
      </p:sp>
      <p:grpSp>
        <p:nvGrpSpPr>
          <p:cNvPr id="476" name="Google Shape;476;g253bcc4b32e_0_39"/>
          <p:cNvGrpSpPr/>
          <p:nvPr/>
        </p:nvGrpSpPr>
        <p:grpSpPr>
          <a:xfrm>
            <a:off x="584332" y="780172"/>
            <a:ext cx="1741190" cy="897261"/>
            <a:chOff x="584306" y="780172"/>
            <a:chExt cx="1548000" cy="897261"/>
          </a:xfrm>
        </p:grpSpPr>
        <p:sp>
          <p:nvSpPr>
            <p:cNvPr id="477" name="Google Shape;477;g253bcc4b32e_0_39"/>
            <p:cNvSpPr/>
            <p:nvPr/>
          </p:nvSpPr>
          <p:spPr>
            <a:xfrm>
              <a:off x="584306" y="910933"/>
              <a:ext cx="1548000" cy="7665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Checker – staff ID</a:t>
              </a:r>
              <a:endParaRPr b="0" i="0" sz="1400" u="none" cap="none" strike="noStrike">
                <a:solidFill>
                  <a:srgbClr val="000000"/>
                </a:solidFill>
                <a:latin typeface="Arial"/>
                <a:ea typeface="Arial"/>
                <a:cs typeface="Arial"/>
                <a:sym typeface="Arial"/>
              </a:endParaRPr>
            </a:p>
          </p:txBody>
        </p:sp>
        <p:sp>
          <p:nvSpPr>
            <p:cNvPr id="478" name="Google Shape;478;g253bcc4b32e_0_39"/>
            <p:cNvSpPr/>
            <p:nvPr/>
          </p:nvSpPr>
          <p:spPr>
            <a:xfrm>
              <a:off x="962306" y="780172"/>
              <a:ext cx="792000" cy="261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479" name="Google Shape;479;g253bcc4b32e_0_39"/>
          <p:cNvGrpSpPr/>
          <p:nvPr/>
        </p:nvGrpSpPr>
        <p:grpSpPr>
          <a:xfrm>
            <a:off x="2629012" y="789112"/>
            <a:ext cx="1741223" cy="888321"/>
            <a:chOff x="584306" y="789112"/>
            <a:chExt cx="2247900" cy="888321"/>
          </a:xfrm>
        </p:grpSpPr>
        <p:sp>
          <p:nvSpPr>
            <p:cNvPr id="480" name="Google Shape;480;g253bcc4b32e_0_39"/>
            <p:cNvSpPr/>
            <p:nvPr/>
          </p:nvSpPr>
          <p:spPr>
            <a:xfrm>
              <a:off x="584306" y="910933"/>
              <a:ext cx="2247900" cy="7665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481" name="Google Shape;481;g253bcc4b32e_0_39"/>
            <p:cNvSpPr/>
            <p:nvPr/>
          </p:nvSpPr>
          <p:spPr>
            <a:xfrm>
              <a:off x="1097426" y="789112"/>
              <a:ext cx="1149900" cy="261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482" name="Google Shape;482;g253bcc4b32e_0_39"/>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83" name="Google Shape;483;g253bcc4b32e_0_39"/>
          <p:cNvGrpSpPr/>
          <p:nvPr/>
        </p:nvGrpSpPr>
        <p:grpSpPr>
          <a:xfrm>
            <a:off x="4670084" y="780172"/>
            <a:ext cx="1741223" cy="888321"/>
            <a:chOff x="584306" y="789112"/>
            <a:chExt cx="2247900" cy="888321"/>
          </a:xfrm>
        </p:grpSpPr>
        <p:sp>
          <p:nvSpPr>
            <p:cNvPr id="484" name="Google Shape;484;g253bcc4b32e_0_39"/>
            <p:cNvSpPr/>
            <p:nvPr/>
          </p:nvSpPr>
          <p:spPr>
            <a:xfrm>
              <a:off x="584306" y="910933"/>
              <a:ext cx="2247900" cy="7665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b="0" i="0" sz="1400" u="none" cap="none" strike="noStrike">
                <a:solidFill>
                  <a:srgbClr val="000000"/>
                </a:solidFill>
                <a:latin typeface="Arial"/>
                <a:ea typeface="Arial"/>
                <a:cs typeface="Arial"/>
                <a:sym typeface="Arial"/>
              </a:endParaRPr>
            </a:p>
          </p:txBody>
        </p:sp>
        <p:sp>
          <p:nvSpPr>
            <p:cNvPr id="485" name="Google Shape;485;g253bcc4b32e_0_39"/>
            <p:cNvSpPr/>
            <p:nvPr/>
          </p:nvSpPr>
          <p:spPr>
            <a:xfrm>
              <a:off x="1097426" y="789112"/>
              <a:ext cx="1149900" cy="261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grpSp>
      <p:sp>
        <p:nvSpPr>
          <p:cNvPr id="486" name="Google Shape;486;g253bcc4b32e_0_39"/>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87" name="Google Shape;487;g253bcc4b32e_0_39"/>
          <p:cNvGrpSpPr/>
          <p:nvPr/>
        </p:nvGrpSpPr>
        <p:grpSpPr>
          <a:xfrm>
            <a:off x="6711156" y="780172"/>
            <a:ext cx="1741223" cy="888321"/>
            <a:chOff x="584306" y="789112"/>
            <a:chExt cx="2247900" cy="888321"/>
          </a:xfrm>
        </p:grpSpPr>
        <p:sp>
          <p:nvSpPr>
            <p:cNvPr id="488" name="Google Shape;488;g253bcc4b32e_0_39"/>
            <p:cNvSpPr/>
            <p:nvPr/>
          </p:nvSpPr>
          <p:spPr>
            <a:xfrm>
              <a:off x="584306" y="910933"/>
              <a:ext cx="2247900" cy="76650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&amp; Process Benefits</a:t>
              </a:r>
              <a:endParaRPr b="0" i="0" sz="1400" u="none" cap="none" strike="noStrike">
                <a:solidFill>
                  <a:srgbClr val="000000"/>
                </a:solidFill>
                <a:latin typeface="Arial"/>
                <a:ea typeface="Arial"/>
                <a:cs typeface="Arial"/>
                <a:sym typeface="Arial"/>
              </a:endParaRPr>
            </a:p>
          </p:txBody>
        </p:sp>
        <p:sp>
          <p:nvSpPr>
            <p:cNvPr id="489" name="Google Shape;489;g253bcc4b32e_0_39"/>
            <p:cNvSpPr/>
            <p:nvPr/>
          </p:nvSpPr>
          <p:spPr>
            <a:xfrm>
              <a:off x="1097426" y="789112"/>
              <a:ext cx="1149900" cy="261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grpSp>
      <p:sp>
        <p:nvSpPr>
          <p:cNvPr id="490" name="Google Shape;490;g253bcc4b32e_0_39"/>
          <p:cNvSpPr/>
          <p:nvPr/>
        </p:nvSpPr>
        <p:spPr>
          <a:xfrm flipH="1" rot="5400000">
            <a:off x="6484222"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491" name="Google Shape;491;g253bcc4b32e_0_39"/>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492" name="Google Shape;492;g253bcc4b32e_0_39"/>
          <p:cNvSpPr/>
          <p:nvPr/>
        </p:nvSpPr>
        <p:spPr>
          <a:xfrm>
            <a:off x="152408" y="2389267"/>
            <a:ext cx="759900" cy="3090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493" name="Google Shape;493;g253bcc4b32e_0_39"/>
          <p:cNvPicPr preferRelativeResize="0"/>
          <p:nvPr/>
        </p:nvPicPr>
        <p:blipFill>
          <a:blip r:embed="rId4">
            <a:alphaModFix/>
          </a:blip>
          <a:stretch>
            <a:fillRect/>
          </a:stretch>
        </p:blipFill>
        <p:spPr>
          <a:xfrm>
            <a:off x="152400" y="1829825"/>
            <a:ext cx="12039600" cy="4819750"/>
          </a:xfrm>
          <a:prstGeom prst="rect">
            <a:avLst/>
          </a:prstGeom>
          <a:noFill/>
          <a:ln>
            <a:noFill/>
          </a:ln>
        </p:spPr>
      </p:pic>
      <p:sp>
        <p:nvSpPr>
          <p:cNvPr id="494" name="Google Shape;494;g253bcc4b32e_0_39"/>
          <p:cNvSpPr/>
          <p:nvPr/>
        </p:nvSpPr>
        <p:spPr>
          <a:xfrm>
            <a:off x="84058" y="2322017"/>
            <a:ext cx="759900" cy="3090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95" name="Google Shape;495;g253bcc4b32e_0_39"/>
          <p:cNvSpPr/>
          <p:nvPr/>
        </p:nvSpPr>
        <p:spPr>
          <a:xfrm>
            <a:off x="2402073" y="4327025"/>
            <a:ext cx="618900" cy="3090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96" name="Google Shape;496;g253bcc4b32e_0_39"/>
          <p:cNvSpPr/>
          <p:nvPr/>
        </p:nvSpPr>
        <p:spPr>
          <a:xfrm flipH="1">
            <a:off x="152400" y="3410125"/>
            <a:ext cx="1741200" cy="2688600"/>
          </a:xfrm>
          <a:prstGeom prst="wedgeRectCallout">
            <a:avLst>
              <a:gd fmla="val -121166" name="adj1"/>
              <a:gd fmla="val 24435"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Clr>
                <a:srgbClr val="000000"/>
              </a:buClr>
              <a:buSzPts val="1400"/>
              <a:buFont typeface="Corbel"/>
              <a:buChar char="-"/>
            </a:pPr>
            <a:r>
              <a:rPr b="0" i="0" lang="en-IN" sz="1400" u="none" cap="none" strike="noStrike">
                <a:solidFill>
                  <a:srgbClr val="000000"/>
                </a:solidFill>
                <a:latin typeface="Corbel"/>
                <a:ea typeface="Corbel"/>
                <a:cs typeface="Corbel"/>
                <a:sym typeface="Corbel"/>
              </a:rPr>
              <a:t>Now benefit approve the benefit which was approved DBT maker ID for payment</a:t>
            </a:r>
            <a:endParaRPr b="0" i="0" sz="1400" u="none" cap="none" strike="noStrike">
              <a:solidFill>
                <a:srgbClr val="000000"/>
              </a:solidFill>
              <a:latin typeface="Corbel"/>
              <a:ea typeface="Corbel"/>
              <a:cs typeface="Corbel"/>
              <a:sym typeface="Corbel"/>
            </a:endParaRPr>
          </a:p>
          <a:p>
            <a:pPr indent="-317500" lvl="0" marL="457200" marR="0" rtl="0" algn="l">
              <a:lnSpc>
                <a:spcPct val="100000"/>
              </a:lnSpc>
              <a:spcBef>
                <a:spcPts val="0"/>
              </a:spcBef>
              <a:spcAft>
                <a:spcPts val="0"/>
              </a:spcAft>
              <a:buClr>
                <a:srgbClr val="000000"/>
              </a:buClr>
              <a:buSzPts val="1400"/>
              <a:buFont typeface="Corbel"/>
              <a:buChar char="-"/>
            </a:pPr>
            <a:r>
              <a:rPr b="0" i="0" lang="en-IN" sz="1400" u="none" cap="none" strike="noStrike">
                <a:solidFill>
                  <a:srgbClr val="000000"/>
                </a:solidFill>
                <a:latin typeface="Corbel"/>
                <a:ea typeface="Corbel"/>
                <a:cs typeface="Corbel"/>
                <a:sym typeface="Corbel"/>
              </a:rPr>
              <a:t>If you patient is not eligible for this benefit then you may reject/remove it.</a:t>
            </a:r>
            <a:endParaRPr b="0" i="0" sz="1400" u="none" cap="none" strike="noStrike">
              <a:solidFill>
                <a:srgbClr val="000000"/>
              </a:solidFill>
              <a:latin typeface="Corbel"/>
              <a:ea typeface="Corbel"/>
              <a:cs typeface="Corbel"/>
              <a:sym typeface="Corbel"/>
            </a:endParaRPr>
          </a:p>
        </p:txBody>
      </p:sp>
      <p:sp>
        <p:nvSpPr>
          <p:cNvPr id="497" name="Google Shape;497;g253bcc4b32e_0_39"/>
          <p:cNvSpPr/>
          <p:nvPr/>
        </p:nvSpPr>
        <p:spPr>
          <a:xfrm>
            <a:off x="3020975" y="3702850"/>
            <a:ext cx="1351800" cy="17028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1"/>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Overview of Nutrional Support scheme</a:t>
            </a:r>
            <a:endParaRPr b="0" i="0" sz="2800" u="none" cap="none" strike="noStrike">
              <a:solidFill>
                <a:srgbClr val="FFFFFF"/>
              </a:solidFill>
              <a:latin typeface="Corbel"/>
              <a:ea typeface="Corbel"/>
              <a:cs typeface="Corbel"/>
              <a:sym typeface="Corbel"/>
            </a:endParaRPr>
          </a:p>
        </p:txBody>
      </p:sp>
      <p:sp>
        <p:nvSpPr>
          <p:cNvPr id="213" name="Google Shape;213;p41"/>
          <p:cNvSpPr txBox="1"/>
          <p:nvPr/>
        </p:nvSpPr>
        <p:spPr>
          <a:xfrm>
            <a:off x="318675" y="611800"/>
            <a:ext cx="11873400" cy="6111600"/>
          </a:xfrm>
          <a:prstGeom prst="rect">
            <a:avLst/>
          </a:prstGeom>
          <a:noFill/>
          <a:ln>
            <a:noFill/>
          </a:ln>
        </p:spPr>
        <p:txBody>
          <a:bodyPr anchorCtr="0" anchor="t" bIns="45700" lIns="91425" spcFirstLastPara="1" rIns="91425" wrap="square" tIns="45700">
            <a:noAutofit/>
          </a:bodyPr>
          <a:lstStyle/>
          <a:p>
            <a:pPr indent="-381000" lvl="1" marL="914400" marR="454025" rtl="0" algn="l">
              <a:lnSpc>
                <a:spcPct val="103750"/>
              </a:lnSpc>
              <a:spcBef>
                <a:spcPts val="515"/>
              </a:spcBef>
              <a:spcAft>
                <a:spcPts val="0"/>
              </a:spcAft>
              <a:buClr>
                <a:srgbClr val="0099FF"/>
              </a:buClr>
              <a:buSzPts val="2400"/>
              <a:buFont typeface="Corbel"/>
              <a:buChar char="►"/>
            </a:pPr>
            <a:r>
              <a:rPr b="0" i="0" lang="en-IN" sz="2400" u="none" cap="none" strike="noStrike">
                <a:solidFill>
                  <a:srgbClr val="231F20"/>
                </a:solidFill>
                <a:latin typeface="Corbel"/>
                <a:ea typeface="Corbel"/>
                <a:cs typeface="Corbel"/>
                <a:sym typeface="Corbel"/>
              </a:rPr>
              <a:t>This scheme is aimed at providing financial support to TB patients for their nutrition. All TB patients notified in Ni-kshay (across India) are eligible to get the benefit under this scheme to mitigate catastrophic costs.</a:t>
            </a:r>
            <a:endParaRPr sz="2400">
              <a:solidFill>
                <a:srgbClr val="231F20"/>
              </a:solidFill>
              <a:latin typeface="Corbel"/>
              <a:ea typeface="Corbel"/>
              <a:cs typeface="Corbel"/>
              <a:sym typeface="Corbel"/>
            </a:endParaRPr>
          </a:p>
          <a:p>
            <a:pPr indent="-381000" lvl="1" marL="914400" marR="0" rtl="0" algn="l">
              <a:lnSpc>
                <a:spcPct val="103750"/>
              </a:lnSpc>
              <a:spcBef>
                <a:spcPts val="310"/>
              </a:spcBef>
              <a:spcAft>
                <a:spcPts val="0"/>
              </a:spcAft>
              <a:buClr>
                <a:srgbClr val="0099FF"/>
              </a:buClr>
              <a:buSzPts val="2400"/>
              <a:buFont typeface="Corbel"/>
              <a:buChar char="►"/>
            </a:pPr>
            <a:r>
              <a:rPr b="0" i="0" lang="en-IN" sz="2400" u="none" cap="none" strike="noStrike">
                <a:solidFill>
                  <a:srgbClr val="231F20"/>
                </a:solidFill>
                <a:latin typeface="Corbel"/>
                <a:ea typeface="Corbel"/>
                <a:cs typeface="Corbel"/>
                <a:sym typeface="Corbel"/>
              </a:rPr>
              <a:t>As per the scheme rules, Ni-kshay generates benefits for TB patients. The process that needs to be followed to make payments to the TB patients under this scheme.</a:t>
            </a:r>
            <a:endParaRPr sz="2400">
              <a:solidFill>
                <a:srgbClr val="231F20"/>
              </a:solidFill>
              <a:latin typeface="Corbel"/>
              <a:ea typeface="Corbel"/>
              <a:cs typeface="Corbel"/>
              <a:sym typeface="Corbel"/>
            </a:endParaRPr>
          </a:p>
          <a:p>
            <a:pPr indent="-381000" lvl="1" marL="914400" marR="0" rtl="0" algn="l">
              <a:lnSpc>
                <a:spcPct val="103750"/>
              </a:lnSpc>
              <a:spcBef>
                <a:spcPts val="310"/>
              </a:spcBef>
              <a:spcAft>
                <a:spcPts val="0"/>
              </a:spcAft>
              <a:buClr>
                <a:srgbClr val="0099FF"/>
              </a:buClr>
              <a:buSzPts val="2400"/>
              <a:buFont typeface="Corbel"/>
              <a:buChar char="►"/>
            </a:pPr>
            <a:r>
              <a:rPr lang="en-IN" sz="2400">
                <a:solidFill>
                  <a:srgbClr val="231F20"/>
                </a:solidFill>
                <a:latin typeface="Corbel"/>
                <a:ea typeface="Corbel"/>
                <a:cs typeface="Corbel"/>
                <a:sym typeface="Corbel"/>
              </a:rPr>
              <a:t>The 1st incentive will generate with Rs. 1000 and alternate benefits will generate with Rs.500 after every 28 days till treatment completion for 1st April 2018 to till 31st December 2023</a:t>
            </a:r>
            <a:endParaRPr sz="2400">
              <a:solidFill>
                <a:srgbClr val="231F20"/>
              </a:solidFill>
              <a:latin typeface="Corbel"/>
              <a:ea typeface="Corbel"/>
              <a:cs typeface="Corbel"/>
              <a:sym typeface="Corbel"/>
            </a:endParaRPr>
          </a:p>
          <a:p>
            <a:pPr indent="-381000" lvl="1" marL="914400" marR="0" rtl="0" algn="l">
              <a:lnSpc>
                <a:spcPct val="103750"/>
              </a:lnSpc>
              <a:spcBef>
                <a:spcPts val="310"/>
              </a:spcBef>
              <a:spcAft>
                <a:spcPts val="0"/>
              </a:spcAft>
              <a:buClr>
                <a:srgbClr val="0099FF"/>
              </a:buClr>
              <a:buSzPts val="2400"/>
              <a:buFont typeface="Corbel"/>
              <a:buChar char="►"/>
            </a:pPr>
            <a:r>
              <a:rPr lang="en-IN" sz="2400">
                <a:solidFill>
                  <a:srgbClr val="231F20"/>
                </a:solidFill>
                <a:latin typeface="Corbel"/>
                <a:ea typeface="Corbel"/>
                <a:cs typeface="Corbel"/>
                <a:sym typeface="Corbel"/>
              </a:rPr>
              <a:t>For all TB patient enrolled after 1st Jan’2024 date, Ni-kshay will generate benefits on the new logics automatically from their diagnosis date (Irrespective of the date of enrollment in Nikshay). The benefit generation schedule for the 1st and 2nd incentives will be every 84 days with Rs 1500. Subsequent incentives will be generated every 28 days if end date is extended with Rs 500.</a:t>
            </a:r>
            <a:endParaRPr b="0" i="0" sz="2400" u="none" cap="none" strike="noStrike">
              <a:solidFill>
                <a:srgbClr val="231F20"/>
              </a:solidFill>
              <a:latin typeface="Corbel"/>
              <a:ea typeface="Corbel"/>
              <a:cs typeface="Corbel"/>
              <a:sym typeface="Corbel"/>
            </a:endParaRPr>
          </a:p>
          <a:p>
            <a:pPr indent="0" lvl="0" marL="0" marR="0" rtl="0" algn="l">
              <a:lnSpc>
                <a:spcPct val="103750"/>
              </a:lnSpc>
              <a:spcBef>
                <a:spcPts val="310"/>
              </a:spcBef>
              <a:spcAft>
                <a:spcPts val="0"/>
              </a:spcAft>
              <a:buClr>
                <a:srgbClr val="000000"/>
              </a:buClr>
              <a:buSzPts val="2400"/>
              <a:buFont typeface="Arial"/>
              <a:buNone/>
            </a:pPr>
            <a:r>
              <a:t/>
            </a:r>
            <a:endParaRPr b="0" i="0" sz="2400" u="none" cap="none" strike="noStrike">
              <a:solidFill>
                <a:srgbClr val="231F20"/>
              </a:solidFill>
              <a:latin typeface="Corbel"/>
              <a:ea typeface="Corbel"/>
              <a:cs typeface="Corbel"/>
              <a:sym typeface="Corbel"/>
            </a:endParaRPr>
          </a:p>
          <a:p>
            <a:pPr indent="-364490" lvl="1" marL="444500" marR="0" rtl="0" algn="just">
              <a:lnSpc>
                <a:spcPct val="130000"/>
              </a:lnSpc>
              <a:spcBef>
                <a:spcPts val="610"/>
              </a:spcBef>
              <a:spcAft>
                <a:spcPts val="0"/>
              </a:spcAft>
              <a:buClr>
                <a:srgbClr val="0099FF"/>
              </a:buClr>
              <a:buSzPts val="1260"/>
              <a:buFont typeface="Arial"/>
              <a:buNone/>
            </a:pPr>
            <a:r>
              <a:t/>
            </a:r>
            <a:endParaRPr b="0" i="0" sz="1200" u="none" cap="none" strike="noStrike">
              <a:solidFill>
                <a:srgbClr val="000000"/>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214" name="Google Shape;214;p41"/>
          <p:cNvPicPr preferRelativeResize="0"/>
          <p:nvPr/>
        </p:nvPicPr>
        <p:blipFill rotWithShape="1">
          <a:blip r:embed="rId3">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2"/>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DTO Level</a:t>
            </a:r>
            <a:endParaRPr b="1" i="0" sz="3600" u="none" cap="none" strike="noStrike">
              <a:solidFill>
                <a:schemeClr val="lt1"/>
              </a:solidFill>
              <a:latin typeface="Corbel"/>
              <a:ea typeface="Corbel"/>
              <a:cs typeface="Corbel"/>
              <a:sym typeface="Corbel"/>
            </a:endParaRPr>
          </a:p>
        </p:txBody>
      </p:sp>
      <p:grpSp>
        <p:nvGrpSpPr>
          <p:cNvPr id="503" name="Google Shape;503;p52"/>
          <p:cNvGrpSpPr/>
          <p:nvPr/>
        </p:nvGrpSpPr>
        <p:grpSpPr>
          <a:xfrm>
            <a:off x="584305" y="780172"/>
            <a:ext cx="1741119" cy="897251"/>
            <a:chOff x="584306" y="780172"/>
            <a:chExt cx="1548000" cy="897251"/>
          </a:xfrm>
        </p:grpSpPr>
        <p:sp>
          <p:nvSpPr>
            <p:cNvPr id="504" name="Google Shape;504;p52"/>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Checker – staff ID</a:t>
              </a:r>
              <a:endParaRPr b="0" i="0" sz="1400" u="none" cap="none" strike="noStrike">
                <a:solidFill>
                  <a:srgbClr val="000000"/>
                </a:solidFill>
                <a:latin typeface="Arial"/>
                <a:ea typeface="Arial"/>
                <a:cs typeface="Arial"/>
                <a:sym typeface="Arial"/>
              </a:endParaRPr>
            </a:p>
          </p:txBody>
        </p:sp>
        <p:sp>
          <p:nvSpPr>
            <p:cNvPr id="505" name="Google Shape;505;p52"/>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506" name="Google Shape;506;p52"/>
          <p:cNvGrpSpPr/>
          <p:nvPr/>
        </p:nvGrpSpPr>
        <p:grpSpPr>
          <a:xfrm>
            <a:off x="2629006" y="789112"/>
            <a:ext cx="1741119" cy="888311"/>
            <a:chOff x="584306" y="789112"/>
            <a:chExt cx="2247794" cy="888311"/>
          </a:xfrm>
        </p:grpSpPr>
        <p:sp>
          <p:nvSpPr>
            <p:cNvPr id="507" name="Google Shape;507;p52"/>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508" name="Google Shape;508;p52"/>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509" name="Google Shape;509;p52"/>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10" name="Google Shape;510;p52"/>
          <p:cNvGrpSpPr/>
          <p:nvPr/>
        </p:nvGrpSpPr>
        <p:grpSpPr>
          <a:xfrm>
            <a:off x="4670078" y="780172"/>
            <a:ext cx="1741119" cy="888311"/>
            <a:chOff x="584306" y="789112"/>
            <a:chExt cx="2247794" cy="888311"/>
          </a:xfrm>
        </p:grpSpPr>
        <p:sp>
          <p:nvSpPr>
            <p:cNvPr id="511" name="Google Shape;511;p52"/>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b="0" i="0" sz="1400" u="none" cap="none" strike="noStrike">
                <a:solidFill>
                  <a:srgbClr val="000000"/>
                </a:solidFill>
                <a:latin typeface="Arial"/>
                <a:ea typeface="Arial"/>
                <a:cs typeface="Arial"/>
                <a:sym typeface="Arial"/>
              </a:endParaRPr>
            </a:p>
          </p:txBody>
        </p:sp>
        <p:sp>
          <p:nvSpPr>
            <p:cNvPr id="512" name="Google Shape;512;p52"/>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grpSp>
      <p:sp>
        <p:nvSpPr>
          <p:cNvPr id="513" name="Google Shape;513;p52"/>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14" name="Google Shape;514;p52"/>
          <p:cNvGrpSpPr/>
          <p:nvPr/>
        </p:nvGrpSpPr>
        <p:grpSpPr>
          <a:xfrm>
            <a:off x="6711150" y="780172"/>
            <a:ext cx="1741119" cy="888311"/>
            <a:chOff x="584306" y="789112"/>
            <a:chExt cx="2247794" cy="888311"/>
          </a:xfrm>
        </p:grpSpPr>
        <p:sp>
          <p:nvSpPr>
            <p:cNvPr id="515" name="Google Shape;515;p52"/>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&amp; Process Benefits</a:t>
              </a:r>
              <a:endParaRPr b="0" i="0" sz="1400" u="none" cap="none" strike="noStrike">
                <a:solidFill>
                  <a:srgbClr val="000000"/>
                </a:solidFill>
                <a:latin typeface="Arial"/>
                <a:ea typeface="Arial"/>
                <a:cs typeface="Arial"/>
                <a:sym typeface="Arial"/>
              </a:endParaRPr>
            </a:p>
          </p:txBody>
        </p:sp>
        <p:sp>
          <p:nvSpPr>
            <p:cNvPr id="516" name="Google Shape;516;p52"/>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grpSp>
      <p:sp>
        <p:nvSpPr>
          <p:cNvPr id="517" name="Google Shape;517;p52"/>
          <p:cNvSpPr/>
          <p:nvPr/>
        </p:nvSpPr>
        <p:spPr>
          <a:xfrm flipH="1" rot="5400000">
            <a:off x="6484222"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id="518" name="Google Shape;518;p52"/>
          <p:cNvPicPr preferRelativeResize="0"/>
          <p:nvPr/>
        </p:nvPicPr>
        <p:blipFill rotWithShape="1">
          <a:blip r:embed="rId3">
            <a:alphaModFix/>
          </a:blip>
          <a:srcRect b="0" l="16891" r="0" t="0"/>
          <a:stretch/>
        </p:blipFill>
        <p:spPr>
          <a:xfrm>
            <a:off x="190500" y="1845800"/>
            <a:ext cx="12001498" cy="4829550"/>
          </a:xfrm>
          <a:prstGeom prst="rect">
            <a:avLst/>
          </a:prstGeom>
          <a:noFill/>
          <a:ln cap="flat" cmpd="sng" w="9525">
            <a:solidFill>
              <a:schemeClr val="dk1"/>
            </a:solidFill>
            <a:prstDash val="solid"/>
            <a:round/>
            <a:headEnd len="sm" w="sm" type="none"/>
            <a:tailEnd len="sm" w="sm" type="none"/>
          </a:ln>
        </p:spPr>
      </p:pic>
      <p:pic>
        <p:nvPicPr>
          <p:cNvPr descr="https://lh6.googleusercontent.com/JLxmF4NXqOZ1SK2nRyc8wKoMymCI_cmVinVcvwMhuPFeErXxlTVsL35dyiFc9kx10gF9sjhoSVsyuP4YMTaq9QOmqE7vpUCuRHoTZvzrlA1EawCxFH9-0yZh6MYVJo7lOfNoaxK6XfP6BS3Rb4D5nKOEcg=nw" id="519" name="Google Shape;519;p52"/>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3"/>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DTO Level</a:t>
            </a:r>
            <a:endParaRPr b="1" i="0" sz="3600" u="none" cap="none" strike="noStrike">
              <a:solidFill>
                <a:schemeClr val="lt1"/>
              </a:solidFill>
              <a:latin typeface="Corbel"/>
              <a:ea typeface="Corbel"/>
              <a:cs typeface="Corbel"/>
              <a:sym typeface="Corbel"/>
            </a:endParaRPr>
          </a:p>
        </p:txBody>
      </p:sp>
      <p:grpSp>
        <p:nvGrpSpPr>
          <p:cNvPr id="525" name="Google Shape;525;p53"/>
          <p:cNvGrpSpPr/>
          <p:nvPr/>
        </p:nvGrpSpPr>
        <p:grpSpPr>
          <a:xfrm>
            <a:off x="584305" y="780172"/>
            <a:ext cx="1741119" cy="897251"/>
            <a:chOff x="584306" y="780172"/>
            <a:chExt cx="1548000" cy="897251"/>
          </a:xfrm>
        </p:grpSpPr>
        <p:sp>
          <p:nvSpPr>
            <p:cNvPr id="526" name="Google Shape;526;p53"/>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Checker – staff ID</a:t>
              </a:r>
              <a:endParaRPr b="0" i="0" sz="1400" u="none" cap="none" strike="noStrike">
                <a:solidFill>
                  <a:srgbClr val="000000"/>
                </a:solidFill>
                <a:latin typeface="Arial"/>
                <a:ea typeface="Arial"/>
                <a:cs typeface="Arial"/>
                <a:sym typeface="Arial"/>
              </a:endParaRPr>
            </a:p>
          </p:txBody>
        </p:sp>
        <p:sp>
          <p:nvSpPr>
            <p:cNvPr id="527" name="Google Shape;527;p53"/>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528" name="Google Shape;528;p53"/>
          <p:cNvGrpSpPr/>
          <p:nvPr/>
        </p:nvGrpSpPr>
        <p:grpSpPr>
          <a:xfrm>
            <a:off x="2629006" y="789112"/>
            <a:ext cx="1741119" cy="888311"/>
            <a:chOff x="584306" y="789112"/>
            <a:chExt cx="2247794" cy="888311"/>
          </a:xfrm>
        </p:grpSpPr>
        <p:sp>
          <p:nvSpPr>
            <p:cNvPr id="529" name="Google Shape;529;p53"/>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530" name="Google Shape;530;p53"/>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531" name="Google Shape;531;p53"/>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32" name="Google Shape;532;p53"/>
          <p:cNvGrpSpPr/>
          <p:nvPr/>
        </p:nvGrpSpPr>
        <p:grpSpPr>
          <a:xfrm>
            <a:off x="4670078" y="780172"/>
            <a:ext cx="1741119" cy="888311"/>
            <a:chOff x="584306" y="789112"/>
            <a:chExt cx="2247794" cy="888311"/>
          </a:xfrm>
        </p:grpSpPr>
        <p:sp>
          <p:nvSpPr>
            <p:cNvPr id="533" name="Google Shape;533;p53"/>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b="0" i="0" sz="1400" u="none" cap="none" strike="noStrike">
                <a:solidFill>
                  <a:srgbClr val="000000"/>
                </a:solidFill>
                <a:latin typeface="Arial"/>
                <a:ea typeface="Arial"/>
                <a:cs typeface="Arial"/>
                <a:sym typeface="Arial"/>
              </a:endParaRPr>
            </a:p>
          </p:txBody>
        </p:sp>
        <p:sp>
          <p:nvSpPr>
            <p:cNvPr id="534" name="Google Shape;534;p53"/>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grpSp>
      <p:sp>
        <p:nvSpPr>
          <p:cNvPr id="535" name="Google Shape;535;p53"/>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36" name="Google Shape;536;p53"/>
          <p:cNvGrpSpPr/>
          <p:nvPr/>
        </p:nvGrpSpPr>
        <p:grpSpPr>
          <a:xfrm>
            <a:off x="6711150" y="780172"/>
            <a:ext cx="1741119" cy="888311"/>
            <a:chOff x="584306" y="789112"/>
            <a:chExt cx="2247794" cy="888311"/>
          </a:xfrm>
        </p:grpSpPr>
        <p:sp>
          <p:nvSpPr>
            <p:cNvPr id="537" name="Google Shape;537;p53"/>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&amp; Process Benefits</a:t>
              </a:r>
              <a:endParaRPr b="0" i="0" sz="1400" u="none" cap="none" strike="noStrike">
                <a:solidFill>
                  <a:srgbClr val="000000"/>
                </a:solidFill>
                <a:latin typeface="Arial"/>
                <a:ea typeface="Arial"/>
                <a:cs typeface="Arial"/>
                <a:sym typeface="Arial"/>
              </a:endParaRPr>
            </a:p>
          </p:txBody>
        </p:sp>
        <p:sp>
          <p:nvSpPr>
            <p:cNvPr id="538" name="Google Shape;538;p53"/>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grpSp>
      <p:sp>
        <p:nvSpPr>
          <p:cNvPr id="539" name="Google Shape;539;p53"/>
          <p:cNvSpPr/>
          <p:nvPr/>
        </p:nvSpPr>
        <p:spPr>
          <a:xfrm flipH="1" rot="5400000">
            <a:off x="6484222"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0" name="Google Shape;540;p53"/>
          <p:cNvSpPr/>
          <p:nvPr/>
        </p:nvSpPr>
        <p:spPr>
          <a:xfrm flipH="1">
            <a:off x="280037" y="5808243"/>
            <a:ext cx="11552572" cy="738664"/>
          </a:xfrm>
          <a:prstGeom prst="wedgeRectCallout">
            <a:avLst>
              <a:gd fmla="val 49862" name="adj1"/>
              <a:gd fmla="val 4053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The list of approved benefits will now be visible under “PROCESSING” tab with benefit  status as “waiting for PFMS”. Once the PFMS accepts the benefit, the status will change to “PFMS accepted”. Once the payment is successfully processed from PFMS and amount is  credited into beneficiary’s account, such benefits will show under the “PAID” tab.</a:t>
            </a:r>
            <a:endParaRPr b="0" i="0" sz="1400" u="none" cap="none" strike="noStrike">
              <a:solidFill>
                <a:srgbClr val="000000"/>
              </a:solidFill>
              <a:latin typeface="Arial"/>
              <a:ea typeface="Arial"/>
              <a:cs typeface="Arial"/>
              <a:sym typeface="Arial"/>
            </a:endParaRPr>
          </a:p>
        </p:txBody>
      </p:sp>
      <p:grpSp>
        <p:nvGrpSpPr>
          <p:cNvPr id="541" name="Google Shape;541;p53"/>
          <p:cNvGrpSpPr/>
          <p:nvPr/>
        </p:nvGrpSpPr>
        <p:grpSpPr>
          <a:xfrm>
            <a:off x="8752222" y="769449"/>
            <a:ext cx="1741119" cy="888311"/>
            <a:chOff x="584306" y="789112"/>
            <a:chExt cx="2247794" cy="888311"/>
          </a:xfrm>
        </p:grpSpPr>
        <p:sp>
          <p:nvSpPr>
            <p:cNvPr id="542" name="Google Shape;542;p53"/>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Benefit Status</a:t>
              </a:r>
              <a:endParaRPr b="0" i="0" sz="1400" u="none" cap="none" strike="noStrike">
                <a:solidFill>
                  <a:srgbClr val="000000"/>
                </a:solidFill>
                <a:latin typeface="Arial"/>
                <a:ea typeface="Arial"/>
                <a:cs typeface="Arial"/>
                <a:sym typeface="Arial"/>
              </a:endParaRPr>
            </a:p>
          </p:txBody>
        </p:sp>
        <p:sp>
          <p:nvSpPr>
            <p:cNvPr id="543" name="Google Shape;543;p53"/>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5</a:t>
              </a:r>
              <a:endParaRPr b="1" i="0" sz="1600" u="none" cap="none" strike="noStrike">
                <a:solidFill>
                  <a:srgbClr val="000546"/>
                </a:solidFill>
                <a:latin typeface="Corbel"/>
                <a:ea typeface="Corbel"/>
                <a:cs typeface="Corbel"/>
                <a:sym typeface="Corbel"/>
              </a:endParaRPr>
            </a:p>
          </p:txBody>
        </p:sp>
      </p:grpSp>
      <p:sp>
        <p:nvSpPr>
          <p:cNvPr id="544" name="Google Shape;544;p53"/>
          <p:cNvSpPr/>
          <p:nvPr/>
        </p:nvSpPr>
        <p:spPr>
          <a:xfrm flipH="1" rot="5400000">
            <a:off x="8525294" y="1121691"/>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545" name="Google Shape;545;p53"/>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546" name="Google Shape;546;p53"/>
          <p:cNvPicPr preferRelativeResize="0"/>
          <p:nvPr/>
        </p:nvPicPr>
        <p:blipFill>
          <a:blip r:embed="rId4">
            <a:alphaModFix/>
          </a:blip>
          <a:stretch>
            <a:fillRect/>
          </a:stretch>
        </p:blipFill>
        <p:spPr>
          <a:xfrm>
            <a:off x="152400" y="1829825"/>
            <a:ext cx="11948325" cy="3826025"/>
          </a:xfrm>
          <a:prstGeom prst="rect">
            <a:avLst/>
          </a:prstGeom>
          <a:noFill/>
          <a:ln>
            <a:noFill/>
          </a:ln>
        </p:spPr>
      </p:pic>
      <p:sp>
        <p:nvSpPr>
          <p:cNvPr id="547" name="Google Shape;547;p53"/>
          <p:cNvSpPr/>
          <p:nvPr/>
        </p:nvSpPr>
        <p:spPr>
          <a:xfrm>
            <a:off x="3370676" y="2425950"/>
            <a:ext cx="930900" cy="30900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4"/>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DTO Level</a:t>
            </a:r>
            <a:endParaRPr b="1" i="0" sz="3600" u="none" cap="none" strike="noStrike">
              <a:solidFill>
                <a:schemeClr val="lt1"/>
              </a:solidFill>
              <a:latin typeface="Corbel"/>
              <a:ea typeface="Corbel"/>
              <a:cs typeface="Corbel"/>
              <a:sym typeface="Corbel"/>
            </a:endParaRPr>
          </a:p>
        </p:txBody>
      </p:sp>
      <p:grpSp>
        <p:nvGrpSpPr>
          <p:cNvPr id="553" name="Google Shape;553;p54"/>
          <p:cNvGrpSpPr/>
          <p:nvPr/>
        </p:nvGrpSpPr>
        <p:grpSpPr>
          <a:xfrm>
            <a:off x="584305" y="780172"/>
            <a:ext cx="1741119" cy="897251"/>
            <a:chOff x="584306" y="780172"/>
            <a:chExt cx="1548000" cy="897251"/>
          </a:xfrm>
        </p:grpSpPr>
        <p:sp>
          <p:nvSpPr>
            <p:cNvPr id="554" name="Google Shape;554;p54"/>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Checker – staff ID</a:t>
              </a:r>
              <a:endParaRPr b="0" i="0" sz="1400" u="none" cap="none" strike="noStrike">
                <a:solidFill>
                  <a:srgbClr val="000000"/>
                </a:solidFill>
                <a:latin typeface="Arial"/>
                <a:ea typeface="Arial"/>
                <a:cs typeface="Arial"/>
                <a:sym typeface="Arial"/>
              </a:endParaRPr>
            </a:p>
          </p:txBody>
        </p:sp>
        <p:sp>
          <p:nvSpPr>
            <p:cNvPr id="555" name="Google Shape;555;p54"/>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556" name="Google Shape;556;p54"/>
          <p:cNvGrpSpPr/>
          <p:nvPr/>
        </p:nvGrpSpPr>
        <p:grpSpPr>
          <a:xfrm>
            <a:off x="2629006" y="789112"/>
            <a:ext cx="1741119" cy="888311"/>
            <a:chOff x="584306" y="789112"/>
            <a:chExt cx="2247794" cy="888311"/>
          </a:xfrm>
        </p:grpSpPr>
        <p:sp>
          <p:nvSpPr>
            <p:cNvPr id="557" name="Google Shape;557;p54"/>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558" name="Google Shape;558;p54"/>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559" name="Google Shape;559;p54"/>
          <p:cNvSpPr/>
          <p:nvPr/>
        </p:nvSpPr>
        <p:spPr>
          <a:xfrm flipH="1" rot="5400000">
            <a:off x="2402078" y="114135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60" name="Google Shape;560;p54"/>
          <p:cNvGrpSpPr/>
          <p:nvPr/>
        </p:nvGrpSpPr>
        <p:grpSpPr>
          <a:xfrm>
            <a:off x="4670078" y="780172"/>
            <a:ext cx="1741119" cy="888311"/>
            <a:chOff x="584306" y="789112"/>
            <a:chExt cx="2247794" cy="888311"/>
          </a:xfrm>
        </p:grpSpPr>
        <p:sp>
          <p:nvSpPr>
            <p:cNvPr id="561" name="Google Shape;561;p54"/>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b="0" i="0" sz="1400" u="none" cap="none" strike="noStrike">
                <a:solidFill>
                  <a:srgbClr val="000000"/>
                </a:solidFill>
                <a:latin typeface="Arial"/>
                <a:ea typeface="Arial"/>
                <a:cs typeface="Arial"/>
                <a:sym typeface="Arial"/>
              </a:endParaRPr>
            </a:p>
          </p:txBody>
        </p:sp>
        <p:sp>
          <p:nvSpPr>
            <p:cNvPr id="562" name="Google Shape;562;p54"/>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grpSp>
      <p:sp>
        <p:nvSpPr>
          <p:cNvPr id="563" name="Google Shape;563;p54"/>
          <p:cNvSpPr/>
          <p:nvPr/>
        </p:nvSpPr>
        <p:spPr>
          <a:xfrm flipH="1" rot="5400000">
            <a:off x="4443150"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64" name="Google Shape;564;p54"/>
          <p:cNvGrpSpPr/>
          <p:nvPr/>
        </p:nvGrpSpPr>
        <p:grpSpPr>
          <a:xfrm>
            <a:off x="6711150" y="780172"/>
            <a:ext cx="1741119" cy="888311"/>
            <a:chOff x="584306" y="789112"/>
            <a:chExt cx="2247794" cy="888311"/>
          </a:xfrm>
        </p:grpSpPr>
        <p:sp>
          <p:nvSpPr>
            <p:cNvPr id="565" name="Google Shape;565;p54"/>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&amp; Process Benefits</a:t>
              </a:r>
              <a:endParaRPr b="0" i="0" sz="1400" u="none" cap="none" strike="noStrike">
                <a:solidFill>
                  <a:srgbClr val="000000"/>
                </a:solidFill>
                <a:latin typeface="Arial"/>
                <a:ea typeface="Arial"/>
                <a:cs typeface="Arial"/>
                <a:sym typeface="Arial"/>
              </a:endParaRPr>
            </a:p>
          </p:txBody>
        </p:sp>
        <p:sp>
          <p:nvSpPr>
            <p:cNvPr id="566" name="Google Shape;566;p54"/>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grpSp>
      <p:sp>
        <p:nvSpPr>
          <p:cNvPr id="567" name="Google Shape;567;p54"/>
          <p:cNvSpPr/>
          <p:nvPr/>
        </p:nvSpPr>
        <p:spPr>
          <a:xfrm flipH="1" rot="5400000">
            <a:off x="6484222" y="1132414"/>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8" name="Google Shape;568;p54"/>
          <p:cNvSpPr/>
          <p:nvPr/>
        </p:nvSpPr>
        <p:spPr>
          <a:xfrm flipH="1">
            <a:off x="280037" y="5808243"/>
            <a:ext cx="11552572" cy="523220"/>
          </a:xfrm>
          <a:prstGeom prst="wedgeRectCallout">
            <a:avLst>
              <a:gd fmla="val 49862" name="adj1"/>
              <a:gd fmla="val 40533" name="adj2"/>
            </a:avLst>
          </a:prstGeom>
          <a:no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Benefit status can also viewed by accessing the logs in DBT Page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By Clicking on “Show More” against each benefit will give you a complete overview on the benefit</a:t>
            </a:r>
            <a:endParaRPr b="0" i="0" sz="1400" u="none" cap="none" strike="noStrike">
              <a:solidFill>
                <a:srgbClr val="000000"/>
              </a:solidFill>
              <a:latin typeface="Arial"/>
              <a:ea typeface="Arial"/>
              <a:cs typeface="Arial"/>
              <a:sym typeface="Arial"/>
            </a:endParaRPr>
          </a:p>
        </p:txBody>
      </p:sp>
      <p:grpSp>
        <p:nvGrpSpPr>
          <p:cNvPr id="569" name="Google Shape;569;p54"/>
          <p:cNvGrpSpPr/>
          <p:nvPr/>
        </p:nvGrpSpPr>
        <p:grpSpPr>
          <a:xfrm>
            <a:off x="8752222" y="769449"/>
            <a:ext cx="1741119" cy="888311"/>
            <a:chOff x="584306" y="789112"/>
            <a:chExt cx="2247794" cy="888311"/>
          </a:xfrm>
        </p:grpSpPr>
        <p:sp>
          <p:nvSpPr>
            <p:cNvPr id="570" name="Google Shape;570;p54"/>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Benefit Status</a:t>
              </a:r>
              <a:endParaRPr b="0" i="0" sz="1400" u="none" cap="none" strike="noStrike">
                <a:solidFill>
                  <a:srgbClr val="000000"/>
                </a:solidFill>
                <a:latin typeface="Arial"/>
                <a:ea typeface="Arial"/>
                <a:cs typeface="Arial"/>
                <a:sym typeface="Arial"/>
              </a:endParaRPr>
            </a:p>
          </p:txBody>
        </p:sp>
        <p:sp>
          <p:nvSpPr>
            <p:cNvPr id="571" name="Google Shape;571;p54"/>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5</a:t>
              </a:r>
              <a:endParaRPr b="1" i="0" sz="1600" u="none" cap="none" strike="noStrike">
                <a:solidFill>
                  <a:srgbClr val="000546"/>
                </a:solidFill>
                <a:latin typeface="Corbel"/>
                <a:ea typeface="Corbel"/>
                <a:cs typeface="Corbel"/>
                <a:sym typeface="Corbel"/>
              </a:endParaRPr>
            </a:p>
          </p:txBody>
        </p:sp>
      </p:grpSp>
      <p:sp>
        <p:nvSpPr>
          <p:cNvPr id="572" name="Google Shape;572;p54"/>
          <p:cNvSpPr/>
          <p:nvPr/>
        </p:nvSpPr>
        <p:spPr>
          <a:xfrm flipH="1" rot="5400000">
            <a:off x="8525294" y="1121691"/>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id="573" name="Google Shape;573;p54"/>
          <p:cNvPicPr preferRelativeResize="0"/>
          <p:nvPr/>
        </p:nvPicPr>
        <p:blipFill rotWithShape="1">
          <a:blip r:embed="rId3">
            <a:alphaModFix/>
          </a:blip>
          <a:srcRect b="0" l="0" r="0" t="0"/>
          <a:stretch/>
        </p:blipFill>
        <p:spPr>
          <a:xfrm>
            <a:off x="2784197" y="1895107"/>
            <a:ext cx="6735516" cy="3630278"/>
          </a:xfrm>
          <a:prstGeom prst="rect">
            <a:avLst/>
          </a:prstGeom>
          <a:noFill/>
          <a:ln cap="flat" cmpd="sng" w="9525">
            <a:solidFill>
              <a:schemeClr val="dk1"/>
            </a:solidFill>
            <a:prstDash val="solid"/>
            <a:round/>
            <a:headEnd len="sm" w="sm" type="none"/>
            <a:tailEnd len="sm" w="sm" type="none"/>
          </a:ln>
        </p:spPr>
      </p:pic>
      <p:pic>
        <p:nvPicPr>
          <p:cNvPr descr="https://lh6.googleusercontent.com/JLxmF4NXqOZ1SK2nRyc8wKoMymCI_cmVinVcvwMhuPFeErXxlTVsL35dyiFc9kx10gF9sjhoSVsyuP4YMTaq9QOmqE7vpUCuRHoTZvzrlA1EawCxFH9-0yZh6MYVJo7lOfNoaxK6XfP6BS3Rb4D5nKOEcg=nw" id="574" name="Google Shape;574;p54"/>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5"/>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DTO Level</a:t>
            </a:r>
            <a:endParaRPr b="1" i="0" sz="3600" u="none" cap="none" strike="noStrike">
              <a:solidFill>
                <a:schemeClr val="lt1"/>
              </a:solidFill>
              <a:latin typeface="Corbel"/>
              <a:ea typeface="Corbel"/>
              <a:cs typeface="Corbel"/>
              <a:sym typeface="Corbel"/>
            </a:endParaRPr>
          </a:p>
        </p:txBody>
      </p:sp>
      <p:grpSp>
        <p:nvGrpSpPr>
          <p:cNvPr id="580" name="Google Shape;580;p55"/>
          <p:cNvGrpSpPr/>
          <p:nvPr/>
        </p:nvGrpSpPr>
        <p:grpSpPr>
          <a:xfrm>
            <a:off x="169570" y="761364"/>
            <a:ext cx="1741119" cy="897251"/>
            <a:chOff x="584306" y="780172"/>
            <a:chExt cx="1548000" cy="897251"/>
          </a:xfrm>
        </p:grpSpPr>
        <p:sp>
          <p:nvSpPr>
            <p:cNvPr id="581" name="Google Shape;581;p55"/>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Checker – staff ID</a:t>
              </a:r>
              <a:endParaRPr b="0" i="0" sz="1400" u="none" cap="none" strike="noStrike">
                <a:solidFill>
                  <a:srgbClr val="000000"/>
                </a:solidFill>
                <a:latin typeface="Arial"/>
                <a:ea typeface="Arial"/>
                <a:cs typeface="Arial"/>
                <a:sym typeface="Arial"/>
              </a:endParaRPr>
            </a:p>
          </p:txBody>
        </p:sp>
        <p:sp>
          <p:nvSpPr>
            <p:cNvPr id="582" name="Google Shape;582;p55"/>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grpSp>
        <p:nvGrpSpPr>
          <p:cNvPr id="583" name="Google Shape;583;p55"/>
          <p:cNvGrpSpPr/>
          <p:nvPr/>
        </p:nvGrpSpPr>
        <p:grpSpPr>
          <a:xfrm>
            <a:off x="2214271" y="770304"/>
            <a:ext cx="1741119" cy="888311"/>
            <a:chOff x="584306" y="789112"/>
            <a:chExt cx="2247794" cy="888311"/>
          </a:xfrm>
        </p:grpSpPr>
        <p:sp>
          <p:nvSpPr>
            <p:cNvPr id="584" name="Google Shape;584;p55"/>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Click on Scheme</a:t>
              </a:r>
              <a:endParaRPr b="0" i="0" sz="1400" u="none" cap="none" strike="noStrike">
                <a:solidFill>
                  <a:srgbClr val="000000"/>
                </a:solidFill>
                <a:latin typeface="Arial"/>
                <a:ea typeface="Arial"/>
                <a:cs typeface="Arial"/>
                <a:sym typeface="Arial"/>
              </a:endParaRPr>
            </a:p>
          </p:txBody>
        </p:sp>
        <p:sp>
          <p:nvSpPr>
            <p:cNvPr id="585" name="Google Shape;585;p55"/>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2</a:t>
              </a:r>
              <a:endParaRPr b="0" i="0" sz="1400" u="none" cap="none" strike="noStrike">
                <a:solidFill>
                  <a:srgbClr val="000000"/>
                </a:solidFill>
                <a:latin typeface="Arial"/>
                <a:ea typeface="Arial"/>
                <a:cs typeface="Arial"/>
                <a:sym typeface="Arial"/>
              </a:endParaRPr>
            </a:p>
          </p:txBody>
        </p:sp>
      </p:grpSp>
      <p:sp>
        <p:nvSpPr>
          <p:cNvPr id="586" name="Google Shape;586;p55"/>
          <p:cNvSpPr/>
          <p:nvPr/>
        </p:nvSpPr>
        <p:spPr>
          <a:xfrm flipH="1" rot="5400000">
            <a:off x="1987343" y="1122546"/>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87" name="Google Shape;587;p55"/>
          <p:cNvGrpSpPr/>
          <p:nvPr/>
        </p:nvGrpSpPr>
        <p:grpSpPr>
          <a:xfrm>
            <a:off x="4255343" y="761364"/>
            <a:ext cx="1741119" cy="888311"/>
            <a:chOff x="584306" y="789112"/>
            <a:chExt cx="2247794" cy="888311"/>
          </a:xfrm>
        </p:grpSpPr>
        <p:sp>
          <p:nvSpPr>
            <p:cNvPr id="588" name="Google Shape;588;p55"/>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Apply DBT Search Filter</a:t>
              </a:r>
              <a:endParaRPr b="0" i="0" sz="1400" u="none" cap="none" strike="noStrike">
                <a:solidFill>
                  <a:srgbClr val="000000"/>
                </a:solidFill>
                <a:latin typeface="Arial"/>
                <a:ea typeface="Arial"/>
                <a:cs typeface="Arial"/>
                <a:sym typeface="Arial"/>
              </a:endParaRPr>
            </a:p>
          </p:txBody>
        </p:sp>
        <p:sp>
          <p:nvSpPr>
            <p:cNvPr id="589" name="Google Shape;589;p55"/>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3</a:t>
              </a:r>
              <a:endParaRPr b="0" i="0" sz="1400" u="none" cap="none" strike="noStrike">
                <a:solidFill>
                  <a:srgbClr val="000000"/>
                </a:solidFill>
                <a:latin typeface="Arial"/>
                <a:ea typeface="Arial"/>
                <a:cs typeface="Arial"/>
                <a:sym typeface="Arial"/>
              </a:endParaRPr>
            </a:p>
          </p:txBody>
        </p:sp>
      </p:grpSp>
      <p:sp>
        <p:nvSpPr>
          <p:cNvPr id="590" name="Google Shape;590;p55"/>
          <p:cNvSpPr/>
          <p:nvPr/>
        </p:nvSpPr>
        <p:spPr>
          <a:xfrm flipH="1" rot="5400000">
            <a:off x="4028415" y="1113606"/>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91" name="Google Shape;591;p55"/>
          <p:cNvGrpSpPr/>
          <p:nvPr/>
        </p:nvGrpSpPr>
        <p:grpSpPr>
          <a:xfrm>
            <a:off x="6296415" y="761364"/>
            <a:ext cx="1741119" cy="888311"/>
            <a:chOff x="584306" y="789112"/>
            <a:chExt cx="2247794" cy="888311"/>
          </a:xfrm>
        </p:grpSpPr>
        <p:sp>
          <p:nvSpPr>
            <p:cNvPr id="592" name="Google Shape;592;p55"/>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&amp; Process Benefits</a:t>
              </a:r>
              <a:endParaRPr b="0" i="0" sz="1400" u="none" cap="none" strike="noStrike">
                <a:solidFill>
                  <a:srgbClr val="000000"/>
                </a:solidFill>
                <a:latin typeface="Arial"/>
                <a:ea typeface="Arial"/>
                <a:cs typeface="Arial"/>
                <a:sym typeface="Arial"/>
              </a:endParaRPr>
            </a:p>
          </p:txBody>
        </p:sp>
        <p:sp>
          <p:nvSpPr>
            <p:cNvPr id="593" name="Google Shape;593;p55"/>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4</a:t>
              </a:r>
              <a:endParaRPr b="0" i="0" sz="1400" u="none" cap="none" strike="noStrike">
                <a:solidFill>
                  <a:srgbClr val="000000"/>
                </a:solidFill>
                <a:latin typeface="Arial"/>
                <a:ea typeface="Arial"/>
                <a:cs typeface="Arial"/>
                <a:sym typeface="Arial"/>
              </a:endParaRPr>
            </a:p>
          </p:txBody>
        </p:sp>
      </p:grpSp>
      <p:sp>
        <p:nvSpPr>
          <p:cNvPr id="594" name="Google Shape;594;p55"/>
          <p:cNvSpPr/>
          <p:nvPr/>
        </p:nvSpPr>
        <p:spPr>
          <a:xfrm flipH="1" rot="5400000">
            <a:off x="6069487" y="1113606"/>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95" name="Google Shape;595;p55"/>
          <p:cNvGrpSpPr/>
          <p:nvPr/>
        </p:nvGrpSpPr>
        <p:grpSpPr>
          <a:xfrm>
            <a:off x="8337487" y="750641"/>
            <a:ext cx="1741119" cy="888311"/>
            <a:chOff x="584306" y="789112"/>
            <a:chExt cx="2247794" cy="888311"/>
          </a:xfrm>
        </p:grpSpPr>
        <p:sp>
          <p:nvSpPr>
            <p:cNvPr id="596" name="Google Shape;596;p55"/>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View Benefit Status</a:t>
              </a:r>
              <a:endParaRPr b="0" i="0" sz="1400" u="none" cap="none" strike="noStrike">
                <a:solidFill>
                  <a:srgbClr val="000000"/>
                </a:solidFill>
                <a:latin typeface="Arial"/>
                <a:ea typeface="Arial"/>
                <a:cs typeface="Arial"/>
                <a:sym typeface="Arial"/>
              </a:endParaRPr>
            </a:p>
          </p:txBody>
        </p:sp>
        <p:sp>
          <p:nvSpPr>
            <p:cNvPr id="597" name="Google Shape;597;p55"/>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5</a:t>
              </a:r>
              <a:endParaRPr b="1" i="0" sz="1600" u="none" cap="none" strike="noStrike">
                <a:solidFill>
                  <a:srgbClr val="000546"/>
                </a:solidFill>
                <a:latin typeface="Corbel"/>
                <a:ea typeface="Corbel"/>
                <a:cs typeface="Corbel"/>
                <a:sym typeface="Corbel"/>
              </a:endParaRPr>
            </a:p>
          </p:txBody>
        </p:sp>
      </p:grpSp>
      <p:sp>
        <p:nvSpPr>
          <p:cNvPr id="598" name="Google Shape;598;p55"/>
          <p:cNvSpPr/>
          <p:nvPr/>
        </p:nvSpPr>
        <p:spPr>
          <a:xfrm flipH="1" rot="5400000">
            <a:off x="8110559" y="1102883"/>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99" name="Google Shape;599;p55"/>
          <p:cNvGrpSpPr/>
          <p:nvPr/>
        </p:nvGrpSpPr>
        <p:grpSpPr>
          <a:xfrm>
            <a:off x="10334243" y="750641"/>
            <a:ext cx="1741119" cy="888311"/>
            <a:chOff x="584306" y="789112"/>
            <a:chExt cx="2247794" cy="888311"/>
          </a:xfrm>
        </p:grpSpPr>
        <p:sp>
          <p:nvSpPr>
            <p:cNvPr id="600" name="Google Shape;600;p55"/>
            <p:cNvSpPr/>
            <p:nvPr/>
          </p:nvSpPr>
          <p:spPr>
            <a:xfrm>
              <a:off x="584306" y="910933"/>
              <a:ext cx="2247794"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400"/>
                <a:buFont typeface="Arial"/>
                <a:buNone/>
              </a:pPr>
              <a:r>
                <a:rPr b="1" i="0" lang="en-IN" sz="1400" u="none" cap="none" strike="noStrike">
                  <a:solidFill>
                    <a:srgbClr val="FE7A10"/>
                  </a:solidFill>
                  <a:latin typeface="Corbel"/>
                  <a:ea typeface="Corbel"/>
                  <a:cs typeface="Corbel"/>
                  <a:sym typeface="Corbel"/>
                </a:rPr>
                <a:t>Beneficiary Approval by DBT Checker</a:t>
              </a:r>
              <a:endParaRPr b="0" i="0" sz="1400" u="none" cap="none" strike="noStrike">
                <a:solidFill>
                  <a:srgbClr val="000000"/>
                </a:solidFill>
                <a:latin typeface="Arial"/>
                <a:ea typeface="Arial"/>
                <a:cs typeface="Arial"/>
                <a:sym typeface="Arial"/>
              </a:endParaRPr>
            </a:p>
          </p:txBody>
        </p:sp>
        <p:sp>
          <p:nvSpPr>
            <p:cNvPr id="601" name="Google Shape;601;p55"/>
            <p:cNvSpPr/>
            <p:nvPr/>
          </p:nvSpPr>
          <p:spPr>
            <a:xfrm>
              <a:off x="1097426" y="789112"/>
              <a:ext cx="1150034"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6</a:t>
              </a:r>
              <a:endParaRPr b="0" i="0" sz="1400" u="none" cap="none" strike="noStrike">
                <a:solidFill>
                  <a:srgbClr val="000000"/>
                </a:solidFill>
                <a:latin typeface="Arial"/>
                <a:ea typeface="Arial"/>
                <a:cs typeface="Arial"/>
                <a:sym typeface="Arial"/>
              </a:endParaRPr>
            </a:p>
          </p:txBody>
        </p:sp>
      </p:grpSp>
      <p:sp>
        <p:nvSpPr>
          <p:cNvPr id="602" name="Google Shape;602;p55"/>
          <p:cNvSpPr/>
          <p:nvPr/>
        </p:nvSpPr>
        <p:spPr>
          <a:xfrm flipH="1" rot="5400000">
            <a:off x="10107315" y="1102883"/>
            <a:ext cx="288000" cy="288000"/>
          </a:xfrm>
          <a:prstGeom prst="triangl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pic>
        <p:nvPicPr>
          <p:cNvPr descr="A screenshot of a computer&#10;&#10;Description automatically generated" id="603" name="Google Shape;603;p55"/>
          <p:cNvPicPr preferRelativeResize="0"/>
          <p:nvPr/>
        </p:nvPicPr>
        <p:blipFill rotWithShape="1">
          <a:blip r:embed="rId3">
            <a:alphaModFix/>
          </a:blip>
          <a:srcRect b="0" l="0" r="0" t="0"/>
          <a:stretch/>
        </p:blipFill>
        <p:spPr>
          <a:xfrm>
            <a:off x="280037" y="1869373"/>
            <a:ext cx="11795326" cy="3831484"/>
          </a:xfrm>
          <a:prstGeom prst="rect">
            <a:avLst/>
          </a:prstGeom>
          <a:noFill/>
          <a:ln cap="flat" cmpd="sng" w="9525">
            <a:solidFill>
              <a:schemeClr val="dk1"/>
            </a:solidFill>
            <a:prstDash val="solid"/>
            <a:round/>
            <a:headEnd len="sm" w="sm" type="none"/>
            <a:tailEnd len="sm" w="sm" type="none"/>
          </a:ln>
        </p:spPr>
      </p:pic>
      <p:sp>
        <p:nvSpPr>
          <p:cNvPr id="604" name="Google Shape;604;p55"/>
          <p:cNvSpPr/>
          <p:nvPr/>
        </p:nvSpPr>
        <p:spPr>
          <a:xfrm>
            <a:off x="3084829" y="2289403"/>
            <a:ext cx="1231585" cy="49474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5" name="Google Shape;605;p55"/>
          <p:cNvSpPr/>
          <p:nvPr/>
        </p:nvSpPr>
        <p:spPr>
          <a:xfrm>
            <a:off x="11136573" y="1658615"/>
            <a:ext cx="911494" cy="494740"/>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06" name="Google Shape;606;p55"/>
          <p:cNvSpPr/>
          <p:nvPr/>
        </p:nvSpPr>
        <p:spPr>
          <a:xfrm flipH="1">
            <a:off x="4445348" y="2221290"/>
            <a:ext cx="7602718" cy="1600438"/>
          </a:xfrm>
          <a:prstGeom prst="wedgeRectCallout">
            <a:avLst>
              <a:gd fmla="val 49862" name="adj1"/>
              <a:gd fmla="val 40533" name="adj2"/>
            </a:avLst>
          </a:prstGeom>
          <a:solidFill>
            <a:schemeClr val="lt1"/>
          </a:solidFill>
          <a:ln cap="flat" cmpd="sng" w="28575">
            <a:solidFill>
              <a:srgbClr val="FE7A1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IN" sz="1400" u="none" cap="none" strike="noStrike">
                <a:solidFill>
                  <a:srgbClr val="000000"/>
                </a:solidFill>
                <a:latin typeface="Corbel"/>
                <a:ea typeface="Corbel"/>
                <a:cs typeface="Corbel"/>
                <a:sym typeface="Corbel"/>
              </a:rPr>
              <a:t>Available at DBT Checker – Staff Logins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IN" sz="1400" u="none" cap="none" strike="noStrike">
                <a:solidFill>
                  <a:srgbClr val="000000"/>
                </a:solidFill>
                <a:latin typeface="Corbel"/>
                <a:ea typeface="Corbel"/>
                <a:cs typeface="Corbel"/>
                <a:sym typeface="Corbel"/>
              </a:rPr>
              <a:t>Any Edits made in the validated beneficiary will require DTO approval to Proceed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IN" sz="1400" u="none" cap="none" strike="noStrike">
                <a:solidFill>
                  <a:srgbClr val="000000"/>
                </a:solidFill>
                <a:latin typeface="Corbel"/>
                <a:ea typeface="Corbel"/>
                <a:cs typeface="Corbel"/>
                <a:sym typeface="Corbel"/>
              </a:rPr>
              <a:t>Beneficiary status at this stage will be “DTO Approval Pending”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IN" sz="1400" u="none" cap="none" strike="noStrike">
                <a:solidFill>
                  <a:srgbClr val="000000"/>
                </a:solidFill>
                <a:latin typeface="Corbel"/>
                <a:ea typeface="Corbel"/>
                <a:cs typeface="Corbel"/>
                <a:sym typeface="Corbel"/>
              </a:rPr>
              <a:t>Can view both the “Old” and “New” Bank Details entered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IN" sz="1400" u="none" cap="none" strike="noStrike">
                <a:solidFill>
                  <a:srgbClr val="000000"/>
                </a:solidFill>
                <a:latin typeface="Corbel"/>
                <a:ea typeface="Corbel"/>
                <a:cs typeface="Corbel"/>
                <a:sym typeface="Corbel"/>
              </a:rPr>
              <a:t>If approved, then beneficiary will be “Sent to PFMS”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IN" sz="1400" u="none" cap="none" strike="noStrike">
                <a:solidFill>
                  <a:srgbClr val="000000"/>
                </a:solidFill>
                <a:latin typeface="Corbel"/>
                <a:ea typeface="Corbel"/>
                <a:cs typeface="Corbel"/>
                <a:sym typeface="Corbel"/>
              </a:rPr>
              <a:t>If Rejected, then beneficiary status will be changed to “Entered” and user has to update the bank details </a:t>
            </a:r>
            <a:endParaRPr b="0" i="0" sz="1400" u="none" cap="none" strike="noStrike">
              <a:solidFill>
                <a:srgbClr val="000000"/>
              </a:solidFill>
              <a:latin typeface="Arial"/>
              <a:ea typeface="Arial"/>
              <a:cs typeface="Arial"/>
              <a:sym typeface="Arial"/>
            </a:endParaRPr>
          </a:p>
        </p:txBody>
      </p:sp>
      <p:sp>
        <p:nvSpPr>
          <p:cNvPr id="607" name="Google Shape;607;p55"/>
          <p:cNvSpPr/>
          <p:nvPr/>
        </p:nvSpPr>
        <p:spPr>
          <a:xfrm>
            <a:off x="2971493" y="2842914"/>
            <a:ext cx="658812" cy="361259"/>
          </a:xfrm>
          <a:prstGeom prst="rect">
            <a:avLst/>
          </a:prstGeom>
          <a:noFill/>
          <a:ln cap="flat" cmpd="sng" w="28575">
            <a:solidFill>
              <a:srgbClr val="FE7A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08" name="Google Shape;608;p55"/>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6"/>
          <p:cNvSpPr txBox="1"/>
          <p:nvPr/>
        </p:nvSpPr>
        <p:spPr>
          <a:xfrm>
            <a:off x="2572500" y="9875"/>
            <a:ext cx="9619500" cy="8967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IN" sz="3600">
                <a:solidFill>
                  <a:schemeClr val="lt1"/>
                </a:solidFill>
                <a:latin typeface="Corbel"/>
                <a:ea typeface="Corbel"/>
                <a:cs typeface="Corbel"/>
                <a:sym typeface="Corbel"/>
              </a:rPr>
              <a:t>Arrears cases</a:t>
            </a:r>
            <a:r>
              <a:rPr b="1" lang="en-IN" sz="3600">
                <a:solidFill>
                  <a:schemeClr val="lt1"/>
                </a:solidFill>
                <a:latin typeface="Corbel"/>
                <a:ea typeface="Corbel"/>
                <a:cs typeface="Corbel"/>
                <a:sym typeface="Corbel"/>
              </a:rPr>
              <a:t> where benefit generated under 2 </a:t>
            </a:r>
            <a:r>
              <a:rPr b="1" lang="en-IN" sz="3600">
                <a:solidFill>
                  <a:schemeClr val="lt1"/>
                </a:solidFill>
                <a:latin typeface="Corbel"/>
                <a:ea typeface="Corbel"/>
                <a:cs typeface="Corbel"/>
                <a:sym typeface="Corbel"/>
              </a:rPr>
              <a:t>frequency</a:t>
            </a:r>
            <a:r>
              <a:rPr b="1" lang="en-IN" sz="3600">
                <a:solidFill>
                  <a:schemeClr val="lt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sp>
        <p:nvSpPr>
          <p:cNvPr id="614" name="Google Shape;614;p56"/>
          <p:cNvSpPr txBox="1"/>
          <p:nvPr/>
        </p:nvSpPr>
        <p:spPr>
          <a:xfrm>
            <a:off x="152400" y="779850"/>
            <a:ext cx="12039600" cy="5722200"/>
          </a:xfrm>
          <a:prstGeom prst="rect">
            <a:avLst/>
          </a:prstGeom>
          <a:noFill/>
          <a:ln>
            <a:noFill/>
          </a:ln>
        </p:spPr>
        <p:txBody>
          <a:bodyPr anchorCtr="0" anchor="t" bIns="45700" lIns="91425" spcFirstLastPara="1" rIns="91425" wrap="square" tIns="45700">
            <a:noAutofit/>
          </a:bodyPr>
          <a:lstStyle/>
          <a:p>
            <a:pPr indent="0" lvl="0" marL="914400" marR="0" rtl="0" algn="just">
              <a:lnSpc>
                <a:spcPct val="130000"/>
              </a:lnSpc>
              <a:spcBef>
                <a:spcPts val="610"/>
              </a:spcBef>
              <a:spcAft>
                <a:spcPts val="0"/>
              </a:spcAft>
              <a:buNone/>
            </a:pPr>
            <a:r>
              <a:t/>
            </a:r>
            <a:endParaRPr b="0" i="0" sz="20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15" name="Google Shape;615;p56"/>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616" name="Google Shape;616;p56"/>
          <p:cNvSpPr/>
          <p:nvPr/>
        </p:nvSpPr>
        <p:spPr>
          <a:xfrm>
            <a:off x="250500" y="3900400"/>
            <a:ext cx="1731300" cy="252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rgbClr val="000F46"/>
              </a:buClr>
              <a:buSzPts val="1400"/>
              <a:buFont typeface="Corbel"/>
              <a:buChar char="-"/>
            </a:pPr>
            <a:r>
              <a:rPr b="1" lang="en-IN">
                <a:solidFill>
                  <a:srgbClr val="000F46"/>
                </a:solidFill>
                <a:latin typeface="Corbel"/>
                <a:ea typeface="Corbel"/>
                <a:cs typeface="Corbel"/>
                <a:sym typeface="Corbel"/>
              </a:rPr>
              <a:t>Here 1 and 2 incentives were created with older logic</a:t>
            </a:r>
            <a:endParaRPr b="1">
              <a:solidFill>
                <a:srgbClr val="000F46"/>
              </a:solidFill>
              <a:latin typeface="Corbel"/>
              <a:ea typeface="Corbel"/>
              <a:cs typeface="Corbel"/>
              <a:sym typeface="Corbel"/>
            </a:endParaRPr>
          </a:p>
          <a:p>
            <a:pPr indent="-317500" lvl="0" marL="457200" rtl="0" algn="l">
              <a:spcBef>
                <a:spcPts val="0"/>
              </a:spcBef>
              <a:spcAft>
                <a:spcPts val="0"/>
              </a:spcAft>
              <a:buClr>
                <a:srgbClr val="000F46"/>
              </a:buClr>
              <a:buSzPts val="1400"/>
              <a:buFont typeface="Corbel"/>
              <a:buChar char="-"/>
            </a:pPr>
            <a:r>
              <a:rPr b="1" lang="en-IN">
                <a:solidFill>
                  <a:srgbClr val="000F46"/>
                </a:solidFill>
                <a:latin typeface="Corbel"/>
                <a:ea typeface="Corbel"/>
                <a:cs typeface="Corbel"/>
                <a:sym typeface="Corbel"/>
              </a:rPr>
              <a:t>3  incentives was created with new logic i.e. with Rs. 1000 for arrear amount</a:t>
            </a:r>
            <a:endParaRPr b="1">
              <a:latin typeface="Corbel"/>
              <a:ea typeface="Corbel"/>
              <a:cs typeface="Corbel"/>
              <a:sym typeface="Corbel"/>
            </a:endParaRPr>
          </a:p>
        </p:txBody>
      </p:sp>
      <p:pic>
        <p:nvPicPr>
          <p:cNvPr id="617" name="Google Shape;617;p56"/>
          <p:cNvPicPr preferRelativeResize="0"/>
          <p:nvPr/>
        </p:nvPicPr>
        <p:blipFill>
          <a:blip r:embed="rId4">
            <a:alphaModFix/>
          </a:blip>
          <a:stretch>
            <a:fillRect/>
          </a:stretch>
        </p:blipFill>
        <p:spPr>
          <a:xfrm>
            <a:off x="2413975" y="1018837"/>
            <a:ext cx="9619500" cy="2991838"/>
          </a:xfrm>
          <a:prstGeom prst="rect">
            <a:avLst/>
          </a:prstGeom>
          <a:noFill/>
          <a:ln>
            <a:noFill/>
          </a:ln>
        </p:spPr>
      </p:pic>
      <p:sp>
        <p:nvSpPr>
          <p:cNvPr id="618" name="Google Shape;618;p56"/>
          <p:cNvSpPr/>
          <p:nvPr/>
        </p:nvSpPr>
        <p:spPr>
          <a:xfrm>
            <a:off x="152400" y="1074088"/>
            <a:ext cx="2172900" cy="263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rgbClr val="000F46"/>
              </a:buClr>
              <a:buSzPts val="1400"/>
              <a:buFont typeface="Corbel"/>
              <a:buChar char="-"/>
            </a:pPr>
            <a:r>
              <a:rPr b="1" lang="en-IN">
                <a:solidFill>
                  <a:srgbClr val="000F46"/>
                </a:solidFill>
                <a:latin typeface="Corbel"/>
                <a:ea typeface="Corbel"/>
                <a:cs typeface="Corbel"/>
                <a:sym typeface="Corbel"/>
              </a:rPr>
              <a:t>Here 1 incentives were created with older logic</a:t>
            </a:r>
            <a:endParaRPr b="1">
              <a:solidFill>
                <a:srgbClr val="000F46"/>
              </a:solidFill>
              <a:latin typeface="Corbel"/>
              <a:ea typeface="Corbel"/>
              <a:cs typeface="Corbel"/>
              <a:sym typeface="Corbel"/>
            </a:endParaRPr>
          </a:p>
          <a:p>
            <a:pPr indent="-317500" lvl="0" marL="457200" rtl="0" algn="l">
              <a:spcBef>
                <a:spcPts val="0"/>
              </a:spcBef>
              <a:spcAft>
                <a:spcPts val="0"/>
              </a:spcAft>
              <a:buClr>
                <a:srgbClr val="000F46"/>
              </a:buClr>
              <a:buSzPts val="1400"/>
              <a:buFont typeface="Corbel"/>
              <a:buChar char="-"/>
            </a:pPr>
            <a:r>
              <a:rPr b="1" lang="en-IN">
                <a:solidFill>
                  <a:srgbClr val="000F46"/>
                </a:solidFill>
                <a:latin typeface="Corbel"/>
                <a:ea typeface="Corbel"/>
                <a:cs typeface="Corbel"/>
                <a:sym typeface="Corbel"/>
              </a:rPr>
              <a:t>2  incentives was created with new logic i.e. with Rs. 3000</a:t>
            </a:r>
            <a:endParaRPr b="1">
              <a:solidFill>
                <a:srgbClr val="000F46"/>
              </a:solidFill>
              <a:latin typeface="Corbel"/>
              <a:ea typeface="Corbel"/>
              <a:cs typeface="Corbel"/>
              <a:sym typeface="Corbel"/>
            </a:endParaRPr>
          </a:p>
          <a:p>
            <a:pPr indent="-317500" lvl="0" marL="457200" rtl="0" algn="l">
              <a:spcBef>
                <a:spcPts val="0"/>
              </a:spcBef>
              <a:spcAft>
                <a:spcPts val="0"/>
              </a:spcAft>
              <a:buClr>
                <a:srgbClr val="000F46"/>
              </a:buClr>
              <a:buSzPts val="1400"/>
              <a:buFont typeface="Corbel"/>
              <a:buChar char="-"/>
            </a:pPr>
            <a:r>
              <a:rPr b="1" lang="en-IN">
                <a:solidFill>
                  <a:srgbClr val="000F46"/>
                </a:solidFill>
                <a:latin typeface="Corbel"/>
                <a:ea typeface="Corbel"/>
                <a:cs typeface="Corbel"/>
                <a:sym typeface="Corbel"/>
              </a:rPr>
              <a:t>Here 3rd incentives was created with Rs 500 for arrear amount for </a:t>
            </a:r>
            <a:r>
              <a:rPr b="1" lang="en-IN">
                <a:solidFill>
                  <a:srgbClr val="000F46"/>
                </a:solidFill>
                <a:latin typeface="Corbel"/>
                <a:ea typeface="Corbel"/>
                <a:cs typeface="Corbel"/>
                <a:sym typeface="Corbel"/>
              </a:rPr>
              <a:t>November</a:t>
            </a:r>
            <a:r>
              <a:rPr b="1" lang="en-IN">
                <a:solidFill>
                  <a:srgbClr val="000F46"/>
                </a:solidFill>
                <a:latin typeface="Corbel"/>
                <a:ea typeface="Corbel"/>
                <a:cs typeface="Corbel"/>
                <a:sym typeface="Corbel"/>
              </a:rPr>
              <a:t> month</a:t>
            </a:r>
            <a:endParaRPr b="1">
              <a:solidFill>
                <a:srgbClr val="000F46"/>
              </a:solidFill>
              <a:latin typeface="Corbel"/>
              <a:ea typeface="Corbel"/>
              <a:cs typeface="Corbel"/>
              <a:sym typeface="Corbel"/>
            </a:endParaRPr>
          </a:p>
        </p:txBody>
      </p:sp>
      <p:pic>
        <p:nvPicPr>
          <p:cNvPr id="619" name="Google Shape;619;p56"/>
          <p:cNvPicPr preferRelativeResize="0"/>
          <p:nvPr/>
        </p:nvPicPr>
        <p:blipFill>
          <a:blip r:embed="rId5">
            <a:alphaModFix/>
          </a:blip>
          <a:stretch>
            <a:fillRect/>
          </a:stretch>
        </p:blipFill>
        <p:spPr>
          <a:xfrm>
            <a:off x="2166700" y="4149300"/>
            <a:ext cx="9866774" cy="2423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2a4ca3e9ac4_0_55"/>
          <p:cNvSpPr txBox="1"/>
          <p:nvPr/>
        </p:nvSpPr>
        <p:spPr>
          <a:xfrm>
            <a:off x="2572499" y="9868"/>
            <a:ext cx="89487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Benefit Approval in PFMS</a:t>
            </a:r>
            <a:endParaRPr b="0" i="0" sz="1400" u="none" cap="none" strike="noStrike">
              <a:solidFill>
                <a:srgbClr val="000000"/>
              </a:solidFill>
              <a:latin typeface="Arial"/>
              <a:ea typeface="Arial"/>
              <a:cs typeface="Arial"/>
              <a:sym typeface="Arial"/>
            </a:endParaRPr>
          </a:p>
        </p:txBody>
      </p:sp>
      <p:sp>
        <p:nvSpPr>
          <p:cNvPr id="625" name="Google Shape;625;g2a4ca3e9ac4_0_55"/>
          <p:cNvSpPr txBox="1"/>
          <p:nvPr/>
        </p:nvSpPr>
        <p:spPr>
          <a:xfrm>
            <a:off x="336345" y="779852"/>
            <a:ext cx="11730300" cy="5129700"/>
          </a:xfrm>
          <a:prstGeom prst="rect">
            <a:avLst/>
          </a:prstGeom>
          <a:noFill/>
          <a:ln>
            <a:noFill/>
          </a:ln>
        </p:spPr>
        <p:txBody>
          <a:bodyPr anchorCtr="0" anchor="t" bIns="45700" lIns="91425" spcFirstLastPara="1" rIns="91425" wrap="square" tIns="45700">
            <a:noAutofit/>
          </a:bodyPr>
          <a:lstStyle/>
          <a:p>
            <a:pPr indent="-444500" lvl="1" marL="444500" marR="0" rtl="0" algn="just">
              <a:lnSpc>
                <a:spcPct val="130000"/>
              </a:lnSpc>
              <a:spcBef>
                <a:spcPts val="0"/>
              </a:spcBef>
              <a:spcAft>
                <a:spcPts val="0"/>
              </a:spcAft>
              <a:buClr>
                <a:srgbClr val="0099FF"/>
              </a:buClr>
              <a:buSzPts val="1860"/>
              <a:buFont typeface="Arial"/>
              <a:buChar char="►"/>
            </a:pPr>
            <a:r>
              <a:rPr b="0" i="0" lang="en-IN" sz="2400" u="none" cap="none" strike="noStrike">
                <a:solidFill>
                  <a:srgbClr val="000000"/>
                </a:solidFill>
                <a:latin typeface="Corbel"/>
                <a:ea typeface="Corbel"/>
                <a:cs typeface="Corbel"/>
                <a:sym typeface="Corbel"/>
              </a:rPr>
              <a:t>All such request payments accepted by PFMS now becomes visible in the DA ID of  PFMS under “E-payment” for approval.</a:t>
            </a:r>
            <a:endParaRPr b="0" i="0" sz="2000" u="none" cap="none" strike="noStrike">
              <a:solidFill>
                <a:srgbClr val="000000"/>
              </a:solidFill>
              <a:latin typeface="Arial"/>
              <a:ea typeface="Arial"/>
              <a:cs typeface="Arial"/>
              <a:sym typeface="Arial"/>
            </a:endParaRPr>
          </a:p>
          <a:p>
            <a:pPr indent="-444500" lvl="1" marL="444500" marR="0" rtl="0" algn="just">
              <a:lnSpc>
                <a:spcPct val="130000"/>
              </a:lnSpc>
              <a:spcBef>
                <a:spcPts val="610"/>
              </a:spcBef>
              <a:spcAft>
                <a:spcPts val="0"/>
              </a:spcAft>
              <a:buClr>
                <a:srgbClr val="0099FF"/>
              </a:buClr>
              <a:buSzPts val="1860"/>
              <a:buFont typeface="Arial"/>
              <a:buChar char="►"/>
            </a:pPr>
            <a:r>
              <a:rPr b="0" i="0" lang="en-IN" sz="2400" u="none" cap="none" strike="noStrike">
                <a:solidFill>
                  <a:srgbClr val="000000"/>
                </a:solidFill>
                <a:latin typeface="Corbel"/>
                <a:ea typeface="Corbel"/>
                <a:cs typeface="Corbel"/>
                <a:sym typeface="Corbel"/>
              </a:rPr>
              <a:t>Payment advice may be generated for accepted Request Payments, attested by the  authorised signatories and sent to the sponsor bank for payment into beneficiaries’  accounts.</a:t>
            </a:r>
            <a:endParaRPr b="0" i="0" sz="2000" u="none" cap="none" strike="noStrike">
              <a:solidFill>
                <a:srgbClr val="000000"/>
              </a:solidFill>
              <a:latin typeface="Arial"/>
              <a:ea typeface="Arial"/>
              <a:cs typeface="Arial"/>
              <a:sym typeface="Arial"/>
            </a:endParaRPr>
          </a:p>
          <a:p>
            <a:pPr indent="-444500" lvl="1" marL="444500" marR="0" rtl="0" algn="just">
              <a:lnSpc>
                <a:spcPct val="130000"/>
              </a:lnSpc>
              <a:spcBef>
                <a:spcPts val="610"/>
              </a:spcBef>
              <a:spcAft>
                <a:spcPts val="0"/>
              </a:spcAft>
              <a:buClr>
                <a:srgbClr val="0099FF"/>
              </a:buClr>
              <a:buSzPts val="1860"/>
              <a:buFont typeface="Arial"/>
              <a:buChar char="►"/>
            </a:pPr>
            <a:r>
              <a:rPr b="1" i="0" lang="en-IN" sz="2400" u="sng" cap="none" strike="noStrike">
                <a:solidFill>
                  <a:srgbClr val="000000"/>
                </a:solidFill>
                <a:latin typeface="Corbel"/>
                <a:ea typeface="Corbel"/>
                <a:cs typeface="Corbel"/>
                <a:sym typeface="Corbel"/>
              </a:rPr>
              <a:t>Follow-up:</a:t>
            </a:r>
            <a:r>
              <a:rPr b="0" i="0" lang="en-IN" sz="2400" u="none" cap="none" strike="noStrike">
                <a:solidFill>
                  <a:srgbClr val="000000"/>
                </a:solidFill>
                <a:latin typeface="Corbel"/>
                <a:ea typeface="Corbel"/>
                <a:cs typeface="Corbel"/>
                <a:sym typeface="Corbel"/>
              </a:rPr>
              <a:t> Once payment has credited in the beneficiary account, status of the  benefit is changed to ‘Paid’ along with relevant details. Else, if error/s occurred in  transaction or if transaction was not possible, the payment request will get rejected.  Status of all such failed payment requests along with reasons of failure are  communicated back to Ni-kshay by PFMS. The user needs to rectify the failure  reason/s and re-initiate the benefit.</a:t>
            </a:r>
            <a:endParaRPr b="0" i="0" sz="20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26" name="Google Shape;626;g2a4ca3e9ac4_0_55"/>
          <p:cNvPicPr preferRelativeResize="0"/>
          <p:nvPr/>
        </p:nvPicPr>
        <p:blipFill rotWithShape="1">
          <a:blip r:embed="rId3">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57"/>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IN" sz="2000" u="none" cap="none" strike="noStrike">
                <a:solidFill>
                  <a:schemeClr val="lt1"/>
                </a:solidFill>
                <a:latin typeface="Corbel"/>
                <a:ea typeface="Corbel"/>
                <a:cs typeface="Corbel"/>
                <a:sym typeface="Corbel"/>
              </a:rPr>
              <a:t>Steps to be taken in PFMS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IN" sz="2000" u="none" cap="none" strike="noStrike">
                <a:solidFill>
                  <a:schemeClr val="lt1"/>
                </a:solidFill>
                <a:latin typeface="Corbel"/>
                <a:ea typeface="Corbel"/>
                <a:cs typeface="Corbel"/>
                <a:sym typeface="Corbel"/>
              </a:rPr>
              <a:t>Step 1: Login with Data Approver ID</a:t>
            </a:r>
            <a:endParaRPr b="0" i="0" sz="1400" u="none" cap="none" strike="noStrike">
              <a:solidFill>
                <a:srgbClr val="000000"/>
              </a:solidFill>
              <a:latin typeface="Arial"/>
              <a:ea typeface="Arial"/>
              <a:cs typeface="Arial"/>
              <a:sym typeface="Arial"/>
            </a:endParaRPr>
          </a:p>
        </p:txBody>
      </p:sp>
      <p:sp>
        <p:nvSpPr>
          <p:cNvPr id="632" name="Google Shape;632;p57"/>
          <p:cNvSpPr/>
          <p:nvPr/>
        </p:nvSpPr>
        <p:spPr>
          <a:xfrm>
            <a:off x="420487" y="810335"/>
            <a:ext cx="11480361" cy="5508578"/>
          </a:xfrm>
          <a:prstGeom prst="rect">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33" name="Google Shape;633;p57"/>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58"/>
          <p:cNvSpPr txBox="1"/>
          <p:nvPr/>
        </p:nvSpPr>
        <p:spPr>
          <a:xfrm>
            <a:off x="2572499" y="9868"/>
            <a:ext cx="9619501"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IN" sz="2800" u="none" cap="none" strike="noStrike">
                <a:solidFill>
                  <a:schemeClr val="lt1"/>
                </a:solidFill>
                <a:latin typeface="Corbel"/>
                <a:ea typeface="Corbel"/>
                <a:cs typeface="Corbel"/>
                <a:sym typeface="Corbel"/>
              </a:rPr>
              <a:t>Step 2: Select Approve payment from E-Payment Module</a:t>
            </a:r>
            <a:endParaRPr b="0" i="0" sz="1400" u="none" cap="none" strike="noStrike">
              <a:solidFill>
                <a:srgbClr val="000000"/>
              </a:solidFill>
              <a:latin typeface="Arial"/>
              <a:ea typeface="Arial"/>
              <a:cs typeface="Arial"/>
              <a:sym typeface="Arial"/>
            </a:endParaRPr>
          </a:p>
        </p:txBody>
      </p:sp>
      <p:sp>
        <p:nvSpPr>
          <p:cNvPr id="639" name="Google Shape;639;p58"/>
          <p:cNvSpPr/>
          <p:nvPr/>
        </p:nvSpPr>
        <p:spPr>
          <a:xfrm>
            <a:off x="355091" y="900752"/>
            <a:ext cx="11518462" cy="5213445"/>
          </a:xfrm>
          <a:prstGeom prst="rect">
            <a:avLst/>
          </a:prstGeom>
          <a:blipFill rotWithShape="1">
            <a:blip r:embed="rId3">
              <a:alphaModFix/>
            </a:blip>
            <a:stretch>
              <a:fillRect b="-6044" l="0" r="-1287" t="-5226"/>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40" name="Google Shape;640;p58"/>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59"/>
          <p:cNvSpPr txBox="1"/>
          <p:nvPr/>
        </p:nvSpPr>
        <p:spPr>
          <a:xfrm>
            <a:off x="2572499" y="9868"/>
            <a:ext cx="9724134"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IN" sz="2200" u="none" cap="none" strike="noStrike">
                <a:solidFill>
                  <a:schemeClr val="lt1"/>
                </a:solidFill>
                <a:latin typeface="Corbel"/>
                <a:ea typeface="Corbel"/>
                <a:cs typeface="Corbel"/>
                <a:sym typeface="Corbel"/>
              </a:rPr>
              <a:t>Step 3: Select Updated Scheme, Beneficiary Type and Ref No of the list to be approved</a:t>
            </a:r>
            <a:endParaRPr b="0" i="0" sz="1400" u="none" cap="none" strike="noStrike">
              <a:solidFill>
                <a:srgbClr val="000000"/>
              </a:solidFill>
              <a:latin typeface="Arial"/>
              <a:ea typeface="Arial"/>
              <a:cs typeface="Arial"/>
              <a:sym typeface="Arial"/>
            </a:endParaRPr>
          </a:p>
        </p:txBody>
      </p:sp>
      <p:sp>
        <p:nvSpPr>
          <p:cNvPr id="646" name="Google Shape;646;p59"/>
          <p:cNvSpPr/>
          <p:nvPr/>
        </p:nvSpPr>
        <p:spPr>
          <a:xfrm>
            <a:off x="347676" y="955344"/>
            <a:ext cx="11484933" cy="5117910"/>
          </a:xfrm>
          <a:prstGeom prst="rect">
            <a:avLst/>
          </a:prstGeom>
          <a:blipFill rotWithShape="1">
            <a:blip r:embed="rId3">
              <a:alphaModFix/>
            </a:blip>
            <a:stretch>
              <a:fillRect b="-5591" l="0" r="-1419" t="-4054"/>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47" name="Google Shape;647;p59"/>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60"/>
          <p:cNvSpPr txBox="1"/>
          <p:nvPr/>
        </p:nvSpPr>
        <p:spPr>
          <a:xfrm>
            <a:off x="2572499" y="9868"/>
            <a:ext cx="9724134"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IN" sz="2200" u="none" cap="none" strike="noStrike">
                <a:solidFill>
                  <a:schemeClr val="lt1"/>
                </a:solidFill>
                <a:latin typeface="Corbel"/>
                <a:ea typeface="Corbel"/>
                <a:cs typeface="Corbel"/>
                <a:sym typeface="Corbel"/>
              </a:rPr>
              <a:t>Step – 4: Select the mode of payment and click on  approve button to approve the payment.</a:t>
            </a:r>
            <a:endParaRPr b="0" i="0" sz="1400" u="none" cap="none" strike="noStrike">
              <a:solidFill>
                <a:srgbClr val="000000"/>
              </a:solidFill>
              <a:latin typeface="Arial"/>
              <a:ea typeface="Arial"/>
              <a:cs typeface="Arial"/>
              <a:sym typeface="Arial"/>
            </a:endParaRPr>
          </a:p>
        </p:txBody>
      </p:sp>
      <p:sp>
        <p:nvSpPr>
          <p:cNvPr id="653" name="Google Shape;653;p60"/>
          <p:cNvSpPr/>
          <p:nvPr/>
        </p:nvSpPr>
        <p:spPr>
          <a:xfrm>
            <a:off x="352111" y="627965"/>
            <a:ext cx="11425907" cy="5622709"/>
          </a:xfrm>
          <a:prstGeom prst="rect">
            <a:avLst/>
          </a:prstGeom>
          <a:blipFill rotWithShape="1">
            <a:blip r:embed="rId3">
              <a:alphaModFix/>
            </a:blip>
            <a:stretch>
              <a:fillRect b="-5780" l="0" r="-1429" t="-4310"/>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54" name="Google Shape;654;p60"/>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53bcc4b32e_0_87"/>
          <p:cNvSpPr txBox="1"/>
          <p:nvPr/>
        </p:nvSpPr>
        <p:spPr>
          <a:xfrm>
            <a:off x="2572499" y="9868"/>
            <a:ext cx="96195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How are NPY Benefits generated by Ni-kshay</a:t>
            </a:r>
            <a:endParaRPr b="0" i="0" sz="2800" u="none" cap="none" strike="noStrike">
              <a:solidFill>
                <a:srgbClr val="FFFFFF"/>
              </a:solidFill>
              <a:latin typeface="Corbel"/>
              <a:ea typeface="Corbel"/>
              <a:cs typeface="Corbel"/>
              <a:sym typeface="Corbel"/>
            </a:endParaRPr>
          </a:p>
        </p:txBody>
      </p:sp>
      <p:sp>
        <p:nvSpPr>
          <p:cNvPr id="220" name="Google Shape;220;g253bcc4b32e_0_87"/>
          <p:cNvSpPr txBox="1"/>
          <p:nvPr/>
        </p:nvSpPr>
        <p:spPr>
          <a:xfrm>
            <a:off x="318675" y="611800"/>
            <a:ext cx="11873400" cy="6111600"/>
          </a:xfrm>
          <a:prstGeom prst="rect">
            <a:avLst/>
          </a:prstGeom>
          <a:noFill/>
          <a:ln>
            <a:noFill/>
          </a:ln>
        </p:spPr>
        <p:txBody>
          <a:bodyPr anchorCtr="0" anchor="t" bIns="45700" lIns="91425" spcFirstLastPara="1" rIns="91425" wrap="square" tIns="45700">
            <a:noAutofit/>
          </a:bodyPr>
          <a:lstStyle/>
          <a:p>
            <a:pPr indent="-444500" lvl="1" marL="444500" marR="0" rtl="0" algn="just">
              <a:lnSpc>
                <a:spcPct val="130000"/>
              </a:lnSpc>
              <a:spcBef>
                <a:spcPts val="61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All the incentives are being paid in the advance</a:t>
            </a:r>
            <a:endParaRPr b="0" i="0" sz="2400" u="none" cap="none" strike="noStrike">
              <a:solidFill>
                <a:srgbClr val="000000"/>
              </a:solidFill>
              <a:latin typeface="Arial"/>
              <a:ea typeface="Arial"/>
              <a:cs typeface="Arial"/>
              <a:sym typeface="Arial"/>
            </a:endParaRPr>
          </a:p>
          <a:p>
            <a:pPr indent="-444500" lvl="1" marL="444500" marR="0" rtl="0" algn="just">
              <a:lnSpc>
                <a:spcPct val="130000"/>
              </a:lnSpc>
              <a:spcBef>
                <a:spcPts val="61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Benefits are generated only till the end date has not passed. </a:t>
            </a:r>
            <a:endParaRPr b="0" i="0" sz="2400" u="none" cap="none" strike="noStrike">
              <a:solidFill>
                <a:srgbClr val="000000"/>
              </a:solidFill>
              <a:latin typeface="Arial"/>
              <a:ea typeface="Arial"/>
              <a:cs typeface="Arial"/>
              <a:sym typeface="Arial"/>
            </a:endParaRPr>
          </a:p>
          <a:p>
            <a:pPr indent="-444500" lvl="1" marL="444500" marR="0" rtl="0" algn="just">
              <a:lnSpc>
                <a:spcPct val="130000"/>
              </a:lnSpc>
              <a:spcBef>
                <a:spcPts val="61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Once the end date has passed, benefit generation will stop. To continue benefit generation, end date has to be updated</a:t>
            </a:r>
            <a:endParaRPr b="0" i="0" sz="2400" u="none" cap="none" strike="noStrike">
              <a:solidFill>
                <a:srgbClr val="000000"/>
              </a:solidFill>
              <a:latin typeface="Arial"/>
              <a:ea typeface="Arial"/>
              <a:cs typeface="Arial"/>
              <a:sym typeface="Arial"/>
            </a:endParaRPr>
          </a:p>
          <a:p>
            <a:pPr indent="-444500" lvl="1" marL="444500" marR="0" rtl="0" algn="just">
              <a:lnSpc>
                <a:spcPct val="130000"/>
              </a:lnSpc>
              <a:spcBef>
                <a:spcPts val="61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extLst>
                  <a:ext uri="http://customooxmlschemas.google.com/">
                    <go:slidesCustomData xmlns:go="http://customooxmlschemas.google.com/" textRoundtripDataId="1"/>
                  </a:ext>
                </a:extLst>
              </a:rPr>
              <a:t>Benefits will get auto calculated, when an outcome is updated.</a:t>
            </a:r>
            <a:endParaRPr b="0" i="0" sz="2400" u="none" cap="none" strike="noStrike">
              <a:solidFill>
                <a:srgbClr val="000000"/>
              </a:solidFill>
              <a:latin typeface="Corbel"/>
              <a:ea typeface="Corbel"/>
              <a:cs typeface="Corbel"/>
              <a:sym typeface="Corbel"/>
            </a:endParaRPr>
          </a:p>
          <a:p>
            <a:pPr indent="-444500" lvl="1" marL="444500" marR="0" rtl="0" algn="just">
              <a:lnSpc>
                <a:spcPct val="130000"/>
              </a:lnSpc>
              <a:spcBef>
                <a:spcPts val="61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Once end date is updated then system will recalculate benefits as per treatment duration and rest unprocessed (Maker_pending &amp; Approver_Pending)  benefit will delete if any created.</a:t>
            </a:r>
            <a:endParaRPr b="0" i="0" sz="2400" u="none" cap="none" strike="noStrike">
              <a:solidFill>
                <a:srgbClr val="000000"/>
              </a:solidFill>
              <a:latin typeface="Corbel"/>
              <a:ea typeface="Corbel"/>
              <a:cs typeface="Corbel"/>
              <a:sym typeface="Corbel"/>
            </a:endParaRPr>
          </a:p>
          <a:p>
            <a:pPr indent="-444500" lvl="1" marL="444500" marR="0" rtl="0" algn="just">
              <a:lnSpc>
                <a:spcPct val="130000"/>
              </a:lnSpc>
              <a:spcBef>
                <a:spcPts val="61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If all benefits are under “Maker_Pending” process at the time of outcome then system will create a single benefits for whole amount.</a:t>
            </a:r>
            <a:endParaRPr b="0" i="0" sz="2400" u="none" cap="none" strike="noStrike">
              <a:solidFill>
                <a:srgbClr val="000000"/>
              </a:solidFill>
              <a:latin typeface="Corbel"/>
              <a:ea typeface="Corbel"/>
              <a:cs typeface="Corbel"/>
              <a:sym typeface="Corbel"/>
            </a:endParaRPr>
          </a:p>
          <a:p>
            <a:pPr indent="-444500" lvl="1" marL="444500" marR="0" rtl="0" algn="just">
              <a:lnSpc>
                <a:spcPct val="130000"/>
              </a:lnSpc>
              <a:spcBef>
                <a:spcPts val="61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If outcome is not updated on time and benefits via Ni-kshay has been processed. Then no benefits will be getting recalculated, if outcome is updated later in Ni-kshay.</a:t>
            </a:r>
            <a:endParaRPr b="0" i="0" sz="2400" u="none" cap="none" strike="noStrike">
              <a:solidFill>
                <a:srgbClr val="000000"/>
              </a:solidFill>
              <a:latin typeface="Corbel"/>
              <a:ea typeface="Corbel"/>
              <a:cs typeface="Corbel"/>
              <a:sym typeface="Corbel"/>
            </a:endParaRPr>
          </a:p>
          <a:p>
            <a:pPr indent="-364490" lvl="1" marL="444500" marR="0" rtl="0" algn="just">
              <a:lnSpc>
                <a:spcPct val="130000"/>
              </a:lnSpc>
              <a:spcBef>
                <a:spcPts val="610"/>
              </a:spcBef>
              <a:spcAft>
                <a:spcPts val="0"/>
              </a:spcAft>
              <a:buClr>
                <a:srgbClr val="0099FF"/>
              </a:buClr>
              <a:buSzPts val="1260"/>
              <a:buFont typeface="Arial"/>
              <a:buNone/>
            </a:pPr>
            <a:r>
              <a:t/>
            </a:r>
            <a:endParaRPr b="0" i="0" sz="1200" u="none" cap="none" strike="noStrike">
              <a:solidFill>
                <a:srgbClr val="000000"/>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221" name="Google Shape;221;g253bcc4b32e_0_87"/>
          <p:cNvPicPr preferRelativeResize="0"/>
          <p:nvPr/>
        </p:nvPicPr>
        <p:blipFill rotWithShape="1">
          <a:blip r:embed="rId3">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61"/>
          <p:cNvSpPr txBox="1"/>
          <p:nvPr/>
        </p:nvSpPr>
        <p:spPr>
          <a:xfrm>
            <a:off x="2572499" y="9868"/>
            <a:ext cx="9724134"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IN" sz="2200" u="none" cap="none" strike="noStrike">
                <a:solidFill>
                  <a:schemeClr val="lt1"/>
                </a:solidFill>
                <a:latin typeface="Corbel"/>
                <a:ea typeface="Corbel"/>
                <a:cs typeface="Corbel"/>
                <a:sym typeface="Corbel"/>
              </a:rPr>
              <a:t>Step – 5: For printing of PPA, go to e-payment module and  select the print payment advice module.</a:t>
            </a:r>
            <a:endParaRPr b="0" i="0" sz="1400" u="none" cap="none" strike="noStrike">
              <a:solidFill>
                <a:srgbClr val="000000"/>
              </a:solidFill>
              <a:latin typeface="Arial"/>
              <a:ea typeface="Arial"/>
              <a:cs typeface="Arial"/>
              <a:sym typeface="Arial"/>
            </a:endParaRPr>
          </a:p>
        </p:txBody>
      </p:sp>
      <p:sp>
        <p:nvSpPr>
          <p:cNvPr id="660" name="Google Shape;660;p61"/>
          <p:cNvSpPr/>
          <p:nvPr/>
        </p:nvSpPr>
        <p:spPr>
          <a:xfrm>
            <a:off x="362711" y="968991"/>
            <a:ext cx="11401660" cy="5076967"/>
          </a:xfrm>
          <a:prstGeom prst="rect">
            <a:avLst/>
          </a:prstGeom>
          <a:blipFill rotWithShape="1">
            <a:blip r:embed="rId3">
              <a:alphaModFix/>
            </a:blip>
            <a:stretch>
              <a:fillRect b="-5639" l="0" r="-1072" t="-4294"/>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61" name="Google Shape;661;p61"/>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62"/>
          <p:cNvSpPr txBox="1"/>
          <p:nvPr/>
        </p:nvSpPr>
        <p:spPr>
          <a:xfrm>
            <a:off x="2572499" y="9868"/>
            <a:ext cx="9724134"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IN" sz="2200" u="none" cap="none" strike="noStrike">
                <a:solidFill>
                  <a:schemeClr val="lt1"/>
                </a:solidFill>
                <a:latin typeface="Corbel"/>
                <a:ea typeface="Corbel"/>
                <a:cs typeface="Corbel"/>
                <a:sym typeface="Corbel"/>
              </a:rPr>
              <a:t>Step – 6: Select updated scheme, bank account and ppa print status to see  the list of approved beneficiaries.</a:t>
            </a:r>
            <a:endParaRPr b="0" i="0" sz="1400" u="none" cap="none" strike="noStrike">
              <a:solidFill>
                <a:srgbClr val="000000"/>
              </a:solidFill>
              <a:latin typeface="Arial"/>
              <a:ea typeface="Arial"/>
              <a:cs typeface="Arial"/>
              <a:sym typeface="Arial"/>
            </a:endParaRPr>
          </a:p>
        </p:txBody>
      </p:sp>
      <p:sp>
        <p:nvSpPr>
          <p:cNvPr id="667" name="Google Shape;667;p62"/>
          <p:cNvSpPr/>
          <p:nvPr/>
        </p:nvSpPr>
        <p:spPr>
          <a:xfrm>
            <a:off x="385572" y="982639"/>
            <a:ext cx="11433389" cy="5186149"/>
          </a:xfrm>
          <a:prstGeom prst="rect">
            <a:avLst/>
          </a:prstGeom>
          <a:blipFill rotWithShape="1">
            <a:blip r:embed="rId3">
              <a:alphaModFix/>
            </a:blip>
            <a:stretch>
              <a:fillRect b="-5612" l="0" r="-1427" t="-3945"/>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68" name="Google Shape;668;p62"/>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63"/>
          <p:cNvSpPr txBox="1"/>
          <p:nvPr/>
        </p:nvSpPr>
        <p:spPr>
          <a:xfrm>
            <a:off x="2572499" y="9868"/>
            <a:ext cx="9724134"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IN" sz="2200" u="none" cap="none" strike="noStrike">
                <a:solidFill>
                  <a:schemeClr val="lt1"/>
                </a:solidFill>
                <a:latin typeface="Corbel"/>
                <a:ea typeface="Corbel"/>
                <a:cs typeface="Corbel"/>
                <a:sym typeface="Corbel"/>
              </a:rPr>
              <a:t>Step – 7: Select the payment advice no.To view and print the PPA</a:t>
            </a:r>
            <a:endParaRPr b="0" i="0" sz="1400" u="none" cap="none" strike="noStrike">
              <a:solidFill>
                <a:srgbClr val="000000"/>
              </a:solidFill>
              <a:latin typeface="Arial"/>
              <a:ea typeface="Arial"/>
              <a:cs typeface="Arial"/>
              <a:sym typeface="Arial"/>
            </a:endParaRPr>
          </a:p>
        </p:txBody>
      </p:sp>
      <p:sp>
        <p:nvSpPr>
          <p:cNvPr id="674" name="Google Shape;674;p63"/>
          <p:cNvSpPr/>
          <p:nvPr/>
        </p:nvSpPr>
        <p:spPr>
          <a:xfrm>
            <a:off x="6582524" y="1555845"/>
            <a:ext cx="5315356" cy="4571997"/>
          </a:xfrm>
          <a:prstGeom prst="rect">
            <a:avLst/>
          </a:prstGeom>
          <a:blipFill rotWithShape="1">
            <a:blip r:embed="rId3">
              <a:alphaModFix/>
            </a:blip>
            <a:stretch>
              <a:fillRect b="0" l="0" r="0" t="0"/>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63"/>
          <p:cNvSpPr/>
          <p:nvPr/>
        </p:nvSpPr>
        <p:spPr>
          <a:xfrm>
            <a:off x="294120" y="1555847"/>
            <a:ext cx="5697248" cy="4571998"/>
          </a:xfrm>
          <a:prstGeom prst="rect">
            <a:avLst/>
          </a:prstGeom>
          <a:blipFill rotWithShape="1">
            <a:blip r:embed="rId4">
              <a:alphaModFix/>
            </a:blip>
            <a:stretch>
              <a:fillRect b="-4965" l="0" r="-1831" t="-3792"/>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63"/>
          <p:cNvSpPr txBox="1"/>
          <p:nvPr/>
        </p:nvSpPr>
        <p:spPr>
          <a:xfrm>
            <a:off x="336345" y="611796"/>
            <a:ext cx="11730330" cy="689195"/>
          </a:xfrm>
          <a:prstGeom prst="rect">
            <a:avLst/>
          </a:prstGeom>
          <a:noFill/>
          <a:ln>
            <a:noFill/>
          </a:ln>
        </p:spPr>
        <p:txBody>
          <a:bodyPr anchorCtr="0" anchor="t" bIns="45700" lIns="91425" spcFirstLastPara="1" rIns="91425" wrap="square" tIns="45700">
            <a:noAutofit/>
          </a:bodyPr>
          <a:lstStyle/>
          <a:p>
            <a:pPr indent="-444500" lvl="1" marL="444500" marR="0" rtl="0" algn="just">
              <a:lnSpc>
                <a:spcPct val="130000"/>
              </a:lnSpc>
              <a:spcBef>
                <a:spcPts val="0"/>
              </a:spcBef>
              <a:spcAft>
                <a:spcPts val="0"/>
              </a:spcAft>
              <a:buClr>
                <a:srgbClr val="0099FF"/>
              </a:buClr>
              <a:buSzPts val="1260"/>
              <a:buFont typeface="Arial"/>
              <a:buChar char="►"/>
            </a:pPr>
            <a:r>
              <a:rPr b="0" i="0" lang="en-IN" sz="1800" u="none" cap="none" strike="noStrike">
                <a:solidFill>
                  <a:srgbClr val="000000"/>
                </a:solidFill>
                <a:latin typeface="Corbel"/>
                <a:ea typeface="Corbel"/>
                <a:cs typeface="Corbel"/>
                <a:sym typeface="Corbel"/>
              </a:rPr>
              <a:t>Take a  print out of the payment advice, get it signed from authorized  signatories and deliver it to agency bank before the expiry date.</a:t>
            </a:r>
            <a:endParaRPr b="0" i="0" sz="14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77" name="Google Shape;677;p63"/>
          <p:cNvPicPr preferRelativeResize="0"/>
          <p:nvPr/>
        </p:nvPicPr>
        <p:blipFill rotWithShape="1">
          <a:blip r:embed="rId5">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64"/>
          <p:cNvSpPr txBox="1"/>
          <p:nvPr/>
        </p:nvSpPr>
        <p:spPr>
          <a:xfrm>
            <a:off x="2572499" y="9868"/>
            <a:ext cx="89487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Tribal Support Scheme</a:t>
            </a:r>
            <a:endParaRPr b="0" i="0" sz="1400" u="none" cap="none" strike="noStrike">
              <a:solidFill>
                <a:srgbClr val="000000"/>
              </a:solidFill>
              <a:latin typeface="Arial"/>
              <a:ea typeface="Arial"/>
              <a:cs typeface="Arial"/>
              <a:sym typeface="Arial"/>
            </a:endParaRPr>
          </a:p>
        </p:txBody>
      </p:sp>
      <p:sp>
        <p:nvSpPr>
          <p:cNvPr id="683" name="Google Shape;683;p64"/>
          <p:cNvSpPr txBox="1"/>
          <p:nvPr/>
        </p:nvSpPr>
        <p:spPr>
          <a:xfrm>
            <a:off x="336345" y="779852"/>
            <a:ext cx="11730300" cy="5129700"/>
          </a:xfrm>
          <a:prstGeom prst="rect">
            <a:avLst/>
          </a:prstGeom>
          <a:noFill/>
          <a:ln>
            <a:noFill/>
          </a:ln>
        </p:spPr>
        <p:txBody>
          <a:bodyPr anchorCtr="0" anchor="t" bIns="45700" lIns="91425" spcFirstLastPara="1" rIns="91425" wrap="square" tIns="45700">
            <a:noAutofit/>
          </a:bodyPr>
          <a:lstStyle/>
          <a:p>
            <a:pPr indent="-444500" lvl="1" marL="444500" marR="0" rtl="0" algn="just">
              <a:lnSpc>
                <a:spcPct val="130000"/>
              </a:lnSpc>
              <a:spcBef>
                <a:spcPts val="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A one-time benefit of Rs. 750 will be generated for a notified patient under Tribal Support Scheme</a:t>
            </a:r>
            <a:endParaRPr b="0" i="0" sz="2400" u="none" cap="none" strike="noStrike">
              <a:solidFill>
                <a:srgbClr val="000000"/>
              </a:solidFill>
              <a:latin typeface="Arial"/>
              <a:ea typeface="Arial"/>
              <a:cs typeface="Arial"/>
              <a:sym typeface="Arial"/>
            </a:endParaRPr>
          </a:p>
          <a:p>
            <a:pPr indent="-444500" lvl="1" marL="444500" marR="0" rtl="0" algn="just">
              <a:lnSpc>
                <a:spcPct val="130000"/>
              </a:lnSpc>
              <a:spcBef>
                <a:spcPts val="61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All notified patients from their "Current Facility" marked as Tribal are eligible for this benefit of Rs. 750 (Under External data, IsTribal=”Yes”)</a:t>
            </a:r>
            <a:endParaRPr b="0" i="0" sz="2400" u="none" cap="none" strike="noStrike">
              <a:solidFill>
                <a:srgbClr val="000000"/>
              </a:solidFill>
              <a:latin typeface="Arial"/>
              <a:ea typeface="Arial"/>
              <a:cs typeface="Arial"/>
              <a:sym typeface="Arial"/>
            </a:endParaRPr>
          </a:p>
          <a:p>
            <a:pPr indent="0" lvl="0" marL="914400" marR="0" rtl="0" algn="just">
              <a:lnSpc>
                <a:spcPct val="130000"/>
              </a:lnSpc>
              <a:spcBef>
                <a:spcPts val="61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84" name="Google Shape;684;p64"/>
          <p:cNvPicPr preferRelativeResize="0"/>
          <p:nvPr/>
        </p:nvPicPr>
        <p:blipFill rotWithShape="1">
          <a:blip r:embed="rId3">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65"/>
          <p:cNvSpPr txBox="1"/>
          <p:nvPr/>
        </p:nvSpPr>
        <p:spPr>
          <a:xfrm>
            <a:off x="2572499" y="9868"/>
            <a:ext cx="9494176"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300"/>
              <a:buFont typeface="Arial"/>
              <a:buNone/>
            </a:pPr>
            <a:r>
              <a:rPr b="1" i="0" lang="en-IN" sz="2300" u="none" cap="none" strike="noStrike">
                <a:solidFill>
                  <a:schemeClr val="lt1"/>
                </a:solidFill>
                <a:latin typeface="Corbel"/>
                <a:ea typeface="Corbel"/>
                <a:cs typeface="Corbel"/>
                <a:sym typeface="Corbel"/>
              </a:rPr>
              <a:t>Submission of beneficiary list using “Excel upload option” in PFMS</a:t>
            </a:r>
            <a:endParaRPr b="0" i="0" sz="1400" u="none" cap="none" strike="noStrike">
              <a:solidFill>
                <a:srgbClr val="000000"/>
              </a:solidFill>
              <a:latin typeface="Arial"/>
              <a:ea typeface="Arial"/>
              <a:cs typeface="Arial"/>
              <a:sym typeface="Arial"/>
            </a:endParaRPr>
          </a:p>
        </p:txBody>
      </p:sp>
      <p:sp>
        <p:nvSpPr>
          <p:cNvPr id="690" name="Google Shape;690;p65"/>
          <p:cNvSpPr txBox="1"/>
          <p:nvPr/>
        </p:nvSpPr>
        <p:spPr>
          <a:xfrm>
            <a:off x="336345" y="779853"/>
            <a:ext cx="11730330" cy="532315"/>
          </a:xfrm>
          <a:prstGeom prst="rect">
            <a:avLst/>
          </a:prstGeom>
          <a:noFill/>
          <a:ln>
            <a:noFill/>
          </a:ln>
        </p:spPr>
        <p:txBody>
          <a:bodyPr anchorCtr="0" anchor="t" bIns="45700" lIns="91425" spcFirstLastPara="1" rIns="91425" wrap="square" tIns="45700">
            <a:noAutofit/>
          </a:bodyPr>
          <a:lstStyle/>
          <a:p>
            <a:pPr indent="-444500" lvl="1" marL="444500" marR="0" rtl="0" algn="just">
              <a:lnSpc>
                <a:spcPct val="130000"/>
              </a:lnSpc>
              <a:spcBef>
                <a:spcPts val="0"/>
              </a:spcBef>
              <a:spcAft>
                <a:spcPts val="0"/>
              </a:spcAft>
              <a:buClr>
                <a:srgbClr val="0099FF"/>
              </a:buClr>
              <a:buSzPts val="1260"/>
              <a:buFont typeface="Arial"/>
              <a:buChar char="►"/>
            </a:pPr>
            <a:r>
              <a:rPr b="0" i="0" lang="en-IN" sz="1800" u="none" cap="none" strike="noStrike">
                <a:solidFill>
                  <a:srgbClr val="000000"/>
                </a:solidFill>
                <a:latin typeface="Corbel"/>
                <a:ea typeface="Corbel"/>
                <a:cs typeface="Corbel"/>
                <a:sym typeface="Corbel"/>
              </a:rPr>
              <a:t>Login using the DO ID</a:t>
            </a:r>
            <a:endParaRPr b="0" i="0" sz="1400" u="none" cap="none" strike="noStrike">
              <a:solidFill>
                <a:srgbClr val="000000"/>
              </a:solidFill>
              <a:latin typeface="Arial"/>
              <a:ea typeface="Arial"/>
              <a:cs typeface="Arial"/>
              <a:sym typeface="Arial"/>
            </a:endParaRPr>
          </a:p>
        </p:txBody>
      </p:sp>
      <p:sp>
        <p:nvSpPr>
          <p:cNvPr id="691" name="Google Shape;691;p65"/>
          <p:cNvSpPr/>
          <p:nvPr/>
        </p:nvSpPr>
        <p:spPr>
          <a:xfrm>
            <a:off x="336344" y="1637732"/>
            <a:ext cx="11496265" cy="4012442"/>
          </a:xfrm>
          <a:prstGeom prst="rect">
            <a:avLst/>
          </a:prstGeom>
          <a:blipFill rotWithShape="1">
            <a:blip r:embed="rId3">
              <a:alphaModFix/>
            </a:blip>
            <a:stretch>
              <a:fillRect b="-14276" l="0" r="0" t="-4321"/>
            </a:stretch>
          </a:blip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692" name="Google Shape;692;p65"/>
          <p:cNvPicPr preferRelativeResize="0"/>
          <p:nvPr/>
        </p:nvPicPr>
        <p:blipFill rotWithShape="1">
          <a:blip r:embed="rId4">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66"/>
          <p:cNvSpPr txBox="1"/>
          <p:nvPr/>
        </p:nvSpPr>
        <p:spPr>
          <a:xfrm>
            <a:off x="2572499" y="9868"/>
            <a:ext cx="9494176"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300"/>
              <a:buFont typeface="Arial"/>
              <a:buNone/>
            </a:pPr>
            <a:r>
              <a:rPr b="1" i="0" lang="en-IN" sz="2300" u="none" cap="none" strike="noStrike">
                <a:solidFill>
                  <a:schemeClr val="lt1"/>
                </a:solidFill>
                <a:latin typeface="Corbel"/>
                <a:ea typeface="Corbel"/>
                <a:cs typeface="Corbel"/>
                <a:sym typeface="Corbel"/>
              </a:rPr>
              <a:t>Submission of beneficiary list using “Excel upload option” in PFMS…</a:t>
            </a:r>
            <a:endParaRPr b="0" i="0" sz="1400" u="none" cap="none" strike="noStrike">
              <a:solidFill>
                <a:srgbClr val="000000"/>
              </a:solidFill>
              <a:latin typeface="Arial"/>
              <a:ea typeface="Arial"/>
              <a:cs typeface="Arial"/>
              <a:sym typeface="Arial"/>
            </a:endParaRPr>
          </a:p>
        </p:txBody>
      </p:sp>
      <p:sp>
        <p:nvSpPr>
          <p:cNvPr id="698" name="Google Shape;698;p66"/>
          <p:cNvSpPr txBox="1"/>
          <p:nvPr/>
        </p:nvSpPr>
        <p:spPr>
          <a:xfrm>
            <a:off x="336345" y="779853"/>
            <a:ext cx="11730330" cy="4324410"/>
          </a:xfrm>
          <a:prstGeom prst="rect">
            <a:avLst/>
          </a:prstGeom>
          <a:noFill/>
          <a:ln>
            <a:noFill/>
          </a:ln>
        </p:spPr>
        <p:txBody>
          <a:bodyPr anchorCtr="0" anchor="t" bIns="45700" lIns="91425" spcFirstLastPara="1" rIns="91425" wrap="square" tIns="45700">
            <a:noAutofit/>
          </a:bodyPr>
          <a:lstStyle/>
          <a:p>
            <a:pPr indent="-444500" lvl="1" marL="444500" marR="0" rtl="0" algn="just">
              <a:lnSpc>
                <a:spcPct val="130000"/>
              </a:lnSpc>
              <a:spcBef>
                <a:spcPts val="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Approve payment at DA level and generate PPA</a:t>
            </a:r>
            <a:endParaRPr b="0" i="0" sz="2400" u="none" cap="none" strike="noStrike">
              <a:solidFill>
                <a:srgbClr val="000000"/>
              </a:solidFill>
              <a:latin typeface="Arial"/>
              <a:ea typeface="Arial"/>
              <a:cs typeface="Arial"/>
              <a:sym typeface="Arial"/>
            </a:endParaRPr>
          </a:p>
          <a:p>
            <a:pPr indent="-364490" lvl="1" marL="444500" marR="0" rtl="0" algn="just">
              <a:lnSpc>
                <a:spcPct val="130000"/>
              </a:lnSpc>
              <a:spcBef>
                <a:spcPts val="610"/>
              </a:spcBef>
              <a:spcAft>
                <a:spcPts val="0"/>
              </a:spcAft>
              <a:buClr>
                <a:srgbClr val="0099FF"/>
              </a:buClr>
              <a:buSzPts val="1260"/>
              <a:buFont typeface="Arial"/>
              <a:buNone/>
            </a:pPr>
            <a:r>
              <a:t/>
            </a:r>
            <a:endParaRPr b="0" i="0" sz="2400" u="none" cap="none" strike="noStrike">
              <a:solidFill>
                <a:srgbClr val="000000"/>
              </a:solidFill>
              <a:latin typeface="Corbel"/>
              <a:ea typeface="Corbel"/>
              <a:cs typeface="Corbel"/>
              <a:sym typeface="Corbel"/>
            </a:endParaRPr>
          </a:p>
          <a:p>
            <a:pPr indent="-444500" lvl="1" marL="444500" marR="0" rtl="0" algn="just">
              <a:lnSpc>
                <a:spcPct val="130000"/>
              </a:lnSpc>
              <a:spcBef>
                <a:spcPts val="61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Approval of payment batch:</a:t>
            </a:r>
            <a:endParaRPr b="0" i="0" sz="2400" u="none" cap="none" strike="noStrike">
              <a:solidFill>
                <a:srgbClr val="000000"/>
              </a:solidFill>
              <a:latin typeface="Arial"/>
              <a:ea typeface="Arial"/>
              <a:cs typeface="Arial"/>
              <a:sym typeface="Arial"/>
            </a:endParaRPr>
          </a:p>
          <a:p>
            <a:pPr indent="-516890" lvl="2" marL="901700" marR="0" rtl="0" algn="just">
              <a:lnSpc>
                <a:spcPct val="130000"/>
              </a:lnSpc>
              <a:spcBef>
                <a:spcPts val="61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Login with the DA id &gt; Go to "E-Payment" module &gt; Select "Approve Payment“ &gt; select Beneficiary type and approve the Payment batch from the drop-down list</a:t>
            </a:r>
            <a:endParaRPr b="0" i="0" sz="2400" u="none" cap="none" strike="noStrike">
              <a:solidFill>
                <a:srgbClr val="000000"/>
              </a:solidFill>
              <a:latin typeface="Arial"/>
              <a:ea typeface="Arial"/>
              <a:cs typeface="Arial"/>
              <a:sym typeface="Arial"/>
            </a:endParaRPr>
          </a:p>
          <a:p>
            <a:pPr indent="-364490" lvl="1" marL="444500" marR="0" rtl="0" algn="just">
              <a:lnSpc>
                <a:spcPct val="130000"/>
              </a:lnSpc>
              <a:spcBef>
                <a:spcPts val="610"/>
              </a:spcBef>
              <a:spcAft>
                <a:spcPts val="0"/>
              </a:spcAft>
              <a:buClr>
                <a:srgbClr val="0099FF"/>
              </a:buClr>
              <a:buSzPts val="1260"/>
              <a:buFont typeface="Arial"/>
              <a:buNone/>
            </a:pPr>
            <a:r>
              <a:t/>
            </a:r>
            <a:endParaRPr b="0" i="0" sz="2400" u="none" cap="none" strike="noStrike">
              <a:solidFill>
                <a:srgbClr val="000000"/>
              </a:solidFill>
              <a:latin typeface="Corbel"/>
              <a:ea typeface="Corbel"/>
              <a:cs typeface="Corbel"/>
              <a:sym typeface="Corbel"/>
            </a:endParaRPr>
          </a:p>
          <a:p>
            <a:pPr indent="-444500" lvl="1" marL="444500" marR="0" rtl="0" algn="just">
              <a:lnSpc>
                <a:spcPct val="130000"/>
              </a:lnSpc>
              <a:spcBef>
                <a:spcPts val="61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Printing of PPA:</a:t>
            </a:r>
            <a:endParaRPr b="0" i="0" sz="2400" u="none" cap="none" strike="noStrike">
              <a:solidFill>
                <a:srgbClr val="000000"/>
              </a:solidFill>
              <a:latin typeface="Arial"/>
              <a:ea typeface="Arial"/>
              <a:cs typeface="Arial"/>
              <a:sym typeface="Arial"/>
            </a:endParaRPr>
          </a:p>
          <a:p>
            <a:pPr indent="-516890" lvl="2" marL="901700" marR="0" rtl="0" algn="just">
              <a:lnSpc>
                <a:spcPct val="130000"/>
              </a:lnSpc>
              <a:spcBef>
                <a:spcPts val="610"/>
              </a:spcBef>
              <a:spcAft>
                <a:spcPts val="0"/>
              </a:spcAft>
              <a:buClr>
                <a:srgbClr val="0099FF"/>
              </a:buClr>
              <a:buSzPts val="2400"/>
              <a:buFont typeface="Arial"/>
              <a:buChar char="►"/>
            </a:pPr>
            <a:r>
              <a:rPr b="0" i="0" lang="en-IN" sz="2400" u="none" cap="none" strike="noStrike">
                <a:solidFill>
                  <a:srgbClr val="000000"/>
                </a:solidFill>
                <a:latin typeface="Corbel"/>
                <a:ea typeface="Corbel"/>
                <a:cs typeface="Corbel"/>
                <a:sym typeface="Corbel"/>
              </a:rPr>
              <a:t>Login with the DA id &gt; Go to "E-Payment" module &gt; Select "Print Payment  Advice" and go for printing.</a:t>
            </a:r>
            <a:endParaRPr b="0" i="0" sz="2400" u="none" cap="none" strike="noStrike">
              <a:solidFill>
                <a:srgbClr val="000000"/>
              </a:solidFill>
              <a:latin typeface="Arial"/>
              <a:ea typeface="Arial"/>
              <a:cs typeface="Arial"/>
              <a:sym typeface="Arial"/>
            </a:endParaRPr>
          </a:p>
          <a:p>
            <a:pPr indent="-364490" lvl="1" marL="444500" marR="0" rtl="0" algn="just">
              <a:lnSpc>
                <a:spcPct val="130000"/>
              </a:lnSpc>
              <a:spcBef>
                <a:spcPts val="610"/>
              </a:spcBef>
              <a:spcAft>
                <a:spcPts val="0"/>
              </a:spcAft>
              <a:buClr>
                <a:srgbClr val="0099FF"/>
              </a:buClr>
              <a:buSzPts val="1260"/>
              <a:buFont typeface="Arial"/>
              <a:buNone/>
            </a:pPr>
            <a:r>
              <a:t/>
            </a:r>
            <a:endParaRPr b="0" i="0" sz="2400" u="none" cap="none" strike="noStrike">
              <a:solidFill>
                <a:srgbClr val="000000"/>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699" name="Google Shape;699;p66"/>
          <p:cNvPicPr preferRelativeResize="0"/>
          <p:nvPr/>
        </p:nvPicPr>
        <p:blipFill rotWithShape="1">
          <a:blip r:embed="rId3">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g253bcc4b32e_0_72"/>
          <p:cNvSpPr txBox="1"/>
          <p:nvPr/>
        </p:nvSpPr>
        <p:spPr>
          <a:xfrm>
            <a:off x="2572499" y="9868"/>
            <a:ext cx="94941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300"/>
              <a:buFont typeface="Arial"/>
              <a:buNone/>
            </a:pPr>
            <a:r>
              <a:rPr b="1" i="0" lang="en-IN" sz="2300" u="none" cap="none" strike="noStrike">
                <a:solidFill>
                  <a:schemeClr val="lt1"/>
                </a:solidFill>
                <a:latin typeface="Corbel"/>
                <a:ea typeface="Corbel"/>
                <a:cs typeface="Corbel"/>
                <a:sym typeface="Corbel"/>
              </a:rPr>
              <a:t>Patient Transfer Impact on DBT benefit and beneficiaries</a:t>
            </a:r>
            <a:endParaRPr b="0" i="0" sz="1400" u="none" cap="none" strike="noStrike">
              <a:solidFill>
                <a:srgbClr val="000000"/>
              </a:solidFill>
              <a:latin typeface="Arial"/>
              <a:ea typeface="Arial"/>
              <a:cs typeface="Arial"/>
              <a:sym typeface="Arial"/>
            </a:endParaRPr>
          </a:p>
        </p:txBody>
      </p:sp>
      <p:pic>
        <p:nvPicPr>
          <p:cNvPr descr="https://lh6.googleusercontent.com/JLxmF4NXqOZ1SK2nRyc8wKoMymCI_cmVinVcvwMhuPFeErXxlTVsL35dyiFc9kx10gF9sjhoSVsyuP4YMTaq9QOmqE7vpUCuRHoTZvzrlA1EawCxFH9-0yZh6MYVJo7lOfNoaxK6XfP6BS3Rb4D5nKOEcg=nw" id="705" name="Google Shape;705;g253bcc4b32e_0_72"/>
          <p:cNvPicPr preferRelativeResize="0"/>
          <p:nvPr/>
        </p:nvPicPr>
        <p:blipFill rotWithShape="1">
          <a:blip r:embed="rId3">
            <a:alphaModFix/>
          </a:blip>
          <a:srcRect b="0" l="0" r="0" t="0"/>
          <a:stretch/>
        </p:blipFill>
        <p:spPr>
          <a:xfrm>
            <a:off x="0" y="0"/>
            <a:ext cx="2325189" cy="611795"/>
          </a:xfrm>
          <a:prstGeom prst="rect">
            <a:avLst/>
          </a:prstGeom>
          <a:noFill/>
          <a:ln>
            <a:noFill/>
          </a:ln>
        </p:spPr>
      </p:pic>
      <p:sp>
        <p:nvSpPr>
          <p:cNvPr id="706" name="Google Shape;706;g253bcc4b32e_0_72"/>
          <p:cNvSpPr txBox="1"/>
          <p:nvPr/>
        </p:nvSpPr>
        <p:spPr>
          <a:xfrm>
            <a:off x="72150" y="702175"/>
            <a:ext cx="12192000" cy="59733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1200"/>
              </a:spcBef>
              <a:spcAft>
                <a:spcPts val="0"/>
              </a:spcAft>
              <a:buClr>
                <a:schemeClr val="dk1"/>
              </a:buClr>
              <a:buSzPts val="2000"/>
              <a:buFont typeface="Corbel"/>
              <a:buChar char="●"/>
            </a:pPr>
            <a:r>
              <a:rPr b="0" i="0" lang="en-IN" sz="2000" u="none" cap="none" strike="noStrike">
                <a:solidFill>
                  <a:schemeClr val="dk1"/>
                </a:solidFill>
                <a:latin typeface="Corbel"/>
                <a:ea typeface="Corbel"/>
                <a:cs typeface="Corbel"/>
                <a:sym typeface="Corbel"/>
              </a:rPr>
              <a:t>Ni-kshay Poshan Yojana Scheme:-</a:t>
            </a:r>
            <a:endParaRPr b="0" i="0" sz="2000" u="none" cap="none" strike="noStrike">
              <a:solidFill>
                <a:schemeClr val="dk1"/>
              </a:solidFill>
              <a:latin typeface="Corbel"/>
              <a:ea typeface="Corbel"/>
              <a:cs typeface="Corbel"/>
              <a:sym typeface="Corbel"/>
            </a:endParaRPr>
          </a:p>
          <a:p>
            <a:pPr indent="-355600" lvl="0" marL="457200" marR="0" rtl="0" algn="l">
              <a:lnSpc>
                <a:spcPct val="115000"/>
              </a:lnSpc>
              <a:spcBef>
                <a:spcPts val="0"/>
              </a:spcBef>
              <a:spcAft>
                <a:spcPts val="0"/>
              </a:spcAft>
              <a:buClr>
                <a:schemeClr val="dk1"/>
              </a:buClr>
              <a:buSzPts val="2000"/>
              <a:buFont typeface="Corbel"/>
              <a:buAutoNum type="arabicPeriod"/>
            </a:pPr>
            <a:r>
              <a:rPr b="0" i="0" lang="en-IN" sz="2000" u="none" cap="none" strike="noStrike">
                <a:solidFill>
                  <a:schemeClr val="dk1"/>
                </a:solidFill>
                <a:latin typeface="Corbel"/>
                <a:ea typeface="Corbel"/>
                <a:cs typeface="Corbel"/>
                <a:sym typeface="Corbel"/>
              </a:rPr>
              <a:t>Unprocessed benefits will transfer to the new hierarchy.</a:t>
            </a:r>
            <a:endParaRPr b="0" i="0" sz="2000" u="none" cap="none" strike="noStrike">
              <a:solidFill>
                <a:schemeClr val="dk1"/>
              </a:solidFill>
              <a:latin typeface="Corbel"/>
              <a:ea typeface="Corbel"/>
              <a:cs typeface="Corbel"/>
              <a:sym typeface="Corbel"/>
            </a:endParaRPr>
          </a:p>
          <a:p>
            <a:pPr indent="-355600" lvl="0" marL="457200" marR="0" rtl="0" algn="l">
              <a:lnSpc>
                <a:spcPct val="115000"/>
              </a:lnSpc>
              <a:spcBef>
                <a:spcPts val="0"/>
              </a:spcBef>
              <a:spcAft>
                <a:spcPts val="0"/>
              </a:spcAft>
              <a:buClr>
                <a:schemeClr val="dk1"/>
              </a:buClr>
              <a:buSzPts val="2000"/>
              <a:buFont typeface="Corbel"/>
              <a:buAutoNum type="arabicPeriod"/>
            </a:pPr>
            <a:r>
              <a:rPr b="0" i="0" lang="en-IN" sz="2000" u="none" cap="none" strike="noStrike">
                <a:solidFill>
                  <a:schemeClr val="dk1"/>
                </a:solidFill>
                <a:latin typeface="Corbel"/>
                <a:ea typeface="Corbel"/>
                <a:cs typeface="Corbel"/>
                <a:sym typeface="Corbel"/>
              </a:rPr>
              <a:t>Processed benefit will not move to new hierarchy if benefit under PFMS processing.</a:t>
            </a:r>
            <a:endParaRPr b="0" i="0" sz="2000" u="none" cap="none" strike="noStrike">
              <a:solidFill>
                <a:schemeClr val="dk1"/>
              </a:solidFill>
              <a:latin typeface="Corbel"/>
              <a:ea typeface="Corbel"/>
              <a:cs typeface="Corbel"/>
              <a:sym typeface="Corbel"/>
            </a:endParaRPr>
          </a:p>
          <a:p>
            <a:pPr indent="-355600" lvl="0" marL="457200" marR="0" rtl="0" algn="l">
              <a:lnSpc>
                <a:spcPct val="115000"/>
              </a:lnSpc>
              <a:spcBef>
                <a:spcPts val="0"/>
              </a:spcBef>
              <a:spcAft>
                <a:spcPts val="0"/>
              </a:spcAft>
              <a:buClr>
                <a:schemeClr val="dk1"/>
              </a:buClr>
              <a:buSzPts val="2000"/>
              <a:buFont typeface="Corbel"/>
              <a:buAutoNum type="arabicPeriod"/>
            </a:pPr>
            <a:r>
              <a:rPr b="0" i="0" lang="en-IN" sz="2000" u="none" cap="none" strike="noStrike">
                <a:solidFill>
                  <a:schemeClr val="dk1"/>
                </a:solidFill>
                <a:latin typeface="Corbel"/>
                <a:ea typeface="Corbel"/>
                <a:cs typeface="Corbel"/>
                <a:sym typeface="Corbel"/>
              </a:rPr>
              <a:t>User should be instructed to clear all backlogs benefits which are already under PFMS Process to avoid the rejection.</a:t>
            </a:r>
            <a:endParaRPr b="0" i="0" sz="2000" u="none" cap="none" strike="noStrike">
              <a:solidFill>
                <a:schemeClr val="dk1"/>
              </a:solidFill>
              <a:latin typeface="Corbel"/>
              <a:ea typeface="Corbel"/>
              <a:cs typeface="Corbel"/>
              <a:sym typeface="Corbel"/>
            </a:endParaRPr>
          </a:p>
          <a:p>
            <a:pPr indent="-355600" lvl="0" marL="457200" marR="0" rtl="0" algn="l">
              <a:lnSpc>
                <a:spcPct val="115000"/>
              </a:lnSpc>
              <a:spcBef>
                <a:spcPts val="0"/>
              </a:spcBef>
              <a:spcAft>
                <a:spcPts val="0"/>
              </a:spcAft>
              <a:buClr>
                <a:schemeClr val="dk1"/>
              </a:buClr>
              <a:buSzPts val="2000"/>
              <a:buFont typeface="Corbel"/>
              <a:buAutoNum type="arabicPeriod"/>
            </a:pPr>
            <a:r>
              <a:rPr b="0" i="0" lang="en-IN" sz="2000" u="none" cap="none" strike="noStrike">
                <a:solidFill>
                  <a:schemeClr val="dk1"/>
                </a:solidFill>
                <a:latin typeface="Corbel"/>
                <a:ea typeface="Corbel"/>
                <a:cs typeface="Corbel"/>
                <a:sym typeface="Corbel"/>
              </a:rPr>
              <a:t>Beneficiary status will change if agency code is different and beneficiary status will Change from validated to entered mode, So user should wait for some time to validate the beneficiary to process the benefits which are coming on to new hierarchy.</a:t>
            </a:r>
            <a:endParaRPr b="0" i="0" sz="2000" u="none" cap="none" strike="noStrike">
              <a:solidFill>
                <a:schemeClr val="dk1"/>
              </a:solidFill>
              <a:latin typeface="Corbel"/>
              <a:ea typeface="Corbel"/>
              <a:cs typeface="Corbel"/>
              <a:sym typeface="Corbel"/>
            </a:endParaRPr>
          </a:p>
          <a:p>
            <a:pPr indent="-355600" lvl="0" marL="457200" marR="0" rtl="0" algn="l">
              <a:lnSpc>
                <a:spcPct val="115000"/>
              </a:lnSpc>
              <a:spcBef>
                <a:spcPts val="0"/>
              </a:spcBef>
              <a:spcAft>
                <a:spcPts val="0"/>
              </a:spcAft>
              <a:buClr>
                <a:schemeClr val="dk1"/>
              </a:buClr>
              <a:buSzPts val="2000"/>
              <a:buFont typeface="Corbel"/>
              <a:buChar char="●"/>
            </a:pPr>
            <a:r>
              <a:rPr b="0" i="0" lang="en-IN" sz="2000" u="none" cap="none" strike="noStrike">
                <a:solidFill>
                  <a:schemeClr val="dk1"/>
                </a:solidFill>
                <a:latin typeface="Corbel"/>
                <a:ea typeface="Corbel"/>
                <a:cs typeface="Corbel"/>
                <a:sym typeface="Corbel"/>
              </a:rPr>
              <a:t>Tribal Support Scheme:-</a:t>
            </a:r>
            <a:endParaRPr b="0" i="0" sz="2000" u="none" cap="none" strike="noStrike">
              <a:solidFill>
                <a:schemeClr val="dk1"/>
              </a:solidFill>
              <a:latin typeface="Corbel"/>
              <a:ea typeface="Corbel"/>
              <a:cs typeface="Corbel"/>
              <a:sym typeface="Corbel"/>
            </a:endParaRPr>
          </a:p>
          <a:p>
            <a:pPr indent="-355600" lvl="0" marL="457200" marR="0" rtl="0" algn="l">
              <a:lnSpc>
                <a:spcPct val="115000"/>
              </a:lnSpc>
              <a:spcBef>
                <a:spcPts val="0"/>
              </a:spcBef>
              <a:spcAft>
                <a:spcPts val="0"/>
              </a:spcAft>
              <a:buClr>
                <a:schemeClr val="dk1"/>
              </a:buClr>
              <a:buSzPts val="2000"/>
              <a:buFont typeface="Corbel"/>
              <a:buAutoNum type="arabicPeriod"/>
            </a:pPr>
            <a:r>
              <a:rPr b="0" i="0" lang="en-IN" sz="2000" u="none" cap="none" strike="noStrike">
                <a:solidFill>
                  <a:schemeClr val="dk1"/>
                </a:solidFill>
                <a:latin typeface="Corbel"/>
                <a:ea typeface="Corbel"/>
                <a:cs typeface="Corbel"/>
                <a:sym typeface="Corbel"/>
              </a:rPr>
              <a:t>Unprocessed benefits will transfer to the new hierarchy if destination TU marked as Tribal area in Ni-kshay</a:t>
            </a:r>
            <a:endParaRPr b="0" i="0" sz="2000" u="none" cap="none" strike="noStrike">
              <a:solidFill>
                <a:schemeClr val="dk1"/>
              </a:solidFill>
              <a:latin typeface="Corbel"/>
              <a:ea typeface="Corbel"/>
              <a:cs typeface="Corbel"/>
              <a:sym typeface="Corbel"/>
            </a:endParaRPr>
          </a:p>
          <a:p>
            <a:pPr indent="-355600" lvl="0" marL="457200" marR="0" rtl="0" algn="l">
              <a:lnSpc>
                <a:spcPct val="115000"/>
              </a:lnSpc>
              <a:spcBef>
                <a:spcPts val="0"/>
              </a:spcBef>
              <a:spcAft>
                <a:spcPts val="0"/>
              </a:spcAft>
              <a:buClr>
                <a:schemeClr val="dk1"/>
              </a:buClr>
              <a:buSzPts val="2000"/>
              <a:buFont typeface="Corbel"/>
              <a:buAutoNum type="arabicPeriod"/>
            </a:pPr>
            <a:r>
              <a:rPr b="0" i="0" lang="en-IN" sz="2000" u="none" cap="none" strike="noStrike">
                <a:solidFill>
                  <a:schemeClr val="dk1"/>
                </a:solidFill>
                <a:latin typeface="Corbel"/>
                <a:ea typeface="Corbel"/>
                <a:cs typeface="Corbel"/>
                <a:sym typeface="Corbel"/>
              </a:rPr>
              <a:t>Processed benefit will not move to new hierarchy if benefit under PFMS processing</a:t>
            </a:r>
            <a:endParaRPr b="0" i="0" sz="2000" u="none" cap="none" strike="noStrike">
              <a:solidFill>
                <a:schemeClr val="dk1"/>
              </a:solidFill>
              <a:latin typeface="Corbel"/>
              <a:ea typeface="Corbel"/>
              <a:cs typeface="Corbel"/>
              <a:sym typeface="Corbel"/>
            </a:endParaRPr>
          </a:p>
          <a:p>
            <a:pPr indent="-355600" lvl="0" marL="457200" marR="0" rtl="0" algn="l">
              <a:lnSpc>
                <a:spcPct val="115000"/>
              </a:lnSpc>
              <a:spcBef>
                <a:spcPts val="0"/>
              </a:spcBef>
              <a:spcAft>
                <a:spcPts val="0"/>
              </a:spcAft>
              <a:buClr>
                <a:schemeClr val="dk1"/>
              </a:buClr>
              <a:buSzPts val="2000"/>
              <a:buFont typeface="Corbel"/>
              <a:buAutoNum type="arabicPeriod"/>
            </a:pPr>
            <a:r>
              <a:rPr b="0" i="0" lang="en-IN" sz="2000" u="none" cap="none" strike="noStrike">
                <a:solidFill>
                  <a:schemeClr val="dk1"/>
                </a:solidFill>
                <a:latin typeface="Corbel"/>
                <a:ea typeface="Corbel"/>
                <a:cs typeface="Corbel"/>
                <a:sym typeface="Corbel"/>
              </a:rPr>
              <a:t>User should be instructed to clear all backlogs benefits which are already under PFMS process to avoid the rejection.</a:t>
            </a:r>
            <a:endParaRPr b="0" i="0" sz="2000" u="none" cap="none" strike="noStrike">
              <a:solidFill>
                <a:schemeClr val="dk1"/>
              </a:solidFill>
              <a:latin typeface="Corbel"/>
              <a:ea typeface="Corbel"/>
              <a:cs typeface="Corbel"/>
              <a:sym typeface="Corbel"/>
            </a:endParaRPr>
          </a:p>
          <a:p>
            <a:pPr indent="-355600" lvl="0" marL="457200" marR="0" rtl="0" algn="l">
              <a:lnSpc>
                <a:spcPct val="115000"/>
              </a:lnSpc>
              <a:spcBef>
                <a:spcPts val="0"/>
              </a:spcBef>
              <a:spcAft>
                <a:spcPts val="0"/>
              </a:spcAft>
              <a:buClr>
                <a:schemeClr val="dk1"/>
              </a:buClr>
              <a:buSzPts val="2000"/>
              <a:buFont typeface="Corbel"/>
              <a:buAutoNum type="arabicPeriod"/>
            </a:pPr>
            <a:r>
              <a:rPr b="0" i="0" lang="en-IN" sz="2000" u="none" cap="none" strike="noStrike">
                <a:solidFill>
                  <a:schemeClr val="dk1"/>
                </a:solidFill>
                <a:latin typeface="Corbel"/>
                <a:ea typeface="Corbel"/>
                <a:cs typeface="Corbel"/>
                <a:sym typeface="Corbel"/>
              </a:rPr>
              <a:t>Beneficiary status will change if agency code is different and beneficiary status will change from validated to enter mode, So user should wait for some time to validate the beneficiary to process the benefits which are coming on new hierarchy</a:t>
            </a:r>
            <a:endParaRPr b="0" i="0" sz="2000" u="none" cap="none" strike="noStrike">
              <a:solidFill>
                <a:schemeClr val="dk1"/>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68"/>
          <p:cNvSpPr txBox="1"/>
          <p:nvPr/>
        </p:nvSpPr>
        <p:spPr>
          <a:xfrm>
            <a:off x="2572499" y="9868"/>
            <a:ext cx="8948607" cy="601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orbel"/>
              <a:ea typeface="Corbel"/>
              <a:cs typeface="Corbel"/>
              <a:sym typeface="Corbel"/>
            </a:endParaRPr>
          </a:p>
        </p:txBody>
      </p:sp>
      <p:sp>
        <p:nvSpPr>
          <p:cNvPr id="712" name="Google Shape;712;p68"/>
          <p:cNvSpPr/>
          <p:nvPr/>
        </p:nvSpPr>
        <p:spPr>
          <a:xfrm>
            <a:off x="1789611" y="1881052"/>
            <a:ext cx="7837715" cy="326571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4000"/>
              <a:buFont typeface="Arial"/>
              <a:buNone/>
            </a:pPr>
            <a:r>
              <a:rPr b="1" i="0" lang="en-IN" sz="5000" u="none" cap="none" strike="noStrike">
                <a:solidFill>
                  <a:srgbClr val="000546"/>
                </a:solidFill>
                <a:latin typeface="Corbel"/>
                <a:ea typeface="Corbel"/>
                <a:cs typeface="Corbel"/>
                <a:sym typeface="Corbel"/>
              </a:rPr>
              <a:t>Thank  You</a:t>
            </a:r>
            <a:endParaRPr b="1" i="0" sz="5000" u="none" cap="none" strike="noStrike">
              <a:solidFill>
                <a:srgbClr val="000546"/>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713" name="Google Shape;713;p68"/>
          <p:cNvPicPr preferRelativeResize="0"/>
          <p:nvPr/>
        </p:nvPicPr>
        <p:blipFill rotWithShape="1">
          <a:blip r:embed="rId3">
            <a:alphaModFix/>
          </a:blip>
          <a:srcRect b="0" l="0" r="0" t="0"/>
          <a:stretch/>
        </p:blipFill>
        <p:spPr>
          <a:xfrm>
            <a:off x="0" y="0"/>
            <a:ext cx="2325189" cy="6117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224f021fef_0_6"/>
          <p:cNvSpPr txBox="1"/>
          <p:nvPr/>
        </p:nvSpPr>
        <p:spPr>
          <a:xfrm>
            <a:off x="2572500" y="9874"/>
            <a:ext cx="9619500" cy="424800"/>
          </a:xfrm>
          <a:prstGeom prst="rect">
            <a:avLst/>
          </a:prstGeom>
          <a:no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00000"/>
              </a:buClr>
              <a:buSzPts val="3600"/>
              <a:buFont typeface="Arial"/>
              <a:buNone/>
            </a:pPr>
            <a:r>
              <a:rPr b="1" i="0" lang="en-IN" sz="2400" u="none" cap="none" strike="noStrike">
                <a:solidFill>
                  <a:schemeClr val="lt1"/>
                </a:solidFill>
                <a:latin typeface="Corbel"/>
                <a:ea typeface="Corbel"/>
                <a:cs typeface="Corbel"/>
                <a:sym typeface="Corbel"/>
              </a:rPr>
              <a:t>How are NPY Benefits generated by N</a:t>
            </a:r>
            <a:r>
              <a:rPr b="1" i="0" lang="en-IN" sz="2400" u="none" cap="none" strike="noStrike">
                <a:solidFill>
                  <a:schemeClr val="lt1"/>
                </a:solidFill>
                <a:latin typeface="Corbel"/>
                <a:ea typeface="Corbel"/>
                <a:cs typeface="Corbel"/>
                <a:sym typeface="Corbel"/>
                <a:extLst>
                  <a:ext uri="http://customooxmlschemas.google.com/">
                    <go:slidesCustomData xmlns:go="http://customooxmlschemas.google.com/" textRoundtripDataId="2"/>
                  </a:ext>
                </a:extLst>
              </a:rPr>
              <a:t>i-kshay as per Nov’ 2024 logics</a:t>
            </a:r>
            <a:r>
              <a:rPr b="1" i="0" lang="en-IN" sz="2400" u="none" cap="none" strike="noStrike">
                <a:solidFill>
                  <a:schemeClr val="lt1"/>
                </a:solidFill>
                <a:latin typeface="Corbel"/>
                <a:ea typeface="Corbel"/>
                <a:cs typeface="Corbel"/>
                <a:sym typeface="Corbel"/>
              </a:rPr>
              <a:t> </a:t>
            </a:r>
            <a:endParaRPr b="0" i="0" sz="2400" u="none" cap="none" strike="noStrike">
              <a:solidFill>
                <a:srgbClr val="FFFFFF"/>
              </a:solidFill>
              <a:latin typeface="Corbel"/>
              <a:ea typeface="Corbel"/>
              <a:cs typeface="Corbel"/>
              <a:sym typeface="Corbel"/>
            </a:endParaRPr>
          </a:p>
        </p:txBody>
      </p:sp>
      <p:sp>
        <p:nvSpPr>
          <p:cNvPr id="227" name="Google Shape;227;g3224f021fef_0_6"/>
          <p:cNvSpPr txBox="1"/>
          <p:nvPr/>
        </p:nvSpPr>
        <p:spPr>
          <a:xfrm>
            <a:off x="230900" y="546000"/>
            <a:ext cx="12192000" cy="601800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610"/>
              </a:spcBef>
              <a:spcAft>
                <a:spcPts val="0"/>
              </a:spcAft>
              <a:buClr>
                <a:srgbClr val="000000"/>
              </a:buClr>
              <a:buSzPts val="2000"/>
              <a:buFont typeface="Arial"/>
              <a:buNone/>
            </a:pPr>
            <a:r>
              <a:rPr b="1" i="0" lang="en-IN" sz="2000" u="none" cap="none" strike="noStrike">
                <a:solidFill>
                  <a:srgbClr val="000000"/>
                </a:solidFill>
                <a:latin typeface="Corbel"/>
                <a:ea typeface="Corbel"/>
                <a:cs typeface="Corbel"/>
                <a:sym typeface="Corbel"/>
              </a:rPr>
              <a:t>Date of diagnosis &gt;= 1st of November 2024 ( New Logic on INR 1000/Month)</a:t>
            </a:r>
            <a:endParaRPr b="1" i="0" sz="2000" u="none" cap="none" strike="noStrike">
              <a:solidFill>
                <a:srgbClr val="000000"/>
              </a:solidFill>
              <a:latin typeface="Corbel"/>
              <a:ea typeface="Corbel"/>
              <a:cs typeface="Corbel"/>
              <a:sym typeface="Corbel"/>
            </a:endParaRPr>
          </a:p>
          <a:p>
            <a:pPr indent="-323850" lvl="0" marL="457200" marR="0" rtl="0" algn="just">
              <a:lnSpc>
                <a:spcPct val="130000"/>
              </a:lnSpc>
              <a:spcBef>
                <a:spcPts val="610"/>
              </a:spcBef>
              <a:spcAft>
                <a:spcPts val="0"/>
              </a:spcAft>
              <a:buClr>
                <a:srgbClr val="000000"/>
              </a:buClr>
              <a:buSzPts val="1500"/>
              <a:buFont typeface="Corbel"/>
              <a:buChar char="●"/>
            </a:pPr>
            <a:r>
              <a:rPr b="0" i="0" lang="en-IN" sz="1500" u="none" cap="none" strike="noStrike">
                <a:solidFill>
                  <a:srgbClr val="000000"/>
                </a:solidFill>
                <a:latin typeface="Corbel"/>
                <a:ea typeface="Corbel"/>
                <a:cs typeface="Corbel"/>
                <a:sym typeface="Corbel"/>
              </a:rPr>
              <a:t>For all TB patient diagnosed after this date, Ni-kshay will generate benefits on the new logic automatically from their diagnosis date (Irrespective of the date of enrollment in Nikshay) </a:t>
            </a:r>
            <a:endParaRPr b="0" i="0" sz="1500" u="none" cap="none" strike="noStrike">
              <a:solidFill>
                <a:srgbClr val="000000"/>
              </a:solidFill>
              <a:latin typeface="Corbel"/>
              <a:ea typeface="Corbel"/>
              <a:cs typeface="Corbel"/>
              <a:sym typeface="Corbel"/>
            </a:endParaRPr>
          </a:p>
          <a:p>
            <a:pPr indent="-323850" lvl="0" marL="457200" marR="0" rtl="0" algn="just">
              <a:lnSpc>
                <a:spcPct val="130000"/>
              </a:lnSpc>
              <a:spcBef>
                <a:spcPts val="610"/>
              </a:spcBef>
              <a:spcAft>
                <a:spcPts val="0"/>
              </a:spcAft>
              <a:buClr>
                <a:srgbClr val="000000"/>
              </a:buClr>
              <a:buSzPts val="1500"/>
              <a:buFont typeface="Corbel"/>
              <a:buChar char="●"/>
            </a:pPr>
            <a:r>
              <a:rPr b="0" i="0" lang="en-IN" sz="1500" u="none" cap="none" strike="noStrike">
                <a:solidFill>
                  <a:srgbClr val="000000"/>
                </a:solidFill>
                <a:latin typeface="Corbel"/>
                <a:ea typeface="Corbel"/>
                <a:cs typeface="Corbel"/>
                <a:sym typeface="Corbel"/>
              </a:rPr>
              <a:t>For all intents and purposes it will be the same as the flow above apart from the amount being increased from 500 to 100 per month</a:t>
            </a:r>
            <a:endParaRPr b="0" i="0" sz="1500" u="none" cap="none" strike="noStrike">
              <a:solidFill>
                <a:srgbClr val="000000"/>
              </a:solidFill>
              <a:latin typeface="Corbel"/>
              <a:ea typeface="Corbel"/>
              <a:cs typeface="Corbel"/>
              <a:sym typeface="Corbel"/>
            </a:endParaRPr>
          </a:p>
          <a:p>
            <a:pPr indent="-323850" lvl="0" marL="457200" marR="0" rtl="0" algn="just">
              <a:lnSpc>
                <a:spcPct val="130000"/>
              </a:lnSpc>
              <a:spcBef>
                <a:spcPts val="610"/>
              </a:spcBef>
              <a:spcAft>
                <a:spcPts val="0"/>
              </a:spcAft>
              <a:buClr>
                <a:srgbClr val="000000"/>
              </a:buClr>
              <a:buSzPts val="1500"/>
              <a:buFont typeface="Corbel"/>
              <a:buChar char="●"/>
            </a:pPr>
            <a:r>
              <a:rPr b="0" i="0" lang="en-IN" sz="1500" u="none" cap="none" strike="noStrike">
                <a:solidFill>
                  <a:srgbClr val="000000"/>
                </a:solidFill>
                <a:latin typeface="Corbel"/>
                <a:ea typeface="Corbel"/>
                <a:cs typeface="Corbel"/>
                <a:sym typeface="Corbel"/>
              </a:rPr>
              <a:t>Incentive 1 and 2 will be generated in advance and 3rd will be generated if EndDate is extended for a 28-day time period.</a:t>
            </a:r>
            <a:endParaRPr b="0" i="0" sz="1500" u="none" cap="none" strike="noStrike">
              <a:solidFill>
                <a:srgbClr val="000000"/>
              </a:solidFill>
              <a:latin typeface="Corbel"/>
              <a:ea typeface="Corbel"/>
              <a:cs typeface="Corbel"/>
              <a:sym typeface="Corbel"/>
            </a:endParaRPr>
          </a:p>
          <a:p>
            <a:pPr indent="-323850" lvl="0" marL="457200" marR="0" rtl="0" algn="just">
              <a:lnSpc>
                <a:spcPct val="130000"/>
              </a:lnSpc>
              <a:spcBef>
                <a:spcPts val="610"/>
              </a:spcBef>
              <a:spcAft>
                <a:spcPts val="0"/>
              </a:spcAft>
              <a:buClr>
                <a:srgbClr val="000000"/>
              </a:buClr>
              <a:buSzPts val="1500"/>
              <a:buFont typeface="Corbel"/>
              <a:buChar char="●"/>
            </a:pPr>
            <a:r>
              <a:rPr b="0" i="0" lang="en-IN" sz="1500" u="none" cap="none" strike="noStrike">
                <a:solidFill>
                  <a:srgbClr val="000000"/>
                </a:solidFill>
                <a:latin typeface="Corbel"/>
                <a:ea typeface="Corbel"/>
                <a:cs typeface="Corbel"/>
                <a:sym typeface="Corbel"/>
              </a:rPr>
              <a:t>The amount would remain 3000 INR for the First two benefits and INR 1000 of the duration for which the TB patient would remain on treatment (EndDate - benefit generation date) .</a:t>
            </a:r>
            <a:endParaRPr b="0" i="0" sz="1500" u="none" cap="none" strike="noStrike">
              <a:solidFill>
                <a:srgbClr val="000000"/>
              </a:solidFill>
              <a:latin typeface="Corbel"/>
              <a:ea typeface="Corbel"/>
              <a:cs typeface="Corbel"/>
              <a:sym typeface="Corbel"/>
            </a:endParaRPr>
          </a:p>
          <a:p>
            <a:pPr indent="-323850" lvl="0" marL="457200" marR="0" rtl="0" algn="just">
              <a:lnSpc>
                <a:spcPct val="130000"/>
              </a:lnSpc>
              <a:spcBef>
                <a:spcPts val="610"/>
              </a:spcBef>
              <a:spcAft>
                <a:spcPts val="0"/>
              </a:spcAft>
              <a:buClr>
                <a:srgbClr val="000000"/>
              </a:buClr>
              <a:buSzPts val="1500"/>
              <a:buFont typeface="Corbel"/>
              <a:buChar char="●"/>
            </a:pPr>
            <a:r>
              <a:rPr b="0" i="0" lang="en-IN" sz="1500" u="none" cap="none" strike="noStrike">
                <a:solidFill>
                  <a:srgbClr val="000000"/>
                </a:solidFill>
                <a:latin typeface="Corbel"/>
                <a:ea typeface="Corbel"/>
                <a:cs typeface="Corbel"/>
                <a:sym typeface="Corbel"/>
              </a:rPr>
              <a:t>The amount would remain the same for both types of treatment - DSTB and DRTB.</a:t>
            </a:r>
            <a:endParaRPr b="0" i="0" sz="1500" u="none" cap="none" strike="noStrike">
              <a:solidFill>
                <a:srgbClr val="000000"/>
              </a:solidFill>
              <a:latin typeface="Corbel"/>
              <a:ea typeface="Corbel"/>
              <a:cs typeface="Corbel"/>
              <a:sym typeface="Corbel"/>
            </a:endParaRPr>
          </a:p>
          <a:p>
            <a:pPr indent="0" lvl="0" marL="457200" marR="0" rtl="0" algn="just">
              <a:lnSpc>
                <a:spcPct val="130000"/>
              </a:lnSpc>
              <a:spcBef>
                <a:spcPts val="610"/>
              </a:spcBef>
              <a:spcAft>
                <a:spcPts val="0"/>
              </a:spcAft>
              <a:buNone/>
            </a:pPr>
            <a:r>
              <a:t/>
            </a:r>
            <a:endParaRPr b="0" i="0" sz="1400" u="none" cap="none" strike="noStrike">
              <a:solidFill>
                <a:srgbClr val="000000"/>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228" name="Google Shape;228;g3224f021fef_0_6"/>
          <p:cNvPicPr preferRelativeResize="0"/>
          <p:nvPr/>
        </p:nvPicPr>
        <p:blipFill rotWithShape="1">
          <a:blip r:embed="rId3">
            <a:alphaModFix/>
          </a:blip>
          <a:srcRect b="0" l="0" r="0" t="0"/>
          <a:stretch/>
        </p:blipFill>
        <p:spPr>
          <a:xfrm>
            <a:off x="0" y="0"/>
            <a:ext cx="2325189" cy="611795"/>
          </a:xfrm>
          <a:prstGeom prst="rect">
            <a:avLst/>
          </a:prstGeom>
          <a:noFill/>
          <a:ln>
            <a:noFill/>
          </a:ln>
        </p:spPr>
      </p:pic>
      <p:graphicFrame>
        <p:nvGraphicFramePr>
          <p:cNvPr id="229" name="Google Shape;229;g3224f021fef_0_6"/>
          <p:cNvGraphicFramePr/>
          <p:nvPr/>
        </p:nvGraphicFramePr>
        <p:xfrm>
          <a:off x="230897" y="3518642"/>
          <a:ext cx="3000000" cy="3000000"/>
        </p:xfrm>
        <a:graphic>
          <a:graphicData uri="http://schemas.openxmlformats.org/drawingml/2006/table">
            <a:tbl>
              <a:tblPr bandRow="1" firstRow="1">
                <a:noFill/>
                <a:tableStyleId>{2CD95BD0-DB62-458D-ACBD-2A4533A20880}</a:tableStyleId>
              </a:tblPr>
              <a:tblGrid>
                <a:gridCol w="1347225"/>
                <a:gridCol w="1053400"/>
                <a:gridCol w="4780250"/>
                <a:gridCol w="4780250"/>
              </a:tblGrid>
              <a:tr h="534225">
                <a:tc>
                  <a:txBody>
                    <a:bodyPr/>
                    <a:lstStyle/>
                    <a:p>
                      <a:pPr indent="0" lvl="0" marL="0" marR="0" rtl="0" algn="ctr">
                        <a:lnSpc>
                          <a:spcPct val="100000"/>
                        </a:lnSpc>
                        <a:spcBef>
                          <a:spcPts val="0"/>
                        </a:spcBef>
                        <a:spcAft>
                          <a:spcPts val="0"/>
                        </a:spcAft>
                        <a:buClr>
                          <a:srgbClr val="000000"/>
                        </a:buClr>
                        <a:buSzPts val="1800"/>
                        <a:buFont typeface="Arial"/>
                        <a:buNone/>
                      </a:pPr>
                      <a:r>
                        <a:rPr b="1" lang="en-IN" sz="1600" u="none" cap="none" strike="noStrike">
                          <a:latin typeface="Corbel"/>
                          <a:ea typeface="Corbel"/>
                          <a:cs typeface="Corbel"/>
                          <a:sym typeface="Corbel"/>
                          <a:extLst>
                            <a:ext uri="http://customooxmlschemas.google.com/">
                              <go:slidesCustomData xmlns:go="http://customooxmlschemas.google.com/" textRoundtripDataId="3"/>
                            </a:ext>
                          </a:extLst>
                        </a:rPr>
                        <a:t>Incentive Number</a:t>
                      </a:r>
                      <a:endParaRPr sz="16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IN" sz="1600" u="none" cap="none" strike="noStrike">
                          <a:latin typeface="Corbel"/>
                          <a:ea typeface="Corbel"/>
                          <a:cs typeface="Corbel"/>
                          <a:sym typeface="Corbel"/>
                          <a:extLst>
                            <a:ext uri="http://customooxmlschemas.google.com/">
                              <go:slidesCustomData xmlns:go="http://customooxmlschemas.google.com/" textRoundtripDataId="4"/>
                            </a:ext>
                          </a:extLst>
                        </a:rPr>
                        <a:t>Amount</a:t>
                      </a:r>
                      <a:endParaRPr sz="16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IN" sz="1600" u="none" cap="none" strike="noStrike">
                          <a:latin typeface="Corbel"/>
                          <a:ea typeface="Corbel"/>
                          <a:cs typeface="Corbel"/>
                          <a:sym typeface="Corbel"/>
                          <a:extLst>
                            <a:ext uri="http://customooxmlschemas.google.com/">
                              <go:slidesCustomData xmlns:go="http://customooxmlschemas.google.com/" textRoundtripDataId="5"/>
                            </a:ext>
                          </a:extLst>
                        </a:rPr>
                        <a:t>Logics</a:t>
                      </a:r>
                      <a:endParaRPr sz="16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IN" sz="1600" u="none" cap="none" strike="noStrike">
                          <a:latin typeface="Corbel"/>
                          <a:ea typeface="Corbel"/>
                          <a:cs typeface="Corbel"/>
                          <a:sym typeface="Corbel"/>
                        </a:rPr>
                        <a:t>Dosing Days Range</a:t>
                      </a:r>
                      <a:endParaRPr b="1" sz="1600" u="none" cap="none" strike="noStrike">
                        <a:latin typeface="Corbel"/>
                        <a:ea typeface="Corbel"/>
                        <a:cs typeface="Corbel"/>
                        <a:sym typeface="Corbe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r>
              <a:tr h="534225">
                <a:tc>
                  <a:txBody>
                    <a:bodyPr/>
                    <a:lstStyle/>
                    <a:p>
                      <a:pPr indent="0" lvl="0" marL="0" marR="0" rtl="0" algn="ctr">
                        <a:lnSpc>
                          <a:spcPct val="100000"/>
                        </a:lnSpc>
                        <a:spcBef>
                          <a:spcPts val="0"/>
                        </a:spcBef>
                        <a:spcAft>
                          <a:spcPts val="0"/>
                        </a:spcAft>
                        <a:buClr>
                          <a:srgbClr val="000000"/>
                        </a:buClr>
                        <a:buSzPts val="1800"/>
                        <a:buFont typeface="Arial"/>
                        <a:buNone/>
                      </a:pPr>
                      <a:r>
                        <a:rPr lang="en-IN" sz="1600" u="none" cap="none" strike="noStrike">
                          <a:latin typeface="Corbel"/>
                          <a:ea typeface="Corbel"/>
                          <a:cs typeface="Corbel"/>
                          <a:sym typeface="Corbel"/>
                          <a:extLst>
                            <a:ext uri="http://customooxmlschemas.google.com/">
                              <go:slidesCustomData xmlns:go="http://customooxmlschemas.google.com/" textRoundtripDataId="6"/>
                            </a:ext>
                          </a:extLst>
                        </a:rPr>
                        <a:t>1</a:t>
                      </a:r>
                      <a:endParaRPr sz="16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IN" sz="1600" u="none" cap="none" strike="noStrike">
                          <a:latin typeface="Corbel"/>
                          <a:ea typeface="Corbel"/>
                          <a:cs typeface="Corbel"/>
                          <a:sym typeface="Corbel"/>
                          <a:extLst>
                            <a:ext uri="http://customooxmlschemas.google.com/">
                              <go:slidesCustomData xmlns:go="http://customooxmlschemas.google.com/" textRoundtripDataId="7"/>
                            </a:ext>
                          </a:extLst>
                        </a:rPr>
                        <a:t>Rs. </a:t>
                      </a:r>
                      <a:r>
                        <a:rPr lang="en-IN" sz="1600" u="none" cap="none" strike="noStrike">
                          <a:latin typeface="Corbel"/>
                          <a:ea typeface="Corbel"/>
                          <a:cs typeface="Corbel"/>
                          <a:sym typeface="Corbel"/>
                        </a:rPr>
                        <a:t>3000</a:t>
                      </a:r>
                      <a:endParaRPr sz="16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IN" sz="1600" u="none" cap="none" strike="noStrike">
                          <a:latin typeface="Corbel"/>
                          <a:ea typeface="Corbel"/>
                          <a:cs typeface="Corbel"/>
                          <a:sym typeface="Corbel"/>
                        </a:rPr>
                        <a:t>on the midnight “Date of diagnosis”.</a:t>
                      </a:r>
                      <a:endParaRPr sz="1600"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IN" sz="1600" u="none" cap="none" strike="noStrike">
                          <a:latin typeface="Corbel"/>
                          <a:ea typeface="Corbel"/>
                          <a:cs typeface="Corbel"/>
                          <a:sym typeface="Corbel"/>
                        </a:rPr>
                        <a:t>0-84</a:t>
                      </a:r>
                      <a:endParaRPr sz="1600" u="none" cap="none" strike="noStrike">
                        <a:latin typeface="Corbel"/>
                        <a:ea typeface="Corbel"/>
                        <a:cs typeface="Corbel"/>
                        <a:sym typeface="Corbe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4225">
                <a:tc>
                  <a:txBody>
                    <a:bodyPr/>
                    <a:lstStyle/>
                    <a:p>
                      <a:pPr indent="0" lvl="0" marL="0" marR="0" rtl="0" algn="ctr">
                        <a:lnSpc>
                          <a:spcPct val="100000"/>
                        </a:lnSpc>
                        <a:spcBef>
                          <a:spcPts val="0"/>
                        </a:spcBef>
                        <a:spcAft>
                          <a:spcPts val="0"/>
                        </a:spcAft>
                        <a:buClr>
                          <a:srgbClr val="000000"/>
                        </a:buClr>
                        <a:buSzPts val="1800"/>
                        <a:buFont typeface="Arial"/>
                        <a:buNone/>
                      </a:pPr>
                      <a:r>
                        <a:rPr lang="en-IN" sz="1600" u="none" cap="none" strike="noStrike">
                          <a:latin typeface="Corbel"/>
                          <a:ea typeface="Corbel"/>
                          <a:cs typeface="Corbel"/>
                          <a:sym typeface="Corbel"/>
                          <a:extLst>
                            <a:ext uri="http://customooxmlschemas.google.com/">
                              <go:slidesCustomData xmlns:go="http://customooxmlschemas.google.com/" textRoundtripDataId="8"/>
                            </a:ext>
                          </a:extLst>
                        </a:rPr>
                        <a:t>2</a:t>
                      </a:r>
                      <a:endParaRPr sz="16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IN" sz="1600" u="none" cap="none" strike="noStrike">
                          <a:latin typeface="Corbel"/>
                          <a:ea typeface="Corbel"/>
                          <a:cs typeface="Corbel"/>
                          <a:sym typeface="Corbel"/>
                          <a:extLst>
                            <a:ext uri="http://customooxmlschemas.google.com/">
                              <go:slidesCustomData xmlns:go="http://customooxmlschemas.google.com/" textRoundtripDataId="9"/>
                            </a:ext>
                          </a:extLst>
                        </a:rPr>
                        <a:t>Rs. 3000</a:t>
                      </a:r>
                      <a:endParaRPr sz="16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IN" sz="1600" u="none" cap="none" strike="noStrike">
                          <a:latin typeface="Corbel"/>
                          <a:ea typeface="Corbel"/>
                          <a:cs typeface="Corbel"/>
                          <a:sym typeface="Corbel"/>
                        </a:rPr>
                        <a:t>on the midnight of 84 days from “Date of TB Treatment initiation”</a:t>
                      </a:r>
                      <a:endParaRPr sz="1600"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IN" sz="1600" u="none" cap="none" strike="noStrike">
                          <a:latin typeface="Corbel"/>
                          <a:ea typeface="Corbel"/>
                          <a:cs typeface="Corbel"/>
                          <a:sym typeface="Corbel"/>
                        </a:rPr>
                        <a:t>85-168</a:t>
                      </a:r>
                      <a:endParaRPr sz="1600" u="none" cap="none" strike="noStrike">
                        <a:latin typeface="Corbel"/>
                        <a:ea typeface="Corbel"/>
                        <a:cs typeface="Corbel"/>
                        <a:sym typeface="Corbe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4225">
                <a:tc>
                  <a:txBody>
                    <a:bodyPr/>
                    <a:lstStyle/>
                    <a:p>
                      <a:pPr indent="0" lvl="0" marL="0" marR="0" rtl="0" algn="ctr">
                        <a:lnSpc>
                          <a:spcPct val="100000"/>
                        </a:lnSpc>
                        <a:spcBef>
                          <a:spcPts val="0"/>
                        </a:spcBef>
                        <a:spcAft>
                          <a:spcPts val="0"/>
                        </a:spcAft>
                        <a:buClr>
                          <a:srgbClr val="000000"/>
                        </a:buClr>
                        <a:buSzPts val="1800"/>
                        <a:buFont typeface="Arial"/>
                        <a:buNone/>
                      </a:pPr>
                      <a:r>
                        <a:rPr lang="en-IN" sz="1300" u="none" cap="none" strike="noStrike">
                          <a:latin typeface="Calibri"/>
                          <a:ea typeface="Calibri"/>
                          <a:cs typeface="Calibri"/>
                          <a:sym typeface="Calibri"/>
                        </a:rPr>
                        <a:t>3rd Incentive( If Applicable)</a:t>
                      </a:r>
                      <a:endParaRPr sz="13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IN" sz="1600" u="none" cap="none" strike="noStrike">
                          <a:latin typeface="Corbel"/>
                          <a:ea typeface="Corbel"/>
                          <a:cs typeface="Corbel"/>
                          <a:sym typeface="Corbel"/>
                          <a:extLst>
                            <a:ext uri="http://customooxmlschemas.google.com/">
                              <go:slidesCustomData xmlns:go="http://customooxmlschemas.google.com/" textRoundtripDataId="10"/>
                            </a:ext>
                          </a:extLst>
                        </a:rPr>
                        <a:t>Rs. 1000</a:t>
                      </a:r>
                      <a:endParaRPr sz="1600" u="none" cap="none" strike="noStrike"/>
                    </a:p>
                  </a:txBody>
                  <a:tcPr marT="45725" marB="45725" marR="91450" marL="91450" anchor="ctr">
                    <a:lnL cap="flat" cmpd="sng" w="12700">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IN" sz="1600" u="none" cap="none" strike="noStrike">
                          <a:latin typeface="Corbel"/>
                          <a:ea typeface="Corbel"/>
                          <a:cs typeface="Corbel"/>
                          <a:sym typeface="Corbel"/>
                        </a:rPr>
                        <a:t> Treatment Initiation date + 169 days </a:t>
                      </a:r>
                      <a:endParaRPr sz="1600" u="none" cap="none" strike="noStrike"/>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IN" sz="1600" u="none" cap="none" strike="noStrike">
                          <a:latin typeface="Corbel"/>
                          <a:ea typeface="Corbel"/>
                          <a:cs typeface="Corbel"/>
                          <a:sym typeface="Corbel"/>
                        </a:rPr>
                        <a:t>169-196</a:t>
                      </a:r>
                      <a:endParaRPr sz="1600" u="none" cap="none" strike="noStrike">
                        <a:latin typeface="Corbel"/>
                        <a:ea typeface="Corbel"/>
                        <a:cs typeface="Corbel"/>
                        <a:sym typeface="Corbe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34225">
                <a:tc>
                  <a:txBody>
                    <a:bodyPr/>
                    <a:lstStyle/>
                    <a:p>
                      <a:pPr indent="0" lvl="0" marL="0" marR="0" rtl="0" algn="l">
                        <a:lnSpc>
                          <a:spcPct val="100000"/>
                        </a:lnSpc>
                        <a:spcBef>
                          <a:spcPts val="0"/>
                        </a:spcBef>
                        <a:spcAft>
                          <a:spcPts val="0"/>
                        </a:spcAft>
                        <a:buClr>
                          <a:schemeClr val="dk1"/>
                        </a:buClr>
                        <a:buSzPts val="1100"/>
                        <a:buFont typeface="Arial"/>
                        <a:buNone/>
                      </a:pPr>
                      <a:r>
                        <a:rPr lang="en-IN" sz="1300" u="none" cap="none" strike="noStrike">
                          <a:solidFill>
                            <a:schemeClr val="dk1"/>
                          </a:solidFill>
                          <a:latin typeface="Calibri"/>
                          <a:ea typeface="Calibri"/>
                          <a:cs typeface="Calibri"/>
                          <a:sym typeface="Calibri"/>
                        </a:rPr>
                        <a:t>4th till Outcome will follow the logics same  as 3rd Incentive</a:t>
                      </a:r>
                      <a:endParaRPr sz="1600" u="none" cap="none" strike="noStrike">
                        <a:latin typeface="Corbel"/>
                        <a:ea typeface="Corbel"/>
                        <a:cs typeface="Corbel"/>
                        <a:sym typeface="Corbe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IN" sz="1600" u="none" cap="none" strike="noStrike">
                          <a:latin typeface="Corbel"/>
                          <a:ea typeface="Corbel"/>
                          <a:cs typeface="Corbel"/>
                          <a:sym typeface="Corbel"/>
                          <a:extLst>
                            <a:ext uri="http://customooxmlschemas.google.com/">
                              <go:slidesCustomData xmlns:go="http://customooxmlschemas.google.com/" textRoundtripDataId="11"/>
                            </a:ext>
                          </a:extLst>
                        </a:rPr>
                        <a:t>Rs. </a:t>
                      </a:r>
                      <a:r>
                        <a:rPr lang="en-IN" sz="1600" u="none" cap="none" strike="noStrike">
                          <a:latin typeface="Corbel"/>
                          <a:ea typeface="Corbel"/>
                          <a:cs typeface="Corbel"/>
                          <a:sym typeface="Corbel"/>
                        </a:rPr>
                        <a:t>1000</a:t>
                      </a:r>
                      <a:endParaRPr sz="1600" u="none" cap="none" strike="noStrike">
                        <a:latin typeface="Corbel"/>
                        <a:ea typeface="Corbel"/>
                        <a:cs typeface="Corbel"/>
                        <a:sym typeface="Corbel"/>
                      </a:endParaRPr>
                    </a:p>
                  </a:txBody>
                  <a:tcPr marT="45725" marB="45725" marR="91450" marL="91450" anchor="ctr">
                    <a:lnL cap="flat" cmpd="sng" w="9525">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n-IN" sz="1600" u="none" cap="none" strike="noStrike">
                          <a:latin typeface="Corbel"/>
                          <a:ea typeface="Corbel"/>
                          <a:cs typeface="Corbel"/>
                          <a:sym typeface="Corbel"/>
                        </a:rPr>
                        <a:t>if End Date is beyond the date and if the beneficiary is On Treatment. (3rd benefits + 28 days)</a:t>
                      </a:r>
                      <a:endParaRPr sz="1300" u="none" cap="none" strike="noStrike">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lang="en-IN" sz="1600" u="none" cap="none" strike="noStrike">
                          <a:latin typeface="Corbel"/>
                          <a:ea typeface="Corbel"/>
                          <a:cs typeface="Corbel"/>
                          <a:sym typeface="Corbel"/>
                        </a:rPr>
                        <a:t>197-224</a:t>
                      </a:r>
                      <a:endParaRPr sz="1600" u="none" cap="none" strike="noStrike">
                        <a:latin typeface="Corbel"/>
                        <a:ea typeface="Corbel"/>
                        <a:cs typeface="Corbel"/>
                        <a:sym typeface="Corbel"/>
                      </a:endParaRPr>
                    </a:p>
                  </a:txBody>
                  <a:tcPr marT="45725" marB="45725" marR="91450" marL="91450">
                    <a:lnL cap="flat" cmpd="sng" w="12700">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32289afd7fb_0_0"/>
          <p:cNvSpPr txBox="1"/>
          <p:nvPr>
            <p:ph idx="1" type="body"/>
          </p:nvPr>
        </p:nvSpPr>
        <p:spPr>
          <a:xfrm>
            <a:off x="421062" y="2289960"/>
            <a:ext cx="11106300" cy="4519200"/>
          </a:xfrm>
          <a:prstGeom prst="rect">
            <a:avLst/>
          </a:prstGeom>
        </p:spPr>
        <p:txBody>
          <a:bodyPr anchorCtr="0" anchor="ctr" bIns="45700" lIns="91425" spcFirstLastPara="1" rIns="91425" wrap="square" tIns="45700">
            <a:normAutofit fontScale="25000" lnSpcReduction="20000"/>
          </a:bodyPr>
          <a:lstStyle/>
          <a:p>
            <a:pPr indent="-228600" lvl="0" marL="457200" rtl="0" algn="l">
              <a:spcBef>
                <a:spcPts val="800"/>
              </a:spcBef>
              <a:spcAft>
                <a:spcPts val="0"/>
              </a:spcAft>
              <a:buNone/>
            </a:pPr>
            <a:r>
              <a:rPr b="1" lang="en-IN" sz="7350">
                <a:solidFill>
                  <a:schemeClr val="dk1"/>
                </a:solidFill>
              </a:rPr>
              <a:t>Patients Diagnosed </a:t>
            </a:r>
            <a:r>
              <a:rPr b="1" lang="en-IN" sz="7350" u="sng">
                <a:solidFill>
                  <a:schemeClr val="dk1"/>
                </a:solidFill>
              </a:rPr>
              <a:t>After</a:t>
            </a:r>
            <a:r>
              <a:rPr b="1" lang="en-IN" sz="7350">
                <a:solidFill>
                  <a:schemeClr val="dk1"/>
                </a:solidFill>
              </a:rPr>
              <a:t> 1st November </a:t>
            </a:r>
            <a:r>
              <a:rPr lang="en-IN" sz="7350">
                <a:solidFill>
                  <a:schemeClr val="dk1"/>
                </a:solidFill>
              </a:rPr>
              <a:t>:</a:t>
            </a:r>
            <a:endParaRPr sz="7350">
              <a:solidFill>
                <a:schemeClr val="dk1"/>
              </a:solidFill>
            </a:endParaRPr>
          </a:p>
          <a:p>
            <a:pPr indent="-345281" lvl="0" marL="457200" rtl="0" algn="l">
              <a:lnSpc>
                <a:spcPct val="115000"/>
              </a:lnSpc>
              <a:spcBef>
                <a:spcPts val="1200"/>
              </a:spcBef>
              <a:spcAft>
                <a:spcPts val="0"/>
              </a:spcAft>
              <a:buClr>
                <a:schemeClr val="dk1"/>
              </a:buClr>
              <a:buSzPct val="100000"/>
              <a:buFont typeface="Arial"/>
              <a:buChar char="●"/>
            </a:pPr>
            <a:r>
              <a:rPr lang="en-IN" sz="7350">
                <a:solidFill>
                  <a:schemeClr val="dk1"/>
                </a:solidFill>
              </a:rPr>
              <a:t>The benefit with revised DBT amount in Ni-kshay are generated for all patients diagnosed and on treatment on or after </a:t>
            </a:r>
            <a:r>
              <a:rPr b="1" lang="en-IN" sz="7350">
                <a:solidFill>
                  <a:schemeClr val="dk1"/>
                </a:solidFill>
              </a:rPr>
              <a:t>1st November</a:t>
            </a:r>
            <a:r>
              <a:rPr lang="en-IN" sz="7350">
                <a:solidFill>
                  <a:schemeClr val="dk1"/>
                </a:solidFill>
              </a:rPr>
              <a:t>.</a:t>
            </a:r>
            <a:endParaRPr sz="7350">
              <a:solidFill>
                <a:schemeClr val="dk1"/>
              </a:solidFill>
            </a:endParaRPr>
          </a:p>
          <a:p>
            <a:pPr indent="0" lvl="0" marL="0" rtl="0" algn="l">
              <a:lnSpc>
                <a:spcPct val="115000"/>
              </a:lnSpc>
              <a:spcBef>
                <a:spcPts val="1200"/>
              </a:spcBef>
              <a:spcAft>
                <a:spcPts val="0"/>
              </a:spcAft>
              <a:buNone/>
            </a:pPr>
            <a:r>
              <a:rPr b="1" lang="en-IN" sz="7350">
                <a:solidFill>
                  <a:schemeClr val="dk1"/>
                </a:solidFill>
              </a:rPr>
              <a:t>Patients Diagnosed </a:t>
            </a:r>
            <a:r>
              <a:rPr b="1" lang="en-IN" sz="7350" u="sng">
                <a:solidFill>
                  <a:schemeClr val="dk1"/>
                </a:solidFill>
              </a:rPr>
              <a:t>Before</a:t>
            </a:r>
            <a:r>
              <a:rPr b="1" lang="en-IN" sz="7350">
                <a:solidFill>
                  <a:schemeClr val="dk1"/>
                </a:solidFill>
              </a:rPr>
              <a:t> 1st November</a:t>
            </a:r>
            <a:r>
              <a:rPr lang="en-IN" sz="7350">
                <a:solidFill>
                  <a:schemeClr val="dk1"/>
                </a:solidFill>
              </a:rPr>
              <a:t>:</a:t>
            </a:r>
            <a:endParaRPr sz="7350">
              <a:solidFill>
                <a:schemeClr val="dk1"/>
              </a:solidFill>
            </a:endParaRPr>
          </a:p>
          <a:p>
            <a:pPr indent="-345281" lvl="0" marL="457200" rtl="0" algn="l">
              <a:lnSpc>
                <a:spcPct val="115000"/>
              </a:lnSpc>
              <a:spcBef>
                <a:spcPts val="1200"/>
              </a:spcBef>
              <a:spcAft>
                <a:spcPts val="0"/>
              </a:spcAft>
              <a:buClr>
                <a:schemeClr val="dk1"/>
              </a:buClr>
              <a:buSzPct val="100000"/>
              <a:buFont typeface="Arial"/>
              <a:buChar char="●"/>
            </a:pPr>
            <a:r>
              <a:rPr lang="en-IN" sz="7350">
                <a:solidFill>
                  <a:schemeClr val="dk1"/>
                </a:solidFill>
              </a:rPr>
              <a:t>For patients diagnosed and on treatment </a:t>
            </a:r>
            <a:r>
              <a:rPr b="1" lang="en-IN" sz="7350">
                <a:solidFill>
                  <a:schemeClr val="dk1"/>
                </a:solidFill>
              </a:rPr>
              <a:t>before 1st November</a:t>
            </a:r>
            <a:r>
              <a:rPr lang="en-IN" sz="7350">
                <a:solidFill>
                  <a:schemeClr val="dk1"/>
                </a:solidFill>
              </a:rPr>
              <a:t>, the concept of </a:t>
            </a:r>
            <a:r>
              <a:rPr b="1" lang="en-IN" sz="7350">
                <a:solidFill>
                  <a:schemeClr val="dk1"/>
                </a:solidFill>
              </a:rPr>
              <a:t>arrears</a:t>
            </a:r>
            <a:r>
              <a:rPr lang="en-IN" sz="7350">
                <a:solidFill>
                  <a:schemeClr val="dk1"/>
                </a:solidFill>
              </a:rPr>
              <a:t> has been introduced.</a:t>
            </a:r>
            <a:endParaRPr sz="7350">
              <a:solidFill>
                <a:schemeClr val="dk1"/>
              </a:solidFill>
            </a:endParaRPr>
          </a:p>
          <a:p>
            <a:pPr indent="0" lvl="0" marL="0" rtl="0" algn="l">
              <a:lnSpc>
                <a:spcPct val="115000"/>
              </a:lnSpc>
              <a:spcBef>
                <a:spcPts val="1200"/>
              </a:spcBef>
              <a:spcAft>
                <a:spcPts val="0"/>
              </a:spcAft>
              <a:buNone/>
            </a:pPr>
            <a:r>
              <a:rPr b="1" lang="en-IN" sz="7350">
                <a:solidFill>
                  <a:schemeClr val="dk1"/>
                </a:solidFill>
              </a:rPr>
              <a:t>What are Arrears?</a:t>
            </a:r>
            <a:r>
              <a:rPr lang="en-IN" sz="7350">
                <a:solidFill>
                  <a:schemeClr val="dk1"/>
                </a:solidFill>
              </a:rPr>
              <a:t>:</a:t>
            </a:r>
            <a:endParaRPr sz="7350">
              <a:solidFill>
                <a:schemeClr val="dk1"/>
              </a:solidFill>
            </a:endParaRPr>
          </a:p>
          <a:p>
            <a:pPr indent="-345281" lvl="0" marL="457200" rtl="0" algn="l">
              <a:lnSpc>
                <a:spcPct val="115000"/>
              </a:lnSpc>
              <a:spcBef>
                <a:spcPts val="1200"/>
              </a:spcBef>
              <a:spcAft>
                <a:spcPts val="0"/>
              </a:spcAft>
              <a:buClr>
                <a:schemeClr val="dk1"/>
              </a:buClr>
              <a:buSzPct val="100000"/>
              <a:buFont typeface="Arial"/>
              <a:buChar char="●"/>
            </a:pPr>
            <a:r>
              <a:rPr lang="en-IN" sz="7350">
                <a:solidFill>
                  <a:schemeClr val="dk1"/>
                </a:solidFill>
              </a:rPr>
              <a:t>Arrears represent the </a:t>
            </a:r>
            <a:r>
              <a:rPr b="1" lang="en-IN" sz="7350">
                <a:solidFill>
                  <a:schemeClr val="dk1"/>
                </a:solidFill>
              </a:rPr>
              <a:t>additional payment</a:t>
            </a:r>
            <a:r>
              <a:rPr lang="en-IN" sz="7350">
                <a:solidFill>
                  <a:schemeClr val="dk1"/>
                </a:solidFill>
              </a:rPr>
              <a:t> owed to patients due to the </a:t>
            </a:r>
            <a:r>
              <a:rPr b="1" lang="en-IN" sz="7350">
                <a:solidFill>
                  <a:schemeClr val="dk1"/>
                </a:solidFill>
              </a:rPr>
              <a:t>revised scheme amount</a:t>
            </a:r>
            <a:r>
              <a:rPr lang="en-IN" sz="7350">
                <a:solidFill>
                  <a:schemeClr val="dk1"/>
                </a:solidFill>
              </a:rPr>
              <a:t> applicable from </a:t>
            </a:r>
            <a:r>
              <a:rPr b="1" lang="en-IN" sz="7350">
                <a:solidFill>
                  <a:schemeClr val="dk1"/>
                </a:solidFill>
              </a:rPr>
              <a:t>1st November</a:t>
            </a:r>
            <a:r>
              <a:rPr lang="en-IN" sz="7350">
                <a:solidFill>
                  <a:schemeClr val="dk1"/>
                </a:solidFill>
              </a:rPr>
              <a:t>.</a:t>
            </a:r>
            <a:endParaRPr sz="7350">
              <a:solidFill>
                <a:schemeClr val="dk1"/>
              </a:solidFill>
            </a:endParaRPr>
          </a:p>
          <a:p>
            <a:pPr indent="0" lvl="0" marL="0" rtl="0" algn="l">
              <a:lnSpc>
                <a:spcPct val="115000"/>
              </a:lnSpc>
              <a:spcBef>
                <a:spcPts val="1200"/>
              </a:spcBef>
              <a:spcAft>
                <a:spcPts val="0"/>
              </a:spcAft>
              <a:buNone/>
            </a:pPr>
            <a:r>
              <a:rPr b="1" lang="en-IN" sz="7350">
                <a:solidFill>
                  <a:schemeClr val="dk1"/>
                </a:solidFill>
              </a:rPr>
              <a:t>Eligibility for Arrears</a:t>
            </a:r>
            <a:r>
              <a:rPr lang="en-IN" sz="7350">
                <a:solidFill>
                  <a:schemeClr val="dk1"/>
                </a:solidFill>
              </a:rPr>
              <a:t>:</a:t>
            </a:r>
            <a:endParaRPr sz="7350">
              <a:solidFill>
                <a:schemeClr val="dk1"/>
              </a:solidFill>
            </a:endParaRPr>
          </a:p>
          <a:p>
            <a:pPr indent="-345281" lvl="0" marL="457200" rtl="0" algn="l">
              <a:lnSpc>
                <a:spcPct val="115000"/>
              </a:lnSpc>
              <a:spcBef>
                <a:spcPts val="1200"/>
              </a:spcBef>
              <a:spcAft>
                <a:spcPts val="0"/>
              </a:spcAft>
              <a:buClr>
                <a:schemeClr val="dk1"/>
              </a:buClr>
              <a:buSzPct val="100000"/>
              <a:buFont typeface="Arial"/>
              <a:buChar char="●"/>
            </a:pPr>
            <a:r>
              <a:rPr lang="en-IN" sz="7350">
                <a:solidFill>
                  <a:schemeClr val="dk1"/>
                </a:solidFill>
              </a:rPr>
              <a:t>Arrears apply to patients who were eligible for their </a:t>
            </a:r>
            <a:r>
              <a:rPr b="1" lang="en-IN" sz="7350">
                <a:solidFill>
                  <a:schemeClr val="dk1"/>
                </a:solidFill>
              </a:rPr>
              <a:t>second benefit</a:t>
            </a:r>
            <a:r>
              <a:rPr lang="en-IN" sz="7350">
                <a:solidFill>
                  <a:schemeClr val="dk1"/>
                </a:solidFill>
              </a:rPr>
              <a:t> or any </a:t>
            </a:r>
            <a:r>
              <a:rPr b="1" lang="en-IN" sz="7350">
                <a:solidFill>
                  <a:schemeClr val="dk1"/>
                </a:solidFill>
              </a:rPr>
              <a:t>recurring benefits</a:t>
            </a:r>
            <a:r>
              <a:rPr lang="en-IN" sz="7350">
                <a:solidFill>
                  <a:schemeClr val="dk1"/>
                </a:solidFill>
              </a:rPr>
              <a:t> post </a:t>
            </a:r>
            <a:r>
              <a:rPr b="1" lang="en-IN" sz="7350">
                <a:solidFill>
                  <a:schemeClr val="dk1"/>
                </a:solidFill>
              </a:rPr>
              <a:t>1st November</a:t>
            </a:r>
            <a:r>
              <a:rPr lang="en-IN" sz="7350">
                <a:solidFill>
                  <a:schemeClr val="dk1"/>
                </a:solidFill>
              </a:rPr>
              <a:t>, based on the revised Direct Benefit Transfer (DBT) scheme amount.</a:t>
            </a:r>
            <a:endParaRPr sz="7350">
              <a:solidFill>
                <a:schemeClr val="dk1"/>
              </a:solidFill>
            </a:endParaRPr>
          </a:p>
          <a:p>
            <a:pPr indent="0" lvl="0" marL="0" rtl="0" algn="l">
              <a:lnSpc>
                <a:spcPct val="115000"/>
              </a:lnSpc>
              <a:spcBef>
                <a:spcPts val="1200"/>
              </a:spcBef>
              <a:spcAft>
                <a:spcPts val="0"/>
              </a:spcAft>
              <a:buNone/>
            </a:pPr>
            <a:r>
              <a:rPr b="1" lang="en-IN" sz="7350">
                <a:solidFill>
                  <a:schemeClr val="dk1"/>
                </a:solidFill>
              </a:rPr>
              <a:t>Benefit Table Updates</a:t>
            </a:r>
            <a:r>
              <a:rPr lang="en-IN" sz="7350">
                <a:solidFill>
                  <a:schemeClr val="dk1"/>
                </a:solidFill>
              </a:rPr>
              <a:t>:</a:t>
            </a:r>
            <a:endParaRPr sz="7350">
              <a:solidFill>
                <a:schemeClr val="dk1"/>
              </a:solidFill>
            </a:endParaRPr>
          </a:p>
          <a:p>
            <a:pPr indent="-345281" lvl="0" marL="457200" rtl="0" algn="l">
              <a:lnSpc>
                <a:spcPct val="115000"/>
              </a:lnSpc>
              <a:spcBef>
                <a:spcPts val="1200"/>
              </a:spcBef>
              <a:spcAft>
                <a:spcPts val="0"/>
              </a:spcAft>
              <a:buClr>
                <a:schemeClr val="dk1"/>
              </a:buClr>
              <a:buSzPct val="100000"/>
              <a:buFont typeface="Arial"/>
              <a:buChar char="●"/>
            </a:pPr>
            <a:r>
              <a:rPr lang="en-IN" sz="7350">
                <a:solidFill>
                  <a:schemeClr val="dk1"/>
                </a:solidFill>
              </a:rPr>
              <a:t>The additional payment, calculated as arrears, is included in the </a:t>
            </a:r>
            <a:r>
              <a:rPr b="1" lang="en-IN" sz="7350">
                <a:solidFill>
                  <a:schemeClr val="dk1"/>
                </a:solidFill>
              </a:rPr>
              <a:t>current benefit table</a:t>
            </a:r>
            <a:r>
              <a:rPr lang="en-IN" sz="7350">
                <a:solidFill>
                  <a:schemeClr val="dk1"/>
                </a:solidFill>
              </a:rPr>
              <a:t> for eligible patients.</a:t>
            </a:r>
            <a:endParaRPr sz="7350">
              <a:solidFill>
                <a:schemeClr val="dk1"/>
              </a:solidFill>
            </a:endParaRPr>
          </a:p>
          <a:p>
            <a:pPr indent="0" lvl="0" marL="0" rtl="0" algn="l">
              <a:lnSpc>
                <a:spcPct val="115000"/>
              </a:lnSpc>
              <a:spcBef>
                <a:spcPts val="1200"/>
              </a:spcBef>
              <a:spcAft>
                <a:spcPts val="0"/>
              </a:spcAft>
              <a:buNone/>
            </a:pPr>
            <a:r>
              <a:rPr b="1" lang="en-IN" sz="7350">
                <a:solidFill>
                  <a:schemeClr val="dk1"/>
                </a:solidFill>
              </a:rPr>
              <a:t>Way forward</a:t>
            </a:r>
            <a:endParaRPr b="1" sz="7350">
              <a:solidFill>
                <a:schemeClr val="dk1"/>
              </a:solidFill>
            </a:endParaRPr>
          </a:p>
          <a:p>
            <a:pPr indent="-345281" lvl="0" marL="457200" rtl="0" algn="l">
              <a:lnSpc>
                <a:spcPct val="115000"/>
              </a:lnSpc>
              <a:spcBef>
                <a:spcPts val="1200"/>
              </a:spcBef>
              <a:spcAft>
                <a:spcPts val="0"/>
              </a:spcAft>
              <a:buClr>
                <a:schemeClr val="dk1"/>
              </a:buClr>
              <a:buSzPct val="100000"/>
              <a:buFont typeface="Arial"/>
              <a:buChar char="●"/>
            </a:pPr>
            <a:r>
              <a:rPr lang="en-IN" sz="7350">
                <a:solidFill>
                  <a:schemeClr val="dk1"/>
                </a:solidFill>
              </a:rPr>
              <a:t>From January onwards - all benefits to be generated as per revised policy guidelines ir Rs 3000||3000||1000</a:t>
            </a:r>
            <a:r>
              <a:rPr lang="en-IN" sz="7350">
                <a:solidFill>
                  <a:schemeClr val="dk1"/>
                </a:solidFill>
              </a:rPr>
              <a:t>.</a:t>
            </a:r>
            <a:endParaRPr sz="7350">
              <a:solidFill>
                <a:schemeClr val="dk1"/>
              </a:solidFill>
            </a:endParaRPr>
          </a:p>
          <a:p>
            <a:pPr indent="0" lvl="0" marL="0" rtl="0" algn="l">
              <a:lnSpc>
                <a:spcPct val="115000"/>
              </a:lnSpc>
              <a:spcBef>
                <a:spcPts val="1200"/>
              </a:spcBef>
              <a:spcAft>
                <a:spcPts val="0"/>
              </a:spcAft>
              <a:buNone/>
            </a:pPr>
            <a:r>
              <a:t/>
            </a:r>
            <a:endParaRPr sz="7350">
              <a:solidFill>
                <a:schemeClr val="dk1"/>
              </a:solidFill>
            </a:endParaRPr>
          </a:p>
          <a:p>
            <a:pPr indent="0" lvl="0" marL="457200" rtl="0" algn="l">
              <a:spcBef>
                <a:spcPts val="1200"/>
              </a:spcBef>
              <a:spcAft>
                <a:spcPts val="0"/>
              </a:spcAft>
              <a:buNone/>
            </a:pPr>
            <a:r>
              <a:t/>
            </a:r>
            <a:endParaRPr sz="3711">
              <a:latin typeface="Arial"/>
              <a:ea typeface="Arial"/>
              <a:cs typeface="Arial"/>
              <a:sym typeface="Arial"/>
            </a:endParaRPr>
          </a:p>
          <a:p>
            <a:pPr indent="0" lvl="0" marL="0" rtl="0" algn="l">
              <a:spcBef>
                <a:spcPts val="800"/>
              </a:spcBef>
              <a:spcAft>
                <a:spcPts val="0"/>
              </a:spcAft>
              <a:buNone/>
            </a:pPr>
            <a:r>
              <a:t/>
            </a:r>
            <a:endParaRPr sz="3711">
              <a:latin typeface="Arial"/>
              <a:ea typeface="Arial"/>
              <a:cs typeface="Arial"/>
              <a:sym typeface="Arial"/>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236" name="Google Shape;236;g32289afd7fb_0_0"/>
          <p:cNvSpPr txBox="1"/>
          <p:nvPr/>
        </p:nvSpPr>
        <p:spPr>
          <a:xfrm>
            <a:off x="3024250" y="92100"/>
            <a:ext cx="6298800" cy="4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IN" sz="2000">
                <a:solidFill>
                  <a:srgbClr val="000F46"/>
                </a:solidFill>
                <a:latin typeface="Corbel"/>
                <a:ea typeface="Corbel"/>
                <a:cs typeface="Corbel"/>
                <a:sym typeface="Corbel"/>
              </a:rPr>
              <a:t>Implementation plan and Arrears calculation</a:t>
            </a:r>
            <a:endParaRPr sz="2000">
              <a:solidFill>
                <a:srgbClr val="000F46"/>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a4ca3e9ac4_0_6"/>
          <p:cNvSpPr txBox="1"/>
          <p:nvPr/>
        </p:nvSpPr>
        <p:spPr>
          <a:xfrm>
            <a:off x="2572500" y="9874"/>
            <a:ext cx="9619500" cy="757200"/>
          </a:xfrm>
          <a:prstGeom prst="rect">
            <a:avLst/>
          </a:prstGeom>
          <a:solidFill>
            <a:srgbClr val="FE7A10"/>
          </a:solid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00000"/>
              </a:buClr>
              <a:buSzPts val="3600"/>
              <a:buFont typeface="Arial"/>
              <a:buNone/>
            </a:pPr>
            <a:r>
              <a:rPr b="1" i="0" lang="en-IN" sz="2400" u="none" cap="none" strike="noStrike">
                <a:solidFill>
                  <a:schemeClr val="lt1"/>
                </a:solidFill>
                <a:latin typeface="Corbel"/>
                <a:ea typeface="Corbel"/>
                <a:cs typeface="Corbel"/>
                <a:sym typeface="Corbel"/>
              </a:rPr>
              <a:t>How are NPY Benefits generated by N</a:t>
            </a:r>
            <a:r>
              <a:rPr b="1" i="0" lang="en-IN" sz="2400" u="none" cap="none" strike="noStrike">
                <a:solidFill>
                  <a:schemeClr val="lt1"/>
                </a:solidFill>
                <a:latin typeface="Corbel"/>
                <a:ea typeface="Corbel"/>
                <a:cs typeface="Corbel"/>
                <a:sym typeface="Corbel"/>
                <a:extLst>
                  <a:ext uri="http://customooxmlschemas.google.com/">
                    <go:slidesCustomData xmlns:go="http://customooxmlschemas.google.com/" textRoundtripDataId="12"/>
                  </a:ext>
                </a:extLst>
              </a:rPr>
              <a:t>i-kshay as per Nov’ 2024 logics</a:t>
            </a:r>
            <a:r>
              <a:rPr b="1" i="0" lang="en-IN" sz="2400" u="none" cap="none" strike="noStrike">
                <a:solidFill>
                  <a:schemeClr val="lt1"/>
                </a:solidFill>
                <a:latin typeface="Corbel"/>
                <a:ea typeface="Corbel"/>
                <a:cs typeface="Corbel"/>
                <a:sym typeface="Corbel"/>
              </a:rPr>
              <a:t> for </a:t>
            </a:r>
            <a:r>
              <a:rPr b="1" lang="en-IN" sz="2400">
                <a:solidFill>
                  <a:schemeClr val="lt1"/>
                </a:solidFill>
                <a:latin typeface="Corbel"/>
                <a:ea typeface="Corbel"/>
                <a:cs typeface="Corbel"/>
                <a:sym typeface="Corbel"/>
              </a:rPr>
              <a:t>arrears</a:t>
            </a:r>
            <a:r>
              <a:rPr b="1" lang="en-IN" sz="2400">
                <a:solidFill>
                  <a:schemeClr val="lt1"/>
                </a:solidFill>
                <a:latin typeface="Corbel"/>
                <a:ea typeface="Corbel"/>
                <a:cs typeface="Corbel"/>
                <a:sym typeface="Corbel"/>
              </a:rPr>
              <a:t> cases which are “On Treatment”</a:t>
            </a:r>
            <a:endParaRPr b="0" i="0" sz="2400" u="none" cap="none" strike="noStrike">
              <a:solidFill>
                <a:srgbClr val="FFFFFF"/>
              </a:solidFill>
              <a:latin typeface="Corbel"/>
              <a:ea typeface="Corbel"/>
              <a:cs typeface="Corbel"/>
              <a:sym typeface="Corbel"/>
            </a:endParaRPr>
          </a:p>
        </p:txBody>
      </p:sp>
      <p:sp>
        <p:nvSpPr>
          <p:cNvPr id="242" name="Google Shape;242;g2a4ca3e9ac4_0_6"/>
          <p:cNvSpPr txBox="1"/>
          <p:nvPr/>
        </p:nvSpPr>
        <p:spPr>
          <a:xfrm>
            <a:off x="115438" y="767075"/>
            <a:ext cx="12192000" cy="6018000"/>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610"/>
              </a:spcBef>
              <a:spcAft>
                <a:spcPts val="0"/>
              </a:spcAft>
              <a:buClr>
                <a:srgbClr val="000000"/>
              </a:buClr>
              <a:buSzPts val="2000"/>
              <a:buFont typeface="Arial"/>
              <a:buNone/>
            </a:pPr>
            <a:r>
              <a:rPr b="1" lang="en-IN" sz="2000">
                <a:latin typeface="Corbel"/>
                <a:ea typeface="Corbel"/>
                <a:cs typeface="Corbel"/>
                <a:sym typeface="Corbel"/>
              </a:rPr>
              <a:t>Benefit generation for arrears cases as per new logic with Rs. 1000 per month (28 Days)</a:t>
            </a:r>
            <a:endParaRPr b="1" i="0" sz="2000" u="none" cap="none" strike="noStrike">
              <a:solidFill>
                <a:srgbClr val="000000"/>
              </a:solidFill>
              <a:latin typeface="Corbel"/>
              <a:ea typeface="Corbel"/>
              <a:cs typeface="Corbel"/>
              <a:sym typeface="Corbel"/>
            </a:endParaRPr>
          </a:p>
          <a:p>
            <a:pPr indent="0" lvl="0" marL="0" marR="0" rtl="0" algn="just">
              <a:lnSpc>
                <a:spcPct val="130000"/>
              </a:lnSpc>
              <a:spcBef>
                <a:spcPts val="610"/>
              </a:spcBef>
              <a:spcAft>
                <a:spcPts val="0"/>
              </a:spcAft>
              <a:buNone/>
            </a:pPr>
            <a:r>
              <a:t/>
            </a:r>
            <a:endParaRPr b="0" i="0" sz="1400" u="none" cap="none" strike="noStrike">
              <a:solidFill>
                <a:srgbClr val="000000"/>
              </a:solidFill>
              <a:latin typeface="Corbel"/>
              <a:ea typeface="Corbel"/>
              <a:cs typeface="Corbel"/>
              <a:sym typeface="Corbel"/>
            </a:endParaRPr>
          </a:p>
        </p:txBody>
      </p:sp>
      <p:pic>
        <p:nvPicPr>
          <p:cNvPr descr="https://lh6.googleusercontent.com/JLxmF4NXqOZ1SK2nRyc8wKoMymCI_cmVinVcvwMhuPFeErXxlTVsL35dyiFc9kx10gF9sjhoSVsyuP4YMTaq9QOmqE7vpUCuRHoTZvzrlA1EawCxFH9-0yZh6MYVJo7lOfNoaxK6XfP6BS3Rb4D5nKOEcg=nw" id="243" name="Google Shape;243;g2a4ca3e9ac4_0_6"/>
          <p:cNvPicPr preferRelativeResize="0"/>
          <p:nvPr/>
        </p:nvPicPr>
        <p:blipFill rotWithShape="1">
          <a:blip r:embed="rId3">
            <a:alphaModFix/>
          </a:blip>
          <a:srcRect b="0" l="0" r="0" t="0"/>
          <a:stretch/>
        </p:blipFill>
        <p:spPr>
          <a:xfrm>
            <a:off x="0" y="0"/>
            <a:ext cx="2325189" cy="611795"/>
          </a:xfrm>
          <a:prstGeom prst="rect">
            <a:avLst/>
          </a:prstGeom>
          <a:noFill/>
          <a:ln>
            <a:noFill/>
          </a:ln>
        </p:spPr>
      </p:pic>
      <p:graphicFrame>
        <p:nvGraphicFramePr>
          <p:cNvPr id="244" name="Google Shape;244;g2a4ca3e9ac4_0_6"/>
          <p:cNvGraphicFramePr/>
          <p:nvPr/>
        </p:nvGraphicFramePr>
        <p:xfrm>
          <a:off x="711550" y="1752438"/>
          <a:ext cx="3000000" cy="3000000"/>
        </p:xfrm>
        <a:graphic>
          <a:graphicData uri="http://schemas.openxmlformats.org/drawingml/2006/table">
            <a:tbl>
              <a:tblPr bandRow="1">
                <a:noFill/>
                <a:tableStyleId>{DAB8E49B-249B-4FF2-BD89-707CE833068B}</a:tableStyleId>
              </a:tblPr>
              <a:tblGrid>
                <a:gridCol w="1739550"/>
                <a:gridCol w="1739550"/>
                <a:gridCol w="1740675"/>
                <a:gridCol w="1740675"/>
                <a:gridCol w="1740675"/>
                <a:gridCol w="1740675"/>
              </a:tblGrid>
              <a:tr h="1809750">
                <a:tc>
                  <a:txBody>
                    <a:bodyPr/>
                    <a:lstStyle/>
                    <a:p>
                      <a:pPr indent="0" lvl="0" marL="0" rtl="0" algn="l">
                        <a:spcBef>
                          <a:spcPts val="0"/>
                        </a:spcBef>
                        <a:spcAft>
                          <a:spcPts val="0"/>
                        </a:spcAft>
                        <a:buNone/>
                      </a:pPr>
                      <a:r>
                        <a:rPr lang="en-IN" sz="2400">
                          <a:latin typeface="Corbel"/>
                          <a:ea typeface="Corbel"/>
                          <a:cs typeface="Corbel"/>
                          <a:sym typeface="Corbel"/>
                        </a:rPr>
                        <a:t>Diagnosis</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Treatment start date </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Benefit Type</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Expected Benefit Schedule as per new guidelines</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Received so far </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Arrears to be received </a:t>
                      </a:r>
                      <a:endParaRPr sz="2400">
                        <a:latin typeface="Corbel"/>
                        <a:ea typeface="Corbel"/>
                        <a:cs typeface="Corbel"/>
                        <a:sym typeface="Corbel"/>
                      </a:endParaRPr>
                    </a:p>
                  </a:txBody>
                  <a:tcPr marT="0" marB="0" marR="68575" marL="68575"/>
                </a:tc>
              </a:tr>
              <a:tr h="723900">
                <a:tc>
                  <a:txBody>
                    <a:bodyPr/>
                    <a:lstStyle/>
                    <a:p>
                      <a:pPr indent="0" lvl="0" marL="0" rtl="0" algn="l">
                        <a:spcBef>
                          <a:spcPts val="0"/>
                        </a:spcBef>
                        <a:spcAft>
                          <a:spcPts val="0"/>
                        </a:spcAft>
                        <a:buNone/>
                      </a:pPr>
                      <a:r>
                        <a:rPr lang="en-IN" sz="2400">
                          <a:latin typeface="Corbel"/>
                          <a:ea typeface="Corbel"/>
                          <a:cs typeface="Corbel"/>
                          <a:sym typeface="Corbel"/>
                        </a:rPr>
                        <a:t>Aug’24- Nov’24</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Aug’24- Nov’24</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Second Benefit </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₹3000/-</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₹1500/-</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₹1500/-</a:t>
                      </a:r>
                      <a:endParaRPr sz="2400">
                        <a:latin typeface="Corbel"/>
                        <a:ea typeface="Corbel"/>
                        <a:cs typeface="Corbel"/>
                        <a:sym typeface="Corbel"/>
                      </a:endParaRPr>
                    </a:p>
                  </a:txBody>
                  <a:tcPr marT="0" marB="0" marR="68575" marL="68575"/>
                </a:tc>
              </a:tr>
              <a:tr h="723900">
                <a:tc>
                  <a:txBody>
                    <a:bodyPr/>
                    <a:lstStyle/>
                    <a:p>
                      <a:pPr indent="0" lvl="0" marL="0" rtl="0" algn="l">
                        <a:spcBef>
                          <a:spcPts val="0"/>
                        </a:spcBef>
                        <a:spcAft>
                          <a:spcPts val="0"/>
                        </a:spcAft>
                        <a:buNone/>
                      </a:pPr>
                      <a:r>
                        <a:rPr lang="en-IN" sz="2400">
                          <a:latin typeface="Corbel"/>
                          <a:ea typeface="Corbel"/>
                          <a:cs typeface="Corbel"/>
                          <a:sym typeface="Corbel"/>
                        </a:rPr>
                        <a:t>Dec’23 onwards </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Dec’23 onwards</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Recurring Benefit </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₹1000/-</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For Nov- ₹500/-</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₹500||₹500= 1000/-</a:t>
                      </a:r>
                      <a:endParaRPr sz="2400">
                        <a:latin typeface="Corbel"/>
                        <a:ea typeface="Corbel"/>
                        <a:cs typeface="Corbel"/>
                        <a:sym typeface="Corbel"/>
                      </a:endParaRPr>
                    </a:p>
                  </a:txBody>
                  <a:tcPr marT="0" marB="0" marR="68575" marL="68575"/>
                </a:tc>
              </a:tr>
              <a:tr h="723900">
                <a:tc>
                  <a:txBody>
                    <a:bodyPr/>
                    <a:lstStyle/>
                    <a:p>
                      <a:pPr indent="0" lvl="0" marL="0" rtl="0" algn="l">
                        <a:spcBef>
                          <a:spcPts val="0"/>
                        </a:spcBef>
                        <a:spcAft>
                          <a:spcPts val="0"/>
                        </a:spcAft>
                        <a:buNone/>
                      </a:pPr>
                      <a:r>
                        <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For Dec ₹500/-</a:t>
                      </a:r>
                      <a:endParaRPr sz="2400">
                        <a:latin typeface="Corbel"/>
                        <a:ea typeface="Corbel"/>
                        <a:cs typeface="Corbel"/>
                        <a:sym typeface="Corbel"/>
                      </a:endParaRPr>
                    </a:p>
                  </a:txBody>
                  <a:tcPr marT="0" marB="0" marR="68575" marL="68575"/>
                </a:tc>
                <a:tc>
                  <a:txBody>
                    <a:bodyPr/>
                    <a:lstStyle/>
                    <a:p>
                      <a:pPr indent="0" lvl="0" marL="0" rtl="0" algn="l">
                        <a:spcBef>
                          <a:spcPts val="0"/>
                        </a:spcBef>
                        <a:spcAft>
                          <a:spcPts val="0"/>
                        </a:spcAft>
                        <a:buNone/>
                      </a:pPr>
                      <a:r>
                        <a:rPr lang="en-IN" sz="2400">
                          <a:latin typeface="Corbel"/>
                          <a:ea typeface="Corbel"/>
                          <a:cs typeface="Corbel"/>
                          <a:sym typeface="Corbel"/>
                        </a:rPr>
                        <a:t>₹500/-= ₹500/-</a:t>
                      </a:r>
                      <a:endParaRPr sz="2400">
                        <a:latin typeface="Corbel"/>
                        <a:ea typeface="Corbel"/>
                        <a:cs typeface="Corbel"/>
                        <a:sym typeface="Corbel"/>
                      </a:endParaRPr>
                    </a:p>
                  </a:txBody>
                  <a:tcPr marT="0" marB="0" marR="68575" marL="68575"/>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a4cd3d65f3_2_222"/>
          <p:cNvSpPr txBox="1"/>
          <p:nvPr>
            <p:ph type="title"/>
          </p:nvPr>
        </p:nvSpPr>
        <p:spPr>
          <a:xfrm>
            <a:off x="486837" y="646262"/>
            <a:ext cx="11106300" cy="697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graphicFrame>
        <p:nvGraphicFramePr>
          <p:cNvPr id="251" name="Google Shape;251;g2a4cd3d65f3_2_222"/>
          <p:cNvGraphicFramePr/>
          <p:nvPr/>
        </p:nvGraphicFramePr>
        <p:xfrm>
          <a:off x="229750" y="931975"/>
          <a:ext cx="3000000" cy="3000000"/>
        </p:xfrm>
        <a:graphic>
          <a:graphicData uri="http://schemas.openxmlformats.org/drawingml/2006/table">
            <a:tbl>
              <a:tblPr>
                <a:noFill/>
                <a:tableStyleId>{4EC7C2AE-49C9-41DA-AF6A-A62DD363C6B2}</a:tableStyleId>
              </a:tblPr>
              <a:tblGrid>
                <a:gridCol w="2990575"/>
                <a:gridCol w="2990575"/>
                <a:gridCol w="2990575"/>
                <a:gridCol w="2990575"/>
              </a:tblGrid>
              <a:tr h="484700">
                <a:tc>
                  <a:txBody>
                    <a:bodyPr/>
                    <a:lstStyle/>
                    <a:p>
                      <a:pPr indent="0" lvl="0" marL="0" rtl="0" algn="l">
                        <a:spcBef>
                          <a:spcPts val="0"/>
                        </a:spcBef>
                        <a:spcAft>
                          <a:spcPts val="0"/>
                        </a:spcAft>
                        <a:buNone/>
                      </a:pPr>
                      <a:r>
                        <a:rPr b="1" lang="en-IN">
                          <a:latin typeface="Calibri"/>
                          <a:ea typeface="Calibri"/>
                          <a:cs typeface="Calibri"/>
                          <a:sym typeface="Calibri"/>
                        </a:rPr>
                        <a:t>Episode Diagnosis Date</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b="1" lang="en-IN">
                          <a:latin typeface="Calibri"/>
                          <a:ea typeface="Calibri"/>
                          <a:cs typeface="Calibri"/>
                          <a:sym typeface="Calibri"/>
                        </a:rPr>
                        <a:t>Episode Treatment Duration</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b="1" lang="en-IN">
                          <a:latin typeface="Calibri"/>
                          <a:ea typeface="Calibri"/>
                          <a:cs typeface="Calibri"/>
                          <a:sym typeface="Calibri"/>
                        </a:rPr>
                        <a:t>Expected Benefit Schedule</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2F4"/>
                    </a:solidFill>
                  </a:tcPr>
                </a:tc>
                <a:tc>
                  <a:txBody>
                    <a:bodyPr/>
                    <a:lstStyle/>
                    <a:p>
                      <a:pPr indent="0" lvl="0" marL="0" marR="800100" rtl="0" algn="l">
                        <a:spcBef>
                          <a:spcPts val="0"/>
                        </a:spcBef>
                        <a:spcAft>
                          <a:spcPts val="0"/>
                        </a:spcAft>
                        <a:buNone/>
                      </a:pPr>
                      <a:r>
                        <a:rPr b="1" lang="en-IN">
                          <a:latin typeface="Calibri"/>
                          <a:ea typeface="Calibri"/>
                          <a:cs typeface="Calibri"/>
                          <a:sym typeface="Calibri"/>
                        </a:rPr>
                        <a:t>Comments</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2F4"/>
                    </a:solidFill>
                  </a:tcPr>
                </a:tc>
              </a:tr>
              <a:tr h="664600">
                <a:tc>
                  <a:txBody>
                    <a:bodyPr/>
                    <a:lstStyle/>
                    <a:p>
                      <a:pPr indent="0" lvl="0" marL="0" rtl="0" algn="l">
                        <a:spcBef>
                          <a:spcPts val="0"/>
                        </a:spcBef>
                        <a:spcAft>
                          <a:spcPts val="0"/>
                        </a:spcAft>
                        <a:buNone/>
                      </a:pPr>
                      <a:r>
                        <a:rPr lang="en-IN">
                          <a:latin typeface="Calibri"/>
                          <a:ea typeface="Calibri"/>
                          <a:cs typeface="Calibri"/>
                          <a:sym typeface="Calibri"/>
                        </a:rPr>
                        <a:t>1st January 2023</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1st February - 20th July 2023 (171 days - 6 months)</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INR 1000 | INR 500 | INR 500 | INR 500 | INR 500</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44525">
                <a:tc>
                  <a:txBody>
                    <a:bodyPr/>
                    <a:lstStyle/>
                    <a:p>
                      <a:pPr indent="0" lvl="0" marL="0" rtl="0" algn="l">
                        <a:spcBef>
                          <a:spcPts val="0"/>
                        </a:spcBef>
                        <a:spcAft>
                          <a:spcPts val="0"/>
                        </a:spcAft>
                        <a:buNone/>
                      </a:pPr>
                      <a:r>
                        <a:rPr lang="en-IN">
                          <a:latin typeface="Calibri"/>
                          <a:ea typeface="Calibri"/>
                          <a:cs typeface="Calibri"/>
                          <a:sym typeface="Calibri"/>
                        </a:rPr>
                        <a:t>1st December 2023</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1st February - 1st December 2024 (305 days - 10 months)</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INR 1000 | INR 500 | INR 500 | INR 500 | INR 500 | INR 500 | INR 500 | INR 500 | INR 500 </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No treatment month started and completed after 1st November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4450">
                <a:tc>
                  <a:txBody>
                    <a:bodyPr/>
                    <a:lstStyle/>
                    <a:p>
                      <a:pPr indent="0" lvl="0" marL="0" rtl="0" algn="l">
                        <a:spcBef>
                          <a:spcPts val="0"/>
                        </a:spcBef>
                        <a:spcAft>
                          <a:spcPts val="0"/>
                        </a:spcAft>
                        <a:buNone/>
                      </a:pPr>
                      <a:r>
                        <a:rPr lang="en-IN">
                          <a:latin typeface="Calibri"/>
                          <a:ea typeface="Calibri"/>
                          <a:cs typeface="Calibri"/>
                          <a:sym typeface="Calibri"/>
                        </a:rPr>
                        <a:t>1st December 2023</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26th January - 1st December 2024 (312 days - 10 months)</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INR 1000 | INR 500 | INR 500 | INR 500 | INR 500 | INR 500 | INR 500 | INR 500 | INR 500 | INR 1000 (revised) </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1 treatment month started and completed after 1st November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4600">
                <a:tc>
                  <a:txBody>
                    <a:bodyPr/>
                    <a:lstStyle/>
                    <a:p>
                      <a:pPr indent="0" lvl="0" marL="0" rtl="0" algn="l">
                        <a:spcBef>
                          <a:spcPts val="0"/>
                        </a:spcBef>
                        <a:spcAft>
                          <a:spcPts val="0"/>
                        </a:spcAft>
                        <a:buNone/>
                      </a:pPr>
                      <a:r>
                        <a:rPr lang="en-IN">
                          <a:latin typeface="Calibri"/>
                          <a:ea typeface="Calibri"/>
                          <a:cs typeface="Calibri"/>
                          <a:sym typeface="Calibri"/>
                        </a:rPr>
                        <a:t>1st January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1st February - 20th July 2024 (171 days - 6 months)</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INR 1500 | INR 1500</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4600">
                <a:tc>
                  <a:txBody>
                    <a:bodyPr/>
                    <a:lstStyle/>
                    <a:p>
                      <a:pPr indent="0" lvl="0" marL="0" rtl="0" algn="l">
                        <a:spcBef>
                          <a:spcPts val="0"/>
                        </a:spcBef>
                        <a:spcAft>
                          <a:spcPts val="0"/>
                        </a:spcAft>
                        <a:buNone/>
                      </a:pPr>
                      <a:r>
                        <a:rPr lang="en-IN">
                          <a:latin typeface="Calibri"/>
                          <a:ea typeface="Calibri"/>
                          <a:cs typeface="Calibri"/>
                          <a:sym typeface="Calibri"/>
                        </a:rPr>
                        <a:t>1st January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1st February - 1st December 2024 (305 days - 10 months)</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INR 1500 | INR 1500 | INR 500 | INR 500 | INR 500 | INR 500</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No treatment month started and completed after 1st November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4600">
                <a:tc>
                  <a:txBody>
                    <a:bodyPr/>
                    <a:lstStyle/>
                    <a:p>
                      <a:pPr indent="0" lvl="0" marL="0" rtl="0" algn="l">
                        <a:spcBef>
                          <a:spcPts val="0"/>
                        </a:spcBef>
                        <a:spcAft>
                          <a:spcPts val="0"/>
                        </a:spcAft>
                        <a:buNone/>
                      </a:pPr>
                      <a:r>
                        <a:rPr lang="en-IN">
                          <a:latin typeface="Calibri"/>
                          <a:ea typeface="Calibri"/>
                          <a:cs typeface="Calibri"/>
                          <a:sym typeface="Calibri"/>
                        </a:rPr>
                        <a:t>1st January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26th January - 1st December 2024 (312 days - 10 months)</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INR 1500 | INR 1500 | INR 500 | INR 500 | INR 500 | INR 500 | INR 1000</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1 treatment month started and completed after 1st November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4600">
                <a:tc>
                  <a:txBody>
                    <a:bodyPr/>
                    <a:lstStyle/>
                    <a:p>
                      <a:pPr indent="0" lvl="0" marL="0" rtl="0" algn="l">
                        <a:spcBef>
                          <a:spcPts val="0"/>
                        </a:spcBef>
                        <a:spcAft>
                          <a:spcPts val="0"/>
                        </a:spcAft>
                        <a:buNone/>
                      </a:pPr>
                      <a:r>
                        <a:rPr lang="en-IN">
                          <a:latin typeface="Calibri"/>
                          <a:ea typeface="Calibri"/>
                          <a:cs typeface="Calibri"/>
                          <a:sym typeface="Calibri"/>
                        </a:rPr>
                        <a:t>1st April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1st April - 1st December 2024 (245 days - 8 months)</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INR 1500 | INR 1500 | INR 500 | INR 500</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No treatment month started and completed after 1st November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52" name="Google Shape;252;g2a4cd3d65f3_2_222"/>
          <p:cNvSpPr txBox="1"/>
          <p:nvPr/>
        </p:nvSpPr>
        <p:spPr>
          <a:xfrm>
            <a:off x="2572500" y="9874"/>
            <a:ext cx="9619500" cy="757200"/>
          </a:xfrm>
          <a:prstGeom prst="rect">
            <a:avLst/>
          </a:prstGeom>
          <a:solidFill>
            <a:srgbClr val="FE7A10"/>
          </a:solid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00000"/>
              </a:buClr>
              <a:buSzPts val="3600"/>
              <a:buFont typeface="Arial"/>
              <a:buNone/>
            </a:pPr>
            <a:r>
              <a:rPr b="1" i="0" lang="en-IN" sz="2400" u="none" cap="none" strike="noStrike">
                <a:solidFill>
                  <a:schemeClr val="lt1"/>
                </a:solidFill>
                <a:latin typeface="Corbel"/>
                <a:ea typeface="Corbel"/>
                <a:cs typeface="Corbel"/>
                <a:sym typeface="Corbel"/>
              </a:rPr>
              <a:t>How are NPY Benefits generated by N</a:t>
            </a:r>
            <a:r>
              <a:rPr b="1" i="0" lang="en-IN" sz="2400" u="none" cap="none" strike="noStrike">
                <a:solidFill>
                  <a:schemeClr val="lt1"/>
                </a:solidFill>
                <a:latin typeface="Corbel"/>
                <a:ea typeface="Corbel"/>
                <a:cs typeface="Corbel"/>
                <a:sym typeface="Corbel"/>
                <a:extLst>
                  <a:ext uri="http://customooxmlschemas.google.com/">
                    <go:slidesCustomData xmlns:go="http://customooxmlschemas.google.com/" textRoundtripDataId="13"/>
                  </a:ext>
                </a:extLst>
              </a:rPr>
              <a:t>i-kshay as per Nov’ 2024 logics</a:t>
            </a:r>
            <a:r>
              <a:rPr b="1" i="0" lang="en-IN" sz="2400" u="none" cap="none" strike="noStrike">
                <a:solidFill>
                  <a:schemeClr val="lt1"/>
                </a:solidFill>
                <a:latin typeface="Corbel"/>
                <a:ea typeface="Corbel"/>
                <a:cs typeface="Corbel"/>
                <a:sym typeface="Corbel"/>
              </a:rPr>
              <a:t> for </a:t>
            </a:r>
            <a:r>
              <a:rPr b="1" lang="en-IN" sz="2400">
                <a:solidFill>
                  <a:schemeClr val="lt1"/>
                </a:solidFill>
                <a:latin typeface="Corbel"/>
                <a:ea typeface="Corbel"/>
                <a:cs typeface="Corbel"/>
                <a:sym typeface="Corbel"/>
              </a:rPr>
              <a:t>arrears cases which are “On Treatment”</a:t>
            </a:r>
            <a:endParaRPr b="0" i="0" sz="2400" u="none" cap="none" strike="noStrike">
              <a:solidFill>
                <a:srgbClr val="FFFFFF"/>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a4cd3d65f3_2_324"/>
          <p:cNvSpPr txBox="1"/>
          <p:nvPr>
            <p:ph type="title"/>
          </p:nvPr>
        </p:nvSpPr>
        <p:spPr>
          <a:xfrm>
            <a:off x="486837" y="646262"/>
            <a:ext cx="11106300" cy="697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graphicFrame>
        <p:nvGraphicFramePr>
          <p:cNvPr id="259" name="Google Shape;259;g2a4cd3d65f3_2_324"/>
          <p:cNvGraphicFramePr/>
          <p:nvPr/>
        </p:nvGraphicFramePr>
        <p:xfrm>
          <a:off x="246500" y="767075"/>
          <a:ext cx="3000000" cy="3000000"/>
        </p:xfrm>
        <a:graphic>
          <a:graphicData uri="http://schemas.openxmlformats.org/drawingml/2006/table">
            <a:tbl>
              <a:tblPr>
                <a:noFill/>
                <a:tableStyleId>{4EC7C2AE-49C9-41DA-AF6A-A62DD363C6B2}</a:tableStyleId>
              </a:tblPr>
              <a:tblGrid>
                <a:gridCol w="2986375"/>
                <a:gridCol w="2986375"/>
                <a:gridCol w="2986375"/>
                <a:gridCol w="2986375"/>
              </a:tblGrid>
              <a:tr h="347300">
                <a:tc>
                  <a:txBody>
                    <a:bodyPr/>
                    <a:lstStyle/>
                    <a:p>
                      <a:pPr indent="0" lvl="0" marL="0" rtl="0" algn="l">
                        <a:spcBef>
                          <a:spcPts val="0"/>
                        </a:spcBef>
                        <a:spcAft>
                          <a:spcPts val="0"/>
                        </a:spcAft>
                        <a:buNone/>
                      </a:pPr>
                      <a:r>
                        <a:rPr b="1" lang="en-IN">
                          <a:latin typeface="Calibri"/>
                          <a:ea typeface="Calibri"/>
                          <a:cs typeface="Calibri"/>
                          <a:sym typeface="Calibri"/>
                        </a:rPr>
                        <a:t>Episode Diagnosis Date</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b="1" lang="en-IN">
                          <a:latin typeface="Calibri"/>
                          <a:ea typeface="Calibri"/>
                          <a:cs typeface="Calibri"/>
                          <a:sym typeface="Calibri"/>
                        </a:rPr>
                        <a:t>Episode Treatment Duration</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2F4"/>
                    </a:solidFill>
                  </a:tcPr>
                </a:tc>
                <a:tc>
                  <a:txBody>
                    <a:bodyPr/>
                    <a:lstStyle/>
                    <a:p>
                      <a:pPr indent="0" lvl="0" marL="0" rtl="0" algn="l">
                        <a:spcBef>
                          <a:spcPts val="0"/>
                        </a:spcBef>
                        <a:spcAft>
                          <a:spcPts val="0"/>
                        </a:spcAft>
                        <a:buNone/>
                      </a:pPr>
                      <a:r>
                        <a:rPr b="1" lang="en-IN">
                          <a:latin typeface="Calibri"/>
                          <a:ea typeface="Calibri"/>
                          <a:cs typeface="Calibri"/>
                          <a:sym typeface="Calibri"/>
                        </a:rPr>
                        <a:t>Expected Benefit Schedule</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2F4"/>
                    </a:solidFill>
                  </a:tcPr>
                </a:tc>
                <a:tc>
                  <a:txBody>
                    <a:bodyPr/>
                    <a:lstStyle/>
                    <a:p>
                      <a:pPr indent="0" lvl="0" marL="0" marR="800100" rtl="0" algn="l">
                        <a:spcBef>
                          <a:spcPts val="0"/>
                        </a:spcBef>
                        <a:spcAft>
                          <a:spcPts val="0"/>
                        </a:spcAft>
                        <a:buNone/>
                      </a:pPr>
                      <a:r>
                        <a:rPr b="1" lang="en-IN">
                          <a:latin typeface="Calibri"/>
                          <a:ea typeface="Calibri"/>
                          <a:cs typeface="Calibri"/>
                          <a:sym typeface="Calibri"/>
                        </a:rPr>
                        <a:t>Comments</a:t>
                      </a:r>
                      <a:endParaRPr b="1">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4C2F4"/>
                    </a:solidFill>
                  </a:tcPr>
                </a:tc>
              </a:tr>
              <a:tr h="782750">
                <a:tc>
                  <a:txBody>
                    <a:bodyPr/>
                    <a:lstStyle/>
                    <a:p>
                      <a:pPr indent="0" lvl="0" marL="0" rtl="0" algn="l">
                        <a:spcBef>
                          <a:spcPts val="0"/>
                        </a:spcBef>
                        <a:spcAft>
                          <a:spcPts val="0"/>
                        </a:spcAft>
                        <a:buNone/>
                      </a:pPr>
                      <a:r>
                        <a:rPr lang="en-IN">
                          <a:latin typeface="Calibri"/>
                          <a:ea typeface="Calibri"/>
                          <a:cs typeface="Calibri"/>
                          <a:sym typeface="Calibri"/>
                        </a:rPr>
                        <a:t>1st July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1st July - 16th December 2024 (169 days - 6 months)</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INR 1500 | INR 1500 | INR 500 (arrear upon revision) </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2nd incentive already generated in advance hence arrear benefit for 1 revised month created</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82750">
                <a:tc>
                  <a:txBody>
                    <a:bodyPr/>
                    <a:lstStyle/>
                    <a:p>
                      <a:pPr indent="0" lvl="0" marL="0" rtl="0" algn="l">
                        <a:spcBef>
                          <a:spcPts val="0"/>
                        </a:spcBef>
                        <a:spcAft>
                          <a:spcPts val="0"/>
                        </a:spcAft>
                        <a:buNone/>
                      </a:pPr>
                      <a:r>
                        <a:rPr lang="en-IN">
                          <a:latin typeface="Calibri"/>
                          <a:ea typeface="Calibri"/>
                          <a:cs typeface="Calibri"/>
                          <a:sym typeface="Calibri"/>
                        </a:rPr>
                        <a:t>1st August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1st August 2024 - 16th January 2025 (169 days - 6 months)</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INR 1500 | INR 1500 | INR 1000 (arrear upon revision)</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2nd incentive already generated in advance hence arrear benefit for 2 revised month created</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18175">
                <a:tc>
                  <a:txBody>
                    <a:bodyPr/>
                    <a:lstStyle/>
                    <a:p>
                      <a:pPr indent="0" lvl="0" marL="0" rtl="0" algn="l">
                        <a:spcBef>
                          <a:spcPts val="0"/>
                        </a:spcBef>
                        <a:spcAft>
                          <a:spcPts val="0"/>
                        </a:spcAft>
                        <a:buNone/>
                      </a:pPr>
                      <a:r>
                        <a:rPr lang="en-IN">
                          <a:latin typeface="Calibri"/>
                          <a:ea typeface="Calibri"/>
                          <a:cs typeface="Calibri"/>
                          <a:sym typeface="Calibri"/>
                        </a:rPr>
                        <a:t>1st July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1st July - 1st December 2024 (154 days - 5 months)</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INR 1500 | INR 1500 / INR 1000</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As only 5 treatment      months were completed hence if 2nd incentive was in unpaid status it would be deleted and new benefit of INR 1000 will be created as per existing system behavior</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59950">
                <a:tc>
                  <a:txBody>
                    <a:bodyPr/>
                    <a:lstStyle/>
                    <a:p>
                      <a:pPr indent="0" lvl="0" marL="0" rtl="0" algn="l">
                        <a:spcBef>
                          <a:spcPts val="0"/>
                        </a:spcBef>
                        <a:spcAft>
                          <a:spcPts val="0"/>
                        </a:spcAft>
                        <a:buNone/>
                      </a:pPr>
                      <a:r>
                        <a:rPr lang="en-IN">
                          <a:latin typeface="Calibri"/>
                          <a:ea typeface="Calibri"/>
                          <a:cs typeface="Calibri"/>
                          <a:sym typeface="Calibri"/>
                        </a:rPr>
                        <a:t>1st August 2024</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1st August - 31st December 2024 (153 days - 5 months)</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Case 1 - INR 1500 | INR 1500 | INR 500 (arrear upon revision) | INR 1000 (revised) (will be deleted on outcome assignment if unpaid)</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IN">
                          <a:latin typeface="Calibri"/>
                          <a:ea typeface="Calibri"/>
                          <a:cs typeface="Calibri"/>
                          <a:sym typeface="Calibri"/>
                        </a:rPr>
                        <a:t>The patient has completed 3 treatment months before revision and 2 treatment month post revision, as first and second incentive would have been created before revision date hence arrear benefit of INR 500 would be created upon the patient starting 5th month of treatment, The 4th incentive of INR 1000 would be advance incentive created upon starting of 6th treatment month which would be deleted if unpaid at the time of outcome assignment.</a:t>
                      </a:r>
                      <a:endParaRPr>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60" name="Google Shape;260;g2a4cd3d65f3_2_324"/>
          <p:cNvSpPr txBox="1"/>
          <p:nvPr/>
        </p:nvSpPr>
        <p:spPr>
          <a:xfrm>
            <a:off x="2572500" y="9874"/>
            <a:ext cx="9619500" cy="757200"/>
          </a:xfrm>
          <a:prstGeom prst="rect">
            <a:avLst/>
          </a:prstGeom>
          <a:solidFill>
            <a:srgbClr val="FE7A10"/>
          </a:solidFill>
          <a:ln>
            <a:noFill/>
          </a:ln>
        </p:spPr>
        <p:txBody>
          <a:bodyPr anchorCtr="0" anchor="ctr" bIns="45700" lIns="91425" spcFirstLastPara="1" rIns="91425" wrap="square" tIns="45700">
            <a:spAutoFit/>
          </a:bodyPr>
          <a:lstStyle/>
          <a:p>
            <a:pPr indent="0" lvl="0" marL="0" marR="0" rtl="0" algn="l">
              <a:lnSpc>
                <a:spcPct val="90000"/>
              </a:lnSpc>
              <a:spcBef>
                <a:spcPts val="0"/>
              </a:spcBef>
              <a:spcAft>
                <a:spcPts val="0"/>
              </a:spcAft>
              <a:buClr>
                <a:srgbClr val="000000"/>
              </a:buClr>
              <a:buSzPts val="3600"/>
              <a:buFont typeface="Arial"/>
              <a:buNone/>
            </a:pPr>
            <a:r>
              <a:rPr b="1" i="0" lang="en-IN" sz="2400" u="none" cap="none" strike="noStrike">
                <a:solidFill>
                  <a:schemeClr val="lt1"/>
                </a:solidFill>
                <a:latin typeface="Corbel"/>
                <a:ea typeface="Corbel"/>
                <a:cs typeface="Corbel"/>
                <a:sym typeface="Corbel"/>
              </a:rPr>
              <a:t>How are NPY Benefits generated by N</a:t>
            </a:r>
            <a:r>
              <a:rPr b="1" i="0" lang="en-IN" sz="2400" u="none" cap="none" strike="noStrike">
                <a:solidFill>
                  <a:schemeClr val="lt1"/>
                </a:solidFill>
                <a:latin typeface="Corbel"/>
                <a:ea typeface="Corbel"/>
                <a:cs typeface="Corbel"/>
                <a:sym typeface="Corbel"/>
                <a:extLst>
                  <a:ext uri="http://customooxmlschemas.google.com/">
                    <go:slidesCustomData xmlns:go="http://customooxmlschemas.google.com/" textRoundtripDataId="14"/>
                  </a:ext>
                </a:extLst>
              </a:rPr>
              <a:t>i-kshay as per Nov’ 2024 logics</a:t>
            </a:r>
            <a:r>
              <a:rPr b="1" i="0" lang="en-IN" sz="2400" u="none" cap="none" strike="noStrike">
                <a:solidFill>
                  <a:schemeClr val="lt1"/>
                </a:solidFill>
                <a:latin typeface="Corbel"/>
                <a:ea typeface="Corbel"/>
                <a:cs typeface="Corbel"/>
                <a:sym typeface="Corbel"/>
              </a:rPr>
              <a:t> for </a:t>
            </a:r>
            <a:r>
              <a:rPr b="1" lang="en-IN" sz="2400">
                <a:solidFill>
                  <a:schemeClr val="lt1"/>
                </a:solidFill>
                <a:latin typeface="Corbel"/>
                <a:ea typeface="Corbel"/>
                <a:cs typeface="Corbel"/>
                <a:sym typeface="Corbel"/>
              </a:rPr>
              <a:t>arrears cases which are “On Treatment”</a:t>
            </a:r>
            <a:endParaRPr b="0" i="0" sz="2400" u="none" cap="none" strike="noStrike">
              <a:solidFill>
                <a:srgbClr val="FFFFFF"/>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2"/>
          <p:cNvSpPr txBox="1"/>
          <p:nvPr/>
        </p:nvSpPr>
        <p:spPr>
          <a:xfrm>
            <a:off x="2572499" y="9868"/>
            <a:ext cx="8948700" cy="60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IN" sz="3600" u="none" cap="none" strike="noStrike">
                <a:solidFill>
                  <a:schemeClr val="lt1"/>
                </a:solidFill>
                <a:latin typeface="Corbel"/>
                <a:ea typeface="Corbel"/>
                <a:cs typeface="Corbel"/>
                <a:sym typeface="Corbel"/>
              </a:rPr>
              <a:t>Steps to be taken in Ni-kshay at TU Level</a:t>
            </a:r>
            <a:endParaRPr b="1" i="0" sz="3600" u="none" cap="none" strike="noStrike">
              <a:solidFill>
                <a:schemeClr val="lt1"/>
              </a:solidFill>
              <a:latin typeface="Corbel"/>
              <a:ea typeface="Corbel"/>
              <a:cs typeface="Corbel"/>
              <a:sym typeface="Corbel"/>
            </a:endParaRPr>
          </a:p>
        </p:txBody>
      </p:sp>
      <p:grpSp>
        <p:nvGrpSpPr>
          <p:cNvPr id="266" name="Google Shape;266;p42"/>
          <p:cNvGrpSpPr/>
          <p:nvPr/>
        </p:nvGrpSpPr>
        <p:grpSpPr>
          <a:xfrm>
            <a:off x="584305" y="780172"/>
            <a:ext cx="1741119" cy="897251"/>
            <a:chOff x="584306" y="780172"/>
            <a:chExt cx="1548000" cy="897251"/>
          </a:xfrm>
        </p:grpSpPr>
        <p:sp>
          <p:nvSpPr>
            <p:cNvPr id="267" name="Google Shape;267;p42"/>
            <p:cNvSpPr/>
            <p:nvPr/>
          </p:nvSpPr>
          <p:spPr>
            <a:xfrm>
              <a:off x="584306" y="910933"/>
              <a:ext cx="1548000" cy="766490"/>
            </a:xfrm>
            <a:prstGeom prst="rect">
              <a:avLst/>
            </a:prstGeom>
            <a:solidFill>
              <a:srgbClr val="FFFFFF"/>
            </a:solidFill>
            <a:ln cap="flat" cmpd="sng" w="1905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7A10"/>
                </a:buClr>
                <a:buSzPts val="1600"/>
                <a:buFont typeface="Arial"/>
                <a:buNone/>
              </a:pPr>
              <a:r>
                <a:rPr b="1" i="0" lang="en-IN" sz="1600" u="none" cap="none" strike="noStrike">
                  <a:solidFill>
                    <a:srgbClr val="FE7A10"/>
                  </a:solidFill>
                  <a:latin typeface="Corbel"/>
                  <a:ea typeface="Corbel"/>
                  <a:cs typeface="Corbel"/>
                  <a:sym typeface="Corbel"/>
                </a:rPr>
                <a:t>Login with DBT Maker – staff ID</a:t>
              </a:r>
              <a:endParaRPr b="0" i="0" sz="1400" u="none" cap="none" strike="noStrike">
                <a:solidFill>
                  <a:srgbClr val="000000"/>
                </a:solidFill>
                <a:latin typeface="Arial"/>
                <a:ea typeface="Arial"/>
                <a:cs typeface="Arial"/>
                <a:sym typeface="Arial"/>
              </a:endParaRPr>
            </a:p>
          </p:txBody>
        </p:sp>
        <p:sp>
          <p:nvSpPr>
            <p:cNvPr id="268" name="Google Shape;268;p42"/>
            <p:cNvSpPr/>
            <p:nvPr/>
          </p:nvSpPr>
          <p:spPr>
            <a:xfrm>
              <a:off x="962306" y="780172"/>
              <a:ext cx="792000" cy="26152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546"/>
                </a:buClr>
                <a:buSzPts val="1600"/>
                <a:buFont typeface="Arial"/>
                <a:buNone/>
              </a:pPr>
              <a:r>
                <a:rPr b="1" i="0" lang="en-IN" sz="1600" u="none" cap="none" strike="noStrike">
                  <a:solidFill>
                    <a:srgbClr val="000546"/>
                  </a:solidFill>
                  <a:latin typeface="Corbel"/>
                  <a:ea typeface="Corbel"/>
                  <a:cs typeface="Corbel"/>
                  <a:sym typeface="Corbel"/>
                </a:rPr>
                <a:t>Step 1</a:t>
              </a:r>
              <a:endParaRPr b="0" i="0" sz="1400" u="none" cap="none" strike="noStrike">
                <a:solidFill>
                  <a:srgbClr val="000000"/>
                </a:solidFill>
                <a:latin typeface="Arial"/>
                <a:ea typeface="Arial"/>
                <a:cs typeface="Arial"/>
                <a:sym typeface="Arial"/>
              </a:endParaRPr>
            </a:p>
          </p:txBody>
        </p:sp>
      </p:grpSp>
      <p:pic>
        <p:nvPicPr>
          <p:cNvPr descr="https://lh6.googleusercontent.com/JLxmF4NXqOZ1SK2nRyc8wKoMymCI_cmVinVcvwMhuPFeErXxlTVsL35dyiFc9kx10gF9sjhoSVsyuP4YMTaq9QOmqE7vpUCuRHoTZvzrlA1EawCxFH9-0yZh6MYVJo7lOfNoaxK6XfP6BS3Rb4D5nKOEcg=nw" id="269" name="Google Shape;269;p42"/>
          <p:cNvPicPr preferRelativeResize="0"/>
          <p:nvPr/>
        </p:nvPicPr>
        <p:blipFill rotWithShape="1">
          <a:blip r:embed="rId3">
            <a:alphaModFix/>
          </a:blip>
          <a:srcRect b="0" l="0" r="0" t="0"/>
          <a:stretch/>
        </p:blipFill>
        <p:spPr>
          <a:xfrm>
            <a:off x="0" y="0"/>
            <a:ext cx="2325189" cy="611795"/>
          </a:xfrm>
          <a:prstGeom prst="rect">
            <a:avLst/>
          </a:prstGeom>
          <a:noFill/>
          <a:ln>
            <a:noFill/>
          </a:ln>
        </p:spPr>
      </p:pic>
      <p:pic>
        <p:nvPicPr>
          <p:cNvPr id="270" name="Google Shape;270;p42"/>
          <p:cNvPicPr preferRelativeResize="0"/>
          <p:nvPr/>
        </p:nvPicPr>
        <p:blipFill rotWithShape="1">
          <a:blip r:embed="rId4">
            <a:alphaModFix/>
          </a:blip>
          <a:srcRect b="0" l="0" r="0" t="0"/>
          <a:stretch/>
        </p:blipFill>
        <p:spPr>
          <a:xfrm>
            <a:off x="177050" y="1802675"/>
            <a:ext cx="11862801" cy="4774400"/>
          </a:xfrm>
          <a:prstGeom prst="rect">
            <a:avLst/>
          </a:prstGeom>
          <a:noFill/>
          <a:ln cap="flat" cmpd="sng" w="9525">
            <a:solidFill>
              <a:srgbClr val="000000"/>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2018-08-06T06:16:16Z</dcterms:created>
  <dc:creator>Manu Mathew</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-1441655329</vt:i4>
  </property>
  <property fmtid="{D5CDD505-2E9C-101B-9397-08002B2CF9AE}" pid="3" name="_NewReviewCycle">
    <vt:lpwstr/>
  </property>
  <property fmtid="{D5CDD505-2E9C-101B-9397-08002B2CF9AE}" pid="4" name="_EmailSubject">
    <vt:lpwstr>DBT Deck</vt:lpwstr>
  </property>
  <property fmtid="{D5CDD505-2E9C-101B-9397-08002B2CF9AE}" pid="5" name="_AuthorEmail">
    <vt:lpwstr>tonmoy@everwell.org</vt:lpwstr>
  </property>
  <property fmtid="{D5CDD505-2E9C-101B-9397-08002B2CF9AE}" pid="6" name="_AuthorEmailDisplayName">
    <vt:lpwstr>Tonmoy Dutta</vt:lpwstr>
  </property>
</Properties>
</file>