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37"/>
  </p:notesMasterIdLst>
  <p:sldIdLst>
    <p:sldId id="256" r:id="rId4"/>
    <p:sldId id="257" r:id="rId5"/>
    <p:sldId id="258" r:id="rId6"/>
    <p:sldId id="276" r:id="rId7"/>
    <p:sldId id="2141411156" r:id="rId8"/>
    <p:sldId id="2141411155" r:id="rId9"/>
    <p:sldId id="2141411139" r:id="rId10"/>
    <p:sldId id="2141411140" r:id="rId11"/>
    <p:sldId id="2141411141" r:id="rId12"/>
    <p:sldId id="2141411143" r:id="rId13"/>
    <p:sldId id="2141411144" r:id="rId14"/>
    <p:sldId id="2141411145" r:id="rId15"/>
    <p:sldId id="2141411148" r:id="rId16"/>
    <p:sldId id="2141411154" r:id="rId17"/>
    <p:sldId id="269" r:id="rId18"/>
    <p:sldId id="277" r:id="rId19"/>
    <p:sldId id="284" r:id="rId20"/>
    <p:sldId id="282" r:id="rId21"/>
    <p:sldId id="283" r:id="rId22"/>
    <p:sldId id="2141411157" r:id="rId23"/>
    <p:sldId id="280" r:id="rId24"/>
    <p:sldId id="281" r:id="rId25"/>
    <p:sldId id="260" r:id="rId26"/>
    <p:sldId id="262" r:id="rId27"/>
    <p:sldId id="263" r:id="rId28"/>
    <p:sldId id="266" r:id="rId29"/>
    <p:sldId id="2141411153" r:id="rId30"/>
    <p:sldId id="278" r:id="rId31"/>
    <p:sldId id="2141411142" r:id="rId32"/>
    <p:sldId id="2141411146" r:id="rId33"/>
    <p:sldId id="2141411147" r:id="rId34"/>
    <p:sldId id="2141411149" r:id="rId35"/>
    <p:sldId id="286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orbel" panose="020B0503020204020204" pitchFamily="34" charset="0"/>
      <p:regular r:id="rId42"/>
      <p:bold r:id="rId43"/>
      <p:italic r:id="rId44"/>
      <p:boldItalic r:id="rId45"/>
    </p:embeddedFont>
    <p:embeddedFont>
      <p:font typeface="Roboto" panose="02000000000000000000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6" roundtripDataSignature="AMtx7mgKj1AFmD5pgvGvFGzvp3dzyVb3D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BE3511-1AC5-CD3C-ABC2-6DD9FB3680F0}" name="anita gupta" initials="ag" userId="ca604418f1cfa279" providerId="Windows Live"/>
  <p188:author id="{D9581A9A-2F7F-D930-1AC3-FA6FB5EAB01B}" name="mitushikharwal94@gmail.com" initials="m" userId="55ebd8b90afbfcb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76" Type="http://customschemas.google.com/relationships/presentationmetadata" Target="meta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78" Type="http://schemas.openxmlformats.org/officeDocument/2006/relationships/viewProps" Target="viewProps.xml"/><Relationship Id="rId81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6576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6091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6967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8487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5931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3981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6639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7140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8040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799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3" name="Google Shape;2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9506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4051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6370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0426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343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1" name="Google Shape;2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836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891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3073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4258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426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6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sz="5900" b="0">
                <a:solidFill>
                  <a:srgbClr val="000F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7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9" name="Google Shape;89;p5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8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8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6" name="Google Shape;96;p5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8"/>
          <p:cNvSpPr txBox="1">
            <a:spLocks noGrp="1"/>
          </p:cNvSpPr>
          <p:nvPr>
            <p:ph type="body" idx="1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sz="1867" b="0"/>
            </a:lvl1pPr>
            <a:lvl2pPr marL="914400" lvl="1" indent="-33864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1" name="Google Shape;111;p4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48"/>
          <p:cNvSpPr txBox="1">
            <a:spLocks noGrp="1"/>
          </p:cNvSpPr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9"/>
          <p:cNvSpPr txBox="1"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9"/>
          <p:cNvSpPr txBox="1"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7" name="Google Shape;117;p5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0" name="Google Shape;12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4" name="Google Shape;124;p6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" name="Google Shape;127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1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sz="5900" b="0">
                <a:solidFill>
                  <a:srgbClr val="000F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1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6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" name="Google Shape;134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2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38" name="Google Shape;138;p62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39" name="Google Shape;139;p6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2" name="Google Shape;14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3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63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47" name="Google Shape;147;p63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63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49" name="Google Shape;149;p6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6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3" name="Google Shape;163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5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5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9"/>
          <p:cNvSpPr txBox="1"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6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6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69" name="Google Shape;169;p66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6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7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7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7" name="Google Shape;177;p67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8" name="Google Shape;178;p6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67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6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1" name="Google Shape;181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8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5" name="Google Shape;185;p6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6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8" name="Google Shape;188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9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69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92" name="Google Shape;192;p6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6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486837" y="1718735"/>
            <a:ext cx="111064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 b="0"/>
            </a:lvl1pPr>
            <a:lvl2pPr marL="1219170" lvl="1" indent="-414856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300"/>
              <a:buFont typeface="Noto Sans Symbols"/>
              <a:buChar char="▪"/>
              <a:defRPr sz="1733"/>
            </a:lvl2pPr>
            <a:lvl3pPr marL="1828754" lvl="2" indent="-40639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200"/>
              <a:buFont typeface="Arial"/>
              <a:buChar char="•"/>
              <a:defRPr sz="1600"/>
            </a:lvl3pPr>
            <a:lvl4pPr marL="2438339" lvl="3" indent="-3979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-"/>
              <a:defRPr/>
            </a:lvl4pPr>
            <a:lvl5pPr marL="3047924" lvl="4" indent="-3979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5pPr>
            <a:lvl6pPr marL="3657509" lvl="5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6pPr>
            <a:lvl7pPr marL="4267093" lvl="6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8pPr>
            <a:lvl9pPr marL="5486263" lvl="8" indent="-423323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9" name="Google Shape;109;p11"/>
          <p:cNvSpPr txBox="1">
            <a:spLocks noGrp="1"/>
          </p:cNvSpPr>
          <p:nvPr>
            <p:ph type="title"/>
          </p:nvPr>
        </p:nvSpPr>
        <p:spPr>
          <a:xfrm>
            <a:off x="486837" y="646263"/>
            <a:ext cx="11106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494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4400"/>
              <a:buFont typeface="Corbel"/>
              <a:buNone/>
              <a:defRPr sz="5867" b="0">
                <a:solidFill>
                  <a:srgbClr val="000F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267" cap="none">
                <a:solidFill>
                  <a:srgbClr val="595959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100"/>
              <a:buNone/>
              <a:defRPr sz="14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0" name="Google Shape;13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9" cy="735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007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6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400" cy="51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4317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170" lvl="1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 sz="1867"/>
            </a:lvl2pPr>
            <a:lvl3pPr marL="1828754" lvl="2" indent="-40639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Char char="●"/>
              <a:defRPr sz="1600"/>
            </a:lvl3pPr>
            <a:lvl4pPr marL="2438339" lvl="3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5pPr>
            <a:lvl6pPr marL="3657509" lvl="5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6pPr>
            <a:lvl7pPr marL="4267093" lvl="6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100"/>
              <a:buChar char="●"/>
              <a:defRPr sz="1467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400" cy="51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4317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170" lvl="1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 sz="1867"/>
            </a:lvl2pPr>
            <a:lvl3pPr marL="1828754" lvl="2" indent="-40639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Char char="●"/>
              <a:defRPr sz="1600"/>
            </a:lvl3pPr>
            <a:lvl4pPr marL="2438339" lvl="3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5pPr>
            <a:lvl6pPr marL="3657509" lvl="5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6pPr>
            <a:lvl7pPr marL="4267093" lvl="6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100"/>
              <a:buChar char="●"/>
              <a:defRPr sz="1467"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9" cy="735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884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6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3867912" y="1023587"/>
            <a:ext cx="34744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1">
                <a:solidFill>
                  <a:srgbClr val="595959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400" cy="4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4317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170" lvl="1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 sz="1867"/>
            </a:lvl2pPr>
            <a:lvl3pPr marL="1828754" lvl="2" indent="-40639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Char char="●"/>
              <a:defRPr sz="1600"/>
            </a:lvl3pPr>
            <a:lvl4pPr marL="2438339" lvl="3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5pPr>
            <a:lvl6pPr marL="3657509" lvl="5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6pPr>
            <a:lvl7pPr marL="4267093" lvl="6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100"/>
              <a:buChar char="●"/>
              <a:defRPr sz="1467"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3"/>
          </p:nvPr>
        </p:nvSpPr>
        <p:spPr>
          <a:xfrm>
            <a:off x="7818463" y="1023587"/>
            <a:ext cx="3474400" cy="8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1">
                <a:solidFill>
                  <a:srgbClr val="595959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400" cy="4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4317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170" lvl="1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 sz="1867"/>
            </a:lvl2pPr>
            <a:lvl3pPr marL="1828754" lvl="2" indent="-40639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Char char="●"/>
              <a:defRPr sz="1600"/>
            </a:lvl3pPr>
            <a:lvl4pPr marL="2438339" lvl="3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5pPr>
            <a:lvl6pPr marL="3657509" lvl="5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6pPr>
            <a:lvl7pPr marL="4267093" lvl="6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100"/>
              <a:buChar char="●"/>
              <a:defRPr sz="1467"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8" name="Google Shape;14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9" cy="735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750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6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4" name="Google Shape;15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9" cy="735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608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9" y="6707876"/>
            <a:ext cx="12192000" cy="17258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/>
          <p:nvPr/>
        </p:nvSpPr>
        <p:spPr>
          <a:xfrm>
            <a:off x="11815864" y="758952"/>
            <a:ext cx="384000" cy="5330800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1" y="758952"/>
            <a:ext cx="384000" cy="5330800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6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800" cy="2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4317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170" lvl="1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 sz="1867"/>
            </a:lvl2pPr>
            <a:lvl3pPr marL="1828754" lvl="2" indent="-40639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00"/>
              <a:buChar char="●"/>
              <a:defRPr sz="1600"/>
            </a:lvl3pPr>
            <a:lvl4pPr marL="2438339" lvl="3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5pPr>
            <a:lvl6pPr marL="3657509" lvl="5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6pPr>
            <a:lvl7pPr marL="4267093" lvl="6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100"/>
              <a:buChar char="●"/>
              <a:defRPr sz="1467"/>
            </a:lvl8pPr>
            <a:lvl9pPr marL="5486263" lvl="8" indent="-397923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100"/>
              <a:buChar char="●"/>
              <a:defRPr sz="1467"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800" cy="2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FFFFFF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800"/>
              <a:buNone/>
              <a:defRPr sz="1067"/>
            </a:lvl3pPr>
            <a:lvl4pPr marL="2438339" lvl="3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4pPr>
            <a:lvl5pPr marL="3047924" lvl="4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5pPr>
            <a:lvl6pPr marL="3657509" lvl="5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6pPr>
            <a:lvl7pPr marL="4267093" lvl="6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7pPr>
            <a:lvl8pPr marL="4876678" lvl="7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8pPr>
            <a:lvl9pPr marL="5486263" lvl="8" indent="-304792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9" cy="735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722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800" cy="2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0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00" cy="5330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800" cy="2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FFFFFF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800"/>
              <a:buNone/>
              <a:defRPr sz="1067"/>
            </a:lvl3pPr>
            <a:lvl4pPr marL="2438339" lvl="3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4pPr>
            <a:lvl5pPr marL="3047924" lvl="4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5pPr>
            <a:lvl6pPr marL="3657509" lvl="5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6pPr>
            <a:lvl7pPr marL="4267093" lvl="6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7pPr>
            <a:lvl8pPr marL="4876678" lvl="7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/>
            </a:lvl8pPr>
            <a:lvl9pPr marL="5486263" lvl="8" indent="-304792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ftr" idx="11"/>
          </p:nvPr>
        </p:nvSpPr>
        <p:spPr>
          <a:xfrm>
            <a:off x="3499101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7" name="Google Shape;17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9" cy="735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524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6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 rot="5400000">
            <a:off x="4966468" y="-233092"/>
            <a:ext cx="51208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2pPr>
            <a:lvl3pPr marL="1828754" lvl="2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3pPr>
            <a:lvl4pPr marL="2438339" lvl="3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5pPr>
            <a:lvl6pPr marL="3657509" lvl="5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6pPr>
            <a:lvl7pPr marL="4267093" lvl="6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8pPr>
            <a:lvl9pPr marL="5486263" lvl="8" indent="-423323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9" cy="735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482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 rot="5400000">
            <a:off x="-685800" y="2057600"/>
            <a:ext cx="4953200" cy="2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 rot="5400000">
            <a:off x="4965112" y="-228520"/>
            <a:ext cx="51208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2pPr>
            <a:lvl3pPr marL="1828754" lvl="2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3pPr>
            <a:lvl4pPr marL="2438339" lvl="3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5pPr>
            <a:lvl6pPr marL="3657509" lvl="5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6pPr>
            <a:lvl7pPr marL="4267093" lvl="6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●"/>
              <a:defRPr/>
            </a:lvl8pPr>
            <a:lvl9pPr marL="5486263" lvl="8" indent="-423323" algn="l">
              <a:lnSpc>
                <a:spcPct val="90000"/>
              </a:lnSpc>
              <a:spcBef>
                <a:spcPts val="267"/>
              </a:spcBef>
              <a:spcAft>
                <a:spcPts val="267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9" cy="735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371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987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2"/>
          <p:cNvSpPr txBox="1">
            <a:spLocks noGrp="1"/>
          </p:cNvSpPr>
          <p:nvPr>
            <p:ph type="title"/>
          </p:nvPr>
        </p:nvSpPr>
        <p:spPr>
          <a:xfrm>
            <a:off x="252919" y="1123838"/>
            <a:ext cx="2947483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2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189" lvl="0" indent="-355591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251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marL="1371566" lvl="2" indent="-330192" algn="l">
              <a:lnSpc>
                <a:spcPct val="90000"/>
              </a:lnSpc>
              <a:spcBef>
                <a:spcPts val="251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marL="1828754" lvl="3" indent="-317492" algn="l">
              <a:lnSpc>
                <a:spcPct val="90000"/>
              </a:lnSpc>
              <a:spcBef>
                <a:spcPts val="251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marL="2285943" lvl="4" indent="-317492" algn="l">
              <a:lnSpc>
                <a:spcPct val="90000"/>
              </a:lnSpc>
              <a:spcBef>
                <a:spcPts val="251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marL="2743131" lvl="5" indent="-342891" algn="l">
              <a:lnSpc>
                <a:spcPct val="90000"/>
              </a:lnSpc>
              <a:spcBef>
                <a:spcPts val="251"/>
              </a:spcBef>
              <a:spcAft>
                <a:spcPts val="0"/>
              </a:spcAft>
              <a:buSzPts val="1800"/>
              <a:buChar char="●"/>
              <a:defRPr/>
            </a:lvl6pPr>
            <a:lvl7pPr marL="3200320" lvl="6" indent="-342891" algn="l">
              <a:lnSpc>
                <a:spcPct val="90000"/>
              </a:lnSpc>
              <a:spcBef>
                <a:spcPts val="251"/>
              </a:spcBef>
              <a:spcAft>
                <a:spcPts val="0"/>
              </a:spcAft>
              <a:buSzPts val="1800"/>
              <a:buChar char="●"/>
              <a:defRPr/>
            </a:lvl7pPr>
            <a:lvl8pPr marL="3657509" lvl="7" indent="-342891" algn="l">
              <a:lnSpc>
                <a:spcPct val="90000"/>
              </a:lnSpc>
              <a:spcBef>
                <a:spcPts val="251"/>
              </a:spcBef>
              <a:spcAft>
                <a:spcPts val="0"/>
              </a:spcAft>
              <a:buSzPts val="1800"/>
              <a:buChar char="●"/>
              <a:defRPr/>
            </a:lvl8pPr>
            <a:lvl9pPr marL="4114697" lvl="8" indent="-342891" algn="l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8" name="Google Shape;208;p62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62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2"/>
          <p:cNvSpPr txBox="1">
            <a:spLocks noGrp="1"/>
          </p:cNvSpPr>
          <p:nvPr>
            <p:ph type="sldNum" idx="12"/>
          </p:nvPr>
        </p:nvSpPr>
        <p:spPr>
          <a:xfrm>
            <a:off x="10634137" y="6356351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211" name="Google Shape;211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9" cy="735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57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4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4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5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5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3" name="Google Shape;73;p55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5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6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6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56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5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6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5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4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7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47"/>
          <p:cNvSpPr/>
          <p:nvPr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 w="10775" cap="flat" cmpd="sng">
            <a:solidFill>
              <a:srgbClr val="00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7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Google Shape;105;p4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4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4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4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/>
          <p:nvPr/>
        </p:nvSpPr>
        <p:spPr>
          <a:xfrm>
            <a:off x="2644877" y="0"/>
            <a:ext cx="9574000" cy="589600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6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  <a:defRPr sz="27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/>
          <p:nvPr/>
        </p:nvSpPr>
        <p:spPr>
          <a:xfrm>
            <a:off x="0" y="1452905"/>
            <a:ext cx="108000" cy="4392000"/>
          </a:xfrm>
          <a:prstGeom prst="rect">
            <a:avLst/>
          </a:prstGeom>
          <a:solidFill>
            <a:srgbClr val="0099FF"/>
          </a:solidFill>
          <a:ln w="10775" cap="flat" cmpd="sng">
            <a:solidFill>
              <a:srgbClr val="00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dt" idx="10"/>
          </p:nvPr>
        </p:nvSpPr>
        <p:spPr>
          <a:xfrm>
            <a:off x="262465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ftr" idx="11"/>
          </p:nvPr>
        </p:nvSpPr>
        <p:spPr>
          <a:xfrm>
            <a:off x="3869268" y="6356351"/>
            <a:ext cx="59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10634135" y="6356351"/>
            <a:ext cx="153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4" name="Google Shape;104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6939" y="6707876"/>
            <a:ext cx="12192000" cy="172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8621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ct val="100000"/>
              <a:buFont typeface="Corbel"/>
              <a:buNone/>
            </a:pPr>
            <a:r>
              <a:rPr lang="en-US" sz="6000" dirty="0"/>
              <a:t>Post Treatment Follow Up Form, Report and Register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–Register..1</a:t>
            </a:r>
            <a:endParaRPr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15670-D8B8-4236-87EE-07EF051AA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0" y="956282"/>
            <a:ext cx="11745384" cy="56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–Register..2</a:t>
            </a:r>
            <a:endParaRPr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1155F-6FB9-4BA1-BD7F-F46E39DAC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0" y="743005"/>
            <a:ext cx="11764608" cy="57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–Register..3</a:t>
            </a:r>
            <a:endParaRPr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7AFBD-1DE9-4FD8-9D24-12CA15574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77" y="884107"/>
            <a:ext cx="11945876" cy="56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 Fields</a:t>
            </a:r>
            <a:endParaRPr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575F8-F027-4C17-AC45-8E664C7EC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24" y="1499016"/>
            <a:ext cx="11530752" cy="47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1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F39DD-08F0-43A4-AE86-62E83C90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PTFU Form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D26EA-E12C-4DF9-B5F6-3A920B0D5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205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 Screening Form</a:t>
            </a:r>
            <a:endParaRPr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06D9C-967D-4CF1-BDEA-CCE8CF9FD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208" y="965408"/>
            <a:ext cx="11106400" cy="4519200"/>
          </a:xfrm>
        </p:spPr>
        <p:txBody>
          <a:bodyPr/>
          <a:lstStyle/>
          <a:p>
            <a:pPr indent="-484281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120"/>
              <a:buFont typeface="Roboto"/>
              <a:buChar char="●"/>
            </a:pPr>
            <a:r>
              <a:rPr lang="en-US" sz="2133" dirty="0">
                <a:solidFill>
                  <a:schemeClr val="dk1"/>
                </a:solidFill>
                <a:sym typeface="Roboto"/>
              </a:rPr>
              <a:t>A form is made available to users on Web and App in “Patient Management forms” tab in Nikshay Reports portal using existing Nikshay credentials</a:t>
            </a:r>
          </a:p>
          <a:p>
            <a:pPr indent="-474121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133" dirty="0">
                <a:solidFill>
                  <a:schemeClr val="dk1"/>
                </a:solidFill>
                <a:sym typeface="Roboto"/>
              </a:rPr>
              <a:t>This form captures details of the activity, present status of the patient/beneficiary and screening for TB symptoms</a:t>
            </a:r>
          </a:p>
          <a:p>
            <a:pPr indent="-474121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133" dirty="0">
                <a:solidFill>
                  <a:schemeClr val="dk1"/>
                </a:solidFill>
                <a:sym typeface="Roboto"/>
              </a:rPr>
              <a:t>The form is linked to Diagnostic module in scenario where test is required to be added</a:t>
            </a:r>
          </a:p>
          <a:p>
            <a:pPr indent="-474121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133" dirty="0">
                <a:solidFill>
                  <a:schemeClr val="dk1"/>
                </a:solidFill>
                <a:sym typeface="Roboto"/>
              </a:rPr>
              <a:t>The data being entered would be made available as reports for users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274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7E2C5-6DB8-41EF-9521-357473424B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50" b="13850"/>
          <a:stretch/>
        </p:blipFill>
        <p:spPr>
          <a:xfrm>
            <a:off x="341470" y="1810085"/>
            <a:ext cx="11513516" cy="468240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Google Shape;274;p3">
            <a:extLst>
              <a:ext uri="{FF2B5EF4-FFF2-40B4-BE49-F238E27FC236}">
                <a16:creationId xmlns:a16="http://schemas.microsoft.com/office/drawing/2014/main" id="{460420EF-4252-4489-9A2B-6131EB2F54BB}"/>
              </a:ext>
            </a:extLst>
          </p:cNvPr>
          <p:cNvSpPr/>
          <p:nvPr/>
        </p:nvSpPr>
        <p:spPr>
          <a:xfrm>
            <a:off x="979250" y="818861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  <a:defRPr/>
            </a:pPr>
            <a:r>
              <a:rPr lang="en-US" sz="1600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Patient Management Form</a:t>
            </a:r>
            <a:endParaRPr sz="1867" dirty="0"/>
          </a:p>
        </p:txBody>
      </p:sp>
      <p:sp>
        <p:nvSpPr>
          <p:cNvPr id="10" name="Google Shape;275;p3">
            <a:extLst>
              <a:ext uri="{FF2B5EF4-FFF2-40B4-BE49-F238E27FC236}">
                <a16:creationId xmlns:a16="http://schemas.microsoft.com/office/drawing/2014/main" id="{38943E7F-77B1-4E97-A45A-064D0196049C}"/>
              </a:ext>
            </a:extLst>
          </p:cNvPr>
          <p:cNvSpPr/>
          <p:nvPr/>
        </p:nvSpPr>
        <p:spPr>
          <a:xfrm>
            <a:off x="1460087" y="698542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  <a:defRPr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867" dirty="0"/>
          </a:p>
        </p:txBody>
      </p:sp>
      <p:sp>
        <p:nvSpPr>
          <p:cNvPr id="11" name="Google Shape;306;p4">
            <a:extLst>
              <a:ext uri="{FF2B5EF4-FFF2-40B4-BE49-F238E27FC236}">
                <a16:creationId xmlns:a16="http://schemas.microsoft.com/office/drawing/2014/main" id="{212149EA-CB63-40A5-89DE-435A1C280F79}"/>
              </a:ext>
            </a:extLst>
          </p:cNvPr>
          <p:cNvSpPr/>
          <p:nvPr/>
        </p:nvSpPr>
        <p:spPr>
          <a:xfrm>
            <a:off x="453903" y="3826108"/>
            <a:ext cx="1439327" cy="198243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defRPr/>
            </a:pPr>
            <a:endParaRPr sz="18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 Screening Form</a:t>
            </a:r>
          </a:p>
        </p:txBody>
      </p:sp>
      <p:sp>
        <p:nvSpPr>
          <p:cNvPr id="9" name="Google Shape;274;p3">
            <a:extLst>
              <a:ext uri="{FF2B5EF4-FFF2-40B4-BE49-F238E27FC236}">
                <a16:creationId xmlns:a16="http://schemas.microsoft.com/office/drawing/2014/main" id="{460420EF-4252-4489-9A2B-6131EB2F54BB}"/>
              </a:ext>
            </a:extLst>
          </p:cNvPr>
          <p:cNvSpPr/>
          <p:nvPr/>
        </p:nvSpPr>
        <p:spPr>
          <a:xfrm>
            <a:off x="979250" y="818861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  <a:defRPr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Patient Management Form</a:t>
            </a:r>
            <a:endParaRPr sz="1600" dirty="0"/>
          </a:p>
        </p:txBody>
      </p:sp>
      <p:sp>
        <p:nvSpPr>
          <p:cNvPr id="10" name="Google Shape;275;p3">
            <a:extLst>
              <a:ext uri="{FF2B5EF4-FFF2-40B4-BE49-F238E27FC236}">
                <a16:creationId xmlns:a16="http://schemas.microsoft.com/office/drawing/2014/main" id="{38943E7F-77B1-4E97-A45A-064D0196049C}"/>
              </a:ext>
            </a:extLst>
          </p:cNvPr>
          <p:cNvSpPr/>
          <p:nvPr/>
        </p:nvSpPr>
        <p:spPr>
          <a:xfrm>
            <a:off x="1460087" y="698542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  <a:defRPr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867" dirty="0"/>
          </a:p>
        </p:txBody>
      </p:sp>
      <p:sp>
        <p:nvSpPr>
          <p:cNvPr id="8" name="Google Shape;276;p3">
            <a:extLst>
              <a:ext uri="{FF2B5EF4-FFF2-40B4-BE49-F238E27FC236}">
                <a16:creationId xmlns:a16="http://schemas.microsoft.com/office/drawing/2014/main" id="{F84E8DE6-FBD9-4141-A42F-95B0141BD10C}"/>
              </a:ext>
            </a:extLst>
          </p:cNvPr>
          <p:cNvSpPr/>
          <p:nvPr/>
        </p:nvSpPr>
        <p:spPr>
          <a:xfrm>
            <a:off x="3747702" y="870778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Post Treatment Follow Up Form</a:t>
            </a:r>
            <a:endParaRPr sz="1600" dirty="0"/>
          </a:p>
        </p:txBody>
      </p:sp>
      <p:sp>
        <p:nvSpPr>
          <p:cNvPr id="12" name="Google Shape;277;p3">
            <a:extLst>
              <a:ext uri="{FF2B5EF4-FFF2-40B4-BE49-F238E27FC236}">
                <a16:creationId xmlns:a16="http://schemas.microsoft.com/office/drawing/2014/main" id="{280C25FE-BD20-4752-AB2B-ADFD5C0E3585}"/>
              </a:ext>
            </a:extLst>
          </p:cNvPr>
          <p:cNvSpPr/>
          <p:nvPr/>
        </p:nvSpPr>
        <p:spPr>
          <a:xfrm>
            <a:off x="4228539" y="690987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sz="1867" dirty="0"/>
          </a:p>
        </p:txBody>
      </p:sp>
      <p:sp>
        <p:nvSpPr>
          <p:cNvPr id="13" name="Google Shape;280;p3">
            <a:extLst>
              <a:ext uri="{FF2B5EF4-FFF2-40B4-BE49-F238E27FC236}">
                <a16:creationId xmlns:a16="http://schemas.microsoft.com/office/drawing/2014/main" id="{2D9EA715-E717-4B26-ABF0-598DAB206C95}"/>
              </a:ext>
            </a:extLst>
          </p:cNvPr>
          <p:cNvSpPr/>
          <p:nvPr/>
        </p:nvSpPr>
        <p:spPr>
          <a:xfrm rot="5400000" flipH="1">
            <a:off x="3178835" y="950327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5C1E0-B67D-2595-CCD9-8C56C66FD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1599998"/>
            <a:ext cx="11851098" cy="50579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634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EB2B25-6058-71D9-3A20-8677E0DAA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99" y="1644461"/>
            <a:ext cx="11838624" cy="4935074"/>
          </a:xfrm>
          <a:prstGeom prst="rect">
            <a:avLst/>
          </a:prstGeom>
        </p:spPr>
      </p:pic>
      <p:pic>
        <p:nvPicPr>
          <p:cNvPr id="261" name="Google Shape;2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 Screening Form</a:t>
            </a:r>
          </a:p>
        </p:txBody>
      </p:sp>
      <p:sp>
        <p:nvSpPr>
          <p:cNvPr id="9" name="Google Shape;274;p3">
            <a:extLst>
              <a:ext uri="{FF2B5EF4-FFF2-40B4-BE49-F238E27FC236}">
                <a16:creationId xmlns:a16="http://schemas.microsoft.com/office/drawing/2014/main" id="{460420EF-4252-4489-9A2B-6131EB2F54BB}"/>
              </a:ext>
            </a:extLst>
          </p:cNvPr>
          <p:cNvSpPr/>
          <p:nvPr/>
        </p:nvSpPr>
        <p:spPr>
          <a:xfrm>
            <a:off x="979250" y="818861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  <a:defRPr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Patient Management Form</a:t>
            </a:r>
            <a:endParaRPr sz="1600" dirty="0"/>
          </a:p>
        </p:txBody>
      </p:sp>
      <p:sp>
        <p:nvSpPr>
          <p:cNvPr id="10" name="Google Shape;275;p3">
            <a:extLst>
              <a:ext uri="{FF2B5EF4-FFF2-40B4-BE49-F238E27FC236}">
                <a16:creationId xmlns:a16="http://schemas.microsoft.com/office/drawing/2014/main" id="{38943E7F-77B1-4E97-A45A-064D0196049C}"/>
              </a:ext>
            </a:extLst>
          </p:cNvPr>
          <p:cNvSpPr/>
          <p:nvPr/>
        </p:nvSpPr>
        <p:spPr>
          <a:xfrm>
            <a:off x="1460087" y="698542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  <a:defRPr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867" dirty="0"/>
          </a:p>
        </p:txBody>
      </p:sp>
      <p:sp>
        <p:nvSpPr>
          <p:cNvPr id="8" name="Google Shape;276;p3">
            <a:extLst>
              <a:ext uri="{FF2B5EF4-FFF2-40B4-BE49-F238E27FC236}">
                <a16:creationId xmlns:a16="http://schemas.microsoft.com/office/drawing/2014/main" id="{F84E8DE6-FBD9-4141-A42F-95B0141BD10C}"/>
              </a:ext>
            </a:extLst>
          </p:cNvPr>
          <p:cNvSpPr/>
          <p:nvPr/>
        </p:nvSpPr>
        <p:spPr>
          <a:xfrm>
            <a:off x="3747702" y="870778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Post Treatment Follow Up Form</a:t>
            </a:r>
            <a:endParaRPr sz="1600" dirty="0"/>
          </a:p>
        </p:txBody>
      </p:sp>
      <p:sp>
        <p:nvSpPr>
          <p:cNvPr id="12" name="Google Shape;277;p3">
            <a:extLst>
              <a:ext uri="{FF2B5EF4-FFF2-40B4-BE49-F238E27FC236}">
                <a16:creationId xmlns:a16="http://schemas.microsoft.com/office/drawing/2014/main" id="{280C25FE-BD20-4752-AB2B-ADFD5C0E3585}"/>
              </a:ext>
            </a:extLst>
          </p:cNvPr>
          <p:cNvSpPr/>
          <p:nvPr/>
        </p:nvSpPr>
        <p:spPr>
          <a:xfrm>
            <a:off x="4228539" y="690987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sz="1867" dirty="0"/>
          </a:p>
        </p:txBody>
      </p:sp>
      <p:sp>
        <p:nvSpPr>
          <p:cNvPr id="13" name="Google Shape;280;p3">
            <a:extLst>
              <a:ext uri="{FF2B5EF4-FFF2-40B4-BE49-F238E27FC236}">
                <a16:creationId xmlns:a16="http://schemas.microsoft.com/office/drawing/2014/main" id="{2D9EA715-E717-4B26-ABF0-598DAB206C95}"/>
              </a:ext>
            </a:extLst>
          </p:cNvPr>
          <p:cNvSpPr/>
          <p:nvPr/>
        </p:nvSpPr>
        <p:spPr>
          <a:xfrm rot="5400000" flipH="1">
            <a:off x="3178835" y="950327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" name="Google Shape;276;p3">
            <a:extLst>
              <a:ext uri="{FF2B5EF4-FFF2-40B4-BE49-F238E27FC236}">
                <a16:creationId xmlns:a16="http://schemas.microsoft.com/office/drawing/2014/main" id="{E5C8F9B6-85DF-487C-B12B-85EC79AB2FA7}"/>
              </a:ext>
            </a:extLst>
          </p:cNvPr>
          <p:cNvSpPr/>
          <p:nvPr/>
        </p:nvSpPr>
        <p:spPr>
          <a:xfrm>
            <a:off x="6516153" y="870778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Fill the form</a:t>
            </a:r>
            <a:endParaRPr sz="1600" dirty="0"/>
          </a:p>
        </p:txBody>
      </p:sp>
      <p:sp>
        <p:nvSpPr>
          <p:cNvPr id="15" name="Google Shape;277;p3">
            <a:extLst>
              <a:ext uri="{FF2B5EF4-FFF2-40B4-BE49-F238E27FC236}">
                <a16:creationId xmlns:a16="http://schemas.microsoft.com/office/drawing/2014/main" id="{917EA053-3E5C-4375-A0FB-0E57E955229E}"/>
              </a:ext>
            </a:extLst>
          </p:cNvPr>
          <p:cNvSpPr/>
          <p:nvPr/>
        </p:nvSpPr>
        <p:spPr>
          <a:xfrm>
            <a:off x="6996990" y="690987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3.a</a:t>
            </a:r>
            <a:endParaRPr sz="1867" dirty="0"/>
          </a:p>
        </p:txBody>
      </p:sp>
      <p:sp>
        <p:nvSpPr>
          <p:cNvPr id="16" name="Google Shape;280;p3">
            <a:extLst>
              <a:ext uri="{FF2B5EF4-FFF2-40B4-BE49-F238E27FC236}">
                <a16:creationId xmlns:a16="http://schemas.microsoft.com/office/drawing/2014/main" id="{1ED624D2-B4C8-46EA-973F-34ED3920A45B}"/>
              </a:ext>
            </a:extLst>
          </p:cNvPr>
          <p:cNvSpPr/>
          <p:nvPr/>
        </p:nvSpPr>
        <p:spPr>
          <a:xfrm rot="5400000" flipH="1">
            <a:off x="5924499" y="979500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" name="Google Shape;306;p4">
            <a:extLst>
              <a:ext uri="{FF2B5EF4-FFF2-40B4-BE49-F238E27FC236}">
                <a16:creationId xmlns:a16="http://schemas.microsoft.com/office/drawing/2014/main" id="{2FDA4A5C-F463-48CD-8FC0-A2A6BB53190B}"/>
              </a:ext>
            </a:extLst>
          </p:cNvPr>
          <p:cNvSpPr/>
          <p:nvPr/>
        </p:nvSpPr>
        <p:spPr>
          <a:xfrm>
            <a:off x="3851783" y="2635186"/>
            <a:ext cx="2768450" cy="617977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defRPr/>
            </a:pPr>
            <a:endParaRPr sz="1867">
              <a:solidFill>
                <a:srgbClr val="FFFFFF"/>
              </a:solidFill>
            </a:endParaRPr>
          </a:p>
        </p:txBody>
      </p:sp>
      <p:sp>
        <p:nvSpPr>
          <p:cNvPr id="18" name="Google Shape;307;p4">
            <a:extLst>
              <a:ext uri="{FF2B5EF4-FFF2-40B4-BE49-F238E27FC236}">
                <a16:creationId xmlns:a16="http://schemas.microsoft.com/office/drawing/2014/main" id="{0E161531-7124-46B8-AE17-413266FA2EF1}"/>
              </a:ext>
            </a:extLst>
          </p:cNvPr>
          <p:cNvSpPr/>
          <p:nvPr/>
        </p:nvSpPr>
        <p:spPr>
          <a:xfrm flipH="1">
            <a:off x="8004459" y="2322707"/>
            <a:ext cx="1456156" cy="615499"/>
          </a:xfrm>
          <a:prstGeom prst="wedgeRectCallout">
            <a:avLst>
              <a:gd name="adj1" fmla="val 147959"/>
              <a:gd name="adj2" fmla="val 18400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SzPts val="1200"/>
            </a:pPr>
            <a:r>
              <a:rPr lang="en-US" sz="1600" dirty="0">
                <a:latin typeface="Corbel"/>
                <a:ea typeface="Corbel"/>
                <a:cs typeface="Corbel"/>
                <a:sym typeface="Corbel"/>
              </a:rPr>
              <a:t>Enter TU and Health Facility</a:t>
            </a:r>
            <a:endParaRPr sz="1867" dirty="0"/>
          </a:p>
        </p:txBody>
      </p:sp>
      <p:sp>
        <p:nvSpPr>
          <p:cNvPr id="19" name="Google Shape;306;p4">
            <a:extLst>
              <a:ext uri="{FF2B5EF4-FFF2-40B4-BE49-F238E27FC236}">
                <a16:creationId xmlns:a16="http://schemas.microsoft.com/office/drawing/2014/main" id="{FDFC3D2C-BA76-409A-B8D7-2CEADFBFA9AF}"/>
              </a:ext>
            </a:extLst>
          </p:cNvPr>
          <p:cNvSpPr/>
          <p:nvPr/>
        </p:nvSpPr>
        <p:spPr>
          <a:xfrm>
            <a:off x="1757363" y="3429001"/>
            <a:ext cx="7682088" cy="1915651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defRPr/>
            </a:pPr>
            <a:endParaRPr sz="1867">
              <a:solidFill>
                <a:srgbClr val="FFFFFF"/>
              </a:solidFill>
            </a:endParaRPr>
          </a:p>
        </p:txBody>
      </p:sp>
      <p:sp>
        <p:nvSpPr>
          <p:cNvPr id="20" name="Google Shape;307;p4">
            <a:extLst>
              <a:ext uri="{FF2B5EF4-FFF2-40B4-BE49-F238E27FC236}">
                <a16:creationId xmlns:a16="http://schemas.microsoft.com/office/drawing/2014/main" id="{1B076845-ED4C-45D8-969B-81464164CBD3}"/>
              </a:ext>
            </a:extLst>
          </p:cNvPr>
          <p:cNvSpPr/>
          <p:nvPr/>
        </p:nvSpPr>
        <p:spPr>
          <a:xfrm flipH="1">
            <a:off x="10017209" y="4482932"/>
            <a:ext cx="1962292" cy="1600384"/>
          </a:xfrm>
          <a:prstGeom prst="wedgeRectCallout">
            <a:avLst>
              <a:gd name="adj1" fmla="val 91460"/>
              <a:gd name="adj2" fmla="val 2296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SzPts val="1200"/>
            </a:pPr>
            <a:r>
              <a:rPr lang="en-US" sz="1600" dirty="0">
                <a:latin typeface="Corbel"/>
                <a:ea typeface="Corbel"/>
                <a:cs typeface="Corbel"/>
                <a:sym typeface="Corbel"/>
              </a:rPr>
              <a:t>Enter the </a:t>
            </a:r>
          </a:p>
          <a:p>
            <a:pPr defTabSz="1219170">
              <a:buSzPts val="1200"/>
            </a:pPr>
            <a:r>
              <a:rPr lang="en-US" sz="1600" dirty="0">
                <a:latin typeface="Corbel"/>
                <a:ea typeface="Corbel"/>
                <a:cs typeface="Corbel"/>
                <a:sym typeface="Corbel"/>
              </a:rPr>
              <a:t>-Date of Visit</a:t>
            </a:r>
          </a:p>
          <a:p>
            <a:pPr defTabSz="1219170">
              <a:buSzPts val="1200"/>
            </a:pPr>
            <a:r>
              <a:rPr lang="en-US" sz="1600" dirty="0">
                <a:latin typeface="Corbel"/>
                <a:sym typeface="Corbel"/>
              </a:rPr>
              <a:t>-Designation of Staff</a:t>
            </a:r>
          </a:p>
          <a:p>
            <a:pPr defTabSz="1219170">
              <a:buSzPts val="1200"/>
            </a:pPr>
            <a:r>
              <a:rPr lang="en-US" sz="1600" dirty="0">
                <a:latin typeface="Corbel"/>
                <a:sym typeface="Corbel"/>
              </a:rPr>
              <a:t>-Month of Cohort</a:t>
            </a:r>
          </a:p>
          <a:p>
            <a:pPr defTabSz="1219170">
              <a:buSzPts val="1200"/>
            </a:pPr>
            <a:r>
              <a:rPr lang="en-US" sz="1600" dirty="0">
                <a:latin typeface="Corbel"/>
                <a:sym typeface="Corbel"/>
              </a:rPr>
              <a:t>-Nikshay Episode Id</a:t>
            </a:r>
            <a:endParaRPr sz="1867" dirty="0"/>
          </a:p>
        </p:txBody>
      </p:sp>
    </p:spTree>
    <p:extLst>
      <p:ext uri="{BB962C8B-B14F-4D97-AF65-F5344CB8AC3E}">
        <p14:creationId xmlns:p14="http://schemas.microsoft.com/office/powerpoint/2010/main" val="4125490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D164D-434A-C243-65A3-42E58F7F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70" y="1599998"/>
            <a:ext cx="11709653" cy="5030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1" name="Google Shape;2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 Screening Form</a:t>
            </a:r>
          </a:p>
        </p:txBody>
      </p:sp>
      <p:sp>
        <p:nvSpPr>
          <p:cNvPr id="9" name="Google Shape;274;p3">
            <a:extLst>
              <a:ext uri="{FF2B5EF4-FFF2-40B4-BE49-F238E27FC236}">
                <a16:creationId xmlns:a16="http://schemas.microsoft.com/office/drawing/2014/main" id="{460420EF-4252-4489-9A2B-6131EB2F54BB}"/>
              </a:ext>
            </a:extLst>
          </p:cNvPr>
          <p:cNvSpPr/>
          <p:nvPr/>
        </p:nvSpPr>
        <p:spPr>
          <a:xfrm>
            <a:off x="979250" y="818861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  <a:defRPr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Patient Management Form</a:t>
            </a:r>
            <a:endParaRPr sz="1600" dirty="0"/>
          </a:p>
        </p:txBody>
      </p:sp>
      <p:sp>
        <p:nvSpPr>
          <p:cNvPr id="10" name="Google Shape;275;p3">
            <a:extLst>
              <a:ext uri="{FF2B5EF4-FFF2-40B4-BE49-F238E27FC236}">
                <a16:creationId xmlns:a16="http://schemas.microsoft.com/office/drawing/2014/main" id="{38943E7F-77B1-4E97-A45A-064D0196049C}"/>
              </a:ext>
            </a:extLst>
          </p:cNvPr>
          <p:cNvSpPr/>
          <p:nvPr/>
        </p:nvSpPr>
        <p:spPr>
          <a:xfrm>
            <a:off x="1460087" y="698542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  <a:defRPr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867" dirty="0"/>
          </a:p>
        </p:txBody>
      </p:sp>
      <p:sp>
        <p:nvSpPr>
          <p:cNvPr id="8" name="Google Shape;276;p3">
            <a:extLst>
              <a:ext uri="{FF2B5EF4-FFF2-40B4-BE49-F238E27FC236}">
                <a16:creationId xmlns:a16="http://schemas.microsoft.com/office/drawing/2014/main" id="{F84E8DE6-FBD9-4141-A42F-95B0141BD10C}"/>
              </a:ext>
            </a:extLst>
          </p:cNvPr>
          <p:cNvSpPr/>
          <p:nvPr/>
        </p:nvSpPr>
        <p:spPr>
          <a:xfrm>
            <a:off x="3747702" y="870778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Post Treatment Follow Up Form</a:t>
            </a:r>
            <a:endParaRPr sz="1600" dirty="0"/>
          </a:p>
        </p:txBody>
      </p:sp>
      <p:sp>
        <p:nvSpPr>
          <p:cNvPr id="12" name="Google Shape;277;p3">
            <a:extLst>
              <a:ext uri="{FF2B5EF4-FFF2-40B4-BE49-F238E27FC236}">
                <a16:creationId xmlns:a16="http://schemas.microsoft.com/office/drawing/2014/main" id="{280C25FE-BD20-4752-AB2B-ADFD5C0E3585}"/>
              </a:ext>
            </a:extLst>
          </p:cNvPr>
          <p:cNvSpPr/>
          <p:nvPr/>
        </p:nvSpPr>
        <p:spPr>
          <a:xfrm>
            <a:off x="4228539" y="690987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sz="1867" dirty="0"/>
          </a:p>
        </p:txBody>
      </p:sp>
      <p:sp>
        <p:nvSpPr>
          <p:cNvPr id="13" name="Google Shape;280;p3">
            <a:extLst>
              <a:ext uri="{FF2B5EF4-FFF2-40B4-BE49-F238E27FC236}">
                <a16:creationId xmlns:a16="http://schemas.microsoft.com/office/drawing/2014/main" id="{2D9EA715-E717-4B26-ABF0-598DAB206C95}"/>
              </a:ext>
            </a:extLst>
          </p:cNvPr>
          <p:cNvSpPr/>
          <p:nvPr/>
        </p:nvSpPr>
        <p:spPr>
          <a:xfrm rot="5400000" flipH="1">
            <a:off x="3178835" y="950327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" name="Google Shape;276;p3">
            <a:extLst>
              <a:ext uri="{FF2B5EF4-FFF2-40B4-BE49-F238E27FC236}">
                <a16:creationId xmlns:a16="http://schemas.microsoft.com/office/drawing/2014/main" id="{E5C8F9B6-85DF-487C-B12B-85EC79AB2FA7}"/>
              </a:ext>
            </a:extLst>
          </p:cNvPr>
          <p:cNvSpPr/>
          <p:nvPr/>
        </p:nvSpPr>
        <p:spPr>
          <a:xfrm>
            <a:off x="6516153" y="870778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Fill the form</a:t>
            </a:r>
            <a:endParaRPr sz="1600" dirty="0"/>
          </a:p>
        </p:txBody>
      </p:sp>
      <p:sp>
        <p:nvSpPr>
          <p:cNvPr id="15" name="Google Shape;277;p3">
            <a:extLst>
              <a:ext uri="{FF2B5EF4-FFF2-40B4-BE49-F238E27FC236}">
                <a16:creationId xmlns:a16="http://schemas.microsoft.com/office/drawing/2014/main" id="{917EA053-3E5C-4375-A0FB-0E57E955229E}"/>
              </a:ext>
            </a:extLst>
          </p:cNvPr>
          <p:cNvSpPr/>
          <p:nvPr/>
        </p:nvSpPr>
        <p:spPr>
          <a:xfrm>
            <a:off x="6996990" y="690987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3.b</a:t>
            </a:r>
            <a:endParaRPr sz="1867" dirty="0"/>
          </a:p>
        </p:txBody>
      </p:sp>
      <p:sp>
        <p:nvSpPr>
          <p:cNvPr id="16" name="Google Shape;280;p3">
            <a:extLst>
              <a:ext uri="{FF2B5EF4-FFF2-40B4-BE49-F238E27FC236}">
                <a16:creationId xmlns:a16="http://schemas.microsoft.com/office/drawing/2014/main" id="{1ED624D2-B4C8-46EA-973F-34ED3920A45B}"/>
              </a:ext>
            </a:extLst>
          </p:cNvPr>
          <p:cNvSpPr/>
          <p:nvPr/>
        </p:nvSpPr>
        <p:spPr>
          <a:xfrm rot="5400000" flipH="1">
            <a:off x="5924499" y="979500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Google Shape;306;p4">
            <a:extLst>
              <a:ext uri="{FF2B5EF4-FFF2-40B4-BE49-F238E27FC236}">
                <a16:creationId xmlns:a16="http://schemas.microsoft.com/office/drawing/2014/main" id="{FDFC3D2C-BA76-409A-B8D7-2CEADFBFA9AF}"/>
              </a:ext>
            </a:extLst>
          </p:cNvPr>
          <p:cNvSpPr/>
          <p:nvPr/>
        </p:nvSpPr>
        <p:spPr>
          <a:xfrm>
            <a:off x="1895096" y="4486275"/>
            <a:ext cx="1667739" cy="1114425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defRPr/>
            </a:pPr>
            <a:endParaRPr sz="1867">
              <a:solidFill>
                <a:srgbClr val="FFFFFF"/>
              </a:solidFill>
            </a:endParaRPr>
          </a:p>
        </p:txBody>
      </p:sp>
      <p:sp>
        <p:nvSpPr>
          <p:cNvPr id="20" name="Google Shape;307;p4">
            <a:extLst>
              <a:ext uri="{FF2B5EF4-FFF2-40B4-BE49-F238E27FC236}">
                <a16:creationId xmlns:a16="http://schemas.microsoft.com/office/drawing/2014/main" id="{1B076845-ED4C-45D8-969B-81464164CBD3}"/>
              </a:ext>
            </a:extLst>
          </p:cNvPr>
          <p:cNvSpPr/>
          <p:nvPr/>
        </p:nvSpPr>
        <p:spPr>
          <a:xfrm flipH="1">
            <a:off x="4388383" y="4304823"/>
            <a:ext cx="1328464" cy="1107941"/>
          </a:xfrm>
          <a:prstGeom prst="wedgeRectCallout">
            <a:avLst>
              <a:gd name="adj1" fmla="val 107797"/>
              <a:gd name="adj2" fmla="val 22850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SzPts val="1200"/>
            </a:pPr>
            <a:r>
              <a:rPr lang="en-US" sz="1600" dirty="0">
                <a:latin typeface="Corbel"/>
                <a:ea typeface="Corbel"/>
                <a:cs typeface="Corbel"/>
                <a:sym typeface="Corbel"/>
              </a:rPr>
              <a:t>Enter response received by Patient</a:t>
            </a:r>
            <a:endParaRPr sz="1867" dirty="0"/>
          </a:p>
        </p:txBody>
      </p:sp>
      <p:sp>
        <p:nvSpPr>
          <p:cNvPr id="22" name="Google Shape;306;p4">
            <a:extLst>
              <a:ext uri="{FF2B5EF4-FFF2-40B4-BE49-F238E27FC236}">
                <a16:creationId xmlns:a16="http://schemas.microsoft.com/office/drawing/2014/main" id="{A5478152-97D8-669F-1EFF-B4E302862EBF}"/>
              </a:ext>
            </a:extLst>
          </p:cNvPr>
          <p:cNvSpPr/>
          <p:nvPr/>
        </p:nvSpPr>
        <p:spPr>
          <a:xfrm>
            <a:off x="6606240" y="4486275"/>
            <a:ext cx="4180822" cy="885825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defRPr/>
            </a:pPr>
            <a:endParaRPr sz="1867">
              <a:solidFill>
                <a:srgbClr val="FFFFFF"/>
              </a:solidFill>
            </a:endParaRPr>
          </a:p>
        </p:txBody>
      </p:sp>
      <p:sp>
        <p:nvSpPr>
          <p:cNvPr id="23" name="Google Shape;307;p4">
            <a:extLst>
              <a:ext uri="{FF2B5EF4-FFF2-40B4-BE49-F238E27FC236}">
                <a16:creationId xmlns:a16="http://schemas.microsoft.com/office/drawing/2014/main" id="{5FCF0E6E-31A4-0483-B31F-E6A723D6424E}"/>
              </a:ext>
            </a:extLst>
          </p:cNvPr>
          <p:cNvSpPr/>
          <p:nvPr/>
        </p:nvSpPr>
        <p:spPr>
          <a:xfrm flipH="1">
            <a:off x="9577837" y="2909912"/>
            <a:ext cx="2418451" cy="1354162"/>
          </a:xfrm>
          <a:prstGeom prst="wedgeRectCallout">
            <a:avLst>
              <a:gd name="adj1" fmla="val 78759"/>
              <a:gd name="adj2" fmla="val 65405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SzPts val="1200"/>
            </a:pPr>
            <a:r>
              <a:rPr lang="en-US" sz="1600" dirty="0">
                <a:latin typeface="Corbel"/>
                <a:ea typeface="Corbel"/>
                <a:cs typeface="Corbel"/>
                <a:sym typeface="Corbel"/>
              </a:rPr>
              <a:t>This set of questions appear when response is selected as- “Patient/Relative responded”</a:t>
            </a:r>
            <a:endParaRPr sz="1867" dirty="0"/>
          </a:p>
        </p:txBody>
      </p:sp>
      <p:sp>
        <p:nvSpPr>
          <p:cNvPr id="26" name="Google Shape;306;p4">
            <a:extLst>
              <a:ext uri="{FF2B5EF4-FFF2-40B4-BE49-F238E27FC236}">
                <a16:creationId xmlns:a16="http://schemas.microsoft.com/office/drawing/2014/main" id="{89E30A29-FAD1-2DC4-0643-E668009FC228}"/>
              </a:ext>
            </a:extLst>
          </p:cNvPr>
          <p:cNvSpPr/>
          <p:nvPr/>
        </p:nvSpPr>
        <p:spPr>
          <a:xfrm>
            <a:off x="6872940" y="5420514"/>
            <a:ext cx="4180822" cy="437362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defRPr/>
            </a:pPr>
            <a:endParaRPr sz="1867">
              <a:solidFill>
                <a:srgbClr val="FFFFFF"/>
              </a:solidFill>
            </a:endParaRPr>
          </a:p>
        </p:txBody>
      </p:sp>
      <p:sp>
        <p:nvSpPr>
          <p:cNvPr id="27" name="Google Shape;307;p4">
            <a:extLst>
              <a:ext uri="{FF2B5EF4-FFF2-40B4-BE49-F238E27FC236}">
                <a16:creationId xmlns:a16="http://schemas.microsoft.com/office/drawing/2014/main" id="{66040ACB-E96B-1910-7D0B-21306FCBC8CB}"/>
              </a:ext>
            </a:extLst>
          </p:cNvPr>
          <p:cNvSpPr/>
          <p:nvPr/>
        </p:nvSpPr>
        <p:spPr>
          <a:xfrm flipH="1">
            <a:off x="7815465" y="6037464"/>
            <a:ext cx="4180822" cy="615499"/>
          </a:xfrm>
          <a:prstGeom prst="wedgeRectCallout">
            <a:avLst>
              <a:gd name="adj1" fmla="val 63727"/>
              <a:gd name="adj2" fmla="val -86553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SzPts val="1200"/>
            </a:pPr>
            <a:r>
              <a:rPr lang="en-US" sz="1600" dirty="0">
                <a:latin typeface="Corbel"/>
              </a:rPr>
              <a:t>Enter the Nikshay Id of patient if the patient is on/ completed treatment for a new episode </a:t>
            </a:r>
            <a:endParaRPr sz="1600" dirty="0">
              <a:latin typeface="Corbel"/>
            </a:endParaRPr>
          </a:p>
        </p:txBody>
      </p:sp>
      <p:sp>
        <p:nvSpPr>
          <p:cNvPr id="28" name="Google Shape;306;p4">
            <a:extLst>
              <a:ext uri="{FF2B5EF4-FFF2-40B4-BE49-F238E27FC236}">
                <a16:creationId xmlns:a16="http://schemas.microsoft.com/office/drawing/2014/main" id="{82ECAD9C-68E6-A855-B319-76AF88FD5DBE}"/>
              </a:ext>
            </a:extLst>
          </p:cNvPr>
          <p:cNvSpPr/>
          <p:nvPr/>
        </p:nvSpPr>
        <p:spPr>
          <a:xfrm>
            <a:off x="1963821" y="5907673"/>
            <a:ext cx="2412715" cy="421690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defRPr/>
            </a:pPr>
            <a:endParaRPr sz="1867">
              <a:solidFill>
                <a:srgbClr val="FFFFFF"/>
              </a:solidFill>
            </a:endParaRPr>
          </a:p>
        </p:txBody>
      </p:sp>
      <p:sp>
        <p:nvSpPr>
          <p:cNvPr id="29" name="Google Shape;307;p4">
            <a:extLst>
              <a:ext uri="{FF2B5EF4-FFF2-40B4-BE49-F238E27FC236}">
                <a16:creationId xmlns:a16="http://schemas.microsoft.com/office/drawing/2014/main" id="{1B2B3C90-5EF9-0182-BB40-99414BB48343}"/>
              </a:ext>
            </a:extLst>
          </p:cNvPr>
          <p:cNvSpPr/>
          <p:nvPr/>
        </p:nvSpPr>
        <p:spPr>
          <a:xfrm flipH="1">
            <a:off x="4914899" y="5611941"/>
            <a:ext cx="1753647" cy="615499"/>
          </a:xfrm>
          <a:prstGeom prst="wedgeRectCallout">
            <a:avLst>
              <a:gd name="adj1" fmla="val 82540"/>
              <a:gd name="adj2" fmla="val 29814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SzPts val="1200"/>
            </a:pPr>
            <a:r>
              <a:rPr lang="en-US" sz="1600" dirty="0">
                <a:latin typeface="Corbel"/>
                <a:ea typeface="Corbel"/>
                <a:cs typeface="Corbel"/>
                <a:sym typeface="Corbel"/>
              </a:rPr>
              <a:t>Enter the symptoms of TB</a:t>
            </a:r>
            <a:endParaRPr sz="1867" dirty="0"/>
          </a:p>
        </p:txBody>
      </p:sp>
    </p:spTree>
    <p:extLst>
      <p:ext uri="{BB962C8B-B14F-4D97-AF65-F5344CB8AC3E}">
        <p14:creationId xmlns:p14="http://schemas.microsoft.com/office/powerpoint/2010/main" val="334996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"/>
          <p:cNvSpPr txBox="1"/>
          <p:nvPr/>
        </p:nvSpPr>
        <p:spPr>
          <a:xfrm>
            <a:off x="331724" y="2587878"/>
            <a:ext cx="2050414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300" rIns="0" bIns="0" anchor="t" anchorCtr="0">
            <a:spAutoFit/>
          </a:bodyPr>
          <a:lstStyle/>
          <a:p>
            <a:pPr marL="12700" marR="50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Staff and  Treatment  Supporters</a:t>
            </a:r>
            <a:endParaRPr sz="36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6" name="Google Shape;206;p2"/>
          <p:cNvSpPr txBox="1">
            <a:spLocks noGrp="1"/>
          </p:cNvSpPr>
          <p:nvPr>
            <p:ph type="body" idx="1"/>
          </p:nvPr>
        </p:nvSpPr>
        <p:spPr>
          <a:xfrm>
            <a:off x="169575" y="666750"/>
            <a:ext cx="11905500" cy="59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01650" algn="just" rtl="0">
              <a:lnSpc>
                <a:spcPct val="15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  <a:p>
            <a:pPr marL="577850" lvl="0" indent="-501650" algn="just" rtl="0">
              <a:lnSpc>
                <a:spcPct val="15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Post Treatment Follow up register</a:t>
            </a:r>
          </a:p>
          <a:p>
            <a:pPr marL="577850" lvl="0" indent="-501650" algn="just" rtl="0">
              <a:lnSpc>
                <a:spcPct val="15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Post Treatment Follow Up Form</a:t>
            </a:r>
          </a:p>
          <a:p>
            <a:pPr marL="577850" indent="-501650" algn="just">
              <a:lnSpc>
                <a:spcPct val="150000"/>
              </a:lnSpc>
              <a:spcBef>
                <a:spcPts val="637"/>
              </a:spcBef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Post Treatment Follow up report</a:t>
            </a:r>
          </a:p>
          <a:p>
            <a:pPr marL="76200" lvl="0" indent="0" algn="just" rtl="0">
              <a:lnSpc>
                <a:spcPct val="15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lang="en-US" sz="22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"/>
          <p:cNvSpPr txBox="1"/>
          <p:nvPr/>
        </p:nvSpPr>
        <p:spPr>
          <a:xfrm>
            <a:off x="2661920" y="-14287"/>
            <a:ext cx="7772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Table of  Contents</a:t>
            </a:r>
            <a:endParaRPr sz="28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8" name="Google Shape;208;p2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B362EF-E3F7-A175-EAAF-75A56FFAD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93" y="1604634"/>
            <a:ext cx="11855411" cy="51015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1" name="Google Shape;2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 Screening Form</a:t>
            </a:r>
          </a:p>
        </p:txBody>
      </p:sp>
      <p:sp>
        <p:nvSpPr>
          <p:cNvPr id="9" name="Google Shape;274;p3">
            <a:extLst>
              <a:ext uri="{FF2B5EF4-FFF2-40B4-BE49-F238E27FC236}">
                <a16:creationId xmlns:a16="http://schemas.microsoft.com/office/drawing/2014/main" id="{460420EF-4252-4489-9A2B-6131EB2F54BB}"/>
              </a:ext>
            </a:extLst>
          </p:cNvPr>
          <p:cNvSpPr/>
          <p:nvPr/>
        </p:nvSpPr>
        <p:spPr>
          <a:xfrm>
            <a:off x="979250" y="818861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  <a:defRPr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Patient Management Form</a:t>
            </a:r>
            <a:endParaRPr sz="1600" dirty="0"/>
          </a:p>
        </p:txBody>
      </p:sp>
      <p:sp>
        <p:nvSpPr>
          <p:cNvPr id="10" name="Google Shape;275;p3">
            <a:extLst>
              <a:ext uri="{FF2B5EF4-FFF2-40B4-BE49-F238E27FC236}">
                <a16:creationId xmlns:a16="http://schemas.microsoft.com/office/drawing/2014/main" id="{38943E7F-77B1-4E97-A45A-064D0196049C}"/>
              </a:ext>
            </a:extLst>
          </p:cNvPr>
          <p:cNvSpPr/>
          <p:nvPr/>
        </p:nvSpPr>
        <p:spPr>
          <a:xfrm>
            <a:off x="1460087" y="698542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  <a:defRPr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867" dirty="0"/>
          </a:p>
        </p:txBody>
      </p:sp>
      <p:sp>
        <p:nvSpPr>
          <p:cNvPr id="8" name="Google Shape;276;p3">
            <a:extLst>
              <a:ext uri="{FF2B5EF4-FFF2-40B4-BE49-F238E27FC236}">
                <a16:creationId xmlns:a16="http://schemas.microsoft.com/office/drawing/2014/main" id="{F84E8DE6-FBD9-4141-A42F-95B0141BD10C}"/>
              </a:ext>
            </a:extLst>
          </p:cNvPr>
          <p:cNvSpPr/>
          <p:nvPr/>
        </p:nvSpPr>
        <p:spPr>
          <a:xfrm>
            <a:off x="3747702" y="870778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Post Treatment Follow Up Form</a:t>
            </a:r>
            <a:endParaRPr sz="1600" dirty="0"/>
          </a:p>
        </p:txBody>
      </p:sp>
      <p:sp>
        <p:nvSpPr>
          <p:cNvPr id="12" name="Google Shape;277;p3">
            <a:extLst>
              <a:ext uri="{FF2B5EF4-FFF2-40B4-BE49-F238E27FC236}">
                <a16:creationId xmlns:a16="http://schemas.microsoft.com/office/drawing/2014/main" id="{280C25FE-BD20-4752-AB2B-ADFD5C0E3585}"/>
              </a:ext>
            </a:extLst>
          </p:cNvPr>
          <p:cNvSpPr/>
          <p:nvPr/>
        </p:nvSpPr>
        <p:spPr>
          <a:xfrm>
            <a:off x="4228539" y="690987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sz="1867" dirty="0"/>
          </a:p>
        </p:txBody>
      </p:sp>
      <p:sp>
        <p:nvSpPr>
          <p:cNvPr id="13" name="Google Shape;280;p3">
            <a:extLst>
              <a:ext uri="{FF2B5EF4-FFF2-40B4-BE49-F238E27FC236}">
                <a16:creationId xmlns:a16="http://schemas.microsoft.com/office/drawing/2014/main" id="{2D9EA715-E717-4B26-ABF0-598DAB206C95}"/>
              </a:ext>
            </a:extLst>
          </p:cNvPr>
          <p:cNvSpPr/>
          <p:nvPr/>
        </p:nvSpPr>
        <p:spPr>
          <a:xfrm rot="5400000" flipH="1">
            <a:off x="3178835" y="950327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" name="Google Shape;276;p3">
            <a:extLst>
              <a:ext uri="{FF2B5EF4-FFF2-40B4-BE49-F238E27FC236}">
                <a16:creationId xmlns:a16="http://schemas.microsoft.com/office/drawing/2014/main" id="{E5C8F9B6-85DF-487C-B12B-85EC79AB2FA7}"/>
              </a:ext>
            </a:extLst>
          </p:cNvPr>
          <p:cNvSpPr/>
          <p:nvPr/>
        </p:nvSpPr>
        <p:spPr>
          <a:xfrm>
            <a:off x="6516153" y="870778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Fill the form</a:t>
            </a:r>
            <a:endParaRPr sz="1600" dirty="0"/>
          </a:p>
        </p:txBody>
      </p:sp>
      <p:sp>
        <p:nvSpPr>
          <p:cNvPr id="15" name="Google Shape;277;p3">
            <a:extLst>
              <a:ext uri="{FF2B5EF4-FFF2-40B4-BE49-F238E27FC236}">
                <a16:creationId xmlns:a16="http://schemas.microsoft.com/office/drawing/2014/main" id="{917EA053-3E5C-4375-A0FB-0E57E955229E}"/>
              </a:ext>
            </a:extLst>
          </p:cNvPr>
          <p:cNvSpPr/>
          <p:nvPr/>
        </p:nvSpPr>
        <p:spPr>
          <a:xfrm>
            <a:off x="6996990" y="690987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3.b</a:t>
            </a:r>
            <a:endParaRPr sz="1867" dirty="0"/>
          </a:p>
        </p:txBody>
      </p:sp>
      <p:sp>
        <p:nvSpPr>
          <p:cNvPr id="16" name="Google Shape;280;p3">
            <a:extLst>
              <a:ext uri="{FF2B5EF4-FFF2-40B4-BE49-F238E27FC236}">
                <a16:creationId xmlns:a16="http://schemas.microsoft.com/office/drawing/2014/main" id="{1ED624D2-B4C8-46EA-973F-34ED3920A45B}"/>
              </a:ext>
            </a:extLst>
          </p:cNvPr>
          <p:cNvSpPr/>
          <p:nvPr/>
        </p:nvSpPr>
        <p:spPr>
          <a:xfrm rot="5400000" flipH="1">
            <a:off x="5924499" y="979500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Google Shape;306;p4">
            <a:extLst>
              <a:ext uri="{FF2B5EF4-FFF2-40B4-BE49-F238E27FC236}">
                <a16:creationId xmlns:a16="http://schemas.microsoft.com/office/drawing/2014/main" id="{FDFC3D2C-BA76-409A-B8D7-2CEADFBFA9AF}"/>
              </a:ext>
            </a:extLst>
          </p:cNvPr>
          <p:cNvSpPr/>
          <p:nvPr/>
        </p:nvSpPr>
        <p:spPr>
          <a:xfrm>
            <a:off x="1863127" y="5253366"/>
            <a:ext cx="1667739" cy="1114425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defRPr/>
            </a:pPr>
            <a:endParaRPr sz="1867">
              <a:solidFill>
                <a:srgbClr val="FFFFFF"/>
              </a:solidFill>
            </a:endParaRPr>
          </a:p>
        </p:txBody>
      </p:sp>
      <p:sp>
        <p:nvSpPr>
          <p:cNvPr id="20" name="Google Shape;307;p4">
            <a:extLst>
              <a:ext uri="{FF2B5EF4-FFF2-40B4-BE49-F238E27FC236}">
                <a16:creationId xmlns:a16="http://schemas.microsoft.com/office/drawing/2014/main" id="{1B076845-ED4C-45D8-969B-81464164CBD3}"/>
              </a:ext>
            </a:extLst>
          </p:cNvPr>
          <p:cNvSpPr/>
          <p:nvPr/>
        </p:nvSpPr>
        <p:spPr>
          <a:xfrm flipH="1">
            <a:off x="4287334" y="4879281"/>
            <a:ext cx="1328464" cy="1107941"/>
          </a:xfrm>
          <a:prstGeom prst="wedgeRectCallout">
            <a:avLst>
              <a:gd name="adj1" fmla="val 107797"/>
              <a:gd name="adj2" fmla="val 22850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SzPts val="1200"/>
            </a:pPr>
            <a:r>
              <a:rPr lang="en-US" sz="1600" dirty="0">
                <a:latin typeface="Corbel"/>
                <a:ea typeface="Corbel"/>
                <a:cs typeface="Corbel"/>
                <a:sym typeface="Corbel"/>
              </a:rPr>
              <a:t>Enter response received by Patient</a:t>
            </a:r>
            <a:endParaRPr sz="1867" dirty="0"/>
          </a:p>
        </p:txBody>
      </p:sp>
      <p:sp>
        <p:nvSpPr>
          <p:cNvPr id="22" name="Google Shape;306;p4">
            <a:extLst>
              <a:ext uri="{FF2B5EF4-FFF2-40B4-BE49-F238E27FC236}">
                <a16:creationId xmlns:a16="http://schemas.microsoft.com/office/drawing/2014/main" id="{A5478152-97D8-669F-1EFF-B4E302862EBF}"/>
              </a:ext>
            </a:extLst>
          </p:cNvPr>
          <p:cNvSpPr/>
          <p:nvPr/>
        </p:nvSpPr>
        <p:spPr>
          <a:xfrm>
            <a:off x="6734828" y="5147455"/>
            <a:ext cx="1678679" cy="593922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defRPr/>
            </a:pPr>
            <a:endParaRPr sz="1867">
              <a:solidFill>
                <a:srgbClr val="FFFFFF"/>
              </a:solidFill>
            </a:endParaRPr>
          </a:p>
        </p:txBody>
      </p:sp>
      <p:sp>
        <p:nvSpPr>
          <p:cNvPr id="23" name="Google Shape;307;p4">
            <a:extLst>
              <a:ext uri="{FF2B5EF4-FFF2-40B4-BE49-F238E27FC236}">
                <a16:creationId xmlns:a16="http://schemas.microsoft.com/office/drawing/2014/main" id="{5FCF0E6E-31A4-0483-B31F-E6A723D6424E}"/>
              </a:ext>
            </a:extLst>
          </p:cNvPr>
          <p:cNvSpPr/>
          <p:nvPr/>
        </p:nvSpPr>
        <p:spPr>
          <a:xfrm flipH="1">
            <a:off x="9115546" y="4023400"/>
            <a:ext cx="2418451" cy="1600384"/>
          </a:xfrm>
          <a:prstGeom prst="wedgeRectCallout">
            <a:avLst>
              <a:gd name="adj1" fmla="val 78759"/>
              <a:gd name="adj2" fmla="val 65405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SzPts val="1200"/>
            </a:pPr>
            <a:r>
              <a:rPr lang="en-US" sz="1600" dirty="0">
                <a:latin typeface="Corbel"/>
                <a:ea typeface="Corbel"/>
                <a:cs typeface="Corbel"/>
                <a:sym typeface="Corbel"/>
              </a:rPr>
              <a:t>This question appears when response is selected as- “Patient Dead”.</a:t>
            </a:r>
            <a:br>
              <a:rPr lang="en-US" sz="1600" dirty="0">
                <a:latin typeface="Corbel"/>
                <a:ea typeface="Corbel"/>
                <a:cs typeface="Corbel"/>
                <a:sym typeface="Corbel"/>
              </a:rPr>
            </a:br>
            <a:r>
              <a:rPr lang="en-US" sz="1600" dirty="0">
                <a:latin typeface="Corbel"/>
                <a:ea typeface="Corbel"/>
                <a:cs typeface="Corbel"/>
                <a:sym typeface="Corbel"/>
              </a:rPr>
              <a:t>Select the reason for death</a:t>
            </a:r>
            <a:endParaRPr sz="1867" dirty="0"/>
          </a:p>
        </p:txBody>
      </p:sp>
      <p:sp>
        <p:nvSpPr>
          <p:cNvPr id="26" name="Google Shape;306;p4">
            <a:extLst>
              <a:ext uri="{FF2B5EF4-FFF2-40B4-BE49-F238E27FC236}">
                <a16:creationId xmlns:a16="http://schemas.microsoft.com/office/drawing/2014/main" id="{89E30A29-FAD1-2DC4-0643-E668009FC228}"/>
              </a:ext>
            </a:extLst>
          </p:cNvPr>
          <p:cNvSpPr/>
          <p:nvPr/>
        </p:nvSpPr>
        <p:spPr>
          <a:xfrm>
            <a:off x="6844365" y="5820465"/>
            <a:ext cx="4180822" cy="437362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defRPr/>
            </a:pPr>
            <a:endParaRPr sz="1867">
              <a:solidFill>
                <a:srgbClr val="FFFFFF"/>
              </a:solidFill>
            </a:endParaRPr>
          </a:p>
        </p:txBody>
      </p:sp>
      <p:sp>
        <p:nvSpPr>
          <p:cNvPr id="27" name="Google Shape;307;p4">
            <a:extLst>
              <a:ext uri="{FF2B5EF4-FFF2-40B4-BE49-F238E27FC236}">
                <a16:creationId xmlns:a16="http://schemas.microsoft.com/office/drawing/2014/main" id="{66040ACB-E96B-1910-7D0B-21306FCBC8CB}"/>
              </a:ext>
            </a:extLst>
          </p:cNvPr>
          <p:cNvSpPr/>
          <p:nvPr/>
        </p:nvSpPr>
        <p:spPr>
          <a:xfrm flipH="1">
            <a:off x="8413507" y="6336915"/>
            <a:ext cx="2611680" cy="369277"/>
          </a:xfrm>
          <a:prstGeom prst="wedgeRectCallout">
            <a:avLst>
              <a:gd name="adj1" fmla="val 64954"/>
              <a:gd name="adj2" fmla="val -63339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SzPts val="1200"/>
            </a:pPr>
            <a:r>
              <a:rPr lang="en-US" sz="1600" dirty="0">
                <a:latin typeface="Corbel"/>
              </a:rPr>
              <a:t>Enter the Date of death</a:t>
            </a:r>
            <a:endParaRPr sz="16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02711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7F77D-A8BA-03F0-7521-FBA8CEC0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93" y="1749237"/>
            <a:ext cx="11662014" cy="4856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1" name="Google Shape;2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 Screening Form</a:t>
            </a:r>
          </a:p>
        </p:txBody>
      </p:sp>
      <p:sp>
        <p:nvSpPr>
          <p:cNvPr id="9" name="Google Shape;274;p3">
            <a:extLst>
              <a:ext uri="{FF2B5EF4-FFF2-40B4-BE49-F238E27FC236}">
                <a16:creationId xmlns:a16="http://schemas.microsoft.com/office/drawing/2014/main" id="{460420EF-4252-4489-9A2B-6131EB2F54BB}"/>
              </a:ext>
            </a:extLst>
          </p:cNvPr>
          <p:cNvSpPr/>
          <p:nvPr/>
        </p:nvSpPr>
        <p:spPr>
          <a:xfrm>
            <a:off x="979250" y="818861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  <a:defRPr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Patient Management Form</a:t>
            </a:r>
            <a:endParaRPr sz="1600" dirty="0"/>
          </a:p>
        </p:txBody>
      </p:sp>
      <p:sp>
        <p:nvSpPr>
          <p:cNvPr id="10" name="Google Shape;275;p3">
            <a:extLst>
              <a:ext uri="{FF2B5EF4-FFF2-40B4-BE49-F238E27FC236}">
                <a16:creationId xmlns:a16="http://schemas.microsoft.com/office/drawing/2014/main" id="{38943E7F-77B1-4E97-A45A-064D0196049C}"/>
              </a:ext>
            </a:extLst>
          </p:cNvPr>
          <p:cNvSpPr/>
          <p:nvPr/>
        </p:nvSpPr>
        <p:spPr>
          <a:xfrm>
            <a:off x="1460087" y="698542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  <a:defRPr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867" dirty="0"/>
          </a:p>
        </p:txBody>
      </p:sp>
      <p:sp>
        <p:nvSpPr>
          <p:cNvPr id="8" name="Google Shape;276;p3">
            <a:extLst>
              <a:ext uri="{FF2B5EF4-FFF2-40B4-BE49-F238E27FC236}">
                <a16:creationId xmlns:a16="http://schemas.microsoft.com/office/drawing/2014/main" id="{F84E8DE6-FBD9-4141-A42F-95B0141BD10C}"/>
              </a:ext>
            </a:extLst>
          </p:cNvPr>
          <p:cNvSpPr/>
          <p:nvPr/>
        </p:nvSpPr>
        <p:spPr>
          <a:xfrm>
            <a:off x="3747702" y="870778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Post Treatment Follow Up Form</a:t>
            </a:r>
            <a:endParaRPr sz="1600" dirty="0"/>
          </a:p>
        </p:txBody>
      </p:sp>
      <p:sp>
        <p:nvSpPr>
          <p:cNvPr id="12" name="Google Shape;277;p3">
            <a:extLst>
              <a:ext uri="{FF2B5EF4-FFF2-40B4-BE49-F238E27FC236}">
                <a16:creationId xmlns:a16="http://schemas.microsoft.com/office/drawing/2014/main" id="{280C25FE-BD20-4752-AB2B-ADFD5C0E3585}"/>
              </a:ext>
            </a:extLst>
          </p:cNvPr>
          <p:cNvSpPr/>
          <p:nvPr/>
        </p:nvSpPr>
        <p:spPr>
          <a:xfrm>
            <a:off x="4228539" y="690987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sz="1867" dirty="0"/>
          </a:p>
        </p:txBody>
      </p:sp>
      <p:sp>
        <p:nvSpPr>
          <p:cNvPr id="13" name="Google Shape;280;p3">
            <a:extLst>
              <a:ext uri="{FF2B5EF4-FFF2-40B4-BE49-F238E27FC236}">
                <a16:creationId xmlns:a16="http://schemas.microsoft.com/office/drawing/2014/main" id="{2D9EA715-E717-4B26-ABF0-598DAB206C95}"/>
              </a:ext>
            </a:extLst>
          </p:cNvPr>
          <p:cNvSpPr/>
          <p:nvPr/>
        </p:nvSpPr>
        <p:spPr>
          <a:xfrm rot="5400000" flipH="1">
            <a:off x="3178835" y="950327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" name="Google Shape;276;p3">
            <a:extLst>
              <a:ext uri="{FF2B5EF4-FFF2-40B4-BE49-F238E27FC236}">
                <a16:creationId xmlns:a16="http://schemas.microsoft.com/office/drawing/2014/main" id="{E5C8F9B6-85DF-487C-B12B-85EC79AB2FA7}"/>
              </a:ext>
            </a:extLst>
          </p:cNvPr>
          <p:cNvSpPr/>
          <p:nvPr/>
        </p:nvSpPr>
        <p:spPr>
          <a:xfrm>
            <a:off x="6516153" y="870778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Fill up the form</a:t>
            </a:r>
            <a:endParaRPr sz="1600" dirty="0"/>
          </a:p>
        </p:txBody>
      </p:sp>
      <p:sp>
        <p:nvSpPr>
          <p:cNvPr id="15" name="Google Shape;277;p3">
            <a:extLst>
              <a:ext uri="{FF2B5EF4-FFF2-40B4-BE49-F238E27FC236}">
                <a16:creationId xmlns:a16="http://schemas.microsoft.com/office/drawing/2014/main" id="{917EA053-3E5C-4375-A0FB-0E57E955229E}"/>
              </a:ext>
            </a:extLst>
          </p:cNvPr>
          <p:cNvSpPr/>
          <p:nvPr/>
        </p:nvSpPr>
        <p:spPr>
          <a:xfrm>
            <a:off x="6996990" y="690987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sz="1867" dirty="0"/>
          </a:p>
        </p:txBody>
      </p:sp>
      <p:sp>
        <p:nvSpPr>
          <p:cNvPr id="16" name="Google Shape;280;p3">
            <a:extLst>
              <a:ext uri="{FF2B5EF4-FFF2-40B4-BE49-F238E27FC236}">
                <a16:creationId xmlns:a16="http://schemas.microsoft.com/office/drawing/2014/main" id="{1ED624D2-B4C8-46EA-973F-34ED3920A45B}"/>
              </a:ext>
            </a:extLst>
          </p:cNvPr>
          <p:cNvSpPr/>
          <p:nvPr/>
        </p:nvSpPr>
        <p:spPr>
          <a:xfrm rot="5400000" flipH="1">
            <a:off x="5941363" y="996205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" name="Google Shape;276;p3">
            <a:extLst>
              <a:ext uri="{FF2B5EF4-FFF2-40B4-BE49-F238E27FC236}">
                <a16:creationId xmlns:a16="http://schemas.microsoft.com/office/drawing/2014/main" id="{F2E39464-22EF-4C3D-8A04-D160C9FAAC2A}"/>
              </a:ext>
            </a:extLst>
          </p:cNvPr>
          <p:cNvSpPr/>
          <p:nvPr/>
        </p:nvSpPr>
        <p:spPr>
          <a:xfrm>
            <a:off x="9330613" y="871937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Submit</a:t>
            </a:r>
            <a:endParaRPr sz="1600" dirty="0"/>
          </a:p>
        </p:txBody>
      </p:sp>
      <p:sp>
        <p:nvSpPr>
          <p:cNvPr id="18" name="Google Shape;277;p3">
            <a:extLst>
              <a:ext uri="{FF2B5EF4-FFF2-40B4-BE49-F238E27FC236}">
                <a16:creationId xmlns:a16="http://schemas.microsoft.com/office/drawing/2014/main" id="{208457CA-E35F-4442-A5F5-9BEB76E72C19}"/>
              </a:ext>
            </a:extLst>
          </p:cNvPr>
          <p:cNvSpPr/>
          <p:nvPr/>
        </p:nvSpPr>
        <p:spPr>
          <a:xfrm>
            <a:off x="9811450" y="692146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sz="1867" dirty="0"/>
          </a:p>
        </p:txBody>
      </p:sp>
      <p:sp>
        <p:nvSpPr>
          <p:cNvPr id="19" name="Google Shape;280;p3">
            <a:extLst>
              <a:ext uri="{FF2B5EF4-FFF2-40B4-BE49-F238E27FC236}">
                <a16:creationId xmlns:a16="http://schemas.microsoft.com/office/drawing/2014/main" id="{B9B2E3CB-2A0F-4EAD-8CE3-6966A184E682}"/>
              </a:ext>
            </a:extLst>
          </p:cNvPr>
          <p:cNvSpPr/>
          <p:nvPr/>
        </p:nvSpPr>
        <p:spPr>
          <a:xfrm rot="5400000" flipH="1">
            <a:off x="8755823" y="997364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" name="Google Shape;306;p4">
            <a:extLst>
              <a:ext uri="{FF2B5EF4-FFF2-40B4-BE49-F238E27FC236}">
                <a16:creationId xmlns:a16="http://schemas.microsoft.com/office/drawing/2014/main" id="{BFD38706-D0D0-4628-A10F-F767C8B96B4E}"/>
              </a:ext>
            </a:extLst>
          </p:cNvPr>
          <p:cNvSpPr/>
          <p:nvPr/>
        </p:nvSpPr>
        <p:spPr>
          <a:xfrm>
            <a:off x="1813828" y="6196291"/>
            <a:ext cx="740033" cy="426231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defRPr/>
            </a:pPr>
            <a:endParaRPr sz="18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18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 Screening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E06E8-0926-427F-9ED6-3576206253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1" b="401"/>
          <a:stretch/>
        </p:blipFill>
        <p:spPr>
          <a:xfrm>
            <a:off x="381620" y="1248935"/>
            <a:ext cx="11428761" cy="535258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1" name="Google Shape;307;p4">
            <a:extLst>
              <a:ext uri="{FF2B5EF4-FFF2-40B4-BE49-F238E27FC236}">
                <a16:creationId xmlns:a16="http://schemas.microsoft.com/office/drawing/2014/main" id="{EFCC6EF2-6EB2-4022-81E2-B91965E57797}"/>
              </a:ext>
            </a:extLst>
          </p:cNvPr>
          <p:cNvSpPr/>
          <p:nvPr/>
        </p:nvSpPr>
        <p:spPr>
          <a:xfrm flipH="1">
            <a:off x="10055539" y="2074838"/>
            <a:ext cx="1713875" cy="1354162"/>
          </a:xfrm>
          <a:prstGeom prst="wedgeRectCallout">
            <a:avLst>
              <a:gd name="adj1" fmla="val 80383"/>
              <a:gd name="adj2" fmla="val 18968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SzPts val="1200"/>
            </a:pPr>
            <a:r>
              <a:rPr lang="en-US" sz="1600" dirty="0">
                <a:latin typeface="Corbel"/>
                <a:ea typeface="Corbel"/>
                <a:cs typeface="Corbel"/>
                <a:sym typeface="Corbel"/>
              </a:rPr>
              <a:t>Message Displayed after successful submission of the form</a:t>
            </a:r>
            <a:endParaRPr sz="1867" dirty="0"/>
          </a:p>
        </p:txBody>
      </p:sp>
      <p:sp>
        <p:nvSpPr>
          <p:cNvPr id="22" name="Google Shape;307;p4">
            <a:extLst>
              <a:ext uri="{FF2B5EF4-FFF2-40B4-BE49-F238E27FC236}">
                <a16:creationId xmlns:a16="http://schemas.microsoft.com/office/drawing/2014/main" id="{6F0DD33C-C2EF-4435-976B-4F7010560CAC}"/>
              </a:ext>
            </a:extLst>
          </p:cNvPr>
          <p:cNvSpPr/>
          <p:nvPr/>
        </p:nvSpPr>
        <p:spPr>
          <a:xfrm flipH="1">
            <a:off x="8276239" y="4559946"/>
            <a:ext cx="1713875" cy="1600384"/>
          </a:xfrm>
          <a:prstGeom prst="wedgeRectCallout">
            <a:avLst>
              <a:gd name="adj1" fmla="val 72286"/>
              <a:gd name="adj2" fmla="val -45615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SzPts val="1200"/>
            </a:pPr>
            <a:r>
              <a:rPr lang="en-US" sz="1600" dirty="0">
                <a:latin typeface="Corbel"/>
                <a:ea typeface="Corbel"/>
                <a:cs typeface="Corbel"/>
                <a:sym typeface="Corbel"/>
              </a:rPr>
              <a:t>To Add Tests through the Nikshay Diagnostic Module click here. </a:t>
            </a:r>
            <a:endParaRPr sz="1867" dirty="0"/>
          </a:p>
        </p:txBody>
      </p:sp>
    </p:spTree>
    <p:extLst>
      <p:ext uri="{BB962C8B-B14F-4D97-AF65-F5344CB8AC3E}">
        <p14:creationId xmlns:p14="http://schemas.microsoft.com/office/powerpoint/2010/main" val="653786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6" y="720800"/>
            <a:ext cx="11915723" cy="53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2"/>
          <p:cNvSpPr txBox="1"/>
          <p:nvPr/>
        </p:nvSpPr>
        <p:spPr>
          <a:xfrm>
            <a:off x="2609351" y="0"/>
            <a:ext cx="81401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2800"/>
            </a:pPr>
            <a:r>
              <a:rPr lang="en-IN" sz="2800" b="1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Diagnostic – Add Test&gt;Step1&gt;Add Test tab</a:t>
            </a:r>
            <a:endParaRPr dirty="0"/>
          </a:p>
        </p:txBody>
      </p:sp>
      <p:sp>
        <p:nvSpPr>
          <p:cNvPr id="317" name="Google Shape;317;p42"/>
          <p:cNvSpPr/>
          <p:nvPr/>
        </p:nvSpPr>
        <p:spPr>
          <a:xfrm>
            <a:off x="4774353" y="1593594"/>
            <a:ext cx="4243500" cy="683263"/>
          </a:xfrm>
          <a:prstGeom prst="wedgeRectCallout">
            <a:avLst>
              <a:gd name="adj1" fmla="val -43602"/>
              <a:gd name="adj2" fmla="val 103985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575" rIns="0" bIns="0" anchor="t" anchorCtr="0">
            <a:spAutoFit/>
          </a:bodyPr>
          <a:lstStyle/>
          <a:p>
            <a:pPr marL="88898" lvl="1"/>
            <a:r>
              <a:rPr lang="en-IN" b="1">
                <a:latin typeface="Corbel"/>
                <a:ea typeface="Corbel"/>
                <a:cs typeface="Corbel"/>
                <a:sym typeface="Corbel"/>
              </a:rPr>
              <a:t>1.</a:t>
            </a:r>
            <a:r>
              <a:rPr lang="en-IN">
                <a:latin typeface="Corbel"/>
                <a:ea typeface="Corbel"/>
                <a:cs typeface="Corbel"/>
                <a:sym typeface="Corbel"/>
              </a:rPr>
              <a:t> Click on 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marL="457189" indent="-317492">
              <a:buSzPts val="1400"/>
              <a:buFont typeface="Corbel"/>
              <a:buAutoNum type="alphaLcPeriod"/>
            </a:pPr>
            <a:r>
              <a:rPr lang="en-IN">
                <a:latin typeface="Corbel"/>
                <a:ea typeface="Corbel"/>
                <a:cs typeface="Corbel"/>
                <a:sym typeface="Corbel"/>
              </a:rPr>
              <a:t>Diagnostic&gt; Add Test to add any new Test or 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marL="457189" indent="-317492">
              <a:buSzPts val="1400"/>
              <a:buFont typeface="Corbel"/>
              <a:buAutoNum type="alphaLcPeriod"/>
            </a:pPr>
            <a:r>
              <a:rPr lang="en-IN">
                <a:latin typeface="Corbel"/>
                <a:ea typeface="Corbel"/>
                <a:cs typeface="Corbel"/>
                <a:sym typeface="Corbel"/>
              </a:rPr>
              <a:t>Search any existing Patients’ test data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8" name="Google Shape;318;p42"/>
          <p:cNvSpPr/>
          <p:nvPr/>
        </p:nvSpPr>
        <p:spPr>
          <a:xfrm>
            <a:off x="6679425" y="2620373"/>
            <a:ext cx="4373400" cy="1268038"/>
          </a:xfrm>
          <a:prstGeom prst="wedgeRectCallout">
            <a:avLst>
              <a:gd name="adj1" fmla="val -59638"/>
              <a:gd name="adj2" fmla="val 15119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575" rIns="0" bIns="0" anchor="t" anchorCtr="0">
            <a:spAutoFit/>
          </a:bodyPr>
          <a:lstStyle/>
          <a:p>
            <a:pPr marL="88898" lvl="1">
              <a:buClr>
                <a:srgbClr val="0099FF"/>
              </a:buClr>
              <a:buSzPts val="980"/>
            </a:pPr>
            <a:r>
              <a:rPr lang="en-IN" b="1">
                <a:latin typeface="Corbel"/>
                <a:ea typeface="Corbel"/>
                <a:cs typeface="Corbel"/>
                <a:sym typeface="Corbel"/>
              </a:rPr>
              <a:t>2.</a:t>
            </a:r>
            <a:r>
              <a:rPr lang="en-IN">
                <a:latin typeface="Corbel"/>
                <a:ea typeface="Corbel"/>
                <a:cs typeface="Corbel"/>
                <a:sym typeface="Corbel"/>
              </a:rPr>
              <a:t> Search for patient details through any of the following –</a:t>
            </a:r>
            <a:endParaRPr/>
          </a:p>
          <a:p>
            <a:pPr marL="457189" indent="-317492">
              <a:spcBef>
                <a:spcPts val="600"/>
              </a:spcBef>
              <a:buSzPts val="1400"/>
              <a:buFont typeface="Corbel"/>
              <a:buAutoNum type="alphaLcPeriod"/>
            </a:pPr>
            <a:r>
              <a:rPr lang="en-IN">
                <a:latin typeface="Corbel"/>
                <a:ea typeface="Corbel"/>
                <a:cs typeface="Corbel"/>
                <a:sym typeface="Corbel"/>
              </a:rPr>
              <a:t>Patient ID</a:t>
            </a:r>
            <a:endParaRPr/>
          </a:p>
          <a:p>
            <a:pPr marL="457189" indent="-317492">
              <a:buSzPts val="1400"/>
              <a:buFont typeface="Corbel"/>
              <a:buAutoNum type="alphaLcPeriod"/>
            </a:pPr>
            <a:r>
              <a:rPr lang="en-IN">
                <a:latin typeface="Corbel"/>
                <a:ea typeface="Corbel"/>
                <a:cs typeface="Corbel"/>
                <a:sym typeface="Corbel"/>
              </a:rPr>
              <a:t>Patient Name </a:t>
            </a:r>
            <a:endParaRPr/>
          </a:p>
          <a:p>
            <a:pPr marL="457189" indent="-317492">
              <a:buSzPts val="1400"/>
              <a:buFont typeface="Corbel"/>
              <a:buAutoNum type="alphaLcPeriod"/>
            </a:pPr>
            <a:r>
              <a:rPr lang="en-IN">
                <a:latin typeface="Corbel"/>
                <a:ea typeface="Corbel"/>
                <a:cs typeface="Corbel"/>
                <a:sym typeface="Corbel"/>
              </a:rPr>
              <a:t>Phone no. (through which enrolment is done)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>
              <a:spcBef>
                <a:spcPts val="600"/>
              </a:spcBef>
            </a:pPr>
            <a:r>
              <a:rPr lang="en-IN">
                <a:latin typeface="Corbel"/>
                <a:ea typeface="Corbel"/>
                <a:cs typeface="Corbel"/>
                <a:sym typeface="Corbel"/>
              </a:rPr>
              <a:t>And click on </a:t>
            </a:r>
            <a:r>
              <a:rPr lang="en-IN" b="1">
                <a:latin typeface="Corbel"/>
                <a:ea typeface="Corbel"/>
                <a:cs typeface="Corbel"/>
                <a:sym typeface="Corbel"/>
              </a:rPr>
              <a:t>Search</a:t>
            </a:r>
            <a:r>
              <a:rPr lang="en-IN">
                <a:latin typeface="Corbel"/>
                <a:ea typeface="Corbel"/>
                <a:cs typeface="Corbel"/>
                <a:sym typeface="Corbel"/>
              </a:rPr>
              <a:t> 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9" name="Google Shape;319;p42"/>
          <p:cNvSpPr/>
          <p:nvPr/>
        </p:nvSpPr>
        <p:spPr>
          <a:xfrm>
            <a:off x="4349319" y="5558902"/>
            <a:ext cx="2307600" cy="683263"/>
          </a:xfrm>
          <a:prstGeom prst="wedgeRectCallout">
            <a:avLst>
              <a:gd name="adj1" fmla="val 66718"/>
              <a:gd name="adj2" fmla="val -21464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575" rIns="0" bIns="0" anchor="t" anchorCtr="0">
            <a:spAutoFit/>
          </a:bodyPr>
          <a:lstStyle/>
          <a:p>
            <a:pPr marL="88898" lvl="1"/>
            <a:r>
              <a:rPr lang="en-IN">
                <a:latin typeface="Corbel"/>
                <a:ea typeface="Corbel"/>
                <a:cs typeface="Corbel"/>
                <a:sym typeface="Corbel"/>
              </a:rPr>
              <a:t>Click to add new enrollment directly from this module, where required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285;p3">
            <a:extLst>
              <a:ext uri="{FF2B5EF4-FFF2-40B4-BE49-F238E27FC236}">
                <a16:creationId xmlns:a16="http://schemas.microsoft.com/office/drawing/2014/main" id="{1855AE04-64BE-4640-8B5D-2CC888FF95DF}"/>
              </a:ext>
            </a:extLst>
          </p:cNvPr>
          <p:cNvSpPr/>
          <p:nvPr/>
        </p:nvSpPr>
        <p:spPr>
          <a:xfrm flipH="1">
            <a:off x="2649107" y="499252"/>
            <a:ext cx="9252710" cy="697701"/>
          </a:xfrm>
          <a:prstGeom prst="wedgeRectCallout">
            <a:avLst>
              <a:gd name="adj1" fmla="val 49862"/>
              <a:gd name="adj2" fmla="val 40533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867" dirty="0">
                <a:latin typeface="Corbel"/>
                <a:ea typeface="Corbel"/>
                <a:cs typeface="Corbel"/>
                <a:sym typeface="Corbel"/>
              </a:rPr>
              <a:t>Users are redirected to the ‘Add Test’ page on Nikshay to add test details for the followed-up patients. </a:t>
            </a:r>
            <a:endParaRPr sz="1867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46" y="763481"/>
            <a:ext cx="11327909" cy="569947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4"/>
          <p:cNvSpPr txBox="1"/>
          <p:nvPr/>
        </p:nvSpPr>
        <p:spPr>
          <a:xfrm>
            <a:off x="2653749" y="-26635"/>
            <a:ext cx="903814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2800"/>
            </a:pPr>
            <a:r>
              <a:rPr lang="en-IN" sz="28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Diagnostic – Add Test &gt;Step3&gt;Checking Patient’s details </a:t>
            </a:r>
            <a:endParaRPr/>
          </a:p>
        </p:txBody>
      </p:sp>
      <p:sp>
        <p:nvSpPr>
          <p:cNvPr id="335" name="Google Shape;335;p44"/>
          <p:cNvSpPr/>
          <p:nvPr/>
        </p:nvSpPr>
        <p:spPr>
          <a:xfrm>
            <a:off x="4369537" y="4454371"/>
            <a:ext cx="2794743" cy="252376"/>
          </a:xfrm>
          <a:prstGeom prst="wedgeRectCallout">
            <a:avLst>
              <a:gd name="adj1" fmla="val -67451"/>
              <a:gd name="adj2" fmla="val -149462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575" rIns="0" bIns="0" anchor="t" anchorCtr="0">
            <a:spAutoFit/>
          </a:bodyPr>
          <a:lstStyle/>
          <a:p>
            <a:pPr marL="88898" lvl="1"/>
            <a:r>
              <a:rPr lang="en-IN">
                <a:latin typeface="Corbel"/>
                <a:ea typeface="Corbel"/>
                <a:cs typeface="Corbel"/>
                <a:sym typeface="Corbel"/>
              </a:rPr>
              <a:t>Test(s) can also be added from here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6" name="Google Shape;336;p44"/>
          <p:cNvSpPr/>
          <p:nvPr/>
        </p:nvSpPr>
        <p:spPr>
          <a:xfrm>
            <a:off x="5844933" y="2516811"/>
            <a:ext cx="4275612" cy="252376"/>
          </a:xfrm>
          <a:prstGeom prst="wedgeRectCallout">
            <a:avLst>
              <a:gd name="adj1" fmla="val -59276"/>
              <a:gd name="adj2" fmla="val -16763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575" rIns="0" bIns="0" anchor="t" anchorCtr="0">
            <a:spAutoFit/>
          </a:bodyPr>
          <a:lstStyle/>
          <a:p>
            <a:pPr marL="88898" lvl="1">
              <a:buClr>
                <a:srgbClr val="0099FF"/>
              </a:buClr>
              <a:buSzPts val="980"/>
            </a:pPr>
            <a:r>
              <a:rPr lang="en-IN">
                <a:latin typeface="Corbel"/>
                <a:ea typeface="Corbel"/>
                <a:cs typeface="Corbel"/>
                <a:sym typeface="Corbel"/>
              </a:rPr>
              <a:t>Patient details can be checked here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7" name="Google Shape;337;p44"/>
          <p:cNvSpPr/>
          <p:nvPr/>
        </p:nvSpPr>
        <p:spPr>
          <a:xfrm>
            <a:off x="3462518" y="1338041"/>
            <a:ext cx="6098735" cy="252376"/>
          </a:xfrm>
          <a:prstGeom prst="wedgeRectCallout">
            <a:avLst>
              <a:gd name="adj1" fmla="val -32653"/>
              <a:gd name="adj2" fmla="val 109638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575" rIns="0" bIns="0" anchor="t" anchorCtr="0">
            <a:spAutoFit/>
          </a:bodyPr>
          <a:lstStyle/>
          <a:p>
            <a:pPr marL="88898" lvl="1"/>
            <a:r>
              <a:rPr lang="en-IN">
                <a:latin typeface="Corbel"/>
                <a:ea typeface="Corbel"/>
                <a:cs typeface="Corbel"/>
                <a:sym typeface="Corbel"/>
              </a:rPr>
              <a:t>Any new enrolment shall show under Presumptive TB (Diagnosis Pending ) status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404" y="631174"/>
            <a:ext cx="11427275" cy="579921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5"/>
          <p:cNvSpPr txBox="1"/>
          <p:nvPr/>
        </p:nvSpPr>
        <p:spPr>
          <a:xfrm>
            <a:off x="2653748" y="0"/>
            <a:ext cx="908993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2800"/>
            </a:pPr>
            <a:r>
              <a:rPr lang="en-IN" sz="28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Diagnostic – Add Test&gt;Step4&gt;Add Test &gt;All required fields</a:t>
            </a:r>
            <a:endParaRPr/>
          </a:p>
        </p:txBody>
      </p:sp>
      <p:pic>
        <p:nvPicPr>
          <p:cNvPr id="344" name="Google Shape;34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5065" y="3066847"/>
            <a:ext cx="3126969" cy="62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5166" y="4173978"/>
            <a:ext cx="1381957" cy="204027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5"/>
          <p:cNvSpPr/>
          <p:nvPr/>
        </p:nvSpPr>
        <p:spPr>
          <a:xfrm>
            <a:off x="8762261" y="5328055"/>
            <a:ext cx="2892600" cy="252376"/>
          </a:xfrm>
          <a:prstGeom prst="wedgeRectCallout">
            <a:avLst>
              <a:gd name="adj1" fmla="val 22257"/>
              <a:gd name="adj2" fmla="val -83830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575" rIns="0" bIns="0" anchor="t" anchorCtr="0">
            <a:spAutoFit/>
          </a:bodyPr>
          <a:lstStyle/>
          <a:p>
            <a:pPr marL="88898" lvl="1"/>
            <a:r>
              <a:rPr lang="en-IN">
                <a:latin typeface="Corbel"/>
                <a:ea typeface="Corbel"/>
                <a:cs typeface="Corbel"/>
                <a:sym typeface="Corbel"/>
              </a:rPr>
              <a:t>Click on Submit test to add the </a:t>
            </a:r>
            <a:r>
              <a:rPr lang="en-IN"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test</a:t>
            </a:r>
            <a:r>
              <a:rPr lang="en-IN">
                <a:latin typeface="Corbel"/>
                <a:ea typeface="Corbel"/>
                <a:cs typeface="Corbel"/>
                <a:sym typeface="Corbel"/>
              </a:rPr>
              <a:t>(s)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7" name="Google Shape;347;p45"/>
          <p:cNvSpPr/>
          <p:nvPr/>
        </p:nvSpPr>
        <p:spPr>
          <a:xfrm>
            <a:off x="2333459" y="4406310"/>
            <a:ext cx="2294991" cy="683263"/>
          </a:xfrm>
          <a:prstGeom prst="wedgeRectCallout">
            <a:avLst>
              <a:gd name="adj1" fmla="val 51640"/>
              <a:gd name="adj2" fmla="val -71187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575" rIns="0" bIns="0" anchor="t" anchorCtr="0">
            <a:spAutoFit/>
          </a:bodyPr>
          <a:lstStyle/>
          <a:p>
            <a:pPr marL="88898" lvl="1"/>
            <a:r>
              <a:rPr lang="en-IN">
                <a:latin typeface="Corbel"/>
                <a:ea typeface="Corbel"/>
                <a:cs typeface="Corbel"/>
                <a:sym typeface="Corbel"/>
              </a:rPr>
              <a:t>Click to select Test Type from the dropdown options shown here- 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8" name="Google Shape;348;p45"/>
          <p:cNvSpPr/>
          <p:nvPr/>
        </p:nvSpPr>
        <p:spPr>
          <a:xfrm>
            <a:off x="3336990" y="2390775"/>
            <a:ext cx="4273487" cy="467819"/>
          </a:xfrm>
          <a:prstGeom prst="wedgeRectCallout">
            <a:avLst>
              <a:gd name="adj1" fmla="val -37683"/>
              <a:gd name="adj2" fmla="val 100925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575" rIns="0" bIns="0" anchor="t" anchorCtr="0">
            <a:spAutoFit/>
          </a:bodyPr>
          <a:lstStyle/>
          <a:p>
            <a:pPr marL="88898" lvl="1">
              <a:buClr>
                <a:srgbClr val="0099FF"/>
              </a:buClr>
              <a:buSzPts val="980"/>
            </a:pPr>
            <a:r>
              <a:rPr lang="en-IN">
                <a:latin typeface="Corbel"/>
                <a:ea typeface="Corbel"/>
                <a:cs typeface="Corbel"/>
                <a:sym typeface="Corbel"/>
              </a:rPr>
              <a:t>Enter an appropriate Reason for Testing from the dropdown options shown below-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101" y="795326"/>
            <a:ext cx="11595948" cy="587764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8"/>
          <p:cNvSpPr txBox="1"/>
          <p:nvPr/>
        </p:nvSpPr>
        <p:spPr>
          <a:xfrm>
            <a:off x="2653749" y="-7377"/>
            <a:ext cx="95382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2400"/>
            </a:pPr>
            <a:r>
              <a:rPr lang="en-IN" sz="24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Diagnostic – Add Test&gt;Step5c&gt;Reason for Testing&gt; Follow-up of TB</a:t>
            </a:r>
            <a:endParaRPr sz="24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7" name="Google Shape;377;p48"/>
          <p:cNvSpPr/>
          <p:nvPr/>
        </p:nvSpPr>
        <p:spPr>
          <a:xfrm>
            <a:off x="3347749" y="3250032"/>
            <a:ext cx="4468200" cy="206209"/>
          </a:xfrm>
          <a:prstGeom prst="wedgeRectCallout">
            <a:avLst>
              <a:gd name="adj1" fmla="val -39960"/>
              <a:gd name="adj2" fmla="val 160407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575" rIns="0" bIns="0" anchor="t" anchorCtr="0">
            <a:spAutoFit/>
          </a:bodyPr>
          <a:lstStyle/>
          <a:p>
            <a:pPr marL="88898" lvl="1">
              <a:buClr>
                <a:srgbClr val="0099FF"/>
              </a:buClr>
              <a:buSzPts val="770"/>
            </a:pPr>
            <a:r>
              <a:rPr lang="en-IN" sz="1100" b="1">
                <a:latin typeface="Corbel"/>
                <a:ea typeface="Corbel"/>
                <a:cs typeface="Corbel"/>
                <a:sym typeface="Corbel"/>
              </a:rPr>
              <a:t>When selected reason for Testing as-Follow-up of TB</a:t>
            </a:r>
            <a:endParaRPr/>
          </a:p>
        </p:txBody>
      </p:sp>
      <p:sp>
        <p:nvSpPr>
          <p:cNvPr id="378" name="Google Shape;378;p48"/>
          <p:cNvSpPr/>
          <p:nvPr/>
        </p:nvSpPr>
        <p:spPr>
          <a:xfrm>
            <a:off x="4705166" y="5677197"/>
            <a:ext cx="3533313" cy="375486"/>
          </a:xfrm>
          <a:prstGeom prst="wedgeRectCallout">
            <a:avLst>
              <a:gd name="adj1" fmla="val -60834"/>
              <a:gd name="adj2" fmla="val -21567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575" rIns="0" bIns="0" anchor="t" anchorCtr="0">
            <a:spAutoFit/>
          </a:bodyPr>
          <a:lstStyle/>
          <a:p>
            <a:pPr marL="88898" lvl="1">
              <a:buClr>
                <a:srgbClr val="0099FF"/>
              </a:buClr>
              <a:buSzPts val="770"/>
            </a:pPr>
            <a:r>
              <a:rPr lang="en-IN" sz="1100">
                <a:latin typeface="Corbel"/>
                <a:ea typeface="Corbel"/>
                <a:cs typeface="Corbel"/>
                <a:sym typeface="Corbel"/>
              </a:rPr>
              <a:t>Select the Follow up Reason from the drop down option  as shown here-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ADB3C-2FE9-441B-922B-6A61B55E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PTFU Cascade Report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4E75D-F130-4CD5-9502-C2324B35B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2897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7E2C5-6DB8-41EF-9521-357473424B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50" b="13850"/>
          <a:stretch/>
        </p:blipFill>
        <p:spPr>
          <a:xfrm>
            <a:off x="341470" y="1810085"/>
            <a:ext cx="11513516" cy="468240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Google Shape;274;p3">
            <a:extLst>
              <a:ext uri="{FF2B5EF4-FFF2-40B4-BE49-F238E27FC236}">
                <a16:creationId xmlns:a16="http://schemas.microsoft.com/office/drawing/2014/main" id="{460420EF-4252-4489-9A2B-6131EB2F54BB}"/>
              </a:ext>
            </a:extLst>
          </p:cNvPr>
          <p:cNvSpPr/>
          <p:nvPr/>
        </p:nvSpPr>
        <p:spPr>
          <a:xfrm>
            <a:off x="979250" y="818861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  <a:defRPr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Patient Management Form</a:t>
            </a:r>
            <a:endParaRPr sz="1600" dirty="0"/>
          </a:p>
        </p:txBody>
      </p:sp>
      <p:sp>
        <p:nvSpPr>
          <p:cNvPr id="10" name="Google Shape;275;p3">
            <a:extLst>
              <a:ext uri="{FF2B5EF4-FFF2-40B4-BE49-F238E27FC236}">
                <a16:creationId xmlns:a16="http://schemas.microsoft.com/office/drawing/2014/main" id="{38943E7F-77B1-4E97-A45A-064D0196049C}"/>
              </a:ext>
            </a:extLst>
          </p:cNvPr>
          <p:cNvSpPr/>
          <p:nvPr/>
        </p:nvSpPr>
        <p:spPr>
          <a:xfrm>
            <a:off x="1460087" y="698542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  <a:defRPr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867" dirty="0"/>
          </a:p>
        </p:txBody>
      </p:sp>
      <p:sp>
        <p:nvSpPr>
          <p:cNvPr id="11" name="Google Shape;306;p4">
            <a:extLst>
              <a:ext uri="{FF2B5EF4-FFF2-40B4-BE49-F238E27FC236}">
                <a16:creationId xmlns:a16="http://schemas.microsoft.com/office/drawing/2014/main" id="{212149EA-CB63-40A5-89DE-435A1C280F79}"/>
              </a:ext>
            </a:extLst>
          </p:cNvPr>
          <p:cNvSpPr/>
          <p:nvPr/>
        </p:nvSpPr>
        <p:spPr>
          <a:xfrm>
            <a:off x="453903" y="4103643"/>
            <a:ext cx="1439327" cy="337020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defRPr/>
            </a:pPr>
            <a:endParaRPr sz="1867">
              <a:solidFill>
                <a:srgbClr val="FFFFFF"/>
              </a:solidFill>
            </a:endParaRPr>
          </a:p>
        </p:txBody>
      </p:sp>
      <p:sp>
        <p:nvSpPr>
          <p:cNvPr id="8" name="Google Shape;276;p3">
            <a:extLst>
              <a:ext uri="{FF2B5EF4-FFF2-40B4-BE49-F238E27FC236}">
                <a16:creationId xmlns:a16="http://schemas.microsoft.com/office/drawing/2014/main" id="{F84E8DE6-FBD9-4141-A42F-95B0141BD10C}"/>
              </a:ext>
            </a:extLst>
          </p:cNvPr>
          <p:cNvSpPr/>
          <p:nvPr/>
        </p:nvSpPr>
        <p:spPr>
          <a:xfrm>
            <a:off x="4274114" y="818861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E7A10"/>
              </a:buClr>
              <a:buSzPts val="1200"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Post Treatment Follow Up Form</a:t>
            </a:r>
            <a:endParaRPr sz="1600" dirty="0"/>
          </a:p>
        </p:txBody>
      </p:sp>
      <p:sp>
        <p:nvSpPr>
          <p:cNvPr id="12" name="Google Shape;277;p3">
            <a:extLst>
              <a:ext uri="{FF2B5EF4-FFF2-40B4-BE49-F238E27FC236}">
                <a16:creationId xmlns:a16="http://schemas.microsoft.com/office/drawing/2014/main" id="{280C25FE-BD20-4752-AB2B-ADFD5C0E3585}"/>
              </a:ext>
            </a:extLst>
          </p:cNvPr>
          <p:cNvSpPr/>
          <p:nvPr/>
        </p:nvSpPr>
        <p:spPr>
          <a:xfrm>
            <a:off x="4754951" y="639070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sz="1867" dirty="0"/>
          </a:p>
        </p:txBody>
      </p:sp>
      <p:sp>
        <p:nvSpPr>
          <p:cNvPr id="13" name="Google Shape;280;p3">
            <a:extLst>
              <a:ext uri="{FF2B5EF4-FFF2-40B4-BE49-F238E27FC236}">
                <a16:creationId xmlns:a16="http://schemas.microsoft.com/office/drawing/2014/main" id="{2D9EA715-E717-4B26-ABF0-598DAB206C95}"/>
              </a:ext>
            </a:extLst>
          </p:cNvPr>
          <p:cNvSpPr/>
          <p:nvPr/>
        </p:nvSpPr>
        <p:spPr>
          <a:xfrm rot="5400000" flipH="1">
            <a:off x="3518373" y="871899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840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912AD-4251-44B1-B43E-A1E8C04E1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70" y="1711693"/>
            <a:ext cx="11713249" cy="4909062"/>
          </a:xfrm>
          <a:prstGeom prst="rect">
            <a:avLst/>
          </a:prstGeom>
        </p:spPr>
      </p:pic>
      <p:pic>
        <p:nvPicPr>
          <p:cNvPr id="261" name="Google Shape;2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 Screening Form</a:t>
            </a:r>
          </a:p>
        </p:txBody>
      </p:sp>
      <p:sp>
        <p:nvSpPr>
          <p:cNvPr id="9" name="Google Shape;274;p3">
            <a:extLst>
              <a:ext uri="{FF2B5EF4-FFF2-40B4-BE49-F238E27FC236}">
                <a16:creationId xmlns:a16="http://schemas.microsoft.com/office/drawing/2014/main" id="{460420EF-4252-4489-9A2B-6131EB2F54BB}"/>
              </a:ext>
            </a:extLst>
          </p:cNvPr>
          <p:cNvSpPr/>
          <p:nvPr/>
        </p:nvSpPr>
        <p:spPr>
          <a:xfrm>
            <a:off x="979250" y="818861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FE7A10"/>
              </a:buClr>
              <a:buSzPts val="1200"/>
              <a:defRPr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Patient Management Form</a:t>
            </a:r>
            <a:endParaRPr sz="1600" dirty="0"/>
          </a:p>
        </p:txBody>
      </p:sp>
      <p:sp>
        <p:nvSpPr>
          <p:cNvPr id="10" name="Google Shape;275;p3">
            <a:extLst>
              <a:ext uri="{FF2B5EF4-FFF2-40B4-BE49-F238E27FC236}">
                <a16:creationId xmlns:a16="http://schemas.microsoft.com/office/drawing/2014/main" id="{38943E7F-77B1-4E97-A45A-064D0196049C}"/>
              </a:ext>
            </a:extLst>
          </p:cNvPr>
          <p:cNvSpPr/>
          <p:nvPr/>
        </p:nvSpPr>
        <p:spPr>
          <a:xfrm>
            <a:off x="1460087" y="698542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546"/>
              </a:buClr>
              <a:buSzPts val="1200"/>
              <a:defRPr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867" dirty="0"/>
          </a:p>
        </p:txBody>
      </p:sp>
      <p:sp>
        <p:nvSpPr>
          <p:cNvPr id="11" name="Google Shape;306;p4">
            <a:extLst>
              <a:ext uri="{FF2B5EF4-FFF2-40B4-BE49-F238E27FC236}">
                <a16:creationId xmlns:a16="http://schemas.microsoft.com/office/drawing/2014/main" id="{212149EA-CB63-40A5-89DE-435A1C280F79}"/>
              </a:ext>
            </a:extLst>
          </p:cNvPr>
          <p:cNvSpPr/>
          <p:nvPr/>
        </p:nvSpPr>
        <p:spPr>
          <a:xfrm>
            <a:off x="3902373" y="3343272"/>
            <a:ext cx="1439327" cy="337020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defRPr/>
            </a:pPr>
            <a:endParaRPr sz="1867">
              <a:solidFill>
                <a:srgbClr val="FFFFFF"/>
              </a:solidFill>
            </a:endParaRPr>
          </a:p>
        </p:txBody>
      </p:sp>
      <p:sp>
        <p:nvSpPr>
          <p:cNvPr id="8" name="Google Shape;276;p3">
            <a:extLst>
              <a:ext uri="{FF2B5EF4-FFF2-40B4-BE49-F238E27FC236}">
                <a16:creationId xmlns:a16="http://schemas.microsoft.com/office/drawing/2014/main" id="{F84E8DE6-FBD9-4141-A42F-95B0141BD10C}"/>
              </a:ext>
            </a:extLst>
          </p:cNvPr>
          <p:cNvSpPr/>
          <p:nvPr/>
        </p:nvSpPr>
        <p:spPr>
          <a:xfrm>
            <a:off x="4274114" y="818861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E7A10"/>
              </a:buClr>
              <a:buSzPts val="1200"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Post Treatment Follow Up Form</a:t>
            </a:r>
            <a:endParaRPr sz="1600" dirty="0"/>
          </a:p>
        </p:txBody>
      </p:sp>
      <p:sp>
        <p:nvSpPr>
          <p:cNvPr id="12" name="Google Shape;277;p3">
            <a:extLst>
              <a:ext uri="{FF2B5EF4-FFF2-40B4-BE49-F238E27FC236}">
                <a16:creationId xmlns:a16="http://schemas.microsoft.com/office/drawing/2014/main" id="{280C25FE-BD20-4752-AB2B-ADFD5C0E3585}"/>
              </a:ext>
            </a:extLst>
          </p:cNvPr>
          <p:cNvSpPr/>
          <p:nvPr/>
        </p:nvSpPr>
        <p:spPr>
          <a:xfrm>
            <a:off x="4754951" y="639070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sz="1867" dirty="0"/>
          </a:p>
        </p:txBody>
      </p:sp>
      <p:sp>
        <p:nvSpPr>
          <p:cNvPr id="13" name="Google Shape;280;p3">
            <a:extLst>
              <a:ext uri="{FF2B5EF4-FFF2-40B4-BE49-F238E27FC236}">
                <a16:creationId xmlns:a16="http://schemas.microsoft.com/office/drawing/2014/main" id="{2D9EA715-E717-4B26-ABF0-598DAB206C95}"/>
              </a:ext>
            </a:extLst>
          </p:cNvPr>
          <p:cNvSpPr/>
          <p:nvPr/>
        </p:nvSpPr>
        <p:spPr>
          <a:xfrm rot="5400000" flipH="1">
            <a:off x="3518373" y="871899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" name="Google Shape;280;p3">
            <a:extLst>
              <a:ext uri="{FF2B5EF4-FFF2-40B4-BE49-F238E27FC236}">
                <a16:creationId xmlns:a16="http://schemas.microsoft.com/office/drawing/2014/main" id="{9BD69014-187D-4CF0-A04A-0964999F1EC5}"/>
              </a:ext>
            </a:extLst>
          </p:cNvPr>
          <p:cNvSpPr/>
          <p:nvPr/>
        </p:nvSpPr>
        <p:spPr>
          <a:xfrm rot="5400000" flipH="1">
            <a:off x="6615000" y="900632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276;p3">
            <a:extLst>
              <a:ext uri="{FF2B5EF4-FFF2-40B4-BE49-F238E27FC236}">
                <a16:creationId xmlns:a16="http://schemas.microsoft.com/office/drawing/2014/main" id="{5043EB24-163F-40A0-A773-90641BC40CF2}"/>
              </a:ext>
            </a:extLst>
          </p:cNvPr>
          <p:cNvSpPr/>
          <p:nvPr/>
        </p:nvSpPr>
        <p:spPr>
          <a:xfrm>
            <a:off x="7328923" y="800622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E7A10"/>
              </a:buClr>
              <a:buSzPts val="1200"/>
            </a:pPr>
            <a:r>
              <a:rPr lang="en-US" sz="1467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View Report</a:t>
            </a:r>
            <a:endParaRPr sz="1600" dirty="0"/>
          </a:p>
        </p:txBody>
      </p:sp>
      <p:sp>
        <p:nvSpPr>
          <p:cNvPr id="16" name="Google Shape;277;p3">
            <a:extLst>
              <a:ext uri="{FF2B5EF4-FFF2-40B4-BE49-F238E27FC236}">
                <a16:creationId xmlns:a16="http://schemas.microsoft.com/office/drawing/2014/main" id="{BC21CC16-116F-4D94-8013-47C668CEDF20}"/>
              </a:ext>
            </a:extLst>
          </p:cNvPr>
          <p:cNvSpPr/>
          <p:nvPr/>
        </p:nvSpPr>
        <p:spPr>
          <a:xfrm>
            <a:off x="7829790" y="603180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sz="1867" dirty="0"/>
          </a:p>
        </p:txBody>
      </p:sp>
      <p:sp>
        <p:nvSpPr>
          <p:cNvPr id="18" name="Google Shape;306;p4">
            <a:extLst>
              <a:ext uri="{FF2B5EF4-FFF2-40B4-BE49-F238E27FC236}">
                <a16:creationId xmlns:a16="http://schemas.microsoft.com/office/drawing/2014/main" id="{3A868B70-67BF-4A09-B3CB-EA67C40DC964}"/>
              </a:ext>
            </a:extLst>
          </p:cNvPr>
          <p:cNvSpPr/>
          <p:nvPr/>
        </p:nvSpPr>
        <p:spPr>
          <a:xfrm>
            <a:off x="2606723" y="3818851"/>
            <a:ext cx="1439327" cy="762898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07;p4">
            <a:extLst>
              <a:ext uri="{FF2B5EF4-FFF2-40B4-BE49-F238E27FC236}">
                <a16:creationId xmlns:a16="http://schemas.microsoft.com/office/drawing/2014/main" id="{63F02895-C73C-4660-80D3-62A7105600DA}"/>
              </a:ext>
            </a:extLst>
          </p:cNvPr>
          <p:cNvSpPr/>
          <p:nvPr/>
        </p:nvSpPr>
        <p:spPr>
          <a:xfrm flipH="1">
            <a:off x="6312310" y="2951966"/>
            <a:ext cx="1120877" cy="954067"/>
          </a:xfrm>
          <a:prstGeom prst="wedgeRectCallout">
            <a:avLst>
              <a:gd name="adj1" fmla="val 230649"/>
              <a:gd name="adj2" fmla="val 63793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dirty="0"/>
              <a:t>Select the report type as Cascade Report</a:t>
            </a:r>
            <a:endParaRPr dirty="0"/>
          </a:p>
        </p:txBody>
      </p:sp>
      <p:sp>
        <p:nvSpPr>
          <p:cNvPr id="20" name="Google Shape;307;p4">
            <a:extLst>
              <a:ext uri="{FF2B5EF4-FFF2-40B4-BE49-F238E27FC236}">
                <a16:creationId xmlns:a16="http://schemas.microsoft.com/office/drawing/2014/main" id="{DA34E035-6569-487F-853F-F1C5CA91416F}"/>
              </a:ext>
            </a:extLst>
          </p:cNvPr>
          <p:cNvSpPr/>
          <p:nvPr/>
        </p:nvSpPr>
        <p:spPr>
          <a:xfrm flipH="1">
            <a:off x="9013658" y="4757974"/>
            <a:ext cx="1752664" cy="954067"/>
          </a:xfrm>
          <a:prstGeom prst="wedgeRectCallout">
            <a:avLst>
              <a:gd name="adj1" fmla="val 86319"/>
              <a:gd name="adj2" fmla="val 52216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Select relevant filters and click on ‘Generate Excel’ button</a:t>
            </a:r>
            <a:endParaRPr dirty="0">
              <a:latin typeface="+mj-lt"/>
            </a:endParaRPr>
          </a:p>
        </p:txBody>
      </p:sp>
      <p:sp>
        <p:nvSpPr>
          <p:cNvPr id="21" name="Google Shape;306;p4">
            <a:extLst>
              <a:ext uri="{FF2B5EF4-FFF2-40B4-BE49-F238E27FC236}">
                <a16:creationId xmlns:a16="http://schemas.microsoft.com/office/drawing/2014/main" id="{79364700-4C11-440D-8287-B42C2076354D}"/>
              </a:ext>
            </a:extLst>
          </p:cNvPr>
          <p:cNvSpPr/>
          <p:nvPr/>
        </p:nvSpPr>
        <p:spPr>
          <a:xfrm>
            <a:off x="7433187" y="5712041"/>
            <a:ext cx="1268361" cy="542215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1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 txBox="1"/>
          <p:nvPr/>
        </p:nvSpPr>
        <p:spPr>
          <a:xfrm>
            <a:off x="331724" y="2587878"/>
            <a:ext cx="2050414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300" rIns="0" bIns="0" anchor="t" anchorCtr="0">
            <a:spAutoFit/>
          </a:bodyPr>
          <a:lstStyle/>
          <a:p>
            <a:pPr marL="12700" marR="50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Staff and  Treatment  Supporters</a:t>
            </a:r>
            <a:endParaRPr sz="36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4" name="Google Shape;214;p3"/>
          <p:cNvSpPr txBox="1">
            <a:spLocks noGrp="1"/>
          </p:cNvSpPr>
          <p:nvPr>
            <p:ph type="body" idx="1"/>
          </p:nvPr>
        </p:nvSpPr>
        <p:spPr>
          <a:xfrm>
            <a:off x="545550" y="616128"/>
            <a:ext cx="11100900" cy="5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556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400" dirty="0">
                <a:solidFill>
                  <a:schemeClr val="dk1"/>
                </a:solidFill>
                <a:sym typeface="Roboto"/>
              </a:rPr>
              <a:t>As part of TOG 2016 guidance, all DSTB, DRTB and TPT beneficiaries successfully completing treatment are eligible for follow-up for a 2-year period at regular intervals to reduce relapse, death and ensure recurrence-free survival</a:t>
            </a:r>
          </a:p>
          <a:p>
            <a:pPr indent="-3556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400" dirty="0">
                <a:solidFill>
                  <a:schemeClr val="dk1"/>
                </a:solidFill>
                <a:sym typeface="Roboto"/>
              </a:rPr>
              <a:t>Nikshay would enable the user to identify the beneficiaries eligible for follow-up, have provision for capturing details of the follow-up and adding tests/management details as appropriate</a:t>
            </a:r>
          </a:p>
          <a:p>
            <a:pPr indent="-381317" algn="just">
              <a:lnSpc>
                <a:spcPct val="200000"/>
              </a:lnSpc>
              <a:spcBef>
                <a:spcPts val="637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sym typeface="Roboto"/>
              </a:rPr>
              <a:t>Line list of eligible cases for whom follow-up is to be done in a particular month as per Treatment outcome date are made available to user to download on app and web</a:t>
            </a:r>
          </a:p>
          <a:p>
            <a:pPr marL="457200" lvl="0" indent="-381317" algn="just" rtl="0">
              <a:lnSpc>
                <a:spcPct val="20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"/>
          <p:cNvSpPr txBox="1"/>
          <p:nvPr/>
        </p:nvSpPr>
        <p:spPr>
          <a:xfrm>
            <a:off x="2661920" y="0"/>
            <a:ext cx="7772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endParaRPr sz="28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–Report..1</a:t>
            </a:r>
            <a:endParaRPr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22FD9-B180-4D35-98AA-E402ABDEF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3" y="870181"/>
            <a:ext cx="11854360" cy="5459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756AC3-05B6-40E0-96DE-70D7DC6C9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20" y="883433"/>
            <a:ext cx="11854360" cy="545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3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–Report..2</a:t>
            </a:r>
            <a:endParaRPr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6DD1F-AB29-4908-A3CE-1C72B3924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80" y="743005"/>
            <a:ext cx="11816544" cy="56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0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 Fields</a:t>
            </a:r>
            <a:endParaRPr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E7984-D07D-E4DA-FBD9-78B4D3E97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00" y="1004341"/>
            <a:ext cx="11547423" cy="53664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48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6743-41B0-4ECA-A6CF-57482612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415" y="1129941"/>
            <a:ext cx="7315200" cy="3255200"/>
          </a:xfrm>
        </p:spPr>
        <p:txBody>
          <a:bodyPr/>
          <a:lstStyle/>
          <a:p>
            <a:pPr algn="ctr"/>
            <a:r>
              <a:rPr lang="en-IN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7726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Register - Overview </a:t>
            </a:r>
            <a:endParaRPr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3" name="Google Shape;263;p2"/>
          <p:cNvSpPr txBox="1">
            <a:spLocks noGrp="1"/>
          </p:cNvSpPr>
          <p:nvPr>
            <p:ph type="body" idx="1"/>
          </p:nvPr>
        </p:nvSpPr>
        <p:spPr>
          <a:xfrm>
            <a:off x="249912" y="1169400"/>
            <a:ext cx="11106400" cy="45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indent="-47412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133" dirty="0">
                <a:solidFill>
                  <a:schemeClr val="dk1"/>
                </a:solidFill>
                <a:sym typeface="Roboto"/>
              </a:rPr>
              <a:t>Line list of eligible cases for whom follow-up is to be done in a particular month as per Treatment outcome date available to user to download on app and web</a:t>
            </a:r>
          </a:p>
          <a:p>
            <a:pPr indent="-47412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133" dirty="0">
                <a:solidFill>
                  <a:schemeClr val="dk1"/>
                </a:solidFill>
                <a:sym typeface="Roboto"/>
              </a:rPr>
              <a:t>Available for post-treatment interval periods (All, 6 M, 12 M, 18 M, 24 M)</a:t>
            </a:r>
          </a:p>
          <a:p>
            <a:pPr indent="-47412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133" dirty="0">
                <a:solidFill>
                  <a:schemeClr val="dk1"/>
                </a:solidFill>
                <a:sym typeface="Roboto"/>
              </a:rPr>
              <a:t>Hierarchy, demography and clinical details are included</a:t>
            </a:r>
          </a:p>
          <a:p>
            <a:pPr indent="-47412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133" dirty="0">
                <a:solidFill>
                  <a:schemeClr val="dk1"/>
                </a:solidFill>
                <a:sym typeface="Roboto"/>
              </a:rPr>
              <a:t>Additional contact details made available are</a:t>
            </a:r>
          </a:p>
          <a:p>
            <a:pPr lvl="1" indent="-423323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Roboto"/>
              <a:buChar char="○"/>
            </a:pPr>
            <a:r>
              <a:rPr lang="en-US" sz="2133" dirty="0">
                <a:solidFill>
                  <a:schemeClr val="dk1"/>
                </a:solidFill>
                <a:sym typeface="Roboto"/>
              </a:rPr>
              <a:t>Secondary phone number</a:t>
            </a:r>
          </a:p>
          <a:p>
            <a:pPr lvl="1" indent="-423323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Roboto"/>
              <a:buChar char="○"/>
            </a:pPr>
            <a:r>
              <a:rPr lang="en-US" sz="2133" dirty="0">
                <a:solidFill>
                  <a:schemeClr val="dk1"/>
                </a:solidFill>
                <a:sym typeface="Roboto"/>
              </a:rPr>
              <a:t>Treatment supporter</a:t>
            </a:r>
          </a:p>
          <a:p>
            <a:pPr lvl="1" indent="-423323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Roboto"/>
              <a:buChar char="○"/>
            </a:pPr>
            <a:r>
              <a:rPr lang="en-US" sz="2133" dirty="0">
                <a:solidFill>
                  <a:schemeClr val="dk1"/>
                </a:solidFill>
                <a:sym typeface="Roboto"/>
              </a:rPr>
              <a:t>Contact person</a:t>
            </a:r>
          </a:p>
          <a:p>
            <a:pPr lvl="1" indent="-423323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Roboto"/>
              <a:buChar char="○"/>
            </a:pPr>
            <a:r>
              <a:rPr lang="en-US" sz="2133" dirty="0">
                <a:solidFill>
                  <a:schemeClr val="dk1"/>
                </a:solidFill>
                <a:sym typeface="Roboto"/>
              </a:rPr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284115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844C03-E3CE-4DA0-A4C5-A29E2D84763D}"/>
              </a:ext>
            </a:extLst>
          </p:cNvPr>
          <p:cNvSpPr txBox="1">
            <a:spLocks/>
          </p:cNvSpPr>
          <p:nvPr/>
        </p:nvSpPr>
        <p:spPr>
          <a:xfrm>
            <a:off x="838200" y="109366"/>
            <a:ext cx="1051560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3200">
                <a:solidFill>
                  <a:schemeClr val="accent2">
                    <a:lumMod val="75000"/>
                  </a:schemeClr>
                </a:solidFill>
              </a:rPr>
              <a:t>Eligible Patient Cohort Selection </a:t>
            </a:r>
            <a:endParaRPr lang="en-IN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D3EC51-40BC-4F29-B8AD-79968AEAB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935843"/>
              </p:ext>
            </p:extLst>
          </p:nvPr>
        </p:nvGraphicFramePr>
        <p:xfrm>
          <a:off x="403506" y="3230220"/>
          <a:ext cx="10515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524">
                  <a:extLst>
                    <a:ext uri="{9D8B030D-6E8A-4147-A177-3AD203B41FA5}">
                      <a16:colId xmlns:a16="http://schemas.microsoft.com/office/drawing/2014/main" val="1841611753"/>
                    </a:ext>
                  </a:extLst>
                </a:gridCol>
                <a:gridCol w="1574716">
                  <a:extLst>
                    <a:ext uri="{9D8B030D-6E8A-4147-A177-3AD203B41FA5}">
                      <a16:colId xmlns:a16="http://schemas.microsoft.com/office/drawing/2014/main" val="73016898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8473993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115306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755902"/>
                    </a:ext>
                  </a:extLst>
                </a:gridCol>
              </a:tblGrid>
              <a:tr h="2200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Month of Post-treatment Follow 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6 month Rx. 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12 month Rx. 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18 month Rx. 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24 month Rx. outcome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068498"/>
                  </a:ext>
                </a:extLst>
              </a:tr>
              <a:tr h="303207"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/>
                        <a:t>November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May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November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May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November 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939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/>
                        <a:t>December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June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December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June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December 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7453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/>
                        <a:t>January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July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January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July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January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2622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/>
                        <a:t>February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August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February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August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February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6015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/>
                        <a:t>March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September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March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September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March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105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/>
                        <a:t>April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October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April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October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April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2817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/>
                        <a:t>May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November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May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November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May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04754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93214F-F258-49F4-8D8C-20624304018C}"/>
              </a:ext>
            </a:extLst>
          </p:cNvPr>
          <p:cNvSpPr txBox="1"/>
          <p:nvPr/>
        </p:nvSpPr>
        <p:spPr>
          <a:xfrm>
            <a:off x="490308" y="644897"/>
            <a:ext cx="105132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TB Patients who have successful treatment outcome </a:t>
            </a:r>
            <a:r>
              <a:rPr lang="en-IN" dirty="0" err="1"/>
              <a:t>i.e</a:t>
            </a:r>
            <a:r>
              <a:rPr lang="en-IN" dirty="0"/>
              <a:t> “cured” or “treatment complete” and who have completed 6, 12, 18, 24 months post successful treatment are eligible for post treatment follow up.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b="0" dirty="0"/>
              <a:t>6 month cohort: 180 days completed post treatment outcome date</a:t>
            </a:r>
            <a:br>
              <a:rPr lang="en-IN" sz="1800" b="0" dirty="0"/>
            </a:br>
            <a:r>
              <a:rPr lang="en-IN" sz="1800" b="0" dirty="0"/>
              <a:t>12 month cohort:  365 days completed post treatment outcome date</a:t>
            </a:r>
            <a:br>
              <a:rPr lang="en-IN" sz="1800" b="0" dirty="0"/>
            </a:br>
            <a:r>
              <a:rPr lang="en-IN" sz="1800" b="0" dirty="0"/>
              <a:t>18 month cohort 545 days  completed post treatment outcome date</a:t>
            </a:r>
            <a:br>
              <a:rPr lang="en-IN" sz="1800" b="0" dirty="0"/>
            </a:br>
            <a:r>
              <a:rPr lang="en-IN" sz="1800" b="0" dirty="0"/>
              <a:t>24 month cohort: 725 days should be completed from treatment outcome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800" b="0" dirty="0"/>
          </a:p>
          <a:p>
            <a:pPr algn="just"/>
            <a:r>
              <a:rPr lang="en-IN" sz="1800" b="1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81788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1255-2C93-437D-AB4A-C30513DD1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PTFU Register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001D0-330C-4324-ADD7-45F191EF8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00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–Register</a:t>
            </a:r>
            <a:endParaRPr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7E2C5-6DB8-41EF-9521-357473424B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60" b="9087"/>
          <a:stretch/>
        </p:blipFill>
        <p:spPr>
          <a:xfrm>
            <a:off x="341470" y="1810085"/>
            <a:ext cx="11513516" cy="468240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Google Shape;274;p3">
            <a:extLst>
              <a:ext uri="{FF2B5EF4-FFF2-40B4-BE49-F238E27FC236}">
                <a16:creationId xmlns:a16="http://schemas.microsoft.com/office/drawing/2014/main" id="{460420EF-4252-4489-9A2B-6131EB2F54BB}"/>
              </a:ext>
            </a:extLst>
          </p:cNvPr>
          <p:cNvSpPr/>
          <p:nvPr/>
        </p:nvSpPr>
        <p:spPr>
          <a:xfrm>
            <a:off x="979250" y="818861"/>
            <a:ext cx="1969145" cy="70528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E7A10"/>
              </a:buClr>
              <a:buSzPts val="1200"/>
            </a:pPr>
            <a:r>
              <a:rPr lang="en-US" sz="1600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Follow Up Register</a:t>
            </a:r>
            <a:endParaRPr sz="1867" dirty="0"/>
          </a:p>
        </p:txBody>
      </p:sp>
      <p:sp>
        <p:nvSpPr>
          <p:cNvPr id="10" name="Google Shape;275;p3">
            <a:extLst>
              <a:ext uri="{FF2B5EF4-FFF2-40B4-BE49-F238E27FC236}">
                <a16:creationId xmlns:a16="http://schemas.microsoft.com/office/drawing/2014/main" id="{38943E7F-77B1-4E97-A45A-064D0196049C}"/>
              </a:ext>
            </a:extLst>
          </p:cNvPr>
          <p:cNvSpPr/>
          <p:nvPr/>
        </p:nvSpPr>
        <p:spPr>
          <a:xfrm>
            <a:off x="1460087" y="698542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867" dirty="0"/>
          </a:p>
        </p:txBody>
      </p:sp>
      <p:sp>
        <p:nvSpPr>
          <p:cNvPr id="11" name="Google Shape;306;p4">
            <a:extLst>
              <a:ext uri="{FF2B5EF4-FFF2-40B4-BE49-F238E27FC236}">
                <a16:creationId xmlns:a16="http://schemas.microsoft.com/office/drawing/2014/main" id="{212149EA-CB63-40A5-89DE-435A1C280F79}"/>
              </a:ext>
            </a:extLst>
          </p:cNvPr>
          <p:cNvSpPr/>
          <p:nvPr/>
        </p:nvSpPr>
        <p:spPr>
          <a:xfrm>
            <a:off x="733503" y="4103650"/>
            <a:ext cx="1050692" cy="237893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B042B-7956-4215-8699-074D09722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70" y="1705333"/>
            <a:ext cx="11709653" cy="4577479"/>
          </a:xfrm>
          <a:prstGeom prst="rect">
            <a:avLst/>
          </a:prstGeom>
        </p:spPr>
      </p:pic>
      <p:pic>
        <p:nvPicPr>
          <p:cNvPr id="261" name="Google Shape;2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–Register</a:t>
            </a:r>
            <a:endParaRPr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Google Shape;274;p3">
            <a:extLst>
              <a:ext uri="{FF2B5EF4-FFF2-40B4-BE49-F238E27FC236}">
                <a16:creationId xmlns:a16="http://schemas.microsoft.com/office/drawing/2014/main" id="{460420EF-4252-4489-9A2B-6131EB2F54BB}"/>
              </a:ext>
            </a:extLst>
          </p:cNvPr>
          <p:cNvSpPr/>
          <p:nvPr/>
        </p:nvSpPr>
        <p:spPr>
          <a:xfrm>
            <a:off x="741575" y="950037"/>
            <a:ext cx="2471317" cy="697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E7A10"/>
              </a:buClr>
              <a:buSzPts val="1200"/>
            </a:pPr>
            <a:r>
              <a:rPr lang="en-US" sz="1600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Under patient wise list Click on Follow Up Register</a:t>
            </a:r>
            <a:endParaRPr sz="1867" dirty="0"/>
          </a:p>
        </p:txBody>
      </p:sp>
      <p:sp>
        <p:nvSpPr>
          <p:cNvPr id="10" name="Google Shape;275;p3">
            <a:extLst>
              <a:ext uri="{FF2B5EF4-FFF2-40B4-BE49-F238E27FC236}">
                <a16:creationId xmlns:a16="http://schemas.microsoft.com/office/drawing/2014/main" id="{38943E7F-77B1-4E97-A45A-064D0196049C}"/>
              </a:ext>
            </a:extLst>
          </p:cNvPr>
          <p:cNvSpPr/>
          <p:nvPr/>
        </p:nvSpPr>
        <p:spPr>
          <a:xfrm>
            <a:off x="1460087" y="698542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867" dirty="0"/>
          </a:p>
        </p:txBody>
      </p:sp>
      <p:sp>
        <p:nvSpPr>
          <p:cNvPr id="7" name="Google Shape;276;p3">
            <a:extLst>
              <a:ext uri="{FF2B5EF4-FFF2-40B4-BE49-F238E27FC236}">
                <a16:creationId xmlns:a16="http://schemas.microsoft.com/office/drawing/2014/main" id="{4C915F1A-D2EB-4C22-AA9C-7A02124C3C61}"/>
              </a:ext>
            </a:extLst>
          </p:cNvPr>
          <p:cNvSpPr/>
          <p:nvPr/>
        </p:nvSpPr>
        <p:spPr>
          <a:xfrm>
            <a:off x="4263709" y="939179"/>
            <a:ext cx="2471317" cy="72074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E7A10"/>
              </a:buClr>
              <a:buSzPts val="1200"/>
            </a:pPr>
            <a:r>
              <a:rPr lang="en-US" sz="1600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Select Post Treatment Follow Up Due</a:t>
            </a:r>
            <a:endParaRPr sz="1867" dirty="0"/>
          </a:p>
        </p:txBody>
      </p:sp>
      <p:sp>
        <p:nvSpPr>
          <p:cNvPr id="8" name="Google Shape;277;p3">
            <a:extLst>
              <a:ext uri="{FF2B5EF4-FFF2-40B4-BE49-F238E27FC236}">
                <a16:creationId xmlns:a16="http://schemas.microsoft.com/office/drawing/2014/main" id="{9C34A88A-7F81-4F4E-8C14-804A1388CA7B}"/>
              </a:ext>
            </a:extLst>
          </p:cNvPr>
          <p:cNvSpPr/>
          <p:nvPr/>
        </p:nvSpPr>
        <p:spPr>
          <a:xfrm>
            <a:off x="4724357" y="654108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sz="1867" dirty="0"/>
          </a:p>
        </p:txBody>
      </p:sp>
      <p:sp>
        <p:nvSpPr>
          <p:cNvPr id="11" name="Google Shape;280;p3">
            <a:extLst>
              <a:ext uri="{FF2B5EF4-FFF2-40B4-BE49-F238E27FC236}">
                <a16:creationId xmlns:a16="http://schemas.microsoft.com/office/drawing/2014/main" id="{36966865-A7C2-44AB-B743-B26ABC6DCCCB}"/>
              </a:ext>
            </a:extLst>
          </p:cNvPr>
          <p:cNvSpPr/>
          <p:nvPr/>
        </p:nvSpPr>
        <p:spPr>
          <a:xfrm rot="5400000" flipH="1">
            <a:off x="3518373" y="871899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306;p4">
            <a:extLst>
              <a:ext uri="{FF2B5EF4-FFF2-40B4-BE49-F238E27FC236}">
                <a16:creationId xmlns:a16="http://schemas.microsoft.com/office/drawing/2014/main" id="{CEFC9549-FB9C-4689-BFBD-612C82F5239E}"/>
              </a:ext>
            </a:extLst>
          </p:cNvPr>
          <p:cNvSpPr/>
          <p:nvPr/>
        </p:nvSpPr>
        <p:spPr>
          <a:xfrm>
            <a:off x="2526761" y="3923071"/>
            <a:ext cx="1912504" cy="309716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9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635DC89-8C73-4F3C-A738-DDD6EC2F7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531331"/>
              </p:ext>
            </p:extLst>
          </p:nvPr>
        </p:nvGraphicFramePr>
        <p:xfrm>
          <a:off x="341470" y="1801660"/>
          <a:ext cx="11985226" cy="441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Bitmap Image" r:id="rId4" imgW="12906360" imgH="4753080" progId="Paint.Picture">
                  <p:embed/>
                </p:oleObj>
              </mc:Choice>
              <mc:Fallback>
                <p:oleObj name="Bitmap Image" r:id="rId4" imgW="12906360" imgH="475308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635DC89-8C73-4F3C-A738-DDD6EC2F7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470" y="1801660"/>
                        <a:ext cx="11985226" cy="4414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1" name="Google Shape;26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470" y="1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2606723" y="0"/>
            <a:ext cx="9444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2700"/>
              <a:defRPr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Post Treatment Follow Up – Register</a:t>
            </a:r>
            <a:endParaRPr sz="36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Google Shape;274;p3">
            <a:extLst>
              <a:ext uri="{FF2B5EF4-FFF2-40B4-BE49-F238E27FC236}">
                <a16:creationId xmlns:a16="http://schemas.microsoft.com/office/drawing/2014/main" id="{460420EF-4252-4489-9A2B-6131EB2F54BB}"/>
              </a:ext>
            </a:extLst>
          </p:cNvPr>
          <p:cNvSpPr/>
          <p:nvPr/>
        </p:nvSpPr>
        <p:spPr>
          <a:xfrm>
            <a:off x="979250" y="818861"/>
            <a:ext cx="1969145" cy="84902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E7A10"/>
              </a:buClr>
              <a:buSzPts val="1200"/>
            </a:pPr>
            <a:r>
              <a:rPr lang="en-US" sz="1600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Click on Follow Up Register</a:t>
            </a:r>
            <a:endParaRPr sz="1867" dirty="0"/>
          </a:p>
        </p:txBody>
      </p:sp>
      <p:sp>
        <p:nvSpPr>
          <p:cNvPr id="10" name="Google Shape;275;p3">
            <a:extLst>
              <a:ext uri="{FF2B5EF4-FFF2-40B4-BE49-F238E27FC236}">
                <a16:creationId xmlns:a16="http://schemas.microsoft.com/office/drawing/2014/main" id="{38943E7F-77B1-4E97-A45A-064D0196049C}"/>
              </a:ext>
            </a:extLst>
          </p:cNvPr>
          <p:cNvSpPr/>
          <p:nvPr/>
        </p:nvSpPr>
        <p:spPr>
          <a:xfrm>
            <a:off x="1460087" y="698542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867" dirty="0"/>
          </a:p>
        </p:txBody>
      </p:sp>
      <p:sp>
        <p:nvSpPr>
          <p:cNvPr id="7" name="Google Shape;276;p3">
            <a:extLst>
              <a:ext uri="{FF2B5EF4-FFF2-40B4-BE49-F238E27FC236}">
                <a16:creationId xmlns:a16="http://schemas.microsoft.com/office/drawing/2014/main" id="{4C915F1A-D2EB-4C22-AA9C-7A02124C3C61}"/>
              </a:ext>
            </a:extLst>
          </p:cNvPr>
          <p:cNvSpPr/>
          <p:nvPr/>
        </p:nvSpPr>
        <p:spPr>
          <a:xfrm>
            <a:off x="4274114" y="818861"/>
            <a:ext cx="1969145" cy="84902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E7A10"/>
              </a:buClr>
              <a:buSzPts val="1200"/>
            </a:pPr>
            <a:r>
              <a:rPr lang="en-US" sz="1600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Select Post Treatment Follow Up Due</a:t>
            </a:r>
            <a:endParaRPr sz="1867" dirty="0"/>
          </a:p>
        </p:txBody>
      </p:sp>
      <p:sp>
        <p:nvSpPr>
          <p:cNvPr id="8" name="Google Shape;277;p3">
            <a:extLst>
              <a:ext uri="{FF2B5EF4-FFF2-40B4-BE49-F238E27FC236}">
                <a16:creationId xmlns:a16="http://schemas.microsoft.com/office/drawing/2014/main" id="{9C34A88A-7F81-4F4E-8C14-804A1388CA7B}"/>
              </a:ext>
            </a:extLst>
          </p:cNvPr>
          <p:cNvSpPr/>
          <p:nvPr/>
        </p:nvSpPr>
        <p:spPr>
          <a:xfrm>
            <a:off x="4754951" y="654922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sz="1867" dirty="0"/>
          </a:p>
        </p:txBody>
      </p:sp>
      <p:sp>
        <p:nvSpPr>
          <p:cNvPr id="11" name="Google Shape;280;p3">
            <a:extLst>
              <a:ext uri="{FF2B5EF4-FFF2-40B4-BE49-F238E27FC236}">
                <a16:creationId xmlns:a16="http://schemas.microsoft.com/office/drawing/2014/main" id="{36966865-A7C2-44AB-B743-B26ABC6DCCCB}"/>
              </a:ext>
            </a:extLst>
          </p:cNvPr>
          <p:cNvSpPr/>
          <p:nvPr/>
        </p:nvSpPr>
        <p:spPr>
          <a:xfrm rot="5400000" flipH="1">
            <a:off x="3518373" y="871899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306;p4">
            <a:extLst>
              <a:ext uri="{FF2B5EF4-FFF2-40B4-BE49-F238E27FC236}">
                <a16:creationId xmlns:a16="http://schemas.microsoft.com/office/drawing/2014/main" id="{CEFC9549-FB9C-4689-BFBD-612C82F5239E}"/>
              </a:ext>
            </a:extLst>
          </p:cNvPr>
          <p:cNvSpPr/>
          <p:nvPr/>
        </p:nvSpPr>
        <p:spPr>
          <a:xfrm>
            <a:off x="8593405" y="4422865"/>
            <a:ext cx="1208820" cy="503676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</a:endParaRPr>
          </a:p>
        </p:txBody>
      </p:sp>
      <p:sp>
        <p:nvSpPr>
          <p:cNvPr id="13" name="Google Shape;307;p4">
            <a:extLst>
              <a:ext uri="{FF2B5EF4-FFF2-40B4-BE49-F238E27FC236}">
                <a16:creationId xmlns:a16="http://schemas.microsoft.com/office/drawing/2014/main" id="{43D374F2-E9B2-4801-925F-9762BBDF16C9}"/>
              </a:ext>
            </a:extLst>
          </p:cNvPr>
          <p:cNvSpPr/>
          <p:nvPr/>
        </p:nvSpPr>
        <p:spPr>
          <a:xfrm flipH="1">
            <a:off x="8385717" y="5342217"/>
            <a:ext cx="1416508" cy="1026124"/>
          </a:xfrm>
          <a:prstGeom prst="wedgeRectCallout">
            <a:avLst>
              <a:gd name="adj1" fmla="val 11649"/>
              <a:gd name="adj2" fmla="val -90869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SzPts val="1200"/>
            </a:pPr>
            <a:r>
              <a:rPr lang="en-US" sz="1467" dirty="0">
                <a:latin typeface="Corbel"/>
                <a:ea typeface="Corbel"/>
                <a:cs typeface="Corbel"/>
                <a:sym typeface="Corbel"/>
              </a:rPr>
              <a:t>Select relevant filters and click on ‘Generate Excel’ button</a:t>
            </a:r>
            <a:endParaRPr sz="1600" dirty="0"/>
          </a:p>
        </p:txBody>
      </p:sp>
      <p:sp>
        <p:nvSpPr>
          <p:cNvPr id="14" name="Google Shape;306;p4">
            <a:extLst>
              <a:ext uri="{FF2B5EF4-FFF2-40B4-BE49-F238E27FC236}">
                <a16:creationId xmlns:a16="http://schemas.microsoft.com/office/drawing/2014/main" id="{DA4661FB-4063-4AA1-A91E-5B1B9FB08AD4}"/>
              </a:ext>
            </a:extLst>
          </p:cNvPr>
          <p:cNvSpPr/>
          <p:nvPr/>
        </p:nvSpPr>
        <p:spPr>
          <a:xfrm>
            <a:off x="4440854" y="3058269"/>
            <a:ext cx="2048436" cy="1541168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</a:endParaRPr>
          </a:p>
        </p:txBody>
      </p:sp>
      <p:sp>
        <p:nvSpPr>
          <p:cNvPr id="15" name="Google Shape;276;p3">
            <a:extLst>
              <a:ext uri="{FF2B5EF4-FFF2-40B4-BE49-F238E27FC236}">
                <a16:creationId xmlns:a16="http://schemas.microsoft.com/office/drawing/2014/main" id="{3283930F-9D55-41A7-9326-4228E4784E43}"/>
              </a:ext>
            </a:extLst>
          </p:cNvPr>
          <p:cNvSpPr/>
          <p:nvPr/>
        </p:nvSpPr>
        <p:spPr>
          <a:xfrm>
            <a:off x="7376364" y="844624"/>
            <a:ext cx="2317763" cy="823264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E7A10"/>
              </a:buClr>
              <a:buSzPts val="1200"/>
            </a:pPr>
            <a:r>
              <a:rPr lang="en-US" sz="1600" b="1" dirty="0">
                <a:solidFill>
                  <a:srgbClr val="FE7A10"/>
                </a:solidFill>
                <a:latin typeface="Corbel"/>
                <a:ea typeface="Corbel"/>
                <a:cs typeface="Corbel"/>
                <a:sym typeface="Corbel"/>
              </a:rPr>
              <a:t>Select the Post Treatment Interval Period</a:t>
            </a:r>
            <a:endParaRPr sz="1867" dirty="0"/>
          </a:p>
        </p:txBody>
      </p:sp>
      <p:sp>
        <p:nvSpPr>
          <p:cNvPr id="16" name="Google Shape;277;p3">
            <a:extLst>
              <a:ext uri="{FF2B5EF4-FFF2-40B4-BE49-F238E27FC236}">
                <a16:creationId xmlns:a16="http://schemas.microsoft.com/office/drawing/2014/main" id="{8C11EF34-5CED-48BF-9FB4-F1A975C99B44}"/>
              </a:ext>
            </a:extLst>
          </p:cNvPr>
          <p:cNvSpPr/>
          <p:nvPr/>
        </p:nvSpPr>
        <p:spPr>
          <a:xfrm>
            <a:off x="8045530" y="654922"/>
            <a:ext cx="1007469" cy="24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546"/>
              </a:buClr>
              <a:buSzPts val="1200"/>
            </a:pP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sz="1867" dirty="0"/>
          </a:p>
        </p:txBody>
      </p:sp>
      <p:sp>
        <p:nvSpPr>
          <p:cNvPr id="17" name="Google Shape;280;p3">
            <a:extLst>
              <a:ext uri="{FF2B5EF4-FFF2-40B4-BE49-F238E27FC236}">
                <a16:creationId xmlns:a16="http://schemas.microsoft.com/office/drawing/2014/main" id="{11FA635A-0DF4-4F27-848C-308B825C75B4}"/>
              </a:ext>
            </a:extLst>
          </p:cNvPr>
          <p:cNvSpPr/>
          <p:nvPr/>
        </p:nvSpPr>
        <p:spPr>
          <a:xfrm rot="5400000" flipH="1">
            <a:off x="6620624" y="897663"/>
            <a:ext cx="384000" cy="384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800"/>
            </a:pP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94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1188</Words>
  <Application>Microsoft Office PowerPoint</Application>
  <PresentationFormat>Widescreen</PresentationFormat>
  <Paragraphs>189</Paragraphs>
  <Slides>33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Corbel</vt:lpstr>
      <vt:lpstr>Noto Sans Symbols</vt:lpstr>
      <vt:lpstr>Arial</vt:lpstr>
      <vt:lpstr>Calibri</vt:lpstr>
      <vt:lpstr>Roboto</vt:lpstr>
      <vt:lpstr>2_Frame</vt:lpstr>
      <vt:lpstr>3_Frame</vt:lpstr>
      <vt:lpstr>4_Frame</vt:lpstr>
      <vt:lpstr>Bitmap Image</vt:lpstr>
      <vt:lpstr>Post Treatment Follow Up Form, Report and Register</vt:lpstr>
      <vt:lpstr>PowerPoint Presentation</vt:lpstr>
      <vt:lpstr>PowerPoint Presentation</vt:lpstr>
      <vt:lpstr>PowerPoint Presentation</vt:lpstr>
      <vt:lpstr>PowerPoint Presentation</vt:lpstr>
      <vt:lpstr>PTFU Register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PTFU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PTFU Cascade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Ayushman Bharat Health Account (ABHA) workflow in Nikshay</dc:title>
  <dc:creator>mitushikharwal94@gmail.com</dc:creator>
  <cp:lastModifiedBy>anita gupta</cp:lastModifiedBy>
  <cp:revision>46</cp:revision>
  <dcterms:created xsi:type="dcterms:W3CDTF">2022-01-13T05:42:13Z</dcterms:created>
  <dcterms:modified xsi:type="dcterms:W3CDTF">2022-05-18T06:18:18Z</dcterms:modified>
</cp:coreProperties>
</file>