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1" r:id="rId4"/>
    <p:sldMasterId id="2147483682" r:id="rId5"/>
    <p:sldMasterId id="214748368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y="5143500" cx="9144000"/>
  <p:notesSz cx="6858000" cy="9144000"/>
  <p:embeddedFontLst>
    <p:embeddedFont>
      <p:font typeface="Corbel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font" Target="fonts/Corbel-regular.fntdata"/><Relationship Id="rId12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font" Target="fonts/Corbel-italic.fntdata"/><Relationship Id="rId14" Type="http://schemas.openxmlformats.org/officeDocument/2006/relationships/font" Target="fonts/Corbel-bold.fntdata"/><Relationship Id="rId16" Type="http://schemas.openxmlformats.org/officeDocument/2006/relationships/font" Target="fonts/Corbel-boldItalic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e0d683aec3_2_9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4" name="Google Shape;234;ge0d683aec3_2_9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e0d683aec3_2_28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9" name="Google Shape;239;ge0d683aec3_2_28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e0d683aec3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5" name="Google Shape;245;ge0d683aec3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e0d683aec3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1" name="Google Shape;251;ge0d683aec3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e0d683aec3_2_29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7" name="Google Shape;257;ge0d683aec3_2_29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8" name="Google Shape;258;ge0d683aec3_2_29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2900934" y="973836"/>
            <a:ext cx="5486400" cy="2441448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F46"/>
              </a:buClr>
              <a:buSzPts val="4400"/>
              <a:buFont typeface="Corbel"/>
              <a:buNone/>
              <a:defRPr b="0" sz="4400">
                <a:solidFill>
                  <a:srgbClr val="000F4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2914650" y="3504438"/>
            <a:ext cx="5486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  <a:defRPr sz="1700" cap="none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2" name="Google Shape;62;p14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2900934" y="651510"/>
            <a:ext cx="26060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69" name="Google Shape;69;p15"/>
          <p:cNvSpPr txBox="1"/>
          <p:nvPr>
            <p:ph idx="2" type="body"/>
          </p:nvPr>
        </p:nvSpPr>
        <p:spPr>
          <a:xfrm>
            <a:off x="5863590" y="651510"/>
            <a:ext cx="26060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70" name="Google Shape;70;p15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ctrTitle"/>
          </p:nvPr>
        </p:nvSpPr>
        <p:spPr>
          <a:xfrm>
            <a:off x="802385" y="973836"/>
            <a:ext cx="7662346" cy="2441448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546"/>
              </a:buClr>
              <a:buSzPts val="4400"/>
              <a:buFont typeface="Corbel"/>
              <a:buNone/>
              <a:defRPr sz="4400">
                <a:solidFill>
                  <a:srgbClr val="00054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subTitle"/>
          </p:nvPr>
        </p:nvSpPr>
        <p:spPr>
          <a:xfrm>
            <a:off x="825010" y="3502685"/>
            <a:ext cx="763972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  <a:defRPr sz="1700" cap="none">
                <a:solidFill>
                  <a:srgbClr val="CC4B14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204" y="5030906"/>
            <a:ext cx="9144000" cy="129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2901951" y="648081"/>
            <a:ext cx="548640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>
                <a:solidFill>
                  <a:srgbClr val="000F46"/>
                </a:solidFill>
              </a:defRPr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000F46"/>
                </a:solidFill>
              </a:defRPr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>
                <a:solidFill>
                  <a:srgbClr val="000F46"/>
                </a:solidFill>
              </a:defRPr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>
                <a:solidFill>
                  <a:srgbClr val="000F46"/>
                </a:solidFill>
              </a:defRPr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>
                <a:solidFill>
                  <a:srgbClr val="000F46"/>
                </a:solidFill>
              </a:defRPr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2900934" y="767690"/>
            <a:ext cx="2606040" cy="60579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b="1" sz="15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91" name="Google Shape;91;p18"/>
          <p:cNvSpPr txBox="1"/>
          <p:nvPr>
            <p:ph idx="2" type="body"/>
          </p:nvPr>
        </p:nvSpPr>
        <p:spPr>
          <a:xfrm>
            <a:off x="2900934" y="1448202"/>
            <a:ext cx="260604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92" name="Google Shape;92;p18"/>
          <p:cNvSpPr txBox="1"/>
          <p:nvPr>
            <p:ph idx="3" type="body"/>
          </p:nvPr>
        </p:nvSpPr>
        <p:spPr>
          <a:xfrm>
            <a:off x="5863847" y="767690"/>
            <a:ext cx="2606040" cy="609878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b="1" sz="15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93" name="Google Shape;93;p18"/>
          <p:cNvSpPr txBox="1"/>
          <p:nvPr>
            <p:ph idx="4" type="body"/>
          </p:nvPr>
        </p:nvSpPr>
        <p:spPr>
          <a:xfrm>
            <a:off x="5863847" y="1448202"/>
            <a:ext cx="260604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94" name="Google Shape;94;p18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7" name="Google Shape;97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0" name="Google Shape;100;p19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9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19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3" name="Google Shape;103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6" name="Google Shape;106;p20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7" name="Google Shape;107;p20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8" name="Google Shape;108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204" y="5030906"/>
            <a:ext cx="9144000" cy="12943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0"/>
          <p:cNvSpPr/>
          <p:nvPr/>
        </p:nvSpPr>
        <p:spPr>
          <a:xfrm>
            <a:off x="8861898" y="569214"/>
            <a:ext cx="288036" cy="3998214"/>
          </a:xfrm>
          <a:prstGeom prst="rect">
            <a:avLst/>
          </a:prstGeom>
          <a:solidFill>
            <a:srgbClr val="000F46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0"/>
          <p:cNvSpPr/>
          <p:nvPr/>
        </p:nvSpPr>
        <p:spPr>
          <a:xfrm>
            <a:off x="1" y="569214"/>
            <a:ext cx="288036" cy="3998214"/>
          </a:xfrm>
          <a:prstGeom prst="rect">
            <a:avLst/>
          </a:prstGeom>
          <a:solidFill>
            <a:srgbClr val="FE7A10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192024" y="857250"/>
            <a:ext cx="2125980" cy="178308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rbel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2900934" y="651510"/>
            <a:ext cx="548640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114" name="Google Shape;114;p21"/>
          <p:cNvSpPr txBox="1"/>
          <p:nvPr>
            <p:ph idx="2" type="body"/>
          </p:nvPr>
        </p:nvSpPr>
        <p:spPr>
          <a:xfrm>
            <a:off x="192024" y="2620632"/>
            <a:ext cx="2125980" cy="174149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800"/>
              <a:buNone/>
              <a:defRPr sz="800"/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115" name="Google Shape;115;p21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6" name="Google Shape;116;p21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1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8" name="Google Shape;118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192024" y="857250"/>
            <a:ext cx="2125980" cy="178308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rbel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2"/>
          <p:cNvSpPr/>
          <p:nvPr>
            <p:ph idx="2" type="pic"/>
          </p:nvPr>
        </p:nvSpPr>
        <p:spPr>
          <a:xfrm>
            <a:off x="2677983" y="575564"/>
            <a:ext cx="6086423" cy="3998214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None/>
              <a:defRPr b="0" i="0" sz="21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192024" y="2619756"/>
            <a:ext cx="2125980" cy="174193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800"/>
              <a:buNone/>
              <a:defRPr sz="800"/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123" name="Google Shape;123;p22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2"/>
          <p:cNvSpPr txBox="1"/>
          <p:nvPr>
            <p:ph idx="11" type="ftr"/>
          </p:nvPr>
        </p:nvSpPr>
        <p:spPr>
          <a:xfrm>
            <a:off x="2624326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26" name="Google Shape;126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9" name="Google Shape;129;p23"/>
          <p:cNvSpPr txBox="1"/>
          <p:nvPr>
            <p:ph idx="1" type="body"/>
          </p:nvPr>
        </p:nvSpPr>
        <p:spPr>
          <a:xfrm rot="5400000">
            <a:off x="3724911" y="-174879"/>
            <a:ext cx="384048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2pPr>
            <a:lvl3pPr indent="-3175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3pPr>
            <a:lvl4pPr indent="-3175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130" name="Google Shape;130;p23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p23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2" name="Google Shape;132;p23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3" name="Google Shape;133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type="title"/>
          </p:nvPr>
        </p:nvSpPr>
        <p:spPr>
          <a:xfrm rot="5400000">
            <a:off x="-514350" y="1543050"/>
            <a:ext cx="371475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6" name="Google Shape;136;p24"/>
          <p:cNvSpPr txBox="1"/>
          <p:nvPr>
            <p:ph idx="1" type="body"/>
          </p:nvPr>
        </p:nvSpPr>
        <p:spPr>
          <a:xfrm rot="5400000">
            <a:off x="3723894" y="-171450"/>
            <a:ext cx="384048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2pPr>
            <a:lvl3pPr indent="-3175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3pPr>
            <a:lvl4pPr indent="-3175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137" name="Google Shape;137;p24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8" name="Google Shape;138;p24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9" name="Google Shape;139;p24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0" name="Google Shape;140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>
            <p:ph type="title"/>
          </p:nvPr>
        </p:nvSpPr>
        <p:spPr>
          <a:xfrm>
            <a:off x="2900934" y="973836"/>
            <a:ext cx="5486400" cy="2441448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F46"/>
              </a:buClr>
              <a:buSzPts val="4400"/>
              <a:buFont typeface="Corbel"/>
              <a:buNone/>
              <a:defRPr b="0" sz="4400">
                <a:solidFill>
                  <a:srgbClr val="000F4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" type="body"/>
          </p:nvPr>
        </p:nvSpPr>
        <p:spPr>
          <a:xfrm>
            <a:off x="2914650" y="3504438"/>
            <a:ext cx="5486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  <a:defRPr sz="1700" cap="none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53" name="Google Shape;153;p26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4" name="Google Shape;154;p26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5" name="Google Shape;155;p26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6" name="Google Shape;156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/>
          <p:nvPr>
            <p:ph type="ctrTitle"/>
          </p:nvPr>
        </p:nvSpPr>
        <p:spPr>
          <a:xfrm>
            <a:off x="802385" y="973836"/>
            <a:ext cx="7662346" cy="2441448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546"/>
              </a:buClr>
              <a:buSzPts val="4400"/>
              <a:buFont typeface="Corbel"/>
              <a:buNone/>
              <a:defRPr sz="4400">
                <a:solidFill>
                  <a:srgbClr val="00054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9" name="Google Shape;159;p27"/>
          <p:cNvSpPr txBox="1"/>
          <p:nvPr>
            <p:ph idx="1" type="subTitle"/>
          </p:nvPr>
        </p:nvSpPr>
        <p:spPr>
          <a:xfrm>
            <a:off x="825010" y="3502685"/>
            <a:ext cx="763972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  <a:defRPr sz="1700" cap="none">
                <a:solidFill>
                  <a:srgbClr val="CC4B14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160" name="Google Shape;160;p27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1" name="Google Shape;161;p27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2" name="Google Shape;162;p27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3" name="Google Shape;163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204" y="5030906"/>
            <a:ext cx="9144000" cy="129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6" name="Google Shape;166;p28"/>
          <p:cNvSpPr txBox="1"/>
          <p:nvPr>
            <p:ph idx="1" type="body"/>
          </p:nvPr>
        </p:nvSpPr>
        <p:spPr>
          <a:xfrm>
            <a:off x="2901951" y="648081"/>
            <a:ext cx="548640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>
                <a:solidFill>
                  <a:srgbClr val="000F46"/>
                </a:solidFill>
              </a:defRPr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000F46"/>
                </a:solidFill>
              </a:defRPr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>
                <a:solidFill>
                  <a:srgbClr val="000F46"/>
                </a:solidFill>
              </a:defRPr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>
                <a:solidFill>
                  <a:srgbClr val="000F46"/>
                </a:solidFill>
              </a:defRPr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>
                <a:solidFill>
                  <a:srgbClr val="000F46"/>
                </a:solidFill>
              </a:defRPr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167" name="Google Shape;167;p28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8" name="Google Shape;168;p28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9" name="Google Shape;169;p28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0" name="Google Shape;170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3" name="Google Shape;173;p29"/>
          <p:cNvSpPr txBox="1"/>
          <p:nvPr>
            <p:ph idx="1" type="body"/>
          </p:nvPr>
        </p:nvSpPr>
        <p:spPr>
          <a:xfrm>
            <a:off x="2900934" y="651510"/>
            <a:ext cx="26060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174" name="Google Shape;174;p29"/>
          <p:cNvSpPr txBox="1"/>
          <p:nvPr>
            <p:ph idx="2" type="body"/>
          </p:nvPr>
        </p:nvSpPr>
        <p:spPr>
          <a:xfrm>
            <a:off x="5863590" y="651510"/>
            <a:ext cx="26060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175" name="Google Shape;175;p29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6" name="Google Shape;176;p29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7" name="Google Shape;177;p29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8" name="Google Shape;178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1" name="Google Shape;181;p30"/>
          <p:cNvSpPr txBox="1"/>
          <p:nvPr>
            <p:ph idx="1" type="body"/>
          </p:nvPr>
        </p:nvSpPr>
        <p:spPr>
          <a:xfrm>
            <a:off x="2900934" y="767690"/>
            <a:ext cx="2606040" cy="60579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b="1" sz="15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82" name="Google Shape;182;p30"/>
          <p:cNvSpPr txBox="1"/>
          <p:nvPr>
            <p:ph idx="2" type="body"/>
          </p:nvPr>
        </p:nvSpPr>
        <p:spPr>
          <a:xfrm>
            <a:off x="2900934" y="1448202"/>
            <a:ext cx="260604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183" name="Google Shape;183;p30"/>
          <p:cNvSpPr txBox="1"/>
          <p:nvPr>
            <p:ph idx="3" type="body"/>
          </p:nvPr>
        </p:nvSpPr>
        <p:spPr>
          <a:xfrm>
            <a:off x="5863847" y="767690"/>
            <a:ext cx="2606040" cy="609878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b="1" sz="15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84" name="Google Shape;184;p30"/>
          <p:cNvSpPr txBox="1"/>
          <p:nvPr>
            <p:ph idx="4" type="body"/>
          </p:nvPr>
        </p:nvSpPr>
        <p:spPr>
          <a:xfrm>
            <a:off x="5863847" y="1448202"/>
            <a:ext cx="260604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185" name="Google Shape;185;p30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6" name="Google Shape;186;p30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7" name="Google Shape;187;p30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88" name="Google Shape;188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1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1" name="Google Shape;191;p31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2" name="Google Shape;192;p31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3" name="Google Shape;193;p31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4" name="Google Shape;194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2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7" name="Google Shape;197;p32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8" name="Google Shape;198;p32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9" name="Google Shape;199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204" y="5030906"/>
            <a:ext cx="9144000" cy="129439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32"/>
          <p:cNvSpPr/>
          <p:nvPr/>
        </p:nvSpPr>
        <p:spPr>
          <a:xfrm>
            <a:off x="8861898" y="569214"/>
            <a:ext cx="288036" cy="3998214"/>
          </a:xfrm>
          <a:prstGeom prst="rect">
            <a:avLst/>
          </a:prstGeom>
          <a:solidFill>
            <a:srgbClr val="000F46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32"/>
          <p:cNvSpPr/>
          <p:nvPr/>
        </p:nvSpPr>
        <p:spPr>
          <a:xfrm>
            <a:off x="1" y="569214"/>
            <a:ext cx="288036" cy="3998214"/>
          </a:xfrm>
          <a:prstGeom prst="rect">
            <a:avLst/>
          </a:prstGeom>
          <a:solidFill>
            <a:srgbClr val="FE7A10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3"/>
          <p:cNvSpPr txBox="1"/>
          <p:nvPr>
            <p:ph type="title"/>
          </p:nvPr>
        </p:nvSpPr>
        <p:spPr>
          <a:xfrm>
            <a:off x="192024" y="857250"/>
            <a:ext cx="2125980" cy="178308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rbel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4" name="Google Shape;204;p33"/>
          <p:cNvSpPr txBox="1"/>
          <p:nvPr>
            <p:ph idx="1" type="body"/>
          </p:nvPr>
        </p:nvSpPr>
        <p:spPr>
          <a:xfrm>
            <a:off x="2900934" y="651510"/>
            <a:ext cx="548640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205" name="Google Shape;205;p33"/>
          <p:cNvSpPr txBox="1"/>
          <p:nvPr>
            <p:ph idx="2" type="body"/>
          </p:nvPr>
        </p:nvSpPr>
        <p:spPr>
          <a:xfrm>
            <a:off x="192024" y="2620632"/>
            <a:ext cx="2125980" cy="174149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800"/>
              <a:buNone/>
              <a:defRPr sz="800"/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206" name="Google Shape;206;p33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7" name="Google Shape;207;p33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8" name="Google Shape;208;p33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9" name="Google Shape;209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4"/>
          <p:cNvSpPr txBox="1"/>
          <p:nvPr>
            <p:ph type="title"/>
          </p:nvPr>
        </p:nvSpPr>
        <p:spPr>
          <a:xfrm>
            <a:off x="192024" y="857250"/>
            <a:ext cx="2125980" cy="178308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rbel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2" name="Google Shape;212;p34"/>
          <p:cNvSpPr/>
          <p:nvPr>
            <p:ph idx="2" type="pic"/>
          </p:nvPr>
        </p:nvSpPr>
        <p:spPr>
          <a:xfrm>
            <a:off x="2677983" y="575564"/>
            <a:ext cx="6086423" cy="3998214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None/>
              <a:defRPr b="0" i="0" sz="21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13" name="Google Shape;213;p34"/>
          <p:cNvSpPr txBox="1"/>
          <p:nvPr>
            <p:ph idx="1" type="body"/>
          </p:nvPr>
        </p:nvSpPr>
        <p:spPr>
          <a:xfrm>
            <a:off x="192024" y="2619756"/>
            <a:ext cx="2125980" cy="174193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800"/>
              <a:buNone/>
              <a:defRPr sz="800"/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214" name="Google Shape;214;p34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5" name="Google Shape;215;p34"/>
          <p:cNvSpPr txBox="1"/>
          <p:nvPr>
            <p:ph idx="11" type="ftr"/>
          </p:nvPr>
        </p:nvSpPr>
        <p:spPr>
          <a:xfrm>
            <a:off x="2624326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6" name="Google Shape;216;p34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17" name="Google Shape;217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5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0" name="Google Shape;220;p35"/>
          <p:cNvSpPr txBox="1"/>
          <p:nvPr>
            <p:ph idx="1" type="body"/>
          </p:nvPr>
        </p:nvSpPr>
        <p:spPr>
          <a:xfrm rot="5400000">
            <a:off x="3724911" y="-174879"/>
            <a:ext cx="384048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2pPr>
            <a:lvl3pPr indent="-3175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3pPr>
            <a:lvl4pPr indent="-3175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221" name="Google Shape;221;p35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2" name="Google Shape;222;p35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3" name="Google Shape;223;p35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24" name="Google Shape;224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6"/>
          <p:cNvSpPr txBox="1"/>
          <p:nvPr>
            <p:ph type="title"/>
          </p:nvPr>
        </p:nvSpPr>
        <p:spPr>
          <a:xfrm rot="5400000">
            <a:off x="-514350" y="1543050"/>
            <a:ext cx="371475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7" name="Google Shape;227;p36"/>
          <p:cNvSpPr txBox="1"/>
          <p:nvPr>
            <p:ph idx="1" type="body"/>
          </p:nvPr>
        </p:nvSpPr>
        <p:spPr>
          <a:xfrm rot="5400000">
            <a:off x="3723894" y="-171450"/>
            <a:ext cx="384048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2pPr>
            <a:lvl3pPr indent="-3175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3pPr>
            <a:lvl4pPr indent="-3175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228" name="Google Shape;228;p36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9" name="Google Shape;229;p36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30" name="Google Shape;230;p36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1" name="Google Shape;231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114" y="0"/>
            <a:ext cx="1367834" cy="551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1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3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1" y="569214"/>
            <a:ext cx="2582693" cy="3998214"/>
          </a:xfrm>
          <a:prstGeom prst="rect">
            <a:avLst/>
          </a:prstGeom>
          <a:solidFill>
            <a:srgbClr val="FE7A10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orbel"/>
              <a:buNone/>
              <a:defRPr b="0" i="0" sz="27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/>
          <p:nvPr/>
        </p:nvSpPr>
        <p:spPr>
          <a:xfrm>
            <a:off x="8861898" y="569214"/>
            <a:ext cx="288036" cy="3998214"/>
          </a:xfrm>
          <a:prstGeom prst="rect">
            <a:avLst/>
          </a:prstGeom>
          <a:solidFill>
            <a:srgbClr val="000F46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2901951" y="648081"/>
            <a:ext cx="548640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323850" lvl="0" marL="457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  <a:defRPr b="0" i="0" sz="12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98450" lvl="3" marL="18288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98450" lvl="4" marL="22860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298450" lvl="5" marL="27432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298450" lvl="6" marL="3200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298450" lvl="7" marL="36576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98450" lvl="8" marL="4114800" marR="0" rtl="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8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8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BAD2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40BAD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0204" y="5030906"/>
            <a:ext cx="9144000" cy="1294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/>
          <p:nvPr/>
        </p:nvSpPr>
        <p:spPr>
          <a:xfrm>
            <a:off x="1983658" y="0"/>
            <a:ext cx="7180545" cy="442452"/>
          </a:xfrm>
          <a:prstGeom prst="rect">
            <a:avLst/>
          </a:prstGeom>
          <a:solidFill>
            <a:srgbClr val="FE7A10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orbel"/>
              <a:buNone/>
              <a:defRPr b="0" i="0" sz="27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4" name="Google Shape;144;p25"/>
          <p:cNvSpPr/>
          <p:nvPr/>
        </p:nvSpPr>
        <p:spPr>
          <a:xfrm>
            <a:off x="0" y="1089679"/>
            <a:ext cx="81000" cy="3294000"/>
          </a:xfrm>
          <a:prstGeom prst="rect">
            <a:avLst/>
          </a:prstGeom>
          <a:solidFill>
            <a:srgbClr val="0099FF"/>
          </a:solidFill>
          <a:ln cap="flat" cmpd="sng" w="10775">
            <a:solidFill>
              <a:srgbClr val="0099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>
            <a:off x="2901951" y="648081"/>
            <a:ext cx="548640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323850" lvl="0" marL="457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  <a:defRPr b="0" i="0" sz="12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98450" lvl="3" marL="18288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98450" lvl="4" marL="22860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000F4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298450" lvl="5" marL="27432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298450" lvl="6" marL="3200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298450" lvl="7" marL="36576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98450" lvl="8" marL="4114800" marR="0" rtl="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46" name="Google Shape;146;p25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8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Google Shape;147;p25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8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p25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9" name="Google Shape;149;p2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0204" y="5030906"/>
            <a:ext cx="9144000" cy="1294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7"/>
          <p:cNvSpPr txBox="1"/>
          <p:nvPr>
            <p:ph type="title"/>
          </p:nvPr>
        </p:nvSpPr>
        <p:spPr>
          <a:xfrm>
            <a:off x="2850703" y="933655"/>
            <a:ext cx="5486400" cy="2441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F46"/>
              </a:buClr>
              <a:buSzPts val="3300"/>
              <a:buFont typeface="Corbel"/>
              <a:buNone/>
            </a:pPr>
            <a:r>
              <a:rPr lang="en" sz="3300">
                <a:latin typeface="Calibri"/>
                <a:ea typeface="Calibri"/>
                <a:cs typeface="Calibri"/>
                <a:sym typeface="Calibri"/>
              </a:rPr>
              <a:t>Patient Archival Process in Nikshay</a:t>
            </a:r>
            <a:br>
              <a:rPr lang="en" sz="3300">
                <a:latin typeface="Calibri"/>
                <a:ea typeface="Calibri"/>
                <a:cs typeface="Calibri"/>
                <a:sym typeface="Calibri"/>
              </a:rPr>
            </a:br>
            <a:br>
              <a:rPr lang="en" sz="3300">
                <a:latin typeface="Calibri"/>
                <a:ea typeface="Calibri"/>
                <a:cs typeface="Calibri"/>
                <a:sym typeface="Calibri"/>
              </a:rPr>
            </a:b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8"/>
          <p:cNvSpPr txBox="1"/>
          <p:nvPr/>
        </p:nvSpPr>
        <p:spPr>
          <a:xfrm>
            <a:off x="1990325" y="36875"/>
            <a:ext cx="71088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Background</a:t>
            </a:r>
            <a:endParaRPr b="1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2" name="Google Shape;242;p38"/>
          <p:cNvSpPr txBox="1"/>
          <p:nvPr/>
        </p:nvSpPr>
        <p:spPr>
          <a:xfrm>
            <a:off x="400675" y="728375"/>
            <a:ext cx="8529000" cy="3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 archival is a process wherein Presumptive Open and </a:t>
            </a: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Presumptive </a:t>
            </a: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closed, Patient records are moved from live to an archived Database.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helps in Nikshay database from getting overloaded and helps streamline staff work by not showing additional/ir</a:t>
            </a: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relevant</a:t>
            </a: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data.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9"/>
          <p:cNvSpPr txBox="1"/>
          <p:nvPr/>
        </p:nvSpPr>
        <p:spPr>
          <a:xfrm>
            <a:off x="1990325" y="36875"/>
            <a:ext cx="71088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Patient Archival Process</a:t>
            </a:r>
            <a:endParaRPr b="1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8" name="Google Shape;248;p39"/>
          <p:cNvSpPr txBox="1"/>
          <p:nvPr/>
        </p:nvSpPr>
        <p:spPr>
          <a:xfrm>
            <a:off x="411881" y="703219"/>
            <a:ext cx="8529000" cy="38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Nikshay automatically archives Presumptive Open Patients in two steps:</a:t>
            </a:r>
            <a:b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Nikshay automatically finds all Presumptive Open patients who have not had any activity - eg(adding tests, updating details, adding staff, transferring patient, updating beneficiary details etc. )for more than 60 days and closes these patients.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Nikshay automatically finds all Presumptive Closed patients 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have not had any activity for more than 60 days and archives them by removing their data from Nikshay to a secondary database.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 means that a presumptive open patient will not be archived until they have had no activity for 120 days and a presumptive closed patient will be archived after 60 days of no activity.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Nikshay does not automatically archive any other types of patients.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0"/>
          <p:cNvSpPr txBox="1"/>
          <p:nvPr/>
        </p:nvSpPr>
        <p:spPr>
          <a:xfrm>
            <a:off x="1990325" y="36875"/>
            <a:ext cx="71088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Archived </a:t>
            </a:r>
            <a:r>
              <a:rPr b="1" lang="en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Patients</a:t>
            </a:r>
            <a:endParaRPr b="1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54" name="Google Shape;254;p40"/>
          <p:cNvSpPr txBox="1"/>
          <p:nvPr/>
        </p:nvSpPr>
        <p:spPr>
          <a:xfrm>
            <a:off x="411881" y="703219"/>
            <a:ext cx="8529000" cy="38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Few properties of Archived Patients: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●"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a patient is archived, he/she will not be visible on Nikshay.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●"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a patient is archived, he/she will not show on Patient Search.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●"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a Patient is archived, he/she will show only on the 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following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Nikshay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Report Registers: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1" marL="9144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○"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DMC Register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1" marL="9144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○"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Deduplication Register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1" marL="9144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○"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Enrollment Register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1" marL="9144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○"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CDST Register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1" marL="9144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○"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Deleted Patient Register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1" marL="9144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○"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Presumptive Case Register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●"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Unarchiving of patients is not possible through Nikshay. To avoid archival, patients records must be kept updated.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1"/>
          <p:cNvSpPr txBox="1"/>
          <p:nvPr>
            <p:ph type="title"/>
          </p:nvPr>
        </p:nvSpPr>
        <p:spPr>
          <a:xfrm>
            <a:off x="861800" y="1241151"/>
            <a:ext cx="7798500" cy="3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" sz="2100"/>
              <a:t>Thank You!</a:t>
            </a: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_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