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30"/>
  </p:notesMasterIdLst>
  <p:sldIdLst>
    <p:sldId id="256" r:id="rId6"/>
    <p:sldId id="268" r:id="rId7"/>
    <p:sldId id="759" r:id="rId8"/>
    <p:sldId id="2842" r:id="rId9"/>
    <p:sldId id="259" r:id="rId10"/>
    <p:sldId id="3007" r:id="rId11"/>
    <p:sldId id="2975" r:id="rId12"/>
    <p:sldId id="2971" r:id="rId13"/>
    <p:sldId id="3022" r:id="rId14"/>
    <p:sldId id="2974" r:id="rId15"/>
    <p:sldId id="3010" r:id="rId16"/>
    <p:sldId id="3011" r:id="rId17"/>
    <p:sldId id="3012" r:id="rId18"/>
    <p:sldId id="3013" r:id="rId19"/>
    <p:sldId id="3014" r:id="rId20"/>
    <p:sldId id="568" r:id="rId21"/>
    <p:sldId id="3015" r:id="rId22"/>
    <p:sldId id="3016" r:id="rId23"/>
    <p:sldId id="3017" r:id="rId24"/>
    <p:sldId id="3018" r:id="rId25"/>
    <p:sldId id="3019" r:id="rId26"/>
    <p:sldId id="3020" r:id="rId27"/>
    <p:sldId id="264" r:id="rId28"/>
    <p:sldId id="30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8CD03-0FE6-441D-A760-C94EC93E9F1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IN"/>
        </a:p>
      </dgm:t>
    </dgm:pt>
    <dgm:pt modelId="{5B81A83C-3861-413D-B742-01DB7B8CDC0C}">
      <dgm:prSet phldrT="[Text]"/>
      <dgm:spPr/>
      <dgm:t>
        <a:bodyPr/>
        <a:lstStyle/>
        <a:p>
          <a:r>
            <a:rPr lang="en-US" dirty="0">
              <a:latin typeface="Gill Sans MT" panose="020B0502020104020203" pitchFamily="34" charset="0"/>
            </a:rPr>
            <a:t>Training</a:t>
          </a:r>
          <a:r>
            <a:rPr lang="en-US" baseline="0" dirty="0">
              <a:latin typeface="Gill Sans MT" panose="020B0502020104020203" pitchFamily="34" charset="0"/>
            </a:rPr>
            <a:t> of Health Staff</a:t>
          </a:r>
          <a:endParaRPr lang="en-IN" dirty="0">
            <a:latin typeface="Gill Sans MT" panose="020B0502020104020203" pitchFamily="34" charset="0"/>
          </a:endParaRPr>
        </a:p>
      </dgm:t>
    </dgm:pt>
    <dgm:pt modelId="{31DCC152-BBA7-4D48-A6D1-111E631A5068}" type="parTrans" cxnId="{D6B26BA6-736A-42AC-93E6-DCDD214DA56B}">
      <dgm:prSet/>
      <dgm:spPr/>
      <dgm:t>
        <a:bodyPr/>
        <a:lstStyle/>
        <a:p>
          <a:endParaRPr lang="en-IN"/>
        </a:p>
      </dgm:t>
    </dgm:pt>
    <dgm:pt modelId="{49A5B865-4E66-43BA-9A58-C61AED733CDC}" type="sibTrans" cxnId="{D6B26BA6-736A-42AC-93E6-DCDD214DA56B}">
      <dgm:prSet/>
      <dgm:spPr>
        <a:ln>
          <a:solidFill>
            <a:schemeClr val="accent1">
              <a:lumMod val="75000"/>
            </a:schemeClr>
          </a:solidFill>
        </a:ln>
      </dgm:spPr>
      <dgm:t>
        <a:bodyPr/>
        <a:lstStyle/>
        <a:p>
          <a:endParaRPr lang="en-IN"/>
        </a:p>
      </dgm:t>
    </dgm:pt>
    <dgm:pt modelId="{8575C107-A8E7-4E5B-B508-7864533D965B}">
      <dgm:prSet phldrT="[Text]"/>
      <dgm:spPr/>
      <dgm:t>
        <a:bodyPr/>
        <a:lstStyle/>
        <a:p>
          <a:r>
            <a:rPr lang="en-US" dirty="0">
              <a:latin typeface="Gill Sans MT" panose="020B0502020104020203" pitchFamily="34" charset="0"/>
            </a:rPr>
            <a:t>Identification</a:t>
          </a:r>
          <a:r>
            <a:rPr lang="en-US" baseline="0" dirty="0">
              <a:latin typeface="Gill Sans MT" panose="020B0502020104020203" pitchFamily="34" charset="0"/>
            </a:rPr>
            <a:t> &amp; enrollment of caregiver at the time treatment initiation </a:t>
          </a:r>
          <a:endParaRPr lang="en-IN" dirty="0">
            <a:latin typeface="Gill Sans MT" panose="020B0502020104020203" pitchFamily="34" charset="0"/>
          </a:endParaRPr>
        </a:p>
      </dgm:t>
    </dgm:pt>
    <dgm:pt modelId="{0A5F6983-EB6C-4190-A7FD-CEBC551524CB}" type="parTrans" cxnId="{0F571E52-3EAC-4376-BAE3-650FEA7EC1AA}">
      <dgm:prSet/>
      <dgm:spPr/>
      <dgm:t>
        <a:bodyPr/>
        <a:lstStyle/>
        <a:p>
          <a:endParaRPr lang="en-IN"/>
        </a:p>
      </dgm:t>
    </dgm:pt>
    <dgm:pt modelId="{5144FCAB-2352-4034-9BB3-FCBF96D3CED3}" type="sibTrans" cxnId="{0F571E52-3EAC-4376-BAE3-650FEA7EC1AA}">
      <dgm:prSet/>
      <dgm:spPr>
        <a:ln>
          <a:solidFill>
            <a:schemeClr val="bg2">
              <a:lumMod val="25000"/>
            </a:schemeClr>
          </a:solidFill>
        </a:ln>
      </dgm:spPr>
      <dgm:t>
        <a:bodyPr/>
        <a:lstStyle/>
        <a:p>
          <a:endParaRPr lang="en-IN"/>
        </a:p>
      </dgm:t>
    </dgm:pt>
    <dgm:pt modelId="{9AF52D28-6634-402C-8BD4-25DA568D5682}">
      <dgm:prSet/>
      <dgm:spPr/>
      <dgm:t>
        <a:bodyPr/>
        <a:lstStyle/>
        <a:p>
          <a:r>
            <a:rPr lang="en-US" dirty="0">
              <a:latin typeface="Gill Sans MT" panose="020B0502020104020203" pitchFamily="34" charset="0"/>
            </a:rPr>
            <a:t>Training </a:t>
          </a:r>
          <a:r>
            <a:rPr lang="en-US" baseline="0" dirty="0">
              <a:latin typeface="Gill Sans MT" panose="020B0502020104020203" pitchFamily="34" charset="0"/>
            </a:rPr>
            <a:t> and follow-up of Patients &amp; caregivers using IVR and household visits</a:t>
          </a:r>
          <a:endParaRPr lang="en-IN" dirty="0">
            <a:latin typeface="Gill Sans MT" panose="020B0502020104020203" pitchFamily="34" charset="0"/>
          </a:endParaRPr>
        </a:p>
      </dgm:t>
    </dgm:pt>
    <dgm:pt modelId="{D55157BF-3C0F-4AE9-BC37-E2DB3ADC99E7}" type="parTrans" cxnId="{6D5E2FEB-6DCA-4159-B33A-9D31643FCE24}">
      <dgm:prSet/>
      <dgm:spPr/>
      <dgm:t>
        <a:bodyPr/>
        <a:lstStyle/>
        <a:p>
          <a:endParaRPr lang="en-IN"/>
        </a:p>
      </dgm:t>
    </dgm:pt>
    <dgm:pt modelId="{33988AE8-DCD8-4AA9-A495-855C3CB2965F}" type="sibTrans" cxnId="{6D5E2FEB-6DCA-4159-B33A-9D31643FCE24}">
      <dgm:prSet/>
      <dgm:spPr/>
      <dgm:t>
        <a:bodyPr/>
        <a:lstStyle/>
        <a:p>
          <a:endParaRPr lang="en-IN"/>
        </a:p>
      </dgm:t>
    </dgm:pt>
    <dgm:pt modelId="{2AF6AA83-C324-4522-A656-824295331CD5}" type="pres">
      <dgm:prSet presAssocID="{B4E8CD03-0FE6-441D-A760-C94EC93E9F19}" presName="Name0" presStyleCnt="0">
        <dgm:presLayoutVars>
          <dgm:dir/>
          <dgm:resizeHandles val="exact"/>
        </dgm:presLayoutVars>
      </dgm:prSet>
      <dgm:spPr/>
    </dgm:pt>
    <dgm:pt modelId="{5AF29A11-2F22-4D20-9FBA-0850A5C2DFED}" type="pres">
      <dgm:prSet presAssocID="{5B81A83C-3861-413D-B742-01DB7B8CDC0C}" presName="node" presStyleLbl="node1" presStyleIdx="0" presStyleCnt="3" custScaleX="94055" custScaleY="128341" custLinFactNeighborX="-22477" custLinFactNeighborY="-19422">
        <dgm:presLayoutVars>
          <dgm:bulletEnabled val="1"/>
        </dgm:presLayoutVars>
      </dgm:prSet>
      <dgm:spPr/>
    </dgm:pt>
    <dgm:pt modelId="{7FD1F8CB-763F-4306-9BF3-2E04A13FBEFA}" type="pres">
      <dgm:prSet presAssocID="{49A5B865-4E66-43BA-9A58-C61AED733CDC}" presName="sibTrans" presStyleLbl="sibTrans2D1" presStyleIdx="0" presStyleCnt="2"/>
      <dgm:spPr/>
    </dgm:pt>
    <dgm:pt modelId="{A04740FB-895F-4A40-B9DB-3C5717BB202F}" type="pres">
      <dgm:prSet presAssocID="{49A5B865-4E66-43BA-9A58-C61AED733CDC}" presName="connectorText" presStyleLbl="sibTrans2D1" presStyleIdx="0" presStyleCnt="2"/>
      <dgm:spPr/>
    </dgm:pt>
    <dgm:pt modelId="{C2D8CC88-037F-46BD-8252-08E195A3C2B7}" type="pres">
      <dgm:prSet presAssocID="{8575C107-A8E7-4E5B-B508-7864533D965B}" presName="node" presStyleLbl="node1" presStyleIdx="1" presStyleCnt="3" custScaleX="89476" custScaleY="122185" custLinFactNeighborX="-10324" custLinFactNeighborY="-36959">
        <dgm:presLayoutVars>
          <dgm:bulletEnabled val="1"/>
        </dgm:presLayoutVars>
      </dgm:prSet>
      <dgm:spPr/>
    </dgm:pt>
    <dgm:pt modelId="{D88AB6CC-2849-4724-A07D-8B9C090D2B80}" type="pres">
      <dgm:prSet presAssocID="{5144FCAB-2352-4034-9BB3-FCBF96D3CED3}" presName="sibTrans" presStyleLbl="sibTrans2D1" presStyleIdx="1" presStyleCnt="2"/>
      <dgm:spPr/>
    </dgm:pt>
    <dgm:pt modelId="{ED319E94-9B35-4747-8809-679041B94D71}" type="pres">
      <dgm:prSet presAssocID="{5144FCAB-2352-4034-9BB3-FCBF96D3CED3}" presName="connectorText" presStyleLbl="sibTrans2D1" presStyleIdx="1" presStyleCnt="2"/>
      <dgm:spPr/>
    </dgm:pt>
    <dgm:pt modelId="{57302C92-5A89-44A6-9617-0260CB7BCD00}" type="pres">
      <dgm:prSet presAssocID="{9AF52D28-6634-402C-8BD4-25DA568D5682}" presName="node" presStyleLbl="node1" presStyleIdx="2" presStyleCnt="3" custScaleX="89433" custScaleY="123882" custLinFactNeighborX="647" custLinFactNeighborY="-33576">
        <dgm:presLayoutVars>
          <dgm:bulletEnabled val="1"/>
        </dgm:presLayoutVars>
      </dgm:prSet>
      <dgm:spPr/>
    </dgm:pt>
  </dgm:ptLst>
  <dgm:cxnLst>
    <dgm:cxn modelId="{7C132C11-5202-4E9B-A6E9-DAFC8EEDC981}" type="presOf" srcId="{5144FCAB-2352-4034-9BB3-FCBF96D3CED3}" destId="{D88AB6CC-2849-4724-A07D-8B9C090D2B80}" srcOrd="0" destOrd="0" presId="urn:microsoft.com/office/officeart/2005/8/layout/process1"/>
    <dgm:cxn modelId="{A6EF3023-E3ED-445D-8650-7E8E3580832C}" type="presOf" srcId="{B4E8CD03-0FE6-441D-A760-C94EC93E9F19}" destId="{2AF6AA83-C324-4522-A656-824295331CD5}" srcOrd="0" destOrd="0" presId="urn:microsoft.com/office/officeart/2005/8/layout/process1"/>
    <dgm:cxn modelId="{90EDA63A-FC44-4ECD-883C-076D6F5C14FB}" type="presOf" srcId="{8575C107-A8E7-4E5B-B508-7864533D965B}" destId="{C2D8CC88-037F-46BD-8252-08E195A3C2B7}" srcOrd="0" destOrd="0" presId="urn:microsoft.com/office/officeart/2005/8/layout/process1"/>
    <dgm:cxn modelId="{A6A12A3D-1098-46E0-977B-814D2068737D}" type="presOf" srcId="{5B81A83C-3861-413D-B742-01DB7B8CDC0C}" destId="{5AF29A11-2F22-4D20-9FBA-0850A5C2DFED}" srcOrd="0" destOrd="0" presId="urn:microsoft.com/office/officeart/2005/8/layout/process1"/>
    <dgm:cxn modelId="{C20A4C66-AB20-49E1-8A2A-141E3168D4CD}" type="presOf" srcId="{9AF52D28-6634-402C-8BD4-25DA568D5682}" destId="{57302C92-5A89-44A6-9617-0260CB7BCD00}" srcOrd="0" destOrd="0" presId="urn:microsoft.com/office/officeart/2005/8/layout/process1"/>
    <dgm:cxn modelId="{0F571E52-3EAC-4376-BAE3-650FEA7EC1AA}" srcId="{B4E8CD03-0FE6-441D-A760-C94EC93E9F19}" destId="{8575C107-A8E7-4E5B-B508-7864533D965B}" srcOrd="1" destOrd="0" parTransId="{0A5F6983-EB6C-4190-A7FD-CEBC551524CB}" sibTransId="{5144FCAB-2352-4034-9BB3-FCBF96D3CED3}"/>
    <dgm:cxn modelId="{CBC45CA6-7244-43B1-920F-8130700D6AAA}" type="presOf" srcId="{49A5B865-4E66-43BA-9A58-C61AED733CDC}" destId="{7FD1F8CB-763F-4306-9BF3-2E04A13FBEFA}" srcOrd="0" destOrd="0" presId="urn:microsoft.com/office/officeart/2005/8/layout/process1"/>
    <dgm:cxn modelId="{D6B26BA6-736A-42AC-93E6-DCDD214DA56B}" srcId="{B4E8CD03-0FE6-441D-A760-C94EC93E9F19}" destId="{5B81A83C-3861-413D-B742-01DB7B8CDC0C}" srcOrd="0" destOrd="0" parTransId="{31DCC152-BBA7-4D48-A6D1-111E631A5068}" sibTransId="{49A5B865-4E66-43BA-9A58-C61AED733CDC}"/>
    <dgm:cxn modelId="{11A514DD-D7D5-4B21-B250-30BDA9C57FCE}" type="presOf" srcId="{49A5B865-4E66-43BA-9A58-C61AED733CDC}" destId="{A04740FB-895F-4A40-B9DB-3C5717BB202F}" srcOrd="1" destOrd="0" presId="urn:microsoft.com/office/officeart/2005/8/layout/process1"/>
    <dgm:cxn modelId="{6D5E2FEB-6DCA-4159-B33A-9D31643FCE24}" srcId="{B4E8CD03-0FE6-441D-A760-C94EC93E9F19}" destId="{9AF52D28-6634-402C-8BD4-25DA568D5682}" srcOrd="2" destOrd="0" parTransId="{D55157BF-3C0F-4AE9-BC37-E2DB3ADC99E7}" sibTransId="{33988AE8-DCD8-4AA9-A495-855C3CB2965F}"/>
    <dgm:cxn modelId="{72BDABF2-FC50-4760-A789-A1F8B29A8F68}" type="presOf" srcId="{5144FCAB-2352-4034-9BB3-FCBF96D3CED3}" destId="{ED319E94-9B35-4747-8809-679041B94D71}" srcOrd="1" destOrd="0" presId="urn:microsoft.com/office/officeart/2005/8/layout/process1"/>
    <dgm:cxn modelId="{ED6573B2-EC4F-4A31-BA19-BBF45B4D06D7}" type="presParOf" srcId="{2AF6AA83-C324-4522-A656-824295331CD5}" destId="{5AF29A11-2F22-4D20-9FBA-0850A5C2DFED}" srcOrd="0" destOrd="0" presId="urn:microsoft.com/office/officeart/2005/8/layout/process1"/>
    <dgm:cxn modelId="{9E50C31C-2C3C-4BC3-9992-1EE5AF91A45A}" type="presParOf" srcId="{2AF6AA83-C324-4522-A656-824295331CD5}" destId="{7FD1F8CB-763F-4306-9BF3-2E04A13FBEFA}" srcOrd="1" destOrd="0" presId="urn:microsoft.com/office/officeart/2005/8/layout/process1"/>
    <dgm:cxn modelId="{1D448936-E17C-4014-AEAF-DA9B4D49C1D7}" type="presParOf" srcId="{7FD1F8CB-763F-4306-9BF3-2E04A13FBEFA}" destId="{A04740FB-895F-4A40-B9DB-3C5717BB202F}" srcOrd="0" destOrd="0" presId="urn:microsoft.com/office/officeart/2005/8/layout/process1"/>
    <dgm:cxn modelId="{E447FA5E-A02B-4DDF-AACD-E8361F469968}" type="presParOf" srcId="{2AF6AA83-C324-4522-A656-824295331CD5}" destId="{C2D8CC88-037F-46BD-8252-08E195A3C2B7}" srcOrd="2" destOrd="0" presId="urn:microsoft.com/office/officeart/2005/8/layout/process1"/>
    <dgm:cxn modelId="{717CCA21-F701-4337-B313-D3C2912B5D51}" type="presParOf" srcId="{2AF6AA83-C324-4522-A656-824295331CD5}" destId="{D88AB6CC-2849-4724-A07D-8B9C090D2B80}" srcOrd="3" destOrd="0" presId="urn:microsoft.com/office/officeart/2005/8/layout/process1"/>
    <dgm:cxn modelId="{324A35E0-78E3-425E-AAE5-1CD58E28835C}" type="presParOf" srcId="{D88AB6CC-2849-4724-A07D-8B9C090D2B80}" destId="{ED319E94-9B35-4747-8809-679041B94D71}" srcOrd="0" destOrd="0" presId="urn:microsoft.com/office/officeart/2005/8/layout/process1"/>
    <dgm:cxn modelId="{63618B27-518C-47BC-A3BA-7D85602C179D}" type="presParOf" srcId="{2AF6AA83-C324-4522-A656-824295331CD5}" destId="{57302C92-5A89-44A6-9617-0260CB7BCD0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29A11-2F22-4D20-9FBA-0850A5C2DFED}">
      <dsp:nvSpPr>
        <dsp:cNvPr id="0" name=""/>
        <dsp:cNvSpPr/>
      </dsp:nvSpPr>
      <dsp:spPr>
        <a:xfrm>
          <a:off x="0" y="0"/>
          <a:ext cx="2941301" cy="22021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ill Sans MT" panose="020B0502020104020203" pitchFamily="34" charset="0"/>
            </a:rPr>
            <a:t>Training</a:t>
          </a:r>
          <a:r>
            <a:rPr lang="en-US" sz="2300" kern="1200" baseline="0" dirty="0">
              <a:latin typeface="Gill Sans MT" panose="020B0502020104020203" pitchFamily="34" charset="0"/>
            </a:rPr>
            <a:t> of Health Staff</a:t>
          </a:r>
          <a:endParaRPr lang="en-IN" sz="2300" kern="1200" dirty="0">
            <a:latin typeface="Gill Sans MT" panose="020B0502020104020203" pitchFamily="34" charset="0"/>
          </a:endParaRPr>
        </a:p>
      </dsp:txBody>
      <dsp:txXfrm>
        <a:off x="64497" y="64497"/>
        <a:ext cx="2812307" cy="2073109"/>
      </dsp:txXfrm>
    </dsp:sp>
    <dsp:sp modelId="{7FD1F8CB-763F-4306-9BF3-2E04A13FBEFA}">
      <dsp:nvSpPr>
        <dsp:cNvPr id="0" name=""/>
        <dsp:cNvSpPr/>
      </dsp:nvSpPr>
      <dsp:spPr>
        <a:xfrm rot="21554541">
          <a:off x="3222256" y="686174"/>
          <a:ext cx="595732" cy="775549"/>
        </a:xfrm>
        <a:prstGeom prst="rightArrow">
          <a:avLst>
            <a:gd name="adj1" fmla="val 60000"/>
            <a:gd name="adj2" fmla="val 50000"/>
          </a:avLst>
        </a:prstGeom>
        <a:solidFill>
          <a:schemeClr val="accent1">
            <a:tint val="6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3222264" y="842466"/>
        <a:ext cx="417012" cy="465329"/>
      </dsp:txXfrm>
    </dsp:sp>
    <dsp:sp modelId="{C2D8CC88-037F-46BD-8252-08E195A3C2B7}">
      <dsp:nvSpPr>
        <dsp:cNvPr id="0" name=""/>
        <dsp:cNvSpPr/>
      </dsp:nvSpPr>
      <dsp:spPr>
        <a:xfrm>
          <a:off x="4065225" y="0"/>
          <a:ext cx="2798105" cy="2096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ill Sans MT" panose="020B0502020104020203" pitchFamily="34" charset="0"/>
            </a:rPr>
            <a:t>Identification</a:t>
          </a:r>
          <a:r>
            <a:rPr lang="en-US" sz="2300" kern="1200" baseline="0" dirty="0">
              <a:latin typeface="Gill Sans MT" panose="020B0502020104020203" pitchFamily="34" charset="0"/>
            </a:rPr>
            <a:t> &amp; enrollment of caregiver at the time treatment initiation </a:t>
          </a:r>
          <a:endParaRPr lang="en-IN" sz="2300" kern="1200" dirty="0">
            <a:latin typeface="Gill Sans MT" panose="020B0502020104020203" pitchFamily="34" charset="0"/>
          </a:endParaRPr>
        </a:p>
      </dsp:txBody>
      <dsp:txXfrm>
        <a:off x="4126629" y="61404"/>
        <a:ext cx="2675297" cy="1973669"/>
      </dsp:txXfrm>
    </dsp:sp>
    <dsp:sp modelId="{D88AB6CC-2849-4724-A07D-8B9C090D2B80}">
      <dsp:nvSpPr>
        <dsp:cNvPr id="0" name=""/>
        <dsp:cNvSpPr/>
      </dsp:nvSpPr>
      <dsp:spPr>
        <a:xfrm rot="11974">
          <a:off x="7208881" y="667816"/>
          <a:ext cx="732574" cy="775549"/>
        </a:xfrm>
        <a:prstGeom prst="rightArrow">
          <a:avLst>
            <a:gd name="adj1" fmla="val 60000"/>
            <a:gd name="adj2" fmla="val 50000"/>
          </a:avLst>
        </a:prstGeom>
        <a:solidFill>
          <a:schemeClr val="accent1">
            <a:tint val="60000"/>
            <a:hueOff val="0"/>
            <a:satOff val="0"/>
            <a:lumOff val="0"/>
            <a:alphaOff val="0"/>
          </a:schemeClr>
        </a:solidFill>
        <a:ln>
          <a:solidFill>
            <a:schemeClr val="bg2">
              <a:lumMod val="2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7208882" y="822543"/>
        <a:ext cx="512802" cy="465329"/>
      </dsp:txXfrm>
    </dsp:sp>
    <dsp:sp modelId="{57302C92-5A89-44A6-9617-0260CB7BCD00}">
      <dsp:nvSpPr>
        <dsp:cNvPr id="0" name=""/>
        <dsp:cNvSpPr/>
      </dsp:nvSpPr>
      <dsp:spPr>
        <a:xfrm>
          <a:off x="8245538" y="0"/>
          <a:ext cx="2796761" cy="21255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ill Sans MT" panose="020B0502020104020203" pitchFamily="34" charset="0"/>
            </a:rPr>
            <a:t>Training </a:t>
          </a:r>
          <a:r>
            <a:rPr lang="en-US" sz="2300" kern="1200" baseline="0" dirty="0">
              <a:latin typeface="Gill Sans MT" panose="020B0502020104020203" pitchFamily="34" charset="0"/>
            </a:rPr>
            <a:t> and follow-up of Patients &amp; caregivers using IVR and household visits</a:t>
          </a:r>
          <a:endParaRPr lang="en-IN" sz="2300" kern="1200" dirty="0">
            <a:latin typeface="Gill Sans MT" panose="020B0502020104020203" pitchFamily="34" charset="0"/>
          </a:endParaRPr>
        </a:p>
      </dsp:txBody>
      <dsp:txXfrm>
        <a:off x="8307795" y="62257"/>
        <a:ext cx="2672247" cy="20010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6AE87-E62D-40B1-AD77-5D8FDE2C4A68}" type="datetimeFigureOut">
              <a:rPr lang="en-IN" smtClean="0"/>
              <a:t>05-04-2023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1F1E2-89BE-470C-A030-1692811523D4}" type="slidenum">
              <a:rPr lang="en-IN" smtClean="0"/>
              <a:t>‹#›</a:t>
            </a:fld>
            <a:endParaRPr lang="en-IN"/>
          </a:p>
        </p:txBody>
      </p:sp>
    </p:spTree>
    <p:extLst>
      <p:ext uri="{BB962C8B-B14F-4D97-AF65-F5344CB8AC3E}">
        <p14:creationId xmlns:p14="http://schemas.microsoft.com/office/powerpoint/2010/main" val="157761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1dad9da30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31dad9da30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29b3b8ee7_1_2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e29b3b8ee7_1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29b3b8ee7_1_2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e29b3b8ee7_1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483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1dad9da30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31dad9da30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875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1dad9da30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31dad9da30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834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1dad9da30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31dad9da30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764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3690"/>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15336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53D868-3A67-4FA7-810A-B403FE13515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35770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50565" y="941294"/>
            <a:ext cx="10515600" cy="747806"/>
          </a:xfrm>
        </p:spPr>
        <p:txBody>
          <a:bodyPr/>
          <a:lstStyle/>
          <a:p>
            <a:r>
              <a:rPr lang="en-US"/>
              <a:t>Click to edit Master title style</a:t>
            </a:r>
          </a:p>
        </p:txBody>
      </p:sp>
      <p:sp>
        <p:nvSpPr>
          <p:cNvPr id="3" name="Vertical Text Placeholder 2"/>
          <p:cNvSpPr>
            <a:spLocks noGrp="1"/>
          </p:cNvSpPr>
          <p:nvPr>
            <p:ph type="body" orient="vert" idx="1"/>
          </p:nvPr>
        </p:nvSpPr>
        <p:spPr>
          <a:xfrm>
            <a:off x="838200" y="1922928"/>
            <a:ext cx="10515600" cy="4066865"/>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53D868-3A67-4FA7-810A-B403FE13515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263943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838200" y="766033"/>
            <a:ext cx="10515600" cy="899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4"/>
          <p:cNvSpPr txBox="1">
            <a:spLocks noGrp="1"/>
          </p:cNvSpPr>
          <p:nvPr>
            <p:ph type="body" idx="1"/>
          </p:nvPr>
        </p:nvSpPr>
        <p:spPr>
          <a:xfrm>
            <a:off x="838200" y="1788161"/>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9457" algn="l" rtl="0">
              <a:lnSpc>
                <a:spcPct val="90000"/>
              </a:lnSpc>
              <a:spcBef>
                <a:spcPts val="533"/>
              </a:spcBef>
              <a:spcAft>
                <a:spcPts val="0"/>
              </a:spcAft>
              <a:buClr>
                <a:schemeClr val="dk1"/>
              </a:buClr>
              <a:buSzPts val="10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9" name="Google Shape;99;p24"/>
          <p:cNvSpPr txBox="1">
            <a:spLocks noGrp="1"/>
          </p:cNvSpPr>
          <p:nvPr>
            <p:ph type="dt" idx="10"/>
          </p:nvPr>
        </p:nvSpPr>
        <p:spPr>
          <a:xfrm>
            <a:off x="853887" y="627571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00" name="Google Shape;100;p24"/>
          <p:cNvSpPr txBox="1">
            <a:spLocks noGrp="1"/>
          </p:cNvSpPr>
          <p:nvPr>
            <p:ph type="ftr" idx="11"/>
          </p:nvPr>
        </p:nvSpPr>
        <p:spPr>
          <a:xfrm>
            <a:off x="4038600" y="627160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01" name="Google Shape;101;p24"/>
          <p:cNvSpPr txBox="1">
            <a:spLocks noGrp="1"/>
          </p:cNvSpPr>
          <p:nvPr>
            <p:ph type="sldNum" idx="12"/>
          </p:nvPr>
        </p:nvSpPr>
        <p:spPr>
          <a:xfrm>
            <a:off x="8594913" y="6267493"/>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855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040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89376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3384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997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0382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3967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6774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31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53D868-3A67-4FA7-810A-B403FE135157}"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1543902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3092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27060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9772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Subtitle 2">
  <p:cSld name="Title &amp; Subtitle 2">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89000" y="1149351"/>
            <a:ext cx="10414000" cy="2324000"/>
          </a:xfrm>
          <a:prstGeom prst="rect">
            <a:avLst/>
          </a:prstGeom>
          <a:noFill/>
          <a:ln>
            <a:noFill/>
          </a:ln>
        </p:spPr>
        <p:txBody>
          <a:bodyPr spcFirstLastPara="1" wrap="square" lIns="19050" tIns="19050" rIns="19050" bIns="19050" anchor="b" anchorCtr="0">
            <a:norm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52" name="Google Shape;52;p13"/>
          <p:cNvSpPr txBox="1">
            <a:spLocks noGrp="1"/>
          </p:cNvSpPr>
          <p:nvPr>
            <p:ph type="body" idx="1"/>
          </p:nvPr>
        </p:nvSpPr>
        <p:spPr>
          <a:xfrm>
            <a:off x="889000" y="3536951"/>
            <a:ext cx="10414000" cy="794000"/>
          </a:xfrm>
          <a:prstGeom prst="rect">
            <a:avLst/>
          </a:prstGeom>
          <a:noFill/>
          <a:ln>
            <a:noFill/>
          </a:ln>
        </p:spPr>
        <p:txBody>
          <a:bodyPr spcFirstLastPara="1" wrap="square" lIns="19050" tIns="19050" rIns="19050" bIns="19050" anchor="t" anchorCtr="0">
            <a:normAutofit/>
          </a:bodyPr>
          <a:lstStyle>
            <a:lvl1pPr marL="609585" lvl="0" indent="-304792" algn="ctr" rtl="0">
              <a:lnSpc>
                <a:spcPct val="100000"/>
              </a:lnSpc>
              <a:spcBef>
                <a:spcPts val="0"/>
              </a:spcBef>
              <a:spcAft>
                <a:spcPts val="0"/>
              </a:spcAft>
              <a:buClr>
                <a:srgbClr val="000000"/>
              </a:buClr>
              <a:buSzPts val="2000"/>
              <a:buFont typeface="Helvetica Neue"/>
              <a:buNone/>
              <a:defRPr sz="2667"/>
            </a:lvl1pPr>
            <a:lvl2pPr marL="1219170" lvl="1" indent="-304792" algn="ctr" rtl="0">
              <a:lnSpc>
                <a:spcPct val="100000"/>
              </a:lnSpc>
              <a:spcBef>
                <a:spcPts val="0"/>
              </a:spcBef>
              <a:spcAft>
                <a:spcPts val="0"/>
              </a:spcAft>
              <a:buClr>
                <a:srgbClr val="000000"/>
              </a:buClr>
              <a:buSzPts val="2000"/>
              <a:buFont typeface="Helvetica Neue"/>
              <a:buNone/>
              <a:defRPr sz="2667"/>
            </a:lvl2pPr>
            <a:lvl3pPr marL="1828754" lvl="2" indent="-304792" algn="ctr" rtl="0">
              <a:lnSpc>
                <a:spcPct val="100000"/>
              </a:lnSpc>
              <a:spcBef>
                <a:spcPts val="0"/>
              </a:spcBef>
              <a:spcAft>
                <a:spcPts val="0"/>
              </a:spcAft>
              <a:buClr>
                <a:srgbClr val="000000"/>
              </a:buClr>
              <a:buSzPts val="2000"/>
              <a:buFont typeface="Helvetica Neue"/>
              <a:buNone/>
              <a:defRPr sz="2667"/>
            </a:lvl3pPr>
            <a:lvl4pPr marL="2438339" lvl="3" indent="-304792" algn="ctr" rtl="0">
              <a:lnSpc>
                <a:spcPct val="100000"/>
              </a:lnSpc>
              <a:spcBef>
                <a:spcPts val="0"/>
              </a:spcBef>
              <a:spcAft>
                <a:spcPts val="0"/>
              </a:spcAft>
              <a:buClr>
                <a:srgbClr val="000000"/>
              </a:buClr>
              <a:buSzPts val="2000"/>
              <a:buFont typeface="Helvetica Neue"/>
              <a:buNone/>
              <a:defRPr sz="2667"/>
            </a:lvl4pPr>
            <a:lvl5pPr marL="3047924" lvl="4" indent="-304792" algn="ctr" rtl="0">
              <a:lnSpc>
                <a:spcPct val="100000"/>
              </a:lnSpc>
              <a:spcBef>
                <a:spcPts val="0"/>
              </a:spcBef>
              <a:spcAft>
                <a:spcPts val="0"/>
              </a:spcAft>
              <a:buClr>
                <a:srgbClr val="000000"/>
              </a:buClr>
              <a:buSzPts val="2000"/>
              <a:buFont typeface="Helvetica Neue"/>
              <a:buNone/>
              <a:defRPr sz="2667"/>
            </a:lvl5pPr>
            <a:lvl6pPr marL="3657509" lvl="5" indent="-372524" algn="l" rtl="0">
              <a:lnSpc>
                <a:spcPct val="100000"/>
              </a:lnSpc>
              <a:spcBef>
                <a:spcPts val="2933"/>
              </a:spcBef>
              <a:spcAft>
                <a:spcPts val="0"/>
              </a:spcAft>
              <a:buClr>
                <a:srgbClr val="000000"/>
              </a:buClr>
              <a:buSzPts val="800"/>
              <a:buChar char="•"/>
              <a:defRPr/>
            </a:lvl6pPr>
            <a:lvl7pPr marL="4267093" lvl="6" indent="-372524" algn="l" rtl="0">
              <a:lnSpc>
                <a:spcPct val="100000"/>
              </a:lnSpc>
              <a:spcBef>
                <a:spcPts val="2933"/>
              </a:spcBef>
              <a:spcAft>
                <a:spcPts val="0"/>
              </a:spcAft>
              <a:buClr>
                <a:srgbClr val="000000"/>
              </a:buClr>
              <a:buSzPts val="800"/>
              <a:buChar char="•"/>
              <a:defRPr/>
            </a:lvl7pPr>
            <a:lvl8pPr marL="4876678" lvl="7" indent="-372524" algn="l" rtl="0">
              <a:lnSpc>
                <a:spcPct val="100000"/>
              </a:lnSpc>
              <a:spcBef>
                <a:spcPts val="2933"/>
              </a:spcBef>
              <a:spcAft>
                <a:spcPts val="0"/>
              </a:spcAft>
              <a:buClr>
                <a:srgbClr val="000000"/>
              </a:buClr>
              <a:buSzPts val="800"/>
              <a:buChar char="•"/>
              <a:defRPr/>
            </a:lvl8pPr>
            <a:lvl9pPr marL="5486263" lvl="8" indent="-372524" algn="l" rtl="0">
              <a:lnSpc>
                <a:spcPct val="100000"/>
              </a:lnSpc>
              <a:spcBef>
                <a:spcPts val="2933"/>
              </a:spcBef>
              <a:spcAft>
                <a:spcPts val="0"/>
              </a:spcAft>
              <a:buClr>
                <a:srgbClr val="000000"/>
              </a:buClr>
              <a:buSzPts val="800"/>
              <a:buChar char="•"/>
              <a:defRPr/>
            </a:lvl9pPr>
          </a:lstStyle>
          <a:p>
            <a:endParaRPr/>
          </a:p>
        </p:txBody>
      </p:sp>
      <p:sp>
        <p:nvSpPr>
          <p:cNvPr id="53" name="Google Shape;53;p13"/>
          <p:cNvSpPr txBox="1">
            <a:spLocks noGrp="1"/>
          </p:cNvSpPr>
          <p:nvPr>
            <p:ph type="sldNum" idx="12"/>
          </p:nvPr>
        </p:nvSpPr>
        <p:spPr>
          <a:xfrm>
            <a:off x="5979516" y="6540500"/>
            <a:ext cx="226800" cy="230400"/>
          </a:xfrm>
          <a:prstGeom prst="rect">
            <a:avLst/>
          </a:prstGeom>
          <a:noFill/>
          <a:ln>
            <a:noFill/>
          </a:ln>
        </p:spPr>
        <p:txBody>
          <a:bodyPr spcFirstLastPara="1" wrap="square" lIns="19050" tIns="19050" rIns="19050" bIns="19050" anchor="t" anchorCtr="0">
            <a:normAutofit lnSpcReduction="10000"/>
          </a:bodyPr>
          <a:lstStyle>
            <a:lvl1pPr marL="0" marR="0" lvl="0"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5025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1 1">
  <p:cSld name="Blank 1 1 1">
    <p:spTree>
      <p:nvGrpSpPr>
        <p:cNvPr id="1" name="Shape 54"/>
        <p:cNvGrpSpPr/>
        <p:nvPr/>
      </p:nvGrpSpPr>
      <p:grpSpPr>
        <a:xfrm>
          <a:off x="0" y="0"/>
          <a:ext cx="0" cy="0"/>
          <a:chOff x="0" y="0"/>
          <a:chExt cx="0" cy="0"/>
        </a:xfrm>
      </p:grpSpPr>
      <p:sp>
        <p:nvSpPr>
          <p:cNvPr id="55" name="Google Shape;55;p14"/>
          <p:cNvSpPr txBox="1">
            <a:spLocks noGrp="1"/>
          </p:cNvSpPr>
          <p:nvPr>
            <p:ph type="ftr" idx="11"/>
          </p:nvPr>
        </p:nvSpPr>
        <p:spPr>
          <a:xfrm>
            <a:off x="4145280" y="6377940"/>
            <a:ext cx="3901200" cy="3428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4"/>
          <p:cNvSpPr txBox="1">
            <a:spLocks noGrp="1"/>
          </p:cNvSpPr>
          <p:nvPr>
            <p:ph type="dt" idx="10"/>
          </p:nvPr>
        </p:nvSpPr>
        <p:spPr>
          <a:xfrm>
            <a:off x="609600" y="6377940"/>
            <a:ext cx="2804000" cy="34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778241" y="6377940"/>
            <a:ext cx="2804000" cy="342800"/>
          </a:xfrm>
          <a:prstGeom prst="rect">
            <a:avLst/>
          </a:prstGeom>
          <a:noFill/>
          <a:ln>
            <a:noFill/>
          </a:ln>
        </p:spPr>
        <p:txBody>
          <a:bodyPr spcFirstLastPara="1" wrap="square" lIns="0" tIns="0" rIns="0" bIns="0" anchor="t" anchorCtr="0">
            <a:norm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fld id="{00000000-1234-1234-1234-123412341234}" type="slidenum">
              <a:rPr lang="en" smtClean="0"/>
              <a:pPr/>
              <a:t>‹#›</a:t>
            </a:fld>
            <a:endParaRPr lang="en" sz="1067">
              <a:latin typeface="Calibri"/>
              <a:ea typeface="Calibri"/>
              <a:cs typeface="Calibri"/>
              <a:sym typeface="Calibri"/>
            </a:endParaRPr>
          </a:p>
        </p:txBody>
      </p:sp>
    </p:spTree>
    <p:extLst>
      <p:ext uri="{BB962C8B-B14F-4D97-AF65-F5344CB8AC3E}">
        <p14:creationId xmlns:p14="http://schemas.microsoft.com/office/powerpoint/2010/main" val="3253945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61" name="Google Shape;61;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805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BJECT 0 1">
  <p:cSld name="OBJECT 0 1">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2454941" y="523037"/>
            <a:ext cx="7282000" cy="270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5F5F5F"/>
              </a:buClr>
              <a:buSzPts val="1200"/>
              <a:buFont typeface="Assistant"/>
              <a:buNone/>
              <a:defRPr sz="1600" b="1">
                <a:solidFill>
                  <a:srgbClr val="5F5F5F"/>
                </a:solidFill>
                <a:latin typeface="Assistant"/>
                <a:ea typeface="Assistant"/>
                <a:cs typeface="Assistant"/>
                <a:sym typeface="Assistant"/>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64" name="Google Shape;64;p16"/>
          <p:cNvSpPr txBox="1">
            <a:spLocks noGrp="1"/>
          </p:cNvSpPr>
          <p:nvPr>
            <p:ph type="sldNum" idx="12"/>
          </p:nvPr>
        </p:nvSpPr>
        <p:spPr>
          <a:xfrm>
            <a:off x="11434788" y="6380072"/>
            <a:ext cx="147600" cy="142000"/>
          </a:xfrm>
          <a:prstGeom prst="rect">
            <a:avLst/>
          </a:prstGeom>
          <a:noFill/>
          <a:ln>
            <a:noFill/>
          </a:ln>
        </p:spPr>
        <p:txBody>
          <a:bodyPr spcFirstLastPara="1" wrap="square" lIns="0" tIns="0" rIns="0" bIns="0" anchor="t" anchorCtr="0">
            <a:normAutofit lnSpcReduction="20000"/>
          </a:bodyPr>
          <a:lstStyle>
            <a:lvl1pPr marL="0" marR="0" lvl="0"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sz="1200">
              <a:solidFill>
                <a:srgbClr val="000000"/>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75194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BJECT 0">
  <p:cSld name="OBJECT 0">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2454941" y="523037"/>
            <a:ext cx="7282000" cy="270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5F5F5F"/>
              </a:buClr>
              <a:buSzPts val="1300"/>
              <a:buFont typeface="Assistant"/>
              <a:buNone/>
              <a:defRPr sz="1733" b="1">
                <a:solidFill>
                  <a:srgbClr val="5F5F5F"/>
                </a:solidFill>
                <a:latin typeface="Assistant"/>
                <a:ea typeface="Assistant"/>
                <a:cs typeface="Assistant"/>
                <a:sym typeface="Assistant"/>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67" name="Google Shape;67;p17"/>
          <p:cNvSpPr txBox="1">
            <a:spLocks noGrp="1"/>
          </p:cNvSpPr>
          <p:nvPr>
            <p:ph type="sldNum" idx="12"/>
          </p:nvPr>
        </p:nvSpPr>
        <p:spPr>
          <a:xfrm>
            <a:off x="11434580" y="6380072"/>
            <a:ext cx="147600" cy="142000"/>
          </a:xfrm>
          <a:prstGeom prst="rect">
            <a:avLst/>
          </a:prstGeom>
          <a:noFill/>
          <a:ln>
            <a:noFill/>
          </a:ln>
        </p:spPr>
        <p:txBody>
          <a:bodyPr spcFirstLastPara="1" wrap="square" lIns="0" tIns="0" rIns="0" bIns="0" anchor="t" anchorCtr="0">
            <a:normAutofit lnSpcReduction="20000"/>
          </a:bodyPr>
          <a:lstStyle>
            <a:lvl1pPr marL="0" marR="0" lvl="0"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sz="1200">
              <a:solidFill>
                <a:srgbClr val="000000"/>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283950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2">
  <p:cSld name="Blank 2">
    <p:bg>
      <p:bgPr>
        <a:solidFill>
          <a:schemeClr val="lt1"/>
        </a:solidFill>
        <a:effectLst/>
      </p:bgPr>
    </p:bg>
    <p:spTree>
      <p:nvGrpSpPr>
        <p:cNvPr id="1" name="Shape 68"/>
        <p:cNvGrpSpPr/>
        <p:nvPr/>
      </p:nvGrpSpPr>
      <p:grpSpPr>
        <a:xfrm>
          <a:off x="0" y="0"/>
          <a:ext cx="0" cy="0"/>
          <a:chOff x="0" y="0"/>
          <a:chExt cx="0" cy="0"/>
        </a:xfrm>
      </p:grpSpPr>
      <p:sp>
        <p:nvSpPr>
          <p:cNvPr id="69" name="Google Shape;69;p18"/>
          <p:cNvSpPr/>
          <p:nvPr/>
        </p:nvSpPr>
        <p:spPr>
          <a:xfrm>
            <a:off x="0" y="5195263"/>
            <a:ext cx="12196488" cy="1663052"/>
          </a:xfrm>
          <a:custGeom>
            <a:avLst/>
            <a:gdLst/>
            <a:ahLst/>
            <a:cxnLst/>
            <a:rect l="l" t="t" r="r" b="b"/>
            <a:pathLst>
              <a:path w="20104100" h="2741295" extrusionOk="0">
                <a:moveTo>
                  <a:pt x="0" y="2741183"/>
                </a:moveTo>
                <a:lnTo>
                  <a:pt x="20104099" y="2741183"/>
                </a:lnTo>
                <a:lnTo>
                  <a:pt x="20104099" y="0"/>
                </a:lnTo>
                <a:lnTo>
                  <a:pt x="0" y="0"/>
                </a:lnTo>
                <a:lnTo>
                  <a:pt x="0" y="2741183"/>
                </a:lnTo>
                <a:close/>
              </a:path>
            </a:pathLst>
          </a:custGeom>
          <a:solidFill>
            <a:srgbClr val="F5A73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67"/>
          </a:p>
        </p:txBody>
      </p:sp>
      <p:sp>
        <p:nvSpPr>
          <p:cNvPr id="70" name="Google Shape;70;p18"/>
          <p:cNvSpPr txBox="1">
            <a:spLocks noGrp="1"/>
          </p:cNvSpPr>
          <p:nvPr>
            <p:ph type="ftr" idx="11"/>
          </p:nvPr>
        </p:nvSpPr>
        <p:spPr>
          <a:xfrm>
            <a:off x="4145280" y="6377940"/>
            <a:ext cx="3901200" cy="3428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600"/>
              <a:buNone/>
              <a:defRPr sz="800">
                <a:solidFill>
                  <a:srgbClr val="888888"/>
                </a:solidFill>
              </a:defRPr>
            </a:lvl1pPr>
            <a:lvl2pPr lvl="1" algn="l" rtl="0">
              <a:spcBef>
                <a:spcPts val="0"/>
              </a:spcBef>
              <a:spcAft>
                <a:spcPts val="0"/>
              </a:spcAft>
              <a:buSzPts val="600"/>
              <a:buNone/>
              <a:defRPr sz="800"/>
            </a:lvl2pPr>
            <a:lvl3pPr lvl="2" algn="l" rtl="0">
              <a:spcBef>
                <a:spcPts val="0"/>
              </a:spcBef>
              <a:spcAft>
                <a:spcPts val="0"/>
              </a:spcAft>
              <a:buSzPts val="600"/>
              <a:buNone/>
              <a:defRPr sz="800"/>
            </a:lvl3pPr>
            <a:lvl4pPr lvl="3" algn="l" rtl="0">
              <a:spcBef>
                <a:spcPts val="0"/>
              </a:spcBef>
              <a:spcAft>
                <a:spcPts val="0"/>
              </a:spcAft>
              <a:buSzPts val="600"/>
              <a:buNone/>
              <a:defRPr sz="800"/>
            </a:lvl4pPr>
            <a:lvl5pPr lvl="4" algn="l" rtl="0">
              <a:spcBef>
                <a:spcPts val="0"/>
              </a:spcBef>
              <a:spcAft>
                <a:spcPts val="0"/>
              </a:spcAft>
              <a:buSzPts val="600"/>
              <a:buNone/>
              <a:defRPr sz="800"/>
            </a:lvl5pPr>
            <a:lvl6pPr lvl="5" algn="l" rtl="0">
              <a:spcBef>
                <a:spcPts val="0"/>
              </a:spcBef>
              <a:spcAft>
                <a:spcPts val="0"/>
              </a:spcAft>
              <a:buSzPts val="600"/>
              <a:buNone/>
              <a:defRPr sz="800"/>
            </a:lvl6pPr>
            <a:lvl7pPr lvl="6" algn="l" rtl="0">
              <a:spcBef>
                <a:spcPts val="0"/>
              </a:spcBef>
              <a:spcAft>
                <a:spcPts val="0"/>
              </a:spcAft>
              <a:buSzPts val="600"/>
              <a:buNone/>
              <a:defRPr sz="800"/>
            </a:lvl7pPr>
            <a:lvl8pPr lvl="7" algn="l" rtl="0">
              <a:spcBef>
                <a:spcPts val="0"/>
              </a:spcBef>
              <a:spcAft>
                <a:spcPts val="0"/>
              </a:spcAft>
              <a:buSzPts val="600"/>
              <a:buNone/>
              <a:defRPr sz="800"/>
            </a:lvl8pPr>
            <a:lvl9pPr lvl="8" algn="l" rtl="0">
              <a:spcBef>
                <a:spcPts val="0"/>
              </a:spcBef>
              <a:spcAft>
                <a:spcPts val="0"/>
              </a:spcAft>
              <a:buSzPts val="600"/>
              <a:buNone/>
              <a:defRPr sz="800"/>
            </a:lvl9pPr>
          </a:lstStyle>
          <a:p>
            <a:endParaRPr/>
          </a:p>
        </p:txBody>
      </p:sp>
      <p:sp>
        <p:nvSpPr>
          <p:cNvPr id="71" name="Google Shape;71;p18"/>
          <p:cNvSpPr txBox="1">
            <a:spLocks noGrp="1"/>
          </p:cNvSpPr>
          <p:nvPr>
            <p:ph type="dt" idx="10"/>
          </p:nvPr>
        </p:nvSpPr>
        <p:spPr>
          <a:xfrm>
            <a:off x="609600" y="6377940"/>
            <a:ext cx="2804000" cy="34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600"/>
              <a:buNone/>
              <a:defRPr sz="800">
                <a:solidFill>
                  <a:srgbClr val="888888"/>
                </a:solidFill>
              </a:defRPr>
            </a:lvl1pPr>
            <a:lvl2pPr lvl="1" algn="l" rtl="0">
              <a:spcBef>
                <a:spcPts val="0"/>
              </a:spcBef>
              <a:spcAft>
                <a:spcPts val="0"/>
              </a:spcAft>
              <a:buSzPts val="600"/>
              <a:buNone/>
              <a:defRPr sz="800"/>
            </a:lvl2pPr>
            <a:lvl3pPr lvl="2" algn="l" rtl="0">
              <a:spcBef>
                <a:spcPts val="0"/>
              </a:spcBef>
              <a:spcAft>
                <a:spcPts val="0"/>
              </a:spcAft>
              <a:buSzPts val="600"/>
              <a:buNone/>
              <a:defRPr sz="800"/>
            </a:lvl3pPr>
            <a:lvl4pPr lvl="3" algn="l" rtl="0">
              <a:spcBef>
                <a:spcPts val="0"/>
              </a:spcBef>
              <a:spcAft>
                <a:spcPts val="0"/>
              </a:spcAft>
              <a:buSzPts val="600"/>
              <a:buNone/>
              <a:defRPr sz="800"/>
            </a:lvl4pPr>
            <a:lvl5pPr lvl="4" algn="l" rtl="0">
              <a:spcBef>
                <a:spcPts val="0"/>
              </a:spcBef>
              <a:spcAft>
                <a:spcPts val="0"/>
              </a:spcAft>
              <a:buSzPts val="600"/>
              <a:buNone/>
              <a:defRPr sz="800"/>
            </a:lvl5pPr>
            <a:lvl6pPr lvl="5" algn="l" rtl="0">
              <a:spcBef>
                <a:spcPts val="0"/>
              </a:spcBef>
              <a:spcAft>
                <a:spcPts val="0"/>
              </a:spcAft>
              <a:buSzPts val="600"/>
              <a:buNone/>
              <a:defRPr sz="800"/>
            </a:lvl6pPr>
            <a:lvl7pPr lvl="6" algn="l" rtl="0">
              <a:spcBef>
                <a:spcPts val="0"/>
              </a:spcBef>
              <a:spcAft>
                <a:spcPts val="0"/>
              </a:spcAft>
              <a:buSzPts val="600"/>
              <a:buNone/>
              <a:defRPr sz="800"/>
            </a:lvl7pPr>
            <a:lvl8pPr lvl="7" algn="l" rtl="0">
              <a:spcBef>
                <a:spcPts val="0"/>
              </a:spcBef>
              <a:spcAft>
                <a:spcPts val="0"/>
              </a:spcAft>
              <a:buSzPts val="600"/>
              <a:buNone/>
              <a:defRPr sz="800"/>
            </a:lvl8pPr>
            <a:lvl9pPr lvl="8" algn="l" rtl="0">
              <a:spcBef>
                <a:spcPts val="0"/>
              </a:spcBef>
              <a:spcAft>
                <a:spcPts val="0"/>
              </a:spcAft>
              <a:buSzPts val="600"/>
              <a:buNone/>
              <a:defRPr sz="800"/>
            </a:lvl9pPr>
          </a:lstStyle>
          <a:p>
            <a:endParaRPr/>
          </a:p>
        </p:txBody>
      </p:sp>
      <p:sp>
        <p:nvSpPr>
          <p:cNvPr id="72" name="Google Shape;72;p18"/>
          <p:cNvSpPr txBox="1">
            <a:spLocks noGrp="1"/>
          </p:cNvSpPr>
          <p:nvPr>
            <p:ph type="sldNum" idx="12"/>
          </p:nvPr>
        </p:nvSpPr>
        <p:spPr>
          <a:xfrm>
            <a:off x="8778241" y="6377940"/>
            <a:ext cx="2804000" cy="342800"/>
          </a:xfrm>
          <a:prstGeom prst="rect">
            <a:avLst/>
          </a:prstGeom>
          <a:noFill/>
          <a:ln>
            <a:noFill/>
          </a:ln>
        </p:spPr>
        <p:txBody>
          <a:bodyPr spcFirstLastPara="1" wrap="square" lIns="0" tIns="0" rIns="0" bIns="0" anchor="t" anchorCtr="0">
            <a:norm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fld id="{00000000-1234-1234-1234-123412341234}" type="slidenum">
              <a:rPr lang="en" smtClean="0"/>
              <a:pPr/>
              <a:t>‹#›</a:t>
            </a:fld>
            <a:endParaRPr lang="en">
              <a:solidFill>
                <a:schemeClr val="dk2"/>
              </a:solidFill>
            </a:endParaRPr>
          </a:p>
        </p:txBody>
      </p:sp>
    </p:spTree>
    <p:extLst>
      <p:ext uri="{BB962C8B-B14F-4D97-AF65-F5344CB8AC3E}">
        <p14:creationId xmlns:p14="http://schemas.microsoft.com/office/powerpoint/2010/main" val="4260149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BJECT 0 2">
  <p:cSld name="OBJECT 0 2">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2454941" y="523037"/>
            <a:ext cx="7282000" cy="270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5F5F5F"/>
              </a:buClr>
              <a:buSzPts val="1200"/>
              <a:buFont typeface="Assistant"/>
              <a:buNone/>
              <a:defRPr sz="1600" b="1">
                <a:solidFill>
                  <a:srgbClr val="5F5F5F"/>
                </a:solidFill>
                <a:latin typeface="Assistant"/>
                <a:ea typeface="Assistant"/>
                <a:cs typeface="Assistant"/>
                <a:sym typeface="Assistant"/>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75" name="Google Shape;75;p19"/>
          <p:cNvSpPr txBox="1">
            <a:spLocks noGrp="1"/>
          </p:cNvSpPr>
          <p:nvPr>
            <p:ph type="sldNum" idx="12"/>
          </p:nvPr>
        </p:nvSpPr>
        <p:spPr>
          <a:xfrm>
            <a:off x="11434788" y="6380072"/>
            <a:ext cx="147600" cy="142000"/>
          </a:xfrm>
          <a:prstGeom prst="rect">
            <a:avLst/>
          </a:prstGeom>
          <a:noFill/>
          <a:ln>
            <a:noFill/>
          </a:ln>
        </p:spPr>
        <p:txBody>
          <a:bodyPr spcFirstLastPara="1" wrap="square" lIns="0" tIns="0" rIns="0" bIns="0" anchor="t" anchorCtr="0">
            <a:normAutofit lnSpcReduction="20000"/>
          </a:bodyPr>
          <a:lstStyle>
            <a:lvl1pPr marL="0" marR="0" lvl="0"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800"/>
              <a:buFont typeface="Arial"/>
              <a:buNone/>
              <a:defRPr sz="1067"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sz="1200">
              <a:solidFill>
                <a:srgbClr val="000000"/>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31826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6033"/>
            <a:ext cx="10515600" cy="899407"/>
          </a:xfrm>
        </p:spPr>
        <p:txBody>
          <a:bodyPr/>
          <a:lstStyle/>
          <a:p>
            <a:r>
              <a:rPr lang="en-US" dirty="0"/>
              <a:t>Click to edit Master title style</a:t>
            </a:r>
          </a:p>
        </p:txBody>
      </p:sp>
      <p:sp>
        <p:nvSpPr>
          <p:cNvPr id="3" name="Content Placeholder 2"/>
          <p:cNvSpPr>
            <a:spLocks noGrp="1"/>
          </p:cNvSpPr>
          <p:nvPr>
            <p:ph idx="1"/>
          </p:nvPr>
        </p:nvSpPr>
        <p:spPr>
          <a:xfrm>
            <a:off x="838200" y="1788161"/>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53D868-3A67-4FA7-810A-B403FE13515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2599262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5115923" y="4802909"/>
            <a:ext cx="1960000" cy="6720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5A72F"/>
              </a:buClr>
              <a:buSzPts val="1600"/>
              <a:buFont typeface="Roboto Slab"/>
              <a:buNone/>
              <a:defRPr sz="2133">
                <a:solidFill>
                  <a:srgbClr val="F5A72F"/>
                </a:solidFill>
                <a:latin typeface="Roboto Slab"/>
                <a:ea typeface="Roboto Slab"/>
                <a:cs typeface="Roboto Slab"/>
                <a:sym typeface="Roboto Slab"/>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78" name="Google Shape;78;p20"/>
          <p:cNvSpPr txBox="1">
            <a:spLocks noGrp="1"/>
          </p:cNvSpPr>
          <p:nvPr>
            <p:ph type="body" idx="1"/>
          </p:nvPr>
        </p:nvSpPr>
        <p:spPr>
          <a:xfrm>
            <a:off x="1067108" y="1672544"/>
            <a:ext cx="10058000" cy="3959200"/>
          </a:xfrm>
          <a:prstGeom prst="rect">
            <a:avLst/>
          </a:prstGeom>
          <a:noFill/>
          <a:ln>
            <a:noFill/>
          </a:ln>
        </p:spPr>
        <p:txBody>
          <a:bodyPr spcFirstLastPara="1" wrap="square" lIns="0" tIns="0" rIns="0" bIns="0" anchor="t" anchorCtr="0">
            <a:normAutofit/>
          </a:bodyPr>
          <a:lstStyle>
            <a:lvl1pPr marL="609585" lvl="0" indent="-304792" algn="l" rtl="0">
              <a:lnSpc>
                <a:spcPct val="100000"/>
              </a:lnSpc>
              <a:spcBef>
                <a:spcPts val="0"/>
              </a:spcBef>
              <a:spcAft>
                <a:spcPts val="0"/>
              </a:spcAft>
              <a:buClr>
                <a:srgbClr val="636566"/>
              </a:buClr>
              <a:buSzPts val="500"/>
              <a:buFont typeface="Assistant"/>
              <a:buNone/>
              <a:defRPr sz="667">
                <a:solidFill>
                  <a:srgbClr val="636566"/>
                </a:solidFill>
                <a:latin typeface="Assistant"/>
                <a:ea typeface="Assistant"/>
                <a:cs typeface="Assistant"/>
                <a:sym typeface="Assistant"/>
              </a:defRPr>
            </a:lvl1pPr>
            <a:lvl2pPr marL="1219170" lvl="1" indent="-304792" algn="l" rtl="0">
              <a:lnSpc>
                <a:spcPct val="100000"/>
              </a:lnSpc>
              <a:spcBef>
                <a:spcPts val="0"/>
              </a:spcBef>
              <a:spcAft>
                <a:spcPts val="0"/>
              </a:spcAft>
              <a:buClr>
                <a:srgbClr val="636566"/>
              </a:buClr>
              <a:buSzPts val="500"/>
              <a:buFont typeface="Assistant"/>
              <a:buNone/>
              <a:defRPr sz="667">
                <a:solidFill>
                  <a:srgbClr val="636566"/>
                </a:solidFill>
                <a:latin typeface="Assistant"/>
                <a:ea typeface="Assistant"/>
                <a:cs typeface="Assistant"/>
                <a:sym typeface="Assistant"/>
              </a:defRPr>
            </a:lvl2pPr>
            <a:lvl3pPr marL="1828754" lvl="2" indent="-304792" algn="l" rtl="0">
              <a:lnSpc>
                <a:spcPct val="100000"/>
              </a:lnSpc>
              <a:spcBef>
                <a:spcPts val="0"/>
              </a:spcBef>
              <a:spcAft>
                <a:spcPts val="0"/>
              </a:spcAft>
              <a:buClr>
                <a:srgbClr val="636566"/>
              </a:buClr>
              <a:buSzPts val="500"/>
              <a:buFont typeface="Assistant"/>
              <a:buNone/>
              <a:defRPr sz="667">
                <a:solidFill>
                  <a:srgbClr val="636566"/>
                </a:solidFill>
                <a:latin typeface="Assistant"/>
                <a:ea typeface="Assistant"/>
                <a:cs typeface="Assistant"/>
                <a:sym typeface="Assistant"/>
              </a:defRPr>
            </a:lvl3pPr>
            <a:lvl4pPr marL="2438339" lvl="3" indent="-304792" algn="l" rtl="0">
              <a:lnSpc>
                <a:spcPct val="100000"/>
              </a:lnSpc>
              <a:spcBef>
                <a:spcPts val="0"/>
              </a:spcBef>
              <a:spcAft>
                <a:spcPts val="0"/>
              </a:spcAft>
              <a:buClr>
                <a:srgbClr val="636566"/>
              </a:buClr>
              <a:buSzPts val="500"/>
              <a:buFont typeface="Assistant"/>
              <a:buNone/>
              <a:defRPr sz="667">
                <a:solidFill>
                  <a:srgbClr val="636566"/>
                </a:solidFill>
                <a:latin typeface="Assistant"/>
                <a:ea typeface="Assistant"/>
                <a:cs typeface="Assistant"/>
                <a:sym typeface="Assistant"/>
              </a:defRPr>
            </a:lvl4pPr>
            <a:lvl5pPr marL="3047924" lvl="4" indent="-304792" algn="l" rtl="0">
              <a:lnSpc>
                <a:spcPct val="100000"/>
              </a:lnSpc>
              <a:spcBef>
                <a:spcPts val="0"/>
              </a:spcBef>
              <a:spcAft>
                <a:spcPts val="0"/>
              </a:spcAft>
              <a:buClr>
                <a:srgbClr val="636566"/>
              </a:buClr>
              <a:buSzPts val="500"/>
              <a:buFont typeface="Assistant"/>
              <a:buNone/>
              <a:defRPr sz="667">
                <a:solidFill>
                  <a:srgbClr val="636566"/>
                </a:solidFill>
                <a:latin typeface="Assistant"/>
                <a:ea typeface="Assistant"/>
                <a:cs typeface="Assistant"/>
                <a:sym typeface="Assistant"/>
              </a:defRPr>
            </a:lvl5pPr>
            <a:lvl6pPr marL="3657509" lvl="5" indent="-372524" algn="l" rtl="0">
              <a:lnSpc>
                <a:spcPct val="100000"/>
              </a:lnSpc>
              <a:spcBef>
                <a:spcPts val="2933"/>
              </a:spcBef>
              <a:spcAft>
                <a:spcPts val="0"/>
              </a:spcAft>
              <a:buClr>
                <a:srgbClr val="000000"/>
              </a:buClr>
              <a:buSzPts val="800"/>
              <a:buChar char="•"/>
              <a:defRPr/>
            </a:lvl6pPr>
            <a:lvl7pPr marL="4267093" lvl="6" indent="-372524" algn="l" rtl="0">
              <a:lnSpc>
                <a:spcPct val="100000"/>
              </a:lnSpc>
              <a:spcBef>
                <a:spcPts val="2933"/>
              </a:spcBef>
              <a:spcAft>
                <a:spcPts val="0"/>
              </a:spcAft>
              <a:buClr>
                <a:srgbClr val="000000"/>
              </a:buClr>
              <a:buSzPts val="800"/>
              <a:buChar char="•"/>
              <a:defRPr/>
            </a:lvl7pPr>
            <a:lvl8pPr marL="4876678" lvl="7" indent="-372524" algn="l" rtl="0">
              <a:lnSpc>
                <a:spcPct val="100000"/>
              </a:lnSpc>
              <a:spcBef>
                <a:spcPts val="2933"/>
              </a:spcBef>
              <a:spcAft>
                <a:spcPts val="0"/>
              </a:spcAft>
              <a:buClr>
                <a:srgbClr val="000000"/>
              </a:buClr>
              <a:buSzPts val="800"/>
              <a:buChar char="•"/>
              <a:defRPr/>
            </a:lvl8pPr>
            <a:lvl9pPr marL="5486263" lvl="8" indent="-372524" algn="l" rtl="0">
              <a:lnSpc>
                <a:spcPct val="100000"/>
              </a:lnSpc>
              <a:spcBef>
                <a:spcPts val="2933"/>
              </a:spcBef>
              <a:spcAft>
                <a:spcPts val="0"/>
              </a:spcAft>
              <a:buClr>
                <a:srgbClr val="000000"/>
              </a:buClr>
              <a:buSzPts val="800"/>
              <a:buChar char="•"/>
              <a:defRPr/>
            </a:lvl9pPr>
          </a:lstStyle>
          <a:p>
            <a:endParaRPr/>
          </a:p>
        </p:txBody>
      </p:sp>
      <p:sp>
        <p:nvSpPr>
          <p:cNvPr id="79" name="Google Shape;79;p20"/>
          <p:cNvSpPr txBox="1">
            <a:spLocks noGrp="1"/>
          </p:cNvSpPr>
          <p:nvPr>
            <p:ph type="sldNum" idx="12"/>
          </p:nvPr>
        </p:nvSpPr>
        <p:spPr>
          <a:xfrm>
            <a:off x="11459765" y="6480333"/>
            <a:ext cx="133200" cy="128400"/>
          </a:xfrm>
          <a:prstGeom prst="rect">
            <a:avLst/>
          </a:prstGeom>
          <a:noFill/>
          <a:ln>
            <a:noFill/>
          </a:ln>
        </p:spPr>
        <p:txBody>
          <a:bodyPr spcFirstLastPara="1" wrap="square" lIns="0" tIns="0" rIns="0" bIns="0" anchor="t" anchorCtr="0">
            <a:normAutofit lnSpcReduction="20000"/>
          </a:bodyPr>
          <a:lstStyle>
            <a:lvl1pPr marL="0" marR="0" lvl="0"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1pPr>
            <a:lvl2pPr marL="0" marR="0" lvl="1"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2pPr>
            <a:lvl3pPr marL="0" marR="0" lvl="2"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3pPr>
            <a:lvl4pPr marL="0" marR="0" lvl="3"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4pPr>
            <a:lvl5pPr marL="0" marR="0" lvl="4"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5pPr>
            <a:lvl6pPr marL="0" marR="0" lvl="5"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6pPr>
            <a:lvl7pPr marL="0" marR="0" lvl="6"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7pPr>
            <a:lvl8pPr marL="0" marR="0" lvl="7"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8pPr>
            <a:lvl9pPr marL="0" marR="0" lvl="8" indent="16933" algn="l" rtl="0">
              <a:lnSpc>
                <a:spcPct val="100000"/>
              </a:lnSpc>
              <a:spcBef>
                <a:spcPts val="0"/>
              </a:spcBef>
              <a:spcAft>
                <a:spcPts val="0"/>
              </a:spcAft>
              <a:buClr>
                <a:srgbClr val="636566"/>
              </a:buClr>
              <a:buSzPts val="700"/>
              <a:buFont typeface="Times New Roman"/>
              <a:buNone/>
              <a:defRPr sz="933" b="0" i="0" u="none" strike="noStrike" cap="none">
                <a:solidFill>
                  <a:srgbClr val="636566"/>
                </a:solidFill>
                <a:latin typeface="Times New Roman"/>
                <a:ea typeface="Times New Roman"/>
                <a:cs typeface="Times New Roman"/>
                <a:sym typeface="Times New Roman"/>
              </a:defRPr>
            </a:lvl9pPr>
          </a:lstStyle>
          <a:p>
            <a:fld id="{00000000-1234-1234-1234-123412341234}" type="slidenum">
              <a:rPr lang="en" smtClean="0"/>
              <a:pPr/>
              <a:t>‹#›</a:t>
            </a:fld>
            <a:endParaRPr lang="en" sz="1200">
              <a:solidFill>
                <a:srgbClr val="000000"/>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239269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889000" y="1149351"/>
            <a:ext cx="10414000" cy="2324000"/>
          </a:xfrm>
          <a:prstGeom prst="rect">
            <a:avLst/>
          </a:prstGeom>
          <a:noFill/>
          <a:ln>
            <a:noFill/>
          </a:ln>
        </p:spPr>
        <p:txBody>
          <a:bodyPr spcFirstLastPara="1" wrap="square" lIns="19050" tIns="19050" rIns="19050" bIns="19050" anchor="b" anchorCtr="0">
            <a:norm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82" name="Google Shape;82;p21"/>
          <p:cNvSpPr txBox="1">
            <a:spLocks noGrp="1"/>
          </p:cNvSpPr>
          <p:nvPr>
            <p:ph type="body" idx="1"/>
          </p:nvPr>
        </p:nvSpPr>
        <p:spPr>
          <a:xfrm>
            <a:off x="889000" y="3536951"/>
            <a:ext cx="10414000" cy="794000"/>
          </a:xfrm>
          <a:prstGeom prst="rect">
            <a:avLst/>
          </a:prstGeom>
          <a:noFill/>
          <a:ln>
            <a:noFill/>
          </a:ln>
        </p:spPr>
        <p:txBody>
          <a:bodyPr spcFirstLastPara="1" wrap="square" lIns="19050" tIns="19050" rIns="19050" bIns="19050" anchor="t" anchorCtr="0">
            <a:normAutofit/>
          </a:bodyPr>
          <a:lstStyle>
            <a:lvl1pPr marL="609585" lvl="0" indent="-304792" algn="ctr" rtl="0">
              <a:lnSpc>
                <a:spcPct val="100000"/>
              </a:lnSpc>
              <a:spcBef>
                <a:spcPts val="0"/>
              </a:spcBef>
              <a:spcAft>
                <a:spcPts val="0"/>
              </a:spcAft>
              <a:buClr>
                <a:srgbClr val="000000"/>
              </a:buClr>
              <a:buSzPts val="2000"/>
              <a:buFont typeface="Helvetica Neue"/>
              <a:buNone/>
              <a:defRPr sz="2667"/>
            </a:lvl1pPr>
            <a:lvl2pPr marL="1219170" lvl="1" indent="-304792" algn="ctr" rtl="0">
              <a:lnSpc>
                <a:spcPct val="100000"/>
              </a:lnSpc>
              <a:spcBef>
                <a:spcPts val="0"/>
              </a:spcBef>
              <a:spcAft>
                <a:spcPts val="0"/>
              </a:spcAft>
              <a:buClr>
                <a:srgbClr val="000000"/>
              </a:buClr>
              <a:buSzPts val="2000"/>
              <a:buFont typeface="Helvetica Neue"/>
              <a:buNone/>
              <a:defRPr sz="2667"/>
            </a:lvl2pPr>
            <a:lvl3pPr marL="1828754" lvl="2" indent="-304792" algn="ctr" rtl="0">
              <a:lnSpc>
                <a:spcPct val="100000"/>
              </a:lnSpc>
              <a:spcBef>
                <a:spcPts val="0"/>
              </a:spcBef>
              <a:spcAft>
                <a:spcPts val="0"/>
              </a:spcAft>
              <a:buClr>
                <a:srgbClr val="000000"/>
              </a:buClr>
              <a:buSzPts val="2000"/>
              <a:buFont typeface="Helvetica Neue"/>
              <a:buNone/>
              <a:defRPr sz="2667"/>
            </a:lvl3pPr>
            <a:lvl4pPr marL="2438339" lvl="3" indent="-304792" algn="ctr" rtl="0">
              <a:lnSpc>
                <a:spcPct val="100000"/>
              </a:lnSpc>
              <a:spcBef>
                <a:spcPts val="0"/>
              </a:spcBef>
              <a:spcAft>
                <a:spcPts val="0"/>
              </a:spcAft>
              <a:buClr>
                <a:srgbClr val="000000"/>
              </a:buClr>
              <a:buSzPts val="2000"/>
              <a:buFont typeface="Helvetica Neue"/>
              <a:buNone/>
              <a:defRPr sz="2667"/>
            </a:lvl4pPr>
            <a:lvl5pPr marL="3047924" lvl="4" indent="-304792" algn="ctr" rtl="0">
              <a:lnSpc>
                <a:spcPct val="100000"/>
              </a:lnSpc>
              <a:spcBef>
                <a:spcPts val="0"/>
              </a:spcBef>
              <a:spcAft>
                <a:spcPts val="0"/>
              </a:spcAft>
              <a:buClr>
                <a:srgbClr val="000000"/>
              </a:buClr>
              <a:buSzPts val="2000"/>
              <a:buFont typeface="Helvetica Neue"/>
              <a:buNone/>
              <a:defRPr sz="2667"/>
            </a:lvl5pPr>
            <a:lvl6pPr marL="3657509" lvl="5" indent="-372524" algn="l" rtl="0">
              <a:lnSpc>
                <a:spcPct val="100000"/>
              </a:lnSpc>
              <a:spcBef>
                <a:spcPts val="2933"/>
              </a:spcBef>
              <a:spcAft>
                <a:spcPts val="0"/>
              </a:spcAft>
              <a:buClr>
                <a:srgbClr val="000000"/>
              </a:buClr>
              <a:buSzPts val="800"/>
              <a:buChar char="•"/>
              <a:defRPr/>
            </a:lvl6pPr>
            <a:lvl7pPr marL="4267093" lvl="6" indent="-372524" algn="l" rtl="0">
              <a:lnSpc>
                <a:spcPct val="100000"/>
              </a:lnSpc>
              <a:spcBef>
                <a:spcPts val="2933"/>
              </a:spcBef>
              <a:spcAft>
                <a:spcPts val="0"/>
              </a:spcAft>
              <a:buClr>
                <a:srgbClr val="000000"/>
              </a:buClr>
              <a:buSzPts val="800"/>
              <a:buChar char="•"/>
              <a:defRPr/>
            </a:lvl7pPr>
            <a:lvl8pPr marL="4876678" lvl="7" indent="-372524" algn="l" rtl="0">
              <a:lnSpc>
                <a:spcPct val="100000"/>
              </a:lnSpc>
              <a:spcBef>
                <a:spcPts val="2933"/>
              </a:spcBef>
              <a:spcAft>
                <a:spcPts val="0"/>
              </a:spcAft>
              <a:buClr>
                <a:srgbClr val="000000"/>
              </a:buClr>
              <a:buSzPts val="800"/>
              <a:buChar char="•"/>
              <a:defRPr/>
            </a:lvl8pPr>
            <a:lvl9pPr marL="5486263" lvl="8" indent="-372524" algn="l" rtl="0">
              <a:lnSpc>
                <a:spcPct val="100000"/>
              </a:lnSpc>
              <a:spcBef>
                <a:spcPts val="2933"/>
              </a:spcBef>
              <a:spcAft>
                <a:spcPts val="0"/>
              </a:spcAft>
              <a:buClr>
                <a:srgbClr val="000000"/>
              </a:buClr>
              <a:buSzPts val="800"/>
              <a:buChar char="•"/>
              <a:defRPr/>
            </a:lvl9pPr>
          </a:lstStyle>
          <a:p>
            <a:endParaRPr/>
          </a:p>
        </p:txBody>
      </p:sp>
      <p:sp>
        <p:nvSpPr>
          <p:cNvPr id="83" name="Google Shape;83;p21"/>
          <p:cNvSpPr txBox="1">
            <a:spLocks noGrp="1"/>
          </p:cNvSpPr>
          <p:nvPr>
            <p:ph type="sldNum" idx="12"/>
          </p:nvPr>
        </p:nvSpPr>
        <p:spPr>
          <a:xfrm>
            <a:off x="5979516" y="6540500"/>
            <a:ext cx="226800" cy="230400"/>
          </a:xfrm>
          <a:prstGeom prst="rect">
            <a:avLst/>
          </a:prstGeom>
          <a:noFill/>
          <a:ln>
            <a:noFill/>
          </a:ln>
        </p:spPr>
        <p:txBody>
          <a:bodyPr spcFirstLastPara="1" wrap="square" lIns="19050" tIns="19050" rIns="19050" bIns="19050" anchor="t" anchorCtr="0">
            <a:normAutofit lnSpcReduction="10000"/>
          </a:bodyPr>
          <a:lstStyle>
            <a:lvl1pPr marL="0" marR="0" lvl="0"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9935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838200" y="766033"/>
            <a:ext cx="10515600" cy="899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22"/>
          <p:cNvSpPr txBox="1">
            <a:spLocks noGrp="1"/>
          </p:cNvSpPr>
          <p:nvPr>
            <p:ph type="body" idx="1"/>
          </p:nvPr>
        </p:nvSpPr>
        <p:spPr>
          <a:xfrm>
            <a:off x="838200" y="1788161"/>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9457" algn="l" rtl="0">
              <a:lnSpc>
                <a:spcPct val="90000"/>
              </a:lnSpc>
              <a:spcBef>
                <a:spcPts val="533"/>
              </a:spcBef>
              <a:spcAft>
                <a:spcPts val="0"/>
              </a:spcAft>
              <a:buClr>
                <a:schemeClr val="dk1"/>
              </a:buClr>
              <a:buSzPts val="10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7" name="Google Shape;87;p22"/>
          <p:cNvSpPr txBox="1">
            <a:spLocks noGrp="1"/>
          </p:cNvSpPr>
          <p:nvPr>
            <p:ph type="dt" idx="10"/>
          </p:nvPr>
        </p:nvSpPr>
        <p:spPr>
          <a:xfrm>
            <a:off x="853887" y="627571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88" name="Google Shape;88;p22"/>
          <p:cNvSpPr txBox="1">
            <a:spLocks noGrp="1"/>
          </p:cNvSpPr>
          <p:nvPr>
            <p:ph type="ftr" idx="11"/>
          </p:nvPr>
        </p:nvSpPr>
        <p:spPr>
          <a:xfrm>
            <a:off x="4038600" y="627160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89" name="Google Shape;89;p22"/>
          <p:cNvSpPr txBox="1">
            <a:spLocks noGrp="1"/>
          </p:cNvSpPr>
          <p:nvPr>
            <p:ph type="sldNum" idx="12"/>
          </p:nvPr>
        </p:nvSpPr>
        <p:spPr>
          <a:xfrm>
            <a:off x="8594913" y="6267493"/>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26086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838200" y="766033"/>
            <a:ext cx="10515600" cy="899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23"/>
          <p:cNvSpPr txBox="1">
            <a:spLocks noGrp="1"/>
          </p:cNvSpPr>
          <p:nvPr>
            <p:ph type="body" idx="1"/>
          </p:nvPr>
        </p:nvSpPr>
        <p:spPr>
          <a:xfrm>
            <a:off x="838200" y="1788161"/>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9457" algn="l" rtl="0">
              <a:lnSpc>
                <a:spcPct val="90000"/>
              </a:lnSpc>
              <a:spcBef>
                <a:spcPts val="533"/>
              </a:spcBef>
              <a:spcAft>
                <a:spcPts val="0"/>
              </a:spcAft>
              <a:buClr>
                <a:schemeClr val="dk1"/>
              </a:buClr>
              <a:buSzPts val="10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3" name="Google Shape;93;p23"/>
          <p:cNvSpPr txBox="1">
            <a:spLocks noGrp="1"/>
          </p:cNvSpPr>
          <p:nvPr>
            <p:ph type="dt" idx="10"/>
          </p:nvPr>
        </p:nvSpPr>
        <p:spPr>
          <a:xfrm>
            <a:off x="853887" y="627571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4" name="Google Shape;94;p23"/>
          <p:cNvSpPr txBox="1">
            <a:spLocks noGrp="1"/>
          </p:cNvSpPr>
          <p:nvPr>
            <p:ph type="ftr" idx="11"/>
          </p:nvPr>
        </p:nvSpPr>
        <p:spPr>
          <a:xfrm>
            <a:off x="4038600" y="627160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5" name="Google Shape;95;p23"/>
          <p:cNvSpPr txBox="1">
            <a:spLocks noGrp="1"/>
          </p:cNvSpPr>
          <p:nvPr>
            <p:ph type="sldNum" idx="12"/>
          </p:nvPr>
        </p:nvSpPr>
        <p:spPr>
          <a:xfrm>
            <a:off x="8594913" y="6267493"/>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4788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838200" y="766033"/>
            <a:ext cx="10515600" cy="899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4"/>
          <p:cNvSpPr txBox="1">
            <a:spLocks noGrp="1"/>
          </p:cNvSpPr>
          <p:nvPr>
            <p:ph type="body" idx="1"/>
          </p:nvPr>
        </p:nvSpPr>
        <p:spPr>
          <a:xfrm>
            <a:off x="838200" y="1788161"/>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389457" algn="l" rtl="0">
              <a:lnSpc>
                <a:spcPct val="90000"/>
              </a:lnSpc>
              <a:spcBef>
                <a:spcPts val="533"/>
              </a:spcBef>
              <a:spcAft>
                <a:spcPts val="0"/>
              </a:spcAft>
              <a:buClr>
                <a:schemeClr val="dk1"/>
              </a:buClr>
              <a:buSzPts val="10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9" name="Google Shape;99;p24"/>
          <p:cNvSpPr txBox="1">
            <a:spLocks noGrp="1"/>
          </p:cNvSpPr>
          <p:nvPr>
            <p:ph type="dt" idx="10"/>
          </p:nvPr>
        </p:nvSpPr>
        <p:spPr>
          <a:xfrm>
            <a:off x="853887" y="627571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00" name="Google Shape;100;p24"/>
          <p:cNvSpPr txBox="1">
            <a:spLocks noGrp="1"/>
          </p:cNvSpPr>
          <p:nvPr>
            <p:ph type="ftr" idx="11"/>
          </p:nvPr>
        </p:nvSpPr>
        <p:spPr>
          <a:xfrm>
            <a:off x="4038600" y="627160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01" name="Google Shape;101;p24"/>
          <p:cNvSpPr txBox="1">
            <a:spLocks noGrp="1"/>
          </p:cNvSpPr>
          <p:nvPr>
            <p:ph type="sldNum" idx="12"/>
          </p:nvPr>
        </p:nvSpPr>
        <p:spPr>
          <a:xfrm>
            <a:off x="8594913" y="6267493"/>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6998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6033"/>
            <a:ext cx="10515600" cy="899407"/>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788161"/>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844B5-001D-489C-BA2F-41635BAE20F8}"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B9659-2BB3-4B3C-80EA-E6D394CE2A4A}" type="slidenum">
              <a:rPr lang="en-US" smtClean="0"/>
              <a:t>‹#›</a:t>
            </a:fld>
            <a:endParaRPr lang="en-US"/>
          </a:p>
        </p:txBody>
      </p:sp>
    </p:spTree>
    <p:extLst>
      <p:ext uri="{BB962C8B-B14F-4D97-AF65-F5344CB8AC3E}">
        <p14:creationId xmlns:p14="http://schemas.microsoft.com/office/powerpoint/2010/main" val="293506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3D868-3A67-4FA7-810A-B403FE13515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280558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0565" y="916827"/>
            <a:ext cx="10515600" cy="77227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3D868-3A67-4FA7-810A-B403FE13515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274742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0520" y="360880"/>
            <a:ext cx="10515600" cy="1104850"/>
          </a:xfrm>
        </p:spPr>
        <p:txBody>
          <a:bodyPr/>
          <a:lstStyle>
            <a:lvl1pPr>
              <a:defRPr b="1"/>
            </a:lvl1pPr>
          </a:lstStyle>
          <a:p>
            <a:r>
              <a:rPr lang="en-US"/>
              <a:t>Click to edit Master title style</a:t>
            </a:r>
          </a:p>
        </p:txBody>
      </p:sp>
      <p:sp>
        <p:nvSpPr>
          <p:cNvPr id="3" name="Date Placeholder 2"/>
          <p:cNvSpPr>
            <a:spLocks noGrp="1"/>
          </p:cNvSpPr>
          <p:nvPr>
            <p:ph type="dt" sz="half" idx="10"/>
          </p:nvPr>
        </p:nvSpPr>
        <p:spPr/>
        <p:txBody>
          <a:bodyPr/>
          <a:lstStyle/>
          <a:p>
            <a:fld id="{5B53D868-3A67-4FA7-810A-B403FE135157}"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119039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3D868-3A67-4FA7-810A-B403FE135157}"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215835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3D868-3A67-4FA7-810A-B403FE13515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210807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3636"/>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605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3D868-3A67-4FA7-810A-B403FE13515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6D46B-32C1-454C-9DF8-AF26DB1E5136}" type="slidenum">
              <a:rPr lang="en-US" smtClean="0"/>
              <a:t>‹#›</a:t>
            </a:fld>
            <a:endParaRPr lang="en-US"/>
          </a:p>
        </p:txBody>
      </p:sp>
    </p:spTree>
    <p:extLst>
      <p:ext uri="{BB962C8B-B14F-4D97-AF65-F5344CB8AC3E}">
        <p14:creationId xmlns:p14="http://schemas.microsoft.com/office/powerpoint/2010/main" val="226286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0565" y="650487"/>
            <a:ext cx="10515600" cy="10386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05688"/>
            <a:ext cx="10515600" cy="41841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3887" y="62757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3D868-3A67-4FA7-810A-B403FE135157}" type="datetimeFigureOut">
              <a:rPr lang="en-US" smtClean="0"/>
              <a:t>4/5/2023</a:t>
            </a:fld>
            <a:endParaRPr lang="en-US"/>
          </a:p>
        </p:txBody>
      </p:sp>
      <p:sp>
        <p:nvSpPr>
          <p:cNvPr id="5" name="Footer Placeholder 4"/>
          <p:cNvSpPr>
            <a:spLocks noGrp="1"/>
          </p:cNvSpPr>
          <p:nvPr>
            <p:ph type="ftr" sz="quarter" idx="3"/>
          </p:nvPr>
        </p:nvSpPr>
        <p:spPr>
          <a:xfrm>
            <a:off x="4038600" y="62716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4913" y="62674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46B-32C1-454C-9DF8-AF26DB1E5136}" type="slidenum">
              <a:rPr lang="en-US" smtClean="0"/>
              <a:t>‹#›</a:t>
            </a:fld>
            <a:endParaRPr lang="en-US"/>
          </a:p>
        </p:txBody>
      </p:sp>
      <p:sp>
        <p:nvSpPr>
          <p:cNvPr id="9" name="Rectangle 8"/>
          <p:cNvSpPr/>
          <p:nvPr userDrawn="1"/>
        </p:nvSpPr>
        <p:spPr>
          <a:xfrm>
            <a:off x="0" y="0"/>
            <a:ext cx="5041900" cy="91440"/>
          </a:xfrm>
          <a:prstGeom prst="rect">
            <a:avLst/>
          </a:prstGeom>
          <a:solidFill>
            <a:srgbClr val="00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468"/>
              </a:solidFill>
            </a:endParaRPr>
          </a:p>
        </p:txBody>
      </p:sp>
      <p:sp>
        <p:nvSpPr>
          <p:cNvPr id="10" name="Rectangle 9"/>
          <p:cNvSpPr/>
          <p:nvPr userDrawn="1"/>
        </p:nvSpPr>
        <p:spPr>
          <a:xfrm>
            <a:off x="5150210" y="0"/>
            <a:ext cx="4572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9823863" y="1715"/>
            <a:ext cx="2377440" cy="91440"/>
          </a:xfrm>
          <a:prstGeom prst="rect">
            <a:avLst/>
          </a:prstGeom>
          <a:solidFill>
            <a:srgbClr val="C2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60107"/>
            <a:ext cx="12216731" cy="197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i="1" dirty="0">
                <a:latin typeface="Gill Sans MT" panose="020B0502020104020203" pitchFamily="34" charset="0"/>
              </a:rPr>
              <a:t>Transforming Comprehensive Healthcare in India    </a:t>
            </a:r>
          </a:p>
        </p:txBody>
      </p:sp>
    </p:spTree>
    <p:extLst>
      <p:ext uri="{BB962C8B-B14F-4D97-AF65-F5344CB8AC3E}">
        <p14:creationId xmlns:p14="http://schemas.microsoft.com/office/powerpoint/2010/main" val="1965938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6" r:id="rId11"/>
  </p:sldLayoutIdLst>
  <p:txStyles>
    <p:title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C2113A"/>
        </a:buClr>
        <a:buFont typeface="Wingdings" panose="05000000000000000000" pitchFamily="2" charset="2"/>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SzPct val="75000"/>
        <a:buFont typeface="Wingdings" panose="05000000000000000000" pitchFamily="2" charset="2"/>
        <a:buChar char="ü"/>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6292220"/>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2488332"/>
            <a:ext cx="11360800" cy="1881335"/>
          </a:xfrm>
          <a:prstGeom prst="rect">
            <a:avLst/>
          </a:prstGeom>
        </p:spPr>
        <p:txBody>
          <a:bodyPr spcFirstLastPara="1" vert="horz" wrap="square" lIns="121900" tIns="121900" rIns="121900" bIns="121900" rtlCol="0" anchor="b" anchorCtr="0">
            <a:noAutofit/>
          </a:bodyPr>
          <a:lstStyle/>
          <a:p>
            <a:pPr>
              <a:spcBef>
                <a:spcPts val="0"/>
              </a:spcBef>
            </a:pPr>
            <a:r>
              <a:rPr lang="en-US" sz="4400" dirty="0"/>
              <a:t>Guidelines on Engagement of Family Caregivers for Persons with TB </a:t>
            </a:r>
            <a:endParaRPr sz="4400" dirty="0"/>
          </a:p>
        </p:txBody>
      </p:sp>
      <p:pic>
        <p:nvPicPr>
          <p:cNvPr id="3" name="Picture 2" descr="Text&#10;&#10;Description automatically generated">
            <a:extLst>
              <a:ext uri="{FF2B5EF4-FFF2-40B4-BE49-F238E27FC236}">
                <a16:creationId xmlns:a16="http://schemas.microsoft.com/office/drawing/2014/main" id="{CAD3D84B-B81D-4CEF-B87A-2ACCDD861345}"/>
              </a:ext>
            </a:extLst>
          </p:cNvPr>
          <p:cNvPicPr>
            <a:picLocks noChangeAspect="1"/>
          </p:cNvPicPr>
          <p:nvPr/>
        </p:nvPicPr>
        <p:blipFill>
          <a:blip r:embed="rId3"/>
          <a:stretch>
            <a:fillRect/>
          </a:stretch>
        </p:blipFill>
        <p:spPr>
          <a:xfrm>
            <a:off x="4333302" y="141715"/>
            <a:ext cx="3305060" cy="1881335"/>
          </a:xfrm>
          <a:prstGeom prst="rect">
            <a:avLst/>
          </a:prstGeom>
        </p:spPr>
      </p:pic>
      <p:pic>
        <p:nvPicPr>
          <p:cNvPr id="5" name="Picture 4" descr="Logo&#10;&#10;Description automatically generated">
            <a:extLst>
              <a:ext uri="{FF2B5EF4-FFF2-40B4-BE49-F238E27FC236}">
                <a16:creationId xmlns:a16="http://schemas.microsoft.com/office/drawing/2014/main" id="{E5CEE8B3-D784-4C54-855F-DB32B172CD7F}"/>
              </a:ext>
            </a:extLst>
          </p:cNvPr>
          <p:cNvPicPr>
            <a:picLocks noChangeAspect="1"/>
          </p:cNvPicPr>
          <p:nvPr/>
        </p:nvPicPr>
        <p:blipFill>
          <a:blip r:embed="rId4"/>
          <a:stretch>
            <a:fillRect/>
          </a:stretch>
        </p:blipFill>
        <p:spPr>
          <a:xfrm>
            <a:off x="0" y="154668"/>
            <a:ext cx="2776251" cy="1561641"/>
          </a:xfrm>
          <a:prstGeom prst="rect">
            <a:avLst/>
          </a:prstGeom>
        </p:spPr>
      </p:pic>
      <p:pic>
        <p:nvPicPr>
          <p:cNvPr id="7" name="Picture 6" descr="Logo&#10;&#10;Description automatically generated">
            <a:extLst>
              <a:ext uri="{FF2B5EF4-FFF2-40B4-BE49-F238E27FC236}">
                <a16:creationId xmlns:a16="http://schemas.microsoft.com/office/drawing/2014/main" id="{EB9E54FB-56AF-4668-87BD-5AD5BB11F475}"/>
              </a:ext>
            </a:extLst>
          </p:cNvPr>
          <p:cNvPicPr>
            <a:picLocks noChangeAspect="1"/>
          </p:cNvPicPr>
          <p:nvPr/>
        </p:nvPicPr>
        <p:blipFill>
          <a:blip r:embed="rId5"/>
          <a:stretch>
            <a:fillRect/>
          </a:stretch>
        </p:blipFill>
        <p:spPr>
          <a:xfrm>
            <a:off x="8645459" y="227939"/>
            <a:ext cx="3305060" cy="1763692"/>
          </a:xfrm>
          <a:prstGeom prst="rect">
            <a:avLst/>
          </a:prstGeom>
        </p:spPr>
      </p:pic>
      <p:pic>
        <p:nvPicPr>
          <p:cNvPr id="6" name="Picture 5" descr="Logo&#10;&#10;Description automatically generated">
            <a:extLst>
              <a:ext uri="{FF2B5EF4-FFF2-40B4-BE49-F238E27FC236}">
                <a16:creationId xmlns:a16="http://schemas.microsoft.com/office/drawing/2014/main" id="{E2754119-721D-48F0-943C-4DA9B813B944}"/>
              </a:ext>
            </a:extLst>
          </p:cNvPr>
          <p:cNvPicPr>
            <a:picLocks noChangeAspect="1"/>
          </p:cNvPicPr>
          <p:nvPr/>
        </p:nvPicPr>
        <p:blipFill>
          <a:blip r:embed="rId4"/>
          <a:stretch>
            <a:fillRect/>
          </a:stretch>
        </p:blipFill>
        <p:spPr>
          <a:xfrm>
            <a:off x="0" y="242804"/>
            <a:ext cx="2776251" cy="1561641"/>
          </a:xfrm>
          <a:prstGeom prst="rect">
            <a:avLst/>
          </a:prstGeom>
        </p:spPr>
      </p:pic>
      <p:sp>
        <p:nvSpPr>
          <p:cNvPr id="2" name="TextBox 1">
            <a:extLst>
              <a:ext uri="{FF2B5EF4-FFF2-40B4-BE49-F238E27FC236}">
                <a16:creationId xmlns:a16="http://schemas.microsoft.com/office/drawing/2014/main" id="{585A44D8-8212-4442-A566-F3A107379B6D}"/>
              </a:ext>
            </a:extLst>
          </p:cNvPr>
          <p:cNvSpPr txBox="1"/>
          <p:nvPr/>
        </p:nvSpPr>
        <p:spPr>
          <a:xfrm>
            <a:off x="3631095" y="4369667"/>
            <a:ext cx="4929809" cy="1200329"/>
          </a:xfrm>
          <a:prstGeom prst="rect">
            <a:avLst/>
          </a:prstGeom>
          <a:noFill/>
        </p:spPr>
        <p:txBody>
          <a:bodyPr wrap="square" rtlCol="0">
            <a:spAutoFit/>
          </a:bodyPr>
          <a:lstStyle/>
          <a:p>
            <a:pPr algn="ctr"/>
            <a:r>
              <a:rPr lang="en-US" sz="2400" b="1" dirty="0">
                <a:solidFill>
                  <a:schemeClr val="tx1">
                    <a:lumMod val="75000"/>
                    <a:lumOff val="25000"/>
                  </a:schemeClr>
                </a:solidFill>
              </a:rPr>
              <a:t>Dr. Raghuram Rao</a:t>
            </a:r>
          </a:p>
          <a:p>
            <a:pPr algn="ctr"/>
            <a:r>
              <a:rPr lang="en-US" sz="2400" b="1" dirty="0">
                <a:solidFill>
                  <a:schemeClr val="tx1">
                    <a:lumMod val="75000"/>
                    <a:lumOff val="25000"/>
                  </a:schemeClr>
                </a:solidFill>
              </a:rPr>
              <a:t>Asst. Director General(TB) </a:t>
            </a:r>
          </a:p>
          <a:p>
            <a:pPr algn="ctr"/>
            <a:r>
              <a:rPr lang="en-US" sz="2400" b="1" dirty="0">
                <a:solidFill>
                  <a:schemeClr val="tx1">
                    <a:lumMod val="75000"/>
                    <a:lumOff val="25000"/>
                  </a:schemeClr>
                </a:solidFill>
              </a:rPr>
              <a:t>CTD, MOHFW  </a:t>
            </a:r>
            <a:endParaRPr lang="en-IN" sz="2400" b="1"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5"/>
          <p:cNvSpPr txBox="1"/>
          <p:nvPr/>
        </p:nvSpPr>
        <p:spPr>
          <a:xfrm>
            <a:off x="886690" y="1274618"/>
            <a:ext cx="10175309" cy="4553182"/>
          </a:xfrm>
          <a:prstGeom prst="rect">
            <a:avLst/>
          </a:prstGeom>
          <a:noFill/>
          <a:ln>
            <a:noFill/>
          </a:ln>
        </p:spPr>
        <p:txBody>
          <a:bodyPr spcFirstLastPara="1" wrap="square" lIns="121900" tIns="121900" rIns="121900" bIns="121900" anchor="t" anchorCtr="0">
            <a:noAutofit/>
          </a:bodyPr>
          <a:lstStyle/>
          <a:p>
            <a:pPr>
              <a:lnSpc>
                <a:spcPct val="120000"/>
              </a:lnSpc>
              <a:buClr>
                <a:schemeClr val="accent1"/>
              </a:buClr>
            </a:pPr>
            <a:r>
              <a:rPr lang="en-US" sz="2000" b="1" dirty="0">
                <a:latin typeface="Gill Sans MT" panose="020B0502020104020203" pitchFamily="34" charset="0"/>
              </a:rPr>
              <a:t>Criteria to choose a family caregiver </a:t>
            </a:r>
            <a:endParaRPr lang="en-IN" sz="2000" b="1" dirty="0">
              <a:latin typeface="Gill Sans MT" panose="020B0502020104020203" pitchFamily="34" charset="0"/>
            </a:endParaRPr>
          </a:p>
          <a:p>
            <a:pPr marL="228600" lvl="1" indent="-228600">
              <a:lnSpc>
                <a:spcPct val="120000"/>
              </a:lnSpc>
              <a:buClr>
                <a:schemeClr val="accent1"/>
              </a:buClr>
              <a:buFont typeface="Arial" panose="020B0604020202020204" pitchFamily="34" charset="0"/>
              <a:buChar char="•"/>
            </a:pPr>
            <a:r>
              <a:rPr lang="en-US" sz="2000" dirty="0">
                <a:latin typeface="Gill Sans MT" panose="020B0502020104020203" pitchFamily="34" charset="0"/>
              </a:rPr>
              <a:t>Who is willing to take the responsibility of caring for the patient and consented to become a family caregiver</a:t>
            </a:r>
          </a:p>
          <a:p>
            <a:pPr marL="228600" lvl="1" indent="-228600">
              <a:lnSpc>
                <a:spcPct val="120000"/>
              </a:lnSpc>
              <a:buClr>
                <a:schemeClr val="accent1"/>
              </a:buClr>
              <a:buFont typeface="Arial" panose="020B0604020202020204" pitchFamily="34" charset="0"/>
              <a:buChar char="•"/>
            </a:pPr>
            <a:r>
              <a:rPr lang="en-US" sz="2000" dirty="0">
                <a:latin typeface="Gill Sans MT" panose="020B0502020104020203" pitchFamily="34" charset="0"/>
              </a:rPr>
              <a:t>Family Caregiver will be chosen by the patient only</a:t>
            </a:r>
            <a:endParaRPr lang="en-IN" sz="2000" dirty="0">
              <a:latin typeface="Gill Sans MT" panose="020B0502020104020203" pitchFamily="34" charset="0"/>
            </a:endParaRPr>
          </a:p>
          <a:p>
            <a:pPr marL="228600" lvl="1" indent="-228600">
              <a:lnSpc>
                <a:spcPct val="120000"/>
              </a:lnSpc>
              <a:buClr>
                <a:schemeClr val="accent1"/>
              </a:buClr>
              <a:buFont typeface="Arial" panose="020B0604020202020204" pitchFamily="34" charset="0"/>
              <a:buChar char="•"/>
            </a:pPr>
            <a:r>
              <a:rPr lang="en-US" sz="2000" dirty="0">
                <a:latin typeface="Gill Sans MT" panose="020B0502020104020203" pitchFamily="34" charset="0"/>
              </a:rPr>
              <a:t>The caregiver need not necessarily be a blood relative of the patient </a:t>
            </a:r>
            <a:endParaRPr lang="en-IN" sz="2000" dirty="0">
              <a:latin typeface="Gill Sans MT" panose="020B0502020104020203" pitchFamily="34" charset="0"/>
            </a:endParaRPr>
          </a:p>
          <a:p>
            <a:pPr marL="228600" lvl="1" indent="-228600">
              <a:lnSpc>
                <a:spcPct val="120000"/>
              </a:lnSpc>
              <a:buClr>
                <a:schemeClr val="accent1"/>
              </a:buClr>
              <a:buFont typeface="Arial" panose="020B0604020202020204" pitchFamily="34" charset="0"/>
              <a:buChar char="•"/>
            </a:pPr>
            <a:r>
              <a:rPr lang="en-US" sz="2000" dirty="0">
                <a:latin typeface="Gill Sans MT" panose="020B0502020104020203" pitchFamily="34" charset="0"/>
              </a:rPr>
              <a:t>Who is above 14 years of age</a:t>
            </a:r>
            <a:endParaRPr lang="en-IN" sz="2000" dirty="0">
              <a:latin typeface="Gill Sans MT" panose="020B0502020104020203" pitchFamily="34" charset="0"/>
            </a:endParaRPr>
          </a:p>
          <a:p>
            <a:pPr marL="228600" lvl="1" indent="-228600">
              <a:lnSpc>
                <a:spcPct val="120000"/>
              </a:lnSpc>
              <a:buClr>
                <a:schemeClr val="accent1"/>
              </a:buClr>
              <a:buFont typeface="Arial" panose="020B0604020202020204" pitchFamily="34" charset="0"/>
              <a:buChar char="•"/>
            </a:pPr>
            <a:r>
              <a:rPr lang="en-US" sz="2000" dirty="0">
                <a:latin typeface="Gill Sans MT" panose="020B0502020104020203" pitchFamily="34" charset="0"/>
              </a:rPr>
              <a:t>Who stays with the patient most of the time </a:t>
            </a:r>
            <a:endParaRPr lang="en-IN" sz="2000" dirty="0">
              <a:latin typeface="Gill Sans MT" panose="020B0502020104020203" pitchFamily="34" charset="0"/>
            </a:endParaRPr>
          </a:p>
          <a:p>
            <a:pPr marL="228600" lvl="1" indent="-228600">
              <a:lnSpc>
                <a:spcPct val="120000"/>
              </a:lnSpc>
              <a:buClr>
                <a:schemeClr val="accent1"/>
              </a:buClr>
              <a:buFont typeface="Arial" panose="020B0604020202020204" pitchFamily="34" charset="0"/>
              <a:buChar char="•"/>
            </a:pPr>
            <a:r>
              <a:rPr lang="en-US" sz="2000" dirty="0">
                <a:latin typeface="Gill Sans MT" panose="020B0502020104020203" pitchFamily="34" charset="0"/>
              </a:rPr>
              <a:t>Who is acceptable to the patients and patients should feel comfortable with the caregiver</a:t>
            </a:r>
            <a:endParaRPr lang="en-IN" sz="2000" dirty="0">
              <a:latin typeface="Gill Sans MT" panose="020B0502020104020203" pitchFamily="34" charset="0"/>
            </a:endParaRPr>
          </a:p>
          <a:p>
            <a:pPr marL="228600" indent="-228600">
              <a:lnSpc>
                <a:spcPct val="120000"/>
              </a:lnSpc>
              <a:buClr>
                <a:schemeClr val="accent1"/>
              </a:buClr>
              <a:buSzPts val="1500"/>
              <a:buFont typeface="Arial" panose="020B0604020202020204" pitchFamily="34" charset="0"/>
              <a:buChar char="•"/>
            </a:pPr>
            <a:endParaRPr sz="2000" dirty="0">
              <a:latin typeface="Gill Sans MT" panose="020B0502020104020203" pitchFamily="34" charset="0"/>
              <a:sym typeface="Poppins"/>
            </a:endParaRPr>
          </a:p>
          <a:p>
            <a:pPr defTabSz="1219170">
              <a:lnSpc>
                <a:spcPct val="150000"/>
              </a:lnSpc>
              <a:buClr>
                <a:srgbClr val="000000"/>
              </a:buClr>
            </a:pPr>
            <a:endParaRPr sz="2000" kern="0" dirty="0">
              <a:solidFill>
                <a:srgbClr val="000000"/>
              </a:solidFill>
              <a:latin typeface="Poppins"/>
              <a:ea typeface="Poppins"/>
              <a:cs typeface="Poppins"/>
              <a:sym typeface="Poppins"/>
            </a:endParaRPr>
          </a:p>
        </p:txBody>
      </p:sp>
      <p:sp>
        <p:nvSpPr>
          <p:cNvPr id="207" name="Google Shape;207;p45"/>
          <p:cNvSpPr txBox="1"/>
          <p:nvPr/>
        </p:nvSpPr>
        <p:spPr>
          <a:xfrm>
            <a:off x="0" y="0"/>
            <a:ext cx="12192000" cy="755374"/>
          </a:xfrm>
          <a:prstGeom prst="rect">
            <a:avLst/>
          </a:prstGeom>
          <a:noFill/>
          <a:ln>
            <a:noFill/>
          </a:ln>
        </p:spPr>
        <p:txBody>
          <a:bodyPr spcFirstLastPara="1" wrap="square" lIns="121900" tIns="121900" rIns="121900" bIns="121900" anchor="ctr" anchorCtr="0">
            <a:noAutofit/>
          </a:bodyPr>
          <a:lstStyle/>
          <a:p>
            <a:pPr marL="609585" algn="ctr" defTabSz="1219170">
              <a:lnSpc>
                <a:spcPct val="115000"/>
              </a:lnSpc>
              <a:buClr>
                <a:srgbClr val="000000"/>
              </a:buClr>
              <a:buSzPts val="1700"/>
            </a:pPr>
            <a:r>
              <a:rPr lang="en" sz="3200" b="1" dirty="0">
                <a:solidFill>
                  <a:srgbClr val="00667D"/>
                </a:solidFill>
                <a:latin typeface="Gill Sans MT" panose="020B0502020104020203" pitchFamily="34" charset="0"/>
                <a:ea typeface="+mj-ea"/>
                <a:cs typeface="+mj-cs"/>
                <a:sym typeface="Playfair Display"/>
              </a:rPr>
              <a:t>Who can be a Family C</a:t>
            </a:r>
            <a:r>
              <a:rPr lang="en-IN" sz="3200" b="1" dirty="0">
                <a:solidFill>
                  <a:srgbClr val="00667D"/>
                </a:solidFill>
                <a:latin typeface="Gill Sans MT" panose="020B0502020104020203" pitchFamily="34" charset="0"/>
                <a:ea typeface="+mj-ea"/>
                <a:cs typeface="+mj-cs"/>
                <a:sym typeface="Playfair Display"/>
              </a:rPr>
              <a:t>a</a:t>
            </a:r>
            <a:r>
              <a:rPr lang="en" sz="3200" b="1" dirty="0">
                <a:solidFill>
                  <a:srgbClr val="00667D"/>
                </a:solidFill>
                <a:latin typeface="Gill Sans MT" panose="020B0502020104020203" pitchFamily="34" charset="0"/>
                <a:ea typeface="+mj-ea"/>
                <a:cs typeface="+mj-cs"/>
                <a:sym typeface="Playfair Display"/>
              </a:rPr>
              <a:t>regiver?</a:t>
            </a:r>
            <a:r>
              <a:rPr lang="en-IN" sz="3200" b="1" dirty="0">
                <a:solidFill>
                  <a:srgbClr val="00667D"/>
                </a:solidFill>
                <a:latin typeface="Gill Sans MT" panose="020B0502020104020203" pitchFamily="34" charset="0"/>
                <a:ea typeface="+mj-ea"/>
                <a:cs typeface="+mj-cs"/>
                <a:sym typeface="Playfair Display"/>
              </a:rPr>
              <a:t> </a:t>
            </a:r>
            <a:endParaRPr sz="3200" b="1" dirty="0">
              <a:solidFill>
                <a:srgbClr val="00667D"/>
              </a:solidFill>
              <a:latin typeface="Gill Sans MT" panose="020B0502020104020203" pitchFamily="34" charset="0"/>
              <a:ea typeface="+mj-ea"/>
              <a:cs typeface="+mj-cs"/>
              <a:sym typeface="Playfair Display"/>
            </a:endParaRPr>
          </a:p>
        </p:txBody>
      </p:sp>
    </p:spTree>
    <p:extLst>
      <p:ext uri="{BB962C8B-B14F-4D97-AF65-F5344CB8AC3E}">
        <p14:creationId xmlns:p14="http://schemas.microsoft.com/office/powerpoint/2010/main" val="256735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EA26A51-A180-4CC4-BB47-AF63D3524650}"/>
              </a:ext>
            </a:extLst>
          </p:cNvPr>
          <p:cNvGraphicFramePr>
            <a:graphicFrameLocks noGrp="1"/>
          </p:cNvGraphicFramePr>
          <p:nvPr>
            <p:ph idx="1"/>
            <p:extLst>
              <p:ext uri="{D42A27DB-BD31-4B8C-83A1-F6EECF244321}">
                <p14:modId xmlns:p14="http://schemas.microsoft.com/office/powerpoint/2010/main" val="3187148862"/>
              </p:ext>
            </p:extLst>
          </p:nvPr>
        </p:nvGraphicFramePr>
        <p:xfrm>
          <a:off x="0" y="794794"/>
          <a:ext cx="12192000" cy="6063206"/>
        </p:xfrm>
        <a:graphic>
          <a:graphicData uri="http://schemas.openxmlformats.org/drawingml/2006/table">
            <a:tbl>
              <a:tblPr>
                <a:tableStyleId>{69CF1AB2-1976-4502-BF36-3FF5EA218861}</a:tableStyleId>
              </a:tblPr>
              <a:tblGrid>
                <a:gridCol w="1055855">
                  <a:extLst>
                    <a:ext uri="{9D8B030D-6E8A-4147-A177-3AD203B41FA5}">
                      <a16:colId xmlns:a16="http://schemas.microsoft.com/office/drawing/2014/main" val="2873707451"/>
                    </a:ext>
                  </a:extLst>
                </a:gridCol>
                <a:gridCol w="1634336">
                  <a:extLst>
                    <a:ext uri="{9D8B030D-6E8A-4147-A177-3AD203B41FA5}">
                      <a16:colId xmlns:a16="http://schemas.microsoft.com/office/drawing/2014/main" val="2395829610"/>
                    </a:ext>
                  </a:extLst>
                </a:gridCol>
                <a:gridCol w="2239618">
                  <a:extLst>
                    <a:ext uri="{9D8B030D-6E8A-4147-A177-3AD203B41FA5}">
                      <a16:colId xmlns:a16="http://schemas.microsoft.com/office/drawing/2014/main" val="948717107"/>
                    </a:ext>
                  </a:extLst>
                </a:gridCol>
                <a:gridCol w="7262191">
                  <a:extLst>
                    <a:ext uri="{9D8B030D-6E8A-4147-A177-3AD203B41FA5}">
                      <a16:colId xmlns:a16="http://schemas.microsoft.com/office/drawing/2014/main" val="1590802138"/>
                    </a:ext>
                  </a:extLst>
                </a:gridCol>
              </a:tblGrid>
              <a:tr h="625482">
                <a:tc>
                  <a:txBody>
                    <a:bodyPr/>
                    <a:lstStyle/>
                    <a:p>
                      <a:pPr marL="93345">
                        <a:lnSpc>
                          <a:spcPct val="115000"/>
                        </a:lnSpc>
                        <a:spcAft>
                          <a:spcPts val="0"/>
                        </a:spcAft>
                      </a:pPr>
                      <a:r>
                        <a:rPr lang="en-US" sz="1800" b="1" dirty="0">
                          <a:effectLst/>
                          <a:latin typeface="Gill Sans MT" panose="020B0502020104020203" pitchFamily="34" charset="0"/>
                        </a:rPr>
                        <a:t>Sr.</a:t>
                      </a:r>
                      <a:endParaRPr lang="en-IN" sz="1800" b="1" dirty="0">
                        <a:effectLst/>
                        <a:latin typeface="Gill Sans MT" panose="020B0502020104020203" pitchFamily="34" charset="0"/>
                      </a:endParaRPr>
                    </a:p>
                    <a:p>
                      <a:pPr marL="64770">
                        <a:spcBef>
                          <a:spcPts val="205"/>
                        </a:spcBef>
                        <a:spcAft>
                          <a:spcPts val="0"/>
                        </a:spcAft>
                      </a:pPr>
                      <a:r>
                        <a:rPr lang="en-US" sz="1800" b="1" dirty="0">
                          <a:effectLst/>
                          <a:latin typeface="Gill Sans MT" panose="020B0502020104020203" pitchFamily="34" charset="0"/>
                        </a:rPr>
                        <a:t>No.</a:t>
                      </a:r>
                      <a:endParaRPr lang="en-IN" sz="1800" b="1" dirty="0">
                        <a:effectLst/>
                        <a:latin typeface="Gill Sans MT" panose="020B0502020104020203" pitchFamily="34" charset="0"/>
                        <a:ea typeface="Calibri" panose="020F0502020204030204" pitchFamily="34" charset="0"/>
                      </a:endParaRPr>
                    </a:p>
                  </a:txBody>
                  <a:tcPr marL="24507" marR="24507" marT="0" marB="0"/>
                </a:tc>
                <a:tc>
                  <a:txBody>
                    <a:bodyPr/>
                    <a:lstStyle/>
                    <a:p>
                      <a:pPr marL="205105">
                        <a:lnSpc>
                          <a:spcPct val="115000"/>
                        </a:lnSpc>
                        <a:spcAft>
                          <a:spcPts val="0"/>
                        </a:spcAft>
                      </a:pPr>
                      <a:r>
                        <a:rPr lang="en-US" sz="1800" b="1" dirty="0">
                          <a:effectLst/>
                          <a:latin typeface="Gill Sans MT" panose="020B0502020104020203" pitchFamily="34" charset="0"/>
                        </a:rPr>
                        <a:t>Stages</a:t>
                      </a:r>
                      <a:endParaRPr lang="en-IN" sz="1800" b="1" dirty="0">
                        <a:effectLst/>
                        <a:latin typeface="Gill Sans MT" panose="020B0502020104020203" pitchFamily="34" charset="0"/>
                        <a:ea typeface="Calibri" panose="020F0502020204030204" pitchFamily="34" charset="0"/>
                      </a:endParaRPr>
                    </a:p>
                  </a:txBody>
                  <a:tcPr marL="24507" marR="24507" marT="0" marB="0"/>
                </a:tc>
                <a:tc>
                  <a:txBody>
                    <a:bodyPr/>
                    <a:lstStyle/>
                    <a:p>
                      <a:pPr marL="222885">
                        <a:lnSpc>
                          <a:spcPct val="115000"/>
                        </a:lnSpc>
                        <a:spcAft>
                          <a:spcPts val="0"/>
                        </a:spcAft>
                      </a:pPr>
                      <a:r>
                        <a:rPr lang="en-US" sz="1800" b="1" dirty="0">
                          <a:effectLst/>
                          <a:latin typeface="Gill Sans MT" panose="020B0502020104020203" pitchFamily="34" charset="0"/>
                        </a:rPr>
                        <a:t>Touchpoints</a:t>
                      </a:r>
                      <a:endParaRPr lang="en-IN" sz="1800" b="1" dirty="0">
                        <a:effectLst/>
                        <a:latin typeface="Gill Sans MT" panose="020B0502020104020203" pitchFamily="34" charset="0"/>
                        <a:ea typeface="Calibri" panose="020F0502020204030204" pitchFamily="34" charset="0"/>
                      </a:endParaRPr>
                    </a:p>
                  </a:txBody>
                  <a:tcPr marL="24507" marR="24507" marT="0" marB="0"/>
                </a:tc>
                <a:tc>
                  <a:txBody>
                    <a:bodyPr/>
                    <a:lstStyle/>
                    <a:p>
                      <a:pPr marL="203200" marR="205105" indent="484505" algn="ctr">
                        <a:lnSpc>
                          <a:spcPct val="114000"/>
                        </a:lnSpc>
                        <a:spcAft>
                          <a:spcPts val="0"/>
                        </a:spcAft>
                      </a:pPr>
                      <a:r>
                        <a:rPr lang="en-US" sz="1800" b="1" dirty="0">
                          <a:effectLst/>
                          <a:latin typeface="Gill Sans MT" panose="020B0502020104020203" pitchFamily="34" charset="0"/>
                        </a:rPr>
                        <a:t>Topics to be covered</a:t>
                      </a:r>
                      <a:endParaRPr lang="en-IN" sz="1800" b="1" dirty="0">
                        <a:effectLst/>
                        <a:latin typeface="Gill Sans MT" panose="020B0502020104020203" pitchFamily="34" charset="0"/>
                      </a:endParaRPr>
                    </a:p>
                    <a:p>
                      <a:pPr marL="308610" algn="ctr">
                        <a:spcBef>
                          <a:spcPts val="10"/>
                        </a:spcBef>
                        <a:spcAft>
                          <a:spcPts val="0"/>
                        </a:spcAft>
                      </a:pPr>
                      <a:r>
                        <a:rPr lang="en-US" sz="1800" b="1" dirty="0">
                          <a:effectLst/>
                          <a:latin typeface="Gill Sans MT" panose="020B0502020104020203" pitchFamily="34" charset="0"/>
                        </a:rPr>
                        <a:t>during interaction</a:t>
                      </a:r>
                      <a:endParaRPr lang="en-IN" sz="1800" b="1" dirty="0">
                        <a:effectLst/>
                        <a:latin typeface="Gill Sans MT" panose="020B0502020104020203" pitchFamily="34" charset="0"/>
                        <a:ea typeface="Calibri" panose="020F0502020204030204" pitchFamily="34" charset="0"/>
                      </a:endParaRPr>
                    </a:p>
                  </a:txBody>
                  <a:tcPr marL="24507" marR="24507" marT="0" marB="0"/>
                </a:tc>
                <a:extLst>
                  <a:ext uri="{0D108BD9-81ED-4DB2-BD59-A6C34878D82A}">
                    <a16:rowId xmlns:a16="http://schemas.microsoft.com/office/drawing/2014/main" val="128328563"/>
                  </a:ext>
                </a:extLst>
              </a:tr>
              <a:tr h="5437724">
                <a:tc>
                  <a:txBody>
                    <a:bodyPr/>
                    <a:lstStyle/>
                    <a:p>
                      <a:pPr marL="64770">
                        <a:lnSpc>
                          <a:spcPct val="105000"/>
                        </a:lnSpc>
                        <a:spcAft>
                          <a:spcPts val="0"/>
                        </a:spcAft>
                      </a:pPr>
                      <a:r>
                        <a:rPr lang="en-US" sz="1600">
                          <a:effectLst/>
                          <a:latin typeface="Gill Sans MT" panose="020B0502020104020203" pitchFamily="34" charset="0"/>
                        </a:rPr>
                        <a:t>1</a:t>
                      </a:r>
                      <a:endParaRPr lang="en-IN" sz="1600">
                        <a:effectLst/>
                        <a:latin typeface="Gill Sans MT" panose="020B0502020104020203" pitchFamily="34" charset="0"/>
                        <a:ea typeface="Calibri" panose="020F0502020204030204" pitchFamily="34" charset="0"/>
                      </a:endParaRPr>
                    </a:p>
                  </a:txBody>
                  <a:tcPr marL="24507" marR="24507" marT="0" marB="0"/>
                </a:tc>
                <a:tc>
                  <a:txBody>
                    <a:bodyPr/>
                    <a:lstStyle/>
                    <a:p>
                      <a:pPr marL="64770" marR="269875">
                        <a:lnSpc>
                          <a:spcPct val="115000"/>
                        </a:lnSpc>
                        <a:spcAft>
                          <a:spcPts val="0"/>
                        </a:spcAft>
                      </a:pPr>
                      <a:r>
                        <a:rPr lang="en-US" sz="1600" dirty="0">
                          <a:effectLst/>
                          <a:latin typeface="Gill Sans MT" panose="020B0502020104020203" pitchFamily="34" charset="0"/>
                        </a:rPr>
                        <a:t>Post Diagnosis</a:t>
                      </a:r>
                      <a:endParaRPr lang="en-IN" sz="1600" dirty="0">
                        <a:effectLst/>
                        <a:latin typeface="Gill Sans MT" panose="020B0502020104020203" pitchFamily="34" charset="0"/>
                        <a:ea typeface="Calibri" panose="020F0502020204030204" pitchFamily="34" charset="0"/>
                      </a:endParaRPr>
                    </a:p>
                  </a:txBody>
                  <a:tcPr marL="24507" marR="24507" marT="0" marB="0"/>
                </a:tc>
                <a:tc>
                  <a:txBody>
                    <a:bodyPr/>
                    <a:lstStyle/>
                    <a:p>
                      <a:pPr marL="285750" lvl="0" indent="-285750" algn="l" defTabSz="914400" rtl="0" eaLnBrk="1" latinLnBrk="0" hangingPunct="1">
                        <a:lnSpc>
                          <a:spcPct val="150000"/>
                        </a:lnSpc>
                        <a:spcAft>
                          <a:spcPts val="0"/>
                        </a:spcAft>
                        <a:buSzPts val="1100"/>
                        <a:buFont typeface="Arial" panose="020B0604020202020204" pitchFamily="34" charset="0"/>
                        <a:buChar char="•"/>
                        <a:tabLst>
                          <a:tab pos="226695" algn="l"/>
                        </a:tabLst>
                      </a:pPr>
                      <a:r>
                        <a:rPr lang="en-US" sz="1800" kern="1200" dirty="0">
                          <a:effectLst/>
                          <a:latin typeface="Gill Sans MT" panose="020B0502020104020203" pitchFamily="34" charset="0"/>
                        </a:rPr>
                        <a:t>Immediately after</a:t>
                      </a:r>
                      <a:endParaRPr lang="en-IN" sz="1800" kern="1200" dirty="0">
                        <a:effectLst/>
                        <a:latin typeface="Gill Sans MT" panose="020B0502020104020203" pitchFamily="34" charset="0"/>
                      </a:endParaRPr>
                    </a:p>
                    <a:p>
                      <a:pPr marL="0" marR="62865" lvl="0" indent="0" algn="l" defTabSz="914400" rtl="0" eaLnBrk="1" latinLnBrk="0" hangingPunct="1">
                        <a:lnSpc>
                          <a:spcPct val="150000"/>
                        </a:lnSpc>
                        <a:spcBef>
                          <a:spcPts val="200"/>
                        </a:spcBef>
                        <a:spcAft>
                          <a:spcPts val="0"/>
                        </a:spcAft>
                        <a:buSzPts val="1100"/>
                        <a:buFont typeface="Arial" panose="020B0604020202020204" pitchFamily="34" charset="0"/>
                        <a:buNone/>
                        <a:tabLst>
                          <a:tab pos="226695" algn="l"/>
                        </a:tabLst>
                      </a:pPr>
                      <a:r>
                        <a:rPr lang="en-US" sz="1800" kern="1200" dirty="0">
                          <a:effectLst/>
                          <a:latin typeface="Gill Sans MT" panose="020B0502020104020203" pitchFamily="34" charset="0"/>
                        </a:rPr>
                        <a:t>Confirmation of diagnosis</a:t>
                      </a:r>
                      <a:r>
                        <a:rPr lang="en-IN" sz="1800" kern="1200" dirty="0">
                          <a:effectLst/>
                          <a:latin typeface="Gill Sans MT" panose="020B0502020104020203" pitchFamily="34" charset="0"/>
                        </a:rPr>
                        <a:t> </a:t>
                      </a:r>
                    </a:p>
                    <a:p>
                      <a:pPr marL="0" marR="62865" lvl="0" indent="0" algn="ctr" defTabSz="914400" rtl="0" eaLnBrk="1" latinLnBrk="0" hangingPunct="1">
                        <a:lnSpc>
                          <a:spcPct val="150000"/>
                        </a:lnSpc>
                        <a:spcBef>
                          <a:spcPts val="200"/>
                        </a:spcBef>
                        <a:spcAft>
                          <a:spcPts val="0"/>
                        </a:spcAft>
                        <a:buSzPts val="1100"/>
                        <a:buFont typeface="Arial" panose="020B0604020202020204" pitchFamily="34" charset="0"/>
                        <a:buNone/>
                        <a:tabLst>
                          <a:tab pos="226695" algn="l"/>
                        </a:tabLst>
                      </a:pPr>
                      <a:r>
                        <a:rPr lang="en-IN" sz="1800" kern="1200" dirty="0">
                          <a:effectLst/>
                          <a:latin typeface="Gill Sans MT" panose="020B0502020104020203" pitchFamily="34" charset="0"/>
                        </a:rPr>
                        <a:t> </a:t>
                      </a:r>
                      <a:r>
                        <a:rPr lang="en-US" sz="1800" kern="1200" dirty="0">
                          <a:effectLst/>
                          <a:latin typeface="Gill Sans MT" panose="020B0502020104020203" pitchFamily="34" charset="0"/>
                        </a:rPr>
                        <a:t>or</a:t>
                      </a:r>
                      <a:endParaRPr lang="en-IN" sz="1800" kern="1200" dirty="0">
                        <a:effectLst/>
                        <a:latin typeface="Gill Sans MT" panose="020B0502020104020203" pitchFamily="34" charset="0"/>
                      </a:endParaRPr>
                    </a:p>
                    <a:p>
                      <a:pPr marL="285750" marR="62865" lvl="0" indent="-285750" algn="l" defTabSz="914400" rtl="0" eaLnBrk="1" latinLnBrk="0" hangingPunct="1">
                        <a:lnSpc>
                          <a:spcPct val="150000"/>
                        </a:lnSpc>
                        <a:spcBef>
                          <a:spcPts val="185"/>
                        </a:spcBef>
                        <a:spcAft>
                          <a:spcPts val="0"/>
                        </a:spcAft>
                        <a:buSzPts val="1100"/>
                        <a:buFont typeface="Arial" panose="020B0604020202020204" pitchFamily="34" charset="0"/>
                        <a:buChar char="•"/>
                        <a:tabLst>
                          <a:tab pos="226695" algn="l"/>
                        </a:tabLst>
                      </a:pPr>
                      <a:r>
                        <a:rPr lang="en-US" sz="1800" kern="1200" dirty="0">
                          <a:effectLst/>
                          <a:latin typeface="Gill Sans MT" panose="020B0502020104020203" pitchFamily="34" charset="0"/>
                        </a:rPr>
                        <a:t>Within one week of treatment initiation</a:t>
                      </a:r>
                      <a:endParaRPr lang="en-IN" sz="1800" kern="1200" dirty="0">
                        <a:solidFill>
                          <a:schemeClr val="dk1"/>
                        </a:solidFill>
                        <a:effectLst/>
                        <a:latin typeface="Gill Sans MT" panose="020B0502020104020203" pitchFamily="34" charset="0"/>
                        <a:ea typeface="+mn-ea"/>
                        <a:cs typeface="+mn-cs"/>
                      </a:endParaRPr>
                    </a:p>
                  </a:txBody>
                  <a:tcPr marL="24507" marR="24507" marT="0" marB="0"/>
                </a:tc>
                <a:tc>
                  <a:txBody>
                    <a:bodyPr/>
                    <a:lstStyle/>
                    <a:p>
                      <a:pPr marL="285750" marR="64135" lvl="0" indent="-285750" algn="l" defTabSz="914400" rtl="0" eaLnBrk="1" latinLnBrk="0" hangingPunct="1">
                        <a:lnSpc>
                          <a:spcPct val="150000"/>
                        </a:lnSpc>
                        <a:spcAft>
                          <a:spcPts val="0"/>
                        </a:spcAft>
                        <a:buSzPts val="1100"/>
                        <a:buFont typeface="Arial" panose="020B0604020202020204" pitchFamily="34" charset="0"/>
                        <a:buChar char="•"/>
                        <a:tabLst>
                          <a:tab pos="191770" algn="l"/>
                        </a:tabLst>
                      </a:pPr>
                      <a:r>
                        <a:rPr lang="en-US" sz="1800" kern="1200" dirty="0">
                          <a:effectLst/>
                          <a:latin typeface="Gill Sans MT" panose="020B0502020104020203" pitchFamily="34" charset="0"/>
                        </a:rPr>
                        <a:t>General awareness about disease</a:t>
                      </a:r>
                      <a:endParaRPr lang="en-IN" sz="1800" kern="1200" dirty="0">
                        <a:effectLst/>
                        <a:latin typeface="Gill Sans MT" panose="020B0502020104020203" pitchFamily="34" charset="0"/>
                      </a:endParaRPr>
                    </a:p>
                    <a:p>
                      <a:pPr marL="285750" marR="63500" lvl="0" indent="-285750" algn="l" defTabSz="914400" rtl="0" eaLnBrk="1" latinLnBrk="0" hangingPunct="1">
                        <a:lnSpc>
                          <a:spcPct val="150000"/>
                        </a:lnSpc>
                        <a:spcAft>
                          <a:spcPts val="0"/>
                        </a:spcAft>
                        <a:buSzPts val="1100"/>
                        <a:buFont typeface="Arial" panose="020B0604020202020204" pitchFamily="34" charset="0"/>
                        <a:buChar char="•"/>
                        <a:tabLst>
                          <a:tab pos="226695" algn="l"/>
                        </a:tabLst>
                      </a:pPr>
                      <a:r>
                        <a:rPr lang="en-US" sz="1800" kern="1200" dirty="0">
                          <a:effectLst/>
                          <a:latin typeface="Gill Sans MT" panose="020B0502020104020203" pitchFamily="34" charset="0"/>
                        </a:rPr>
                        <a:t>To counsel other family members/household for contact tracing &amp; TPT</a:t>
                      </a:r>
                      <a:endParaRPr lang="en-IN" sz="1800" kern="1200" dirty="0">
                        <a:effectLst/>
                        <a:latin typeface="Gill Sans MT" panose="020B0502020104020203" pitchFamily="34" charset="0"/>
                      </a:endParaRPr>
                    </a:p>
                    <a:p>
                      <a:pPr marL="285750" lvl="0" indent="-285750" algn="l" defTabSz="914400" rtl="0" eaLnBrk="1" latinLnBrk="0" hangingPunct="1">
                        <a:lnSpc>
                          <a:spcPct val="150000"/>
                        </a:lnSpc>
                        <a:spcBef>
                          <a:spcPts val="15"/>
                        </a:spcBef>
                        <a:spcAft>
                          <a:spcPts val="0"/>
                        </a:spcAft>
                        <a:buSzPts val="1100"/>
                        <a:buFont typeface="Arial" panose="020B0604020202020204" pitchFamily="34" charset="0"/>
                        <a:buChar char="•"/>
                        <a:tabLst>
                          <a:tab pos="226695" algn="l"/>
                        </a:tabLst>
                      </a:pPr>
                      <a:r>
                        <a:rPr lang="en-US" sz="1800" kern="1200" dirty="0">
                          <a:effectLst/>
                          <a:latin typeface="Gill Sans MT" panose="020B0502020104020203" pitchFamily="34" charset="0"/>
                        </a:rPr>
                        <a:t>For treatment literacy including treatment duration, treatment adherence </a:t>
                      </a:r>
                      <a:endParaRPr lang="en-IN" sz="1800" kern="1200" dirty="0">
                        <a:effectLst/>
                        <a:latin typeface="Gill Sans MT" panose="020B0502020104020203" pitchFamily="34" charset="0"/>
                      </a:endParaRPr>
                    </a:p>
                    <a:p>
                      <a:pPr marL="285750" marR="64135" lvl="0" indent="-285750" algn="l" defTabSz="914400" rtl="0" eaLnBrk="1" latinLnBrk="0" hangingPunct="1">
                        <a:lnSpc>
                          <a:spcPct val="150000"/>
                        </a:lnSpc>
                        <a:spcBef>
                          <a:spcPts val="185"/>
                        </a:spcBef>
                        <a:spcAft>
                          <a:spcPts val="0"/>
                        </a:spcAft>
                        <a:buSzPts val="1100"/>
                        <a:buFont typeface="Arial" panose="020B0604020202020204" pitchFamily="34" charset="0"/>
                        <a:buChar char="•"/>
                        <a:tabLst>
                          <a:tab pos="226695" algn="l"/>
                        </a:tabLst>
                      </a:pPr>
                      <a:r>
                        <a:rPr lang="en-US" sz="1800" kern="1200" dirty="0">
                          <a:effectLst/>
                          <a:latin typeface="Gill Sans MT" panose="020B0502020104020203" pitchFamily="34" charset="0"/>
                        </a:rPr>
                        <a:t>Nutrition, Ni-</a:t>
                      </a:r>
                      <a:r>
                        <a:rPr lang="en-US" sz="1800" kern="1200" dirty="0" err="1">
                          <a:effectLst/>
                          <a:latin typeface="Gill Sans MT" panose="020B0502020104020203" pitchFamily="34" charset="0"/>
                        </a:rPr>
                        <a:t>kshay</a:t>
                      </a:r>
                      <a:r>
                        <a:rPr lang="en-US" sz="1800" kern="1200" dirty="0">
                          <a:effectLst/>
                          <a:latin typeface="Gill Sans MT" panose="020B0502020104020203" pitchFamily="34" charset="0"/>
                        </a:rPr>
                        <a:t> Poshan Yojana and other incentives</a:t>
                      </a:r>
                      <a:endParaRPr lang="en-IN" sz="1800" kern="1200" dirty="0">
                        <a:effectLst/>
                        <a:latin typeface="Gill Sans MT" panose="020B0502020104020203" pitchFamily="34" charset="0"/>
                      </a:endParaRPr>
                    </a:p>
                    <a:p>
                      <a:pPr marL="285750" marR="64770" lvl="0" indent="-285750" algn="l" defTabSz="914400" rtl="0" eaLnBrk="1" latinLnBrk="0" hangingPunct="1">
                        <a:lnSpc>
                          <a:spcPct val="150000"/>
                        </a:lnSpc>
                        <a:spcBef>
                          <a:spcPts val="10"/>
                        </a:spcBef>
                        <a:spcAft>
                          <a:spcPts val="0"/>
                        </a:spcAft>
                        <a:buSzPts val="1100"/>
                        <a:buFont typeface="Arial" panose="020B0604020202020204" pitchFamily="34" charset="0"/>
                        <a:buChar char="•"/>
                        <a:tabLst>
                          <a:tab pos="226695" algn="l"/>
                          <a:tab pos="1027430" algn="l"/>
                          <a:tab pos="1807210" algn="l"/>
                        </a:tabLst>
                      </a:pPr>
                      <a:r>
                        <a:rPr lang="en-US" sz="1800" kern="1200" dirty="0">
                          <a:effectLst/>
                          <a:latin typeface="Gill Sans MT" panose="020B0502020104020203" pitchFamily="34" charset="0"/>
                        </a:rPr>
                        <a:t>About	myths	&amp; misconception about disease</a:t>
                      </a:r>
                      <a:endParaRPr lang="en-IN" sz="1800" kern="1200" dirty="0">
                        <a:effectLst/>
                        <a:latin typeface="Gill Sans MT" panose="020B0502020104020203" pitchFamily="34" charset="0"/>
                      </a:endParaRPr>
                    </a:p>
                    <a:p>
                      <a:pPr marL="285750" marR="62230" lvl="0" indent="-285750" algn="l" defTabSz="914400" rtl="0" eaLnBrk="1" latinLnBrk="0" hangingPunct="1">
                        <a:lnSpc>
                          <a:spcPct val="150000"/>
                        </a:lnSpc>
                        <a:spcBef>
                          <a:spcPts val="20"/>
                        </a:spcBef>
                        <a:spcAft>
                          <a:spcPts val="0"/>
                        </a:spcAft>
                        <a:buSzPts val="1100"/>
                        <a:buFont typeface="Arial" panose="020B0604020202020204" pitchFamily="34" charset="0"/>
                        <a:buChar char="•"/>
                        <a:tabLst>
                          <a:tab pos="226695" algn="l"/>
                        </a:tabLst>
                      </a:pPr>
                      <a:r>
                        <a:rPr lang="en-US" sz="1800" kern="1200" dirty="0">
                          <a:effectLst/>
                          <a:latin typeface="Gill Sans MT" panose="020B0502020104020203" pitchFamily="34" charset="0"/>
                        </a:rPr>
                        <a:t>Prevention of disease at household and Airborne Infection Control (AIC) at home</a:t>
                      </a:r>
                      <a:endParaRPr lang="en-IN" sz="1800" kern="1200" dirty="0">
                        <a:effectLst/>
                        <a:latin typeface="Gill Sans MT" panose="020B0502020104020203" pitchFamily="34" charset="0"/>
                      </a:endParaRPr>
                    </a:p>
                    <a:p>
                      <a:pPr marL="285750" marR="64770" lvl="0" indent="-285750" algn="l" defTabSz="914400" rtl="0" eaLnBrk="1" latinLnBrk="0" hangingPunct="1">
                        <a:lnSpc>
                          <a:spcPct val="150000"/>
                        </a:lnSpc>
                        <a:spcBef>
                          <a:spcPts val="15"/>
                        </a:spcBef>
                        <a:spcAft>
                          <a:spcPts val="0"/>
                        </a:spcAft>
                        <a:buSzPts val="1100"/>
                        <a:buFont typeface="Arial" panose="020B0604020202020204" pitchFamily="34" charset="0"/>
                        <a:buChar char="•"/>
                        <a:tabLst>
                          <a:tab pos="226695" algn="l"/>
                        </a:tabLst>
                      </a:pPr>
                      <a:r>
                        <a:rPr lang="en-US" sz="1800" kern="1200" dirty="0">
                          <a:effectLst/>
                          <a:latin typeface="Gill Sans MT" panose="020B0502020104020203" pitchFamily="34" charset="0"/>
                        </a:rPr>
                        <a:t>Sputum disposal and disposal of waste of Persons with TB</a:t>
                      </a:r>
                      <a:endParaRPr lang="en-IN" sz="1800" kern="1200" dirty="0">
                        <a:effectLst/>
                        <a:latin typeface="Gill Sans MT" panose="020B0502020104020203" pitchFamily="34" charset="0"/>
                      </a:endParaRPr>
                    </a:p>
                    <a:p>
                      <a:pPr marL="285750" marR="64770" lvl="0" indent="-285750" algn="l" defTabSz="914400" rtl="0" eaLnBrk="1" latinLnBrk="0" hangingPunct="1">
                        <a:lnSpc>
                          <a:spcPct val="150000"/>
                        </a:lnSpc>
                        <a:spcBef>
                          <a:spcPts val="10"/>
                        </a:spcBef>
                        <a:spcAft>
                          <a:spcPts val="0"/>
                        </a:spcAft>
                        <a:buSzPts val="1100"/>
                        <a:buFont typeface="Arial" panose="020B0604020202020204" pitchFamily="34" charset="0"/>
                        <a:buChar char="•"/>
                        <a:tabLst>
                          <a:tab pos="226695" algn="l"/>
                        </a:tabLst>
                      </a:pPr>
                      <a:r>
                        <a:rPr lang="en-US" sz="1800" kern="1200" dirty="0">
                          <a:effectLst/>
                          <a:latin typeface="Gill Sans MT" panose="020B0502020104020203" pitchFamily="34" charset="0"/>
                        </a:rPr>
                        <a:t>About services/community support platforms/social protection schemes available for Persons with TB and families</a:t>
                      </a:r>
                      <a:endParaRPr lang="en-IN" sz="1800" kern="1200" dirty="0">
                        <a:solidFill>
                          <a:schemeClr val="dk1"/>
                        </a:solidFill>
                        <a:effectLst/>
                        <a:latin typeface="Gill Sans MT" panose="020B0502020104020203" pitchFamily="34" charset="0"/>
                        <a:ea typeface="+mn-ea"/>
                        <a:cs typeface="+mn-cs"/>
                      </a:endParaRPr>
                    </a:p>
                  </a:txBody>
                  <a:tcPr marL="24507" marR="24507" marT="0" marB="0"/>
                </a:tc>
                <a:extLst>
                  <a:ext uri="{0D108BD9-81ED-4DB2-BD59-A6C34878D82A}">
                    <a16:rowId xmlns:a16="http://schemas.microsoft.com/office/drawing/2014/main" val="4203942415"/>
                  </a:ext>
                </a:extLst>
              </a:tr>
            </a:tbl>
          </a:graphicData>
        </a:graphic>
      </p:graphicFrame>
      <p:sp>
        <p:nvSpPr>
          <p:cNvPr id="5" name="Rectangle 4">
            <a:extLst>
              <a:ext uri="{FF2B5EF4-FFF2-40B4-BE49-F238E27FC236}">
                <a16:creationId xmlns:a16="http://schemas.microsoft.com/office/drawing/2014/main" id="{B892C9A9-9E71-423D-8130-02AB683A52EC}"/>
              </a:ext>
            </a:extLst>
          </p:cNvPr>
          <p:cNvSpPr/>
          <p:nvPr/>
        </p:nvSpPr>
        <p:spPr>
          <a:xfrm>
            <a:off x="2725891" y="126742"/>
            <a:ext cx="6978770" cy="535531"/>
          </a:xfrm>
          <a:prstGeom prst="rect">
            <a:avLst/>
          </a:prstGeom>
        </p:spPr>
        <p:txBody>
          <a:bodyPr wrap="none">
            <a:spAutoFit/>
          </a:bodyPr>
          <a:lstStyle/>
          <a:p>
            <a:pPr marL="608965" lvl="0" algn="ctr">
              <a:lnSpc>
                <a:spcPct val="90000"/>
              </a:lnSpc>
              <a:spcBef>
                <a:spcPct val="0"/>
              </a:spcBef>
              <a:buClr>
                <a:srgbClr val="000000"/>
              </a:buClr>
              <a:buSzPts val="2300"/>
              <a:defRPr/>
            </a:pPr>
            <a:r>
              <a:rPr lang="en-US" sz="3200" b="1" dirty="0">
                <a:solidFill>
                  <a:schemeClr val="accent1"/>
                </a:solidFill>
                <a:latin typeface="Gill Sans MT" panose="020B0502020104020203" pitchFamily="34" charset="0"/>
                <a:ea typeface="+mj-ea"/>
                <a:cs typeface="+mj-cs"/>
                <a:sym typeface="Gill Sans"/>
              </a:rPr>
              <a:t>Training Schedule of Caregivers </a:t>
            </a:r>
          </a:p>
        </p:txBody>
      </p:sp>
    </p:spTree>
    <p:extLst>
      <p:ext uri="{BB962C8B-B14F-4D97-AF65-F5344CB8AC3E}">
        <p14:creationId xmlns:p14="http://schemas.microsoft.com/office/powerpoint/2010/main" val="349797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EA26A51-A180-4CC4-BB47-AF63D3524650}"/>
              </a:ext>
            </a:extLst>
          </p:cNvPr>
          <p:cNvGraphicFramePr>
            <a:graphicFrameLocks noGrp="1"/>
          </p:cNvGraphicFramePr>
          <p:nvPr>
            <p:ph idx="1"/>
            <p:extLst>
              <p:ext uri="{D42A27DB-BD31-4B8C-83A1-F6EECF244321}">
                <p14:modId xmlns:p14="http://schemas.microsoft.com/office/powerpoint/2010/main" val="2720763724"/>
              </p:ext>
            </p:extLst>
          </p:nvPr>
        </p:nvGraphicFramePr>
        <p:xfrm>
          <a:off x="46382" y="662273"/>
          <a:ext cx="12145618" cy="6082811"/>
        </p:xfrm>
        <a:graphic>
          <a:graphicData uri="http://schemas.openxmlformats.org/drawingml/2006/table">
            <a:tbl>
              <a:tblPr>
                <a:tableStyleId>{69CF1AB2-1976-4502-BF36-3FF5EA218861}</a:tableStyleId>
              </a:tblPr>
              <a:tblGrid>
                <a:gridCol w="1051839">
                  <a:extLst>
                    <a:ext uri="{9D8B030D-6E8A-4147-A177-3AD203B41FA5}">
                      <a16:colId xmlns:a16="http://schemas.microsoft.com/office/drawing/2014/main" val="2873707451"/>
                    </a:ext>
                  </a:extLst>
                </a:gridCol>
                <a:gridCol w="1578718">
                  <a:extLst>
                    <a:ext uri="{9D8B030D-6E8A-4147-A177-3AD203B41FA5}">
                      <a16:colId xmlns:a16="http://schemas.microsoft.com/office/drawing/2014/main" val="2395829610"/>
                    </a:ext>
                  </a:extLst>
                </a:gridCol>
                <a:gridCol w="2173357">
                  <a:extLst>
                    <a:ext uri="{9D8B030D-6E8A-4147-A177-3AD203B41FA5}">
                      <a16:colId xmlns:a16="http://schemas.microsoft.com/office/drawing/2014/main" val="948717107"/>
                    </a:ext>
                  </a:extLst>
                </a:gridCol>
                <a:gridCol w="7341704">
                  <a:extLst>
                    <a:ext uri="{9D8B030D-6E8A-4147-A177-3AD203B41FA5}">
                      <a16:colId xmlns:a16="http://schemas.microsoft.com/office/drawing/2014/main" val="1590802138"/>
                    </a:ext>
                  </a:extLst>
                </a:gridCol>
              </a:tblGrid>
              <a:tr h="601362">
                <a:tc>
                  <a:txBody>
                    <a:bodyPr/>
                    <a:lstStyle/>
                    <a:p>
                      <a:pPr marL="93345">
                        <a:lnSpc>
                          <a:spcPct val="115000"/>
                        </a:lnSpc>
                        <a:spcAft>
                          <a:spcPts val="0"/>
                        </a:spcAft>
                      </a:pPr>
                      <a:r>
                        <a:rPr lang="en-US" sz="1800" b="1" i="0" dirty="0">
                          <a:effectLst/>
                          <a:latin typeface="Gill Sans MT" panose="020B0502020104020203" pitchFamily="34" charset="0"/>
                        </a:rPr>
                        <a:t>Sr.</a:t>
                      </a:r>
                      <a:endParaRPr lang="en-IN" sz="1800" b="1" i="0" dirty="0">
                        <a:effectLst/>
                        <a:latin typeface="Gill Sans MT" panose="020B0502020104020203" pitchFamily="34" charset="0"/>
                      </a:endParaRPr>
                    </a:p>
                    <a:p>
                      <a:pPr marL="64770">
                        <a:spcBef>
                          <a:spcPts val="205"/>
                        </a:spcBef>
                        <a:spcAft>
                          <a:spcPts val="0"/>
                        </a:spcAft>
                      </a:pPr>
                      <a:r>
                        <a:rPr lang="en-US" sz="1800" b="1" i="0" dirty="0">
                          <a:effectLst/>
                          <a:latin typeface="Gill Sans MT" panose="020B0502020104020203" pitchFamily="34" charset="0"/>
                        </a:rPr>
                        <a:t>No.</a:t>
                      </a:r>
                      <a:endParaRPr lang="en-IN" sz="1800" b="1" i="0" dirty="0">
                        <a:effectLst/>
                        <a:latin typeface="Gill Sans MT" panose="020B0502020104020203" pitchFamily="34" charset="0"/>
                        <a:ea typeface="Calibri" panose="020F0502020204030204" pitchFamily="34" charset="0"/>
                      </a:endParaRPr>
                    </a:p>
                  </a:txBody>
                  <a:tcPr marL="24507" marR="24507" marT="0" marB="0"/>
                </a:tc>
                <a:tc>
                  <a:txBody>
                    <a:bodyPr/>
                    <a:lstStyle/>
                    <a:p>
                      <a:pPr marL="205105">
                        <a:lnSpc>
                          <a:spcPct val="115000"/>
                        </a:lnSpc>
                        <a:spcAft>
                          <a:spcPts val="0"/>
                        </a:spcAft>
                      </a:pPr>
                      <a:r>
                        <a:rPr lang="en-US" sz="1800" b="1" i="0" dirty="0">
                          <a:effectLst/>
                          <a:latin typeface="Gill Sans MT" panose="020B0502020104020203" pitchFamily="34" charset="0"/>
                        </a:rPr>
                        <a:t>Stages</a:t>
                      </a:r>
                      <a:endParaRPr lang="en-IN" sz="1800" b="1" i="0" dirty="0">
                        <a:effectLst/>
                        <a:latin typeface="Gill Sans MT" panose="020B0502020104020203" pitchFamily="34" charset="0"/>
                        <a:ea typeface="Calibri" panose="020F0502020204030204" pitchFamily="34" charset="0"/>
                      </a:endParaRPr>
                    </a:p>
                  </a:txBody>
                  <a:tcPr marL="24507" marR="24507" marT="0" marB="0"/>
                </a:tc>
                <a:tc>
                  <a:txBody>
                    <a:bodyPr/>
                    <a:lstStyle/>
                    <a:p>
                      <a:pPr marL="222885">
                        <a:lnSpc>
                          <a:spcPct val="115000"/>
                        </a:lnSpc>
                        <a:spcAft>
                          <a:spcPts val="0"/>
                        </a:spcAft>
                      </a:pPr>
                      <a:r>
                        <a:rPr lang="en-US" sz="1800" b="1" i="0" dirty="0">
                          <a:effectLst/>
                          <a:latin typeface="Gill Sans MT" panose="020B0502020104020203" pitchFamily="34" charset="0"/>
                        </a:rPr>
                        <a:t>Touchpoints</a:t>
                      </a:r>
                      <a:endParaRPr lang="en-IN" sz="1800" b="1" i="0" dirty="0">
                        <a:effectLst/>
                        <a:latin typeface="Gill Sans MT" panose="020B0502020104020203" pitchFamily="34" charset="0"/>
                        <a:ea typeface="Calibri" panose="020F0502020204030204" pitchFamily="34" charset="0"/>
                      </a:endParaRPr>
                    </a:p>
                  </a:txBody>
                  <a:tcPr marL="24507" marR="24507" marT="0" marB="0"/>
                </a:tc>
                <a:tc>
                  <a:txBody>
                    <a:bodyPr/>
                    <a:lstStyle/>
                    <a:p>
                      <a:pPr marL="203200" marR="205105" indent="484505" algn="ctr">
                        <a:lnSpc>
                          <a:spcPct val="114000"/>
                        </a:lnSpc>
                        <a:spcAft>
                          <a:spcPts val="0"/>
                        </a:spcAft>
                      </a:pPr>
                      <a:r>
                        <a:rPr lang="en-US" sz="1800" b="1" i="0" dirty="0">
                          <a:effectLst/>
                          <a:latin typeface="Gill Sans MT" panose="020B0502020104020203" pitchFamily="34" charset="0"/>
                        </a:rPr>
                        <a:t>Topics to be covered</a:t>
                      </a:r>
                      <a:endParaRPr lang="en-IN" sz="1800" b="1" i="0" dirty="0">
                        <a:effectLst/>
                        <a:latin typeface="Gill Sans MT" panose="020B0502020104020203" pitchFamily="34" charset="0"/>
                      </a:endParaRPr>
                    </a:p>
                    <a:p>
                      <a:pPr marL="308610" algn="ctr">
                        <a:spcBef>
                          <a:spcPts val="10"/>
                        </a:spcBef>
                        <a:spcAft>
                          <a:spcPts val="0"/>
                        </a:spcAft>
                      </a:pPr>
                      <a:r>
                        <a:rPr lang="en-US" sz="1800" b="1" i="0" dirty="0">
                          <a:effectLst/>
                          <a:latin typeface="Gill Sans MT" panose="020B0502020104020203" pitchFamily="34" charset="0"/>
                        </a:rPr>
                        <a:t>during interaction</a:t>
                      </a:r>
                      <a:endParaRPr lang="en-IN" sz="1800" b="1" i="0" dirty="0">
                        <a:effectLst/>
                        <a:latin typeface="Gill Sans MT" panose="020B0502020104020203" pitchFamily="34" charset="0"/>
                        <a:ea typeface="Calibri" panose="020F0502020204030204" pitchFamily="34" charset="0"/>
                      </a:endParaRPr>
                    </a:p>
                  </a:txBody>
                  <a:tcPr marL="24507" marR="24507" marT="0" marB="0"/>
                </a:tc>
                <a:extLst>
                  <a:ext uri="{0D108BD9-81ED-4DB2-BD59-A6C34878D82A}">
                    <a16:rowId xmlns:a16="http://schemas.microsoft.com/office/drawing/2014/main" val="128328563"/>
                  </a:ext>
                </a:extLst>
              </a:tr>
              <a:tr h="5467623">
                <a:tc>
                  <a:txBody>
                    <a:bodyPr/>
                    <a:lstStyle/>
                    <a:p>
                      <a:pPr marL="64770">
                        <a:lnSpc>
                          <a:spcPct val="105000"/>
                        </a:lnSpc>
                        <a:spcAft>
                          <a:spcPts val="0"/>
                        </a:spcAft>
                      </a:pPr>
                      <a:r>
                        <a:rPr lang="en-US" sz="1600" i="0" dirty="0">
                          <a:effectLst/>
                          <a:latin typeface="Gill Sans MT" panose="020B0502020104020203" pitchFamily="34" charset="0"/>
                        </a:rPr>
                        <a:t>2</a:t>
                      </a:r>
                      <a:endParaRPr lang="en-IN" sz="1600" i="0" dirty="0">
                        <a:effectLst/>
                        <a:latin typeface="Gill Sans MT" panose="020B0502020104020203" pitchFamily="34" charset="0"/>
                        <a:ea typeface="Calibri" panose="020F0502020204030204" pitchFamily="34" charset="0"/>
                      </a:endParaRPr>
                    </a:p>
                  </a:txBody>
                  <a:tcPr marL="24507" marR="24507" marT="0" marB="0"/>
                </a:tc>
                <a:tc>
                  <a:txBody>
                    <a:bodyPr/>
                    <a:lstStyle/>
                    <a:p>
                      <a:pPr marL="285750" marR="269875" lvl="0" indent="-285750" algn="l" defTabSz="914400" rtl="0" eaLnBrk="1" latinLnBrk="0" hangingPunct="1">
                        <a:lnSpc>
                          <a:spcPct val="150000"/>
                        </a:lnSpc>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Post Diagnosis</a:t>
                      </a:r>
                      <a:endParaRPr lang="en-IN" sz="1800" kern="1200" dirty="0">
                        <a:solidFill>
                          <a:schemeClr val="dk1"/>
                        </a:solidFill>
                        <a:effectLst/>
                        <a:latin typeface="Gill Sans MT" panose="020B0502020104020203" pitchFamily="34" charset="0"/>
                        <a:ea typeface="+mn-ea"/>
                        <a:cs typeface="+mn-cs"/>
                      </a:endParaRPr>
                    </a:p>
                  </a:txBody>
                  <a:tcPr marL="24507" marR="24507" marT="0" marB="0"/>
                </a:tc>
                <a:tc>
                  <a:txBody>
                    <a:bodyPr/>
                    <a:lstStyle/>
                    <a:p>
                      <a:pPr marL="285750" marR="61595" lvl="0" indent="-285750" algn="l" defTabSz="914400" rtl="0" eaLnBrk="1" latinLnBrk="0" hangingPunct="1">
                        <a:lnSpc>
                          <a:spcPct val="150000"/>
                        </a:lnSpc>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Monthly(till treatment completion)</a:t>
                      </a:r>
                      <a:endParaRPr lang="en-IN" sz="1800" kern="1200" dirty="0">
                        <a:solidFill>
                          <a:schemeClr val="dk1"/>
                        </a:solidFill>
                        <a:effectLst/>
                        <a:latin typeface="Gill Sans MT" panose="020B0502020104020203" pitchFamily="34" charset="0"/>
                        <a:ea typeface="+mn-ea"/>
                        <a:cs typeface="+mn-cs"/>
                      </a:endParaRPr>
                    </a:p>
                  </a:txBody>
                  <a:tcPr marL="68580" marR="68580" marT="0" marB="0"/>
                </a:tc>
                <a:tc>
                  <a:txBody>
                    <a:bodyPr/>
                    <a:lstStyle/>
                    <a:p>
                      <a:pPr marL="285750" lvl="0" indent="-285750" algn="l" defTabSz="914400" rtl="0" eaLnBrk="1" latinLnBrk="0" hangingPunct="1">
                        <a:lnSpc>
                          <a:spcPct val="150000"/>
                        </a:lnSpc>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Treatment adherence support</a:t>
                      </a:r>
                      <a:endParaRPr lang="en-IN" sz="1800" kern="1200" dirty="0">
                        <a:solidFill>
                          <a:schemeClr val="dk1"/>
                        </a:solidFill>
                        <a:effectLst/>
                        <a:latin typeface="Gill Sans MT" panose="020B0502020104020203" pitchFamily="34" charset="0"/>
                        <a:ea typeface="+mn-ea"/>
                        <a:cs typeface="+mn-cs"/>
                      </a:endParaRPr>
                    </a:p>
                    <a:p>
                      <a:pPr marL="285750" marR="65405" lvl="0" indent="-285750" algn="l" defTabSz="914400" rtl="0" eaLnBrk="1" latinLnBrk="0" hangingPunct="1">
                        <a:lnSpc>
                          <a:spcPct val="150000"/>
                        </a:lnSpc>
                        <a:spcBef>
                          <a:spcPts val="190"/>
                        </a:spcBef>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Early identification of adverse drug reactions and management</a:t>
                      </a:r>
                      <a:endParaRPr lang="en-IN" sz="1800" kern="1200" dirty="0">
                        <a:solidFill>
                          <a:schemeClr val="dk1"/>
                        </a:solidFill>
                        <a:effectLst/>
                        <a:latin typeface="Gill Sans MT" panose="020B0502020104020203" pitchFamily="34" charset="0"/>
                        <a:ea typeface="+mn-ea"/>
                        <a:cs typeface="+mn-cs"/>
                      </a:endParaRPr>
                    </a:p>
                    <a:p>
                      <a:pPr marL="285750" marR="64135" lvl="0" indent="-285750" algn="l" defTabSz="914400" rtl="0" eaLnBrk="1" latinLnBrk="0" hangingPunct="1">
                        <a:lnSpc>
                          <a:spcPct val="150000"/>
                        </a:lnSpc>
                        <a:spcBef>
                          <a:spcPts val="20"/>
                        </a:spcBef>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Screening of other family members for symptom identification</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5"/>
                        </a:spcBef>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Importance of nutrition</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200"/>
                        </a:spcBef>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Psychosocial Counseling</a:t>
                      </a:r>
                      <a:endParaRPr lang="en-IN" sz="1800" kern="1200" dirty="0">
                        <a:solidFill>
                          <a:schemeClr val="dk1"/>
                        </a:solidFill>
                        <a:effectLst/>
                        <a:latin typeface="Gill Sans MT" panose="020B0502020104020203" pitchFamily="34" charset="0"/>
                        <a:ea typeface="+mn-ea"/>
                        <a:cs typeface="+mn-cs"/>
                      </a:endParaRPr>
                    </a:p>
                    <a:p>
                      <a:pPr marL="285750" marR="64135" lvl="0" indent="-285750" algn="l" defTabSz="914400" rtl="0" eaLnBrk="1" latinLnBrk="0" hangingPunct="1">
                        <a:lnSpc>
                          <a:spcPct val="150000"/>
                        </a:lnSpc>
                        <a:spcBef>
                          <a:spcPts val="185"/>
                        </a:spcBef>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About myths &amp; misconception about disease</a:t>
                      </a:r>
                      <a:endParaRPr lang="en-IN" sz="1800" kern="1200" dirty="0">
                        <a:solidFill>
                          <a:schemeClr val="dk1"/>
                        </a:solidFill>
                        <a:effectLst/>
                        <a:latin typeface="Gill Sans MT" panose="020B0502020104020203" pitchFamily="34" charset="0"/>
                        <a:ea typeface="+mn-ea"/>
                        <a:cs typeface="+mn-cs"/>
                      </a:endParaRPr>
                    </a:p>
                    <a:p>
                      <a:pPr marL="285750" marR="62865" lvl="0" indent="-285750" algn="l" defTabSz="914400" rtl="0" eaLnBrk="1" latinLnBrk="0" hangingPunct="1">
                        <a:lnSpc>
                          <a:spcPct val="150000"/>
                        </a:lnSpc>
                        <a:spcBef>
                          <a:spcPts val="10"/>
                        </a:spcBef>
                        <a:spcAft>
                          <a:spcPts val="0"/>
                        </a:spcAft>
                        <a:buSzPts val="1100"/>
                        <a:buFont typeface="Arial" panose="020B0604020202020204" pitchFamily="34" charset="0"/>
                        <a:buChar char="•"/>
                        <a:tabLst>
                          <a:tab pos="226695" algn="l"/>
                        </a:tabLst>
                      </a:pPr>
                      <a:r>
                        <a:rPr lang="en-US" sz="1800" kern="1200" dirty="0">
                          <a:solidFill>
                            <a:schemeClr val="dk1"/>
                          </a:solidFill>
                          <a:effectLst/>
                          <a:latin typeface="Gill Sans MT" panose="020B0502020104020203" pitchFamily="34" charset="0"/>
                          <a:ea typeface="+mn-ea"/>
                          <a:cs typeface="+mn-cs"/>
                        </a:rPr>
                        <a:t>Prevention of disease at households and Airborne Infection Control (AIC) at home</a:t>
                      </a:r>
                      <a:endParaRPr lang="en-IN" sz="1800" kern="1200" dirty="0">
                        <a:solidFill>
                          <a:schemeClr val="dk1"/>
                        </a:solidFill>
                        <a:effectLst/>
                        <a:latin typeface="Gill Sans MT" panose="020B0502020104020203" pitchFamily="34" charset="0"/>
                        <a:ea typeface="+mn-ea"/>
                        <a:cs typeface="+mn-cs"/>
                      </a:endParaRPr>
                    </a:p>
                    <a:p>
                      <a:pPr marL="285750" marR="64770" lvl="0" indent="-285750" algn="l" defTabSz="914400" rtl="0" eaLnBrk="1" latinLnBrk="0" hangingPunct="1">
                        <a:lnSpc>
                          <a:spcPct val="150000"/>
                        </a:lnSpc>
                        <a:spcAft>
                          <a:spcPts val="0"/>
                        </a:spcAft>
                        <a:buSzPts val="1100"/>
                        <a:buFont typeface="Arial" panose="020B0604020202020204" pitchFamily="34" charset="0"/>
                        <a:buChar char="•"/>
                        <a:tabLst>
                          <a:tab pos="191770" algn="l"/>
                        </a:tabLst>
                      </a:pPr>
                      <a:r>
                        <a:rPr lang="en-US" sz="1800" kern="1200" dirty="0">
                          <a:solidFill>
                            <a:schemeClr val="dk1"/>
                          </a:solidFill>
                          <a:effectLst/>
                          <a:latin typeface="Gill Sans MT" panose="020B0502020104020203" pitchFamily="34" charset="0"/>
                          <a:ea typeface="+mn-ea"/>
                          <a:cs typeface="+mn-cs"/>
                        </a:rPr>
                        <a:t>Sputum disposal and disposal of waste</a:t>
                      </a:r>
                      <a:endParaRPr lang="en-IN" sz="1800" kern="1200" dirty="0">
                        <a:solidFill>
                          <a:schemeClr val="dk1"/>
                        </a:solidFill>
                        <a:effectLst/>
                        <a:latin typeface="Gill Sans MT" panose="020B0502020104020203" pitchFamily="34" charset="0"/>
                        <a:ea typeface="+mn-ea"/>
                        <a:cs typeface="+mn-cs"/>
                      </a:endParaRPr>
                    </a:p>
                    <a:p>
                      <a:pPr marL="285750" marR="63500" lvl="0" indent="-285750" algn="l" defTabSz="914400" rtl="0" eaLnBrk="1" latinLnBrk="0" hangingPunct="1">
                        <a:lnSpc>
                          <a:spcPct val="150000"/>
                        </a:lnSpc>
                        <a:spcBef>
                          <a:spcPts val="20"/>
                        </a:spcBef>
                        <a:spcAft>
                          <a:spcPts val="0"/>
                        </a:spcAft>
                        <a:buSzPts val="1100"/>
                        <a:buFont typeface="Arial" panose="020B0604020202020204" pitchFamily="34" charset="0"/>
                        <a:buChar char="•"/>
                        <a:tabLst>
                          <a:tab pos="154940" algn="l"/>
                          <a:tab pos="1009015" algn="l"/>
                        </a:tabLst>
                      </a:pPr>
                      <a:r>
                        <a:rPr lang="en-US" sz="1800" kern="1200" dirty="0">
                          <a:solidFill>
                            <a:schemeClr val="dk1"/>
                          </a:solidFill>
                          <a:effectLst/>
                          <a:latin typeface="Gill Sans MT" panose="020B0502020104020203" pitchFamily="34" charset="0"/>
                          <a:ea typeface="+mn-ea"/>
                          <a:cs typeface="+mn-cs"/>
                        </a:rPr>
                        <a:t>About services/community support	platforms/social protection schemes available for Persons with TB and families</a:t>
                      </a:r>
                      <a:endParaRPr lang="en-IN" sz="1800" kern="1200" dirty="0">
                        <a:solidFill>
                          <a:schemeClr val="dk1"/>
                        </a:solidFill>
                        <a:effectLst/>
                        <a:latin typeface="Gill Sans MT" panose="020B0502020104020203" pitchFamily="34" charset="0"/>
                        <a:ea typeface="+mn-ea"/>
                        <a:cs typeface="+mn-cs"/>
                      </a:endParaRPr>
                    </a:p>
                    <a:p>
                      <a:pPr marL="285750" marR="63500" lvl="0" indent="-285750" algn="l" defTabSz="914400" rtl="0" eaLnBrk="1" latinLnBrk="0" hangingPunct="1">
                        <a:lnSpc>
                          <a:spcPct val="150000"/>
                        </a:lnSpc>
                        <a:spcBef>
                          <a:spcPts val="20"/>
                        </a:spcBef>
                        <a:spcAft>
                          <a:spcPts val="0"/>
                        </a:spcAft>
                        <a:buSzPts val="1100"/>
                        <a:buFont typeface="Arial" panose="020B0604020202020204" pitchFamily="34" charset="0"/>
                        <a:buChar char="•"/>
                        <a:tabLst>
                          <a:tab pos="154940" algn="l"/>
                          <a:tab pos="1009015" algn="l"/>
                        </a:tabLst>
                      </a:pPr>
                      <a:r>
                        <a:rPr lang="en-US" sz="1800" kern="1200" dirty="0">
                          <a:solidFill>
                            <a:schemeClr val="dk1"/>
                          </a:solidFill>
                          <a:effectLst/>
                          <a:latin typeface="Gill Sans MT" panose="020B0502020104020203" pitchFamily="34" charset="0"/>
                          <a:ea typeface="+mn-ea"/>
                          <a:cs typeface="+mn-cs"/>
                        </a:rPr>
                        <a:t>Stigma reduction and any other issues </a:t>
                      </a:r>
                      <a:endParaRPr lang="en-IN" sz="1800" kern="1200" dirty="0">
                        <a:solidFill>
                          <a:schemeClr val="dk1"/>
                        </a:solidFill>
                        <a:effectLst/>
                        <a:latin typeface="Gill Sans MT" panose="020B0502020104020203" pitchFamily="34" charset="0"/>
                        <a:ea typeface="+mn-ea"/>
                        <a:cs typeface="+mn-cs"/>
                      </a:endParaRPr>
                    </a:p>
                    <a:p>
                      <a:pPr marL="285750" marR="63500" lvl="0" indent="-285750" algn="l" defTabSz="914400" rtl="0" eaLnBrk="1" latinLnBrk="0" hangingPunct="1">
                        <a:lnSpc>
                          <a:spcPct val="150000"/>
                        </a:lnSpc>
                        <a:spcBef>
                          <a:spcPts val="20"/>
                        </a:spcBef>
                        <a:spcAft>
                          <a:spcPts val="0"/>
                        </a:spcAft>
                        <a:buSzPts val="1100"/>
                        <a:buFont typeface="Arial" panose="020B0604020202020204" pitchFamily="34" charset="0"/>
                        <a:buChar char="•"/>
                        <a:tabLst>
                          <a:tab pos="154940" algn="l"/>
                          <a:tab pos="1009015" algn="l"/>
                        </a:tabLst>
                      </a:pPr>
                      <a:r>
                        <a:rPr lang="en-US" sz="1800" kern="1200" dirty="0">
                          <a:solidFill>
                            <a:schemeClr val="dk1"/>
                          </a:solidFill>
                          <a:effectLst/>
                          <a:latin typeface="Gill Sans MT" panose="020B0502020104020203" pitchFamily="34" charset="0"/>
                          <a:ea typeface="+mn-ea"/>
                          <a:cs typeface="+mn-cs"/>
                        </a:rPr>
                        <a:t>Differentiated TB Care Assessments and its importance </a:t>
                      </a:r>
                      <a:endParaRPr lang="en-IN" sz="18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4203942415"/>
                  </a:ext>
                </a:extLst>
              </a:tr>
            </a:tbl>
          </a:graphicData>
        </a:graphic>
      </p:graphicFrame>
      <p:sp>
        <p:nvSpPr>
          <p:cNvPr id="5" name="Rectangle 4">
            <a:extLst>
              <a:ext uri="{FF2B5EF4-FFF2-40B4-BE49-F238E27FC236}">
                <a16:creationId xmlns:a16="http://schemas.microsoft.com/office/drawing/2014/main" id="{B892C9A9-9E71-423D-8130-02AB683A52EC}"/>
              </a:ext>
            </a:extLst>
          </p:cNvPr>
          <p:cNvSpPr/>
          <p:nvPr/>
        </p:nvSpPr>
        <p:spPr>
          <a:xfrm>
            <a:off x="2725891" y="126742"/>
            <a:ext cx="6978770" cy="535531"/>
          </a:xfrm>
          <a:prstGeom prst="rect">
            <a:avLst/>
          </a:prstGeom>
        </p:spPr>
        <p:txBody>
          <a:bodyPr wrap="none">
            <a:spAutoFit/>
          </a:bodyPr>
          <a:lstStyle/>
          <a:p>
            <a:pPr marL="608965" lvl="0" algn="ctr">
              <a:lnSpc>
                <a:spcPct val="90000"/>
              </a:lnSpc>
              <a:spcBef>
                <a:spcPct val="0"/>
              </a:spcBef>
              <a:buClr>
                <a:srgbClr val="000000"/>
              </a:buClr>
              <a:buSzPts val="2300"/>
              <a:defRPr/>
            </a:pPr>
            <a:r>
              <a:rPr lang="en-US" sz="3200" b="1" dirty="0">
                <a:solidFill>
                  <a:schemeClr val="accent1"/>
                </a:solidFill>
                <a:latin typeface="Gill Sans MT" panose="020B0502020104020203" pitchFamily="34" charset="0"/>
                <a:ea typeface="+mj-ea"/>
                <a:cs typeface="+mj-cs"/>
                <a:sym typeface="Gill Sans"/>
              </a:rPr>
              <a:t>Training Schedule of Caregivers </a:t>
            </a:r>
          </a:p>
        </p:txBody>
      </p:sp>
    </p:spTree>
    <p:extLst>
      <p:ext uri="{BB962C8B-B14F-4D97-AF65-F5344CB8AC3E}">
        <p14:creationId xmlns:p14="http://schemas.microsoft.com/office/powerpoint/2010/main" val="207691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EA26A51-A180-4CC4-BB47-AF63D3524650}"/>
              </a:ext>
            </a:extLst>
          </p:cNvPr>
          <p:cNvGraphicFramePr>
            <a:graphicFrameLocks noGrp="1"/>
          </p:cNvGraphicFramePr>
          <p:nvPr>
            <p:ph idx="1"/>
            <p:extLst>
              <p:ext uri="{D42A27DB-BD31-4B8C-83A1-F6EECF244321}">
                <p14:modId xmlns:p14="http://schemas.microsoft.com/office/powerpoint/2010/main" val="1232356442"/>
              </p:ext>
            </p:extLst>
          </p:nvPr>
        </p:nvGraphicFramePr>
        <p:xfrm>
          <a:off x="0" y="684094"/>
          <a:ext cx="12192000" cy="6173906"/>
        </p:xfrm>
        <a:graphic>
          <a:graphicData uri="http://schemas.openxmlformats.org/drawingml/2006/table">
            <a:tbl>
              <a:tblPr>
                <a:tableStyleId>{69CF1AB2-1976-4502-BF36-3FF5EA218861}</a:tableStyleId>
              </a:tblPr>
              <a:tblGrid>
                <a:gridCol w="1055856">
                  <a:extLst>
                    <a:ext uri="{9D8B030D-6E8A-4147-A177-3AD203B41FA5}">
                      <a16:colId xmlns:a16="http://schemas.microsoft.com/office/drawing/2014/main" val="2873707451"/>
                    </a:ext>
                  </a:extLst>
                </a:gridCol>
                <a:gridCol w="1621083">
                  <a:extLst>
                    <a:ext uri="{9D8B030D-6E8A-4147-A177-3AD203B41FA5}">
                      <a16:colId xmlns:a16="http://schemas.microsoft.com/office/drawing/2014/main" val="2395829610"/>
                    </a:ext>
                  </a:extLst>
                </a:gridCol>
                <a:gridCol w="2650435">
                  <a:extLst>
                    <a:ext uri="{9D8B030D-6E8A-4147-A177-3AD203B41FA5}">
                      <a16:colId xmlns:a16="http://schemas.microsoft.com/office/drawing/2014/main" val="616632914"/>
                    </a:ext>
                  </a:extLst>
                </a:gridCol>
                <a:gridCol w="6864626">
                  <a:extLst>
                    <a:ext uri="{9D8B030D-6E8A-4147-A177-3AD203B41FA5}">
                      <a16:colId xmlns:a16="http://schemas.microsoft.com/office/drawing/2014/main" val="1590802138"/>
                    </a:ext>
                  </a:extLst>
                </a:gridCol>
              </a:tblGrid>
              <a:tr h="873789">
                <a:tc>
                  <a:txBody>
                    <a:bodyPr/>
                    <a:lstStyle/>
                    <a:p>
                      <a:pPr marL="93345">
                        <a:lnSpc>
                          <a:spcPct val="115000"/>
                        </a:lnSpc>
                        <a:spcAft>
                          <a:spcPts val="0"/>
                        </a:spcAft>
                      </a:pPr>
                      <a:r>
                        <a:rPr lang="en-US" sz="1800" b="1" dirty="0">
                          <a:effectLst/>
                          <a:latin typeface="Gill Sans MT" panose="020B0502020104020203" pitchFamily="34" charset="0"/>
                        </a:rPr>
                        <a:t>Sr.</a:t>
                      </a:r>
                      <a:endParaRPr lang="en-IN" sz="1800" b="1" dirty="0">
                        <a:effectLst/>
                        <a:latin typeface="Gill Sans MT" panose="020B0502020104020203" pitchFamily="34" charset="0"/>
                      </a:endParaRPr>
                    </a:p>
                    <a:p>
                      <a:pPr marL="64770">
                        <a:spcBef>
                          <a:spcPts val="205"/>
                        </a:spcBef>
                        <a:spcAft>
                          <a:spcPts val="0"/>
                        </a:spcAft>
                      </a:pPr>
                      <a:r>
                        <a:rPr lang="en-US" sz="1800" b="1" dirty="0">
                          <a:effectLst/>
                          <a:latin typeface="Gill Sans MT" panose="020B0502020104020203" pitchFamily="34" charset="0"/>
                        </a:rPr>
                        <a:t>No.</a:t>
                      </a:r>
                      <a:endParaRPr lang="en-IN" sz="1800" b="1" dirty="0">
                        <a:effectLst/>
                        <a:latin typeface="Gill Sans MT" panose="020B0502020104020203" pitchFamily="34" charset="0"/>
                        <a:ea typeface="Calibri" panose="020F0502020204030204" pitchFamily="34" charset="0"/>
                      </a:endParaRPr>
                    </a:p>
                  </a:txBody>
                  <a:tcPr marL="24507" marR="24507" marT="0" marB="0"/>
                </a:tc>
                <a:tc>
                  <a:txBody>
                    <a:bodyPr/>
                    <a:lstStyle/>
                    <a:p>
                      <a:pPr marL="205105">
                        <a:lnSpc>
                          <a:spcPct val="115000"/>
                        </a:lnSpc>
                        <a:spcAft>
                          <a:spcPts val="0"/>
                        </a:spcAft>
                      </a:pPr>
                      <a:r>
                        <a:rPr lang="en-US" sz="1800" b="1" dirty="0">
                          <a:effectLst/>
                          <a:latin typeface="Gill Sans MT" panose="020B0502020104020203" pitchFamily="34" charset="0"/>
                        </a:rPr>
                        <a:t>Stages</a:t>
                      </a:r>
                      <a:endParaRPr lang="en-IN" sz="1800" b="1" dirty="0">
                        <a:effectLst/>
                        <a:latin typeface="Gill Sans MT" panose="020B0502020104020203" pitchFamily="34" charset="0"/>
                        <a:ea typeface="Calibri" panose="020F0502020204030204" pitchFamily="34" charset="0"/>
                      </a:endParaRPr>
                    </a:p>
                  </a:txBody>
                  <a:tcPr marL="24507" marR="24507" marT="0" marB="0"/>
                </a:tc>
                <a:tc>
                  <a:txBody>
                    <a:bodyPr/>
                    <a:lstStyle/>
                    <a:p>
                      <a:pPr marL="222885"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Gill Sans MT" panose="020B0502020104020203" pitchFamily="34" charset="0"/>
                        </a:rPr>
                        <a:t>Touchpoints</a:t>
                      </a:r>
                      <a:endParaRPr lang="en-IN" sz="1800" b="1" dirty="0">
                        <a:effectLst/>
                        <a:latin typeface="Gill Sans MT" panose="020B0502020104020203" pitchFamily="34" charset="0"/>
                      </a:endParaRPr>
                    </a:p>
                    <a:p>
                      <a:pPr marL="222885">
                        <a:lnSpc>
                          <a:spcPct val="115000"/>
                        </a:lnSpc>
                        <a:spcAft>
                          <a:spcPts val="0"/>
                        </a:spcAft>
                      </a:pPr>
                      <a:endParaRPr lang="en-IN" sz="1800" b="1" dirty="0">
                        <a:effectLst/>
                        <a:latin typeface="Gill Sans MT" panose="020B0502020104020203" pitchFamily="34" charset="0"/>
                        <a:ea typeface="Calibri" panose="020F0502020204030204" pitchFamily="34" charset="0"/>
                      </a:endParaRPr>
                    </a:p>
                  </a:txBody>
                  <a:tcPr marL="24507" marR="24507" marT="0" marB="0"/>
                </a:tc>
                <a:tc>
                  <a:txBody>
                    <a:bodyPr/>
                    <a:lstStyle/>
                    <a:p>
                      <a:pPr marL="203200" marR="205105" indent="484505" algn="ctr">
                        <a:lnSpc>
                          <a:spcPct val="114000"/>
                        </a:lnSpc>
                        <a:spcAft>
                          <a:spcPts val="0"/>
                        </a:spcAft>
                      </a:pPr>
                      <a:r>
                        <a:rPr lang="en-US" sz="1800" b="1" dirty="0">
                          <a:effectLst/>
                          <a:latin typeface="Gill Sans MT" panose="020B0502020104020203" pitchFamily="34" charset="0"/>
                        </a:rPr>
                        <a:t>Topics to be covered</a:t>
                      </a:r>
                      <a:endParaRPr lang="en-IN" sz="1800" b="1" dirty="0">
                        <a:effectLst/>
                        <a:latin typeface="Gill Sans MT" panose="020B0502020104020203" pitchFamily="34" charset="0"/>
                      </a:endParaRPr>
                    </a:p>
                    <a:p>
                      <a:pPr marL="308610" algn="ctr">
                        <a:spcBef>
                          <a:spcPts val="10"/>
                        </a:spcBef>
                        <a:spcAft>
                          <a:spcPts val="0"/>
                        </a:spcAft>
                      </a:pPr>
                      <a:r>
                        <a:rPr lang="en-US" sz="1800" b="1" dirty="0">
                          <a:effectLst/>
                          <a:latin typeface="Gill Sans MT" panose="020B0502020104020203" pitchFamily="34" charset="0"/>
                        </a:rPr>
                        <a:t>during interaction</a:t>
                      </a:r>
                      <a:endParaRPr lang="en-IN" sz="1800" b="1" dirty="0">
                        <a:effectLst/>
                        <a:latin typeface="Gill Sans MT" panose="020B0502020104020203" pitchFamily="34" charset="0"/>
                        <a:ea typeface="Calibri" panose="020F0502020204030204" pitchFamily="34" charset="0"/>
                      </a:endParaRPr>
                    </a:p>
                  </a:txBody>
                  <a:tcPr marL="24507" marR="24507" marT="0" marB="0"/>
                </a:tc>
                <a:extLst>
                  <a:ext uri="{0D108BD9-81ED-4DB2-BD59-A6C34878D82A}">
                    <a16:rowId xmlns:a16="http://schemas.microsoft.com/office/drawing/2014/main" val="128328563"/>
                  </a:ext>
                </a:extLst>
              </a:tr>
              <a:tr h="948611">
                <a:tc rowSpan="4">
                  <a:txBody>
                    <a:bodyPr/>
                    <a:lstStyle/>
                    <a:p>
                      <a:pPr marL="64770">
                        <a:lnSpc>
                          <a:spcPct val="105000"/>
                        </a:lnSpc>
                        <a:spcAft>
                          <a:spcPts val="0"/>
                        </a:spcAft>
                      </a:pPr>
                      <a:r>
                        <a:rPr lang="en-US" sz="1800" dirty="0">
                          <a:effectLst/>
                          <a:latin typeface="Gill Sans MT" panose="020B0502020104020203" pitchFamily="34" charset="0"/>
                        </a:rPr>
                        <a:t>3</a:t>
                      </a:r>
                      <a:endParaRPr lang="en-IN" sz="1800" dirty="0">
                        <a:effectLst/>
                        <a:latin typeface="Gill Sans MT" panose="020B0502020104020203" pitchFamily="34" charset="0"/>
                        <a:ea typeface="Calibri" panose="020F0502020204030204" pitchFamily="34" charset="0"/>
                      </a:endParaRPr>
                    </a:p>
                  </a:txBody>
                  <a:tcPr marL="24507" marR="24507" marT="0" marB="0"/>
                </a:tc>
                <a:tc rowSpan="4">
                  <a:txBody>
                    <a:bodyPr/>
                    <a:lstStyle/>
                    <a:p>
                      <a:pPr marL="64770" marR="269875">
                        <a:lnSpc>
                          <a:spcPct val="115000"/>
                        </a:lnSpc>
                        <a:spcAft>
                          <a:spcPts val="0"/>
                        </a:spcAft>
                      </a:pPr>
                      <a:r>
                        <a:rPr lang="en-US" sz="1800" dirty="0">
                          <a:effectLst/>
                          <a:latin typeface="Gill Sans MT" panose="020B0502020104020203" pitchFamily="34" charset="0"/>
                        </a:rPr>
                        <a:t>Post Treatment Completion </a:t>
                      </a:r>
                      <a:endParaRPr lang="en-IN" sz="1800" dirty="0">
                        <a:effectLst/>
                        <a:latin typeface="Gill Sans MT" panose="020B0502020104020203" pitchFamily="34" charset="0"/>
                        <a:ea typeface="Calibri" panose="020F0502020204030204" pitchFamily="34" charset="0"/>
                      </a:endParaRPr>
                    </a:p>
                  </a:txBody>
                  <a:tcPr marL="24507" marR="24507" marT="0" marB="0"/>
                </a:tc>
                <a:tc>
                  <a:txBody>
                    <a:bodyPr/>
                    <a:lstStyle/>
                    <a:p>
                      <a:pPr marL="342900" marR="62865" lvl="0" indent="-342900" defTabSz="914400" rtl="0" eaLnBrk="1" latinLnBrk="0" hangingPunct="1">
                        <a:lnSpc>
                          <a:spcPct val="114000"/>
                        </a:lnSpc>
                        <a:spcBef>
                          <a:spcPts val="5"/>
                        </a:spcBef>
                        <a:spcAft>
                          <a:spcPts val="0"/>
                        </a:spcAft>
                        <a:buSzPts val="1100"/>
                        <a:buFont typeface="Arial" panose="020B0604020202020204" pitchFamily="34" charset="0"/>
                        <a:buChar char="●"/>
                      </a:pPr>
                      <a:r>
                        <a:rPr lang="en-US" sz="1800" kern="1200" dirty="0">
                          <a:effectLst/>
                          <a:latin typeface="Gill Sans MT" panose="020B0502020104020203" pitchFamily="34" charset="0"/>
                        </a:rPr>
                        <a:t>At the end of 6 months</a:t>
                      </a:r>
                      <a:endParaRPr lang="en-IN" sz="1800" kern="1200" dirty="0">
                        <a:solidFill>
                          <a:schemeClr val="dk1"/>
                        </a:solidFill>
                        <a:effectLst/>
                        <a:latin typeface="Gill Sans MT" panose="020B0502020104020203" pitchFamily="34" charset="0"/>
                        <a:ea typeface="+mn-ea"/>
                        <a:cs typeface="+mn-cs"/>
                      </a:endParaRPr>
                    </a:p>
                  </a:txBody>
                  <a:tcPr marL="68580" marR="68580" marT="0" marB="0"/>
                </a:tc>
                <a:tc rowSpan="4">
                  <a:txBody>
                    <a:bodyPr/>
                    <a:lstStyle/>
                    <a:p>
                      <a:pPr marL="342900" lvl="0" indent="-342900" defTabSz="914400" rtl="0" eaLnBrk="1" latinLnBrk="0" hangingPunct="1">
                        <a:lnSpc>
                          <a:spcPct val="112000"/>
                        </a:lnSpc>
                        <a:spcAft>
                          <a:spcPts val="0"/>
                        </a:spcAft>
                        <a:buSzPts val="1100"/>
                        <a:buFont typeface="Arial" panose="020B0604020202020204" pitchFamily="34" charset="0"/>
                        <a:buChar char="●"/>
                        <a:tabLst>
                          <a:tab pos="227965" algn="l"/>
                        </a:tabLst>
                      </a:pPr>
                      <a:r>
                        <a:rPr lang="en-US" sz="1800" kern="1200" dirty="0">
                          <a:effectLst/>
                          <a:latin typeface="Gill Sans MT" panose="020B0502020104020203" pitchFamily="34" charset="0"/>
                        </a:rPr>
                        <a:t>For symptom screening</a:t>
                      </a:r>
                      <a:endParaRPr lang="en-IN" sz="1800" kern="1200" dirty="0">
                        <a:effectLst/>
                        <a:latin typeface="Gill Sans MT" panose="020B0502020104020203" pitchFamily="34" charset="0"/>
                      </a:endParaRPr>
                    </a:p>
                    <a:p>
                      <a:pPr marL="342900" marR="443230" lvl="0" indent="-342900" defTabSz="914400" rtl="0" eaLnBrk="1" latinLnBrk="0" hangingPunct="1">
                        <a:lnSpc>
                          <a:spcPct val="114000"/>
                        </a:lnSpc>
                        <a:spcBef>
                          <a:spcPts val="200"/>
                        </a:spcBef>
                        <a:spcAft>
                          <a:spcPts val="0"/>
                        </a:spcAft>
                        <a:buSzPts val="1100"/>
                        <a:buFont typeface="Arial" panose="020B0604020202020204" pitchFamily="34" charset="0"/>
                        <a:buChar char="●"/>
                        <a:tabLst>
                          <a:tab pos="227965" algn="l"/>
                        </a:tabLst>
                      </a:pPr>
                      <a:r>
                        <a:rPr lang="en-US" sz="1800" kern="1200" dirty="0">
                          <a:effectLst/>
                          <a:latin typeface="Gill Sans MT" panose="020B0502020104020203" pitchFamily="34" charset="0"/>
                        </a:rPr>
                        <a:t>To counsel them for vocational and physical rehabilitation</a:t>
                      </a:r>
                      <a:endParaRPr lang="en-IN" sz="1800" kern="1200" dirty="0">
                        <a:effectLst/>
                        <a:latin typeface="Gill Sans MT" panose="020B0502020104020203" pitchFamily="34" charset="0"/>
                      </a:endParaRPr>
                    </a:p>
                    <a:p>
                      <a:pPr marL="342900" lvl="0" indent="-342900" defTabSz="914400" rtl="0" eaLnBrk="1" latinLnBrk="0" hangingPunct="1">
                        <a:spcBef>
                          <a:spcPts val="5"/>
                        </a:spcBef>
                        <a:spcAft>
                          <a:spcPts val="0"/>
                        </a:spcAft>
                        <a:buSzPts val="1100"/>
                        <a:buFont typeface="Arial" panose="020B0604020202020204" pitchFamily="34" charset="0"/>
                        <a:buChar char="●"/>
                        <a:tabLst>
                          <a:tab pos="227965" algn="l"/>
                        </a:tabLst>
                      </a:pPr>
                      <a:r>
                        <a:rPr lang="en-US" sz="1800" kern="1200" dirty="0">
                          <a:effectLst/>
                          <a:latin typeface="Gill Sans MT" panose="020B0502020104020203" pitchFamily="34" charset="0"/>
                        </a:rPr>
                        <a:t>Post treatment care</a:t>
                      </a:r>
                      <a:endParaRPr lang="en-IN" sz="1800" kern="1200" dirty="0">
                        <a:effectLst/>
                        <a:latin typeface="Gill Sans MT" panose="020B0502020104020203" pitchFamily="34" charset="0"/>
                      </a:endParaRPr>
                    </a:p>
                    <a:p>
                      <a:pPr marL="342900" lvl="0" indent="-342900" defTabSz="914400" rtl="0" eaLnBrk="1" latinLnBrk="0" hangingPunct="1">
                        <a:spcBef>
                          <a:spcPts val="200"/>
                        </a:spcBef>
                        <a:spcAft>
                          <a:spcPts val="0"/>
                        </a:spcAft>
                        <a:buSzPts val="1100"/>
                        <a:buFont typeface="Arial" panose="020B0604020202020204" pitchFamily="34" charset="0"/>
                        <a:buChar char="●"/>
                        <a:tabLst>
                          <a:tab pos="227965" algn="l"/>
                        </a:tabLst>
                      </a:pPr>
                      <a:r>
                        <a:rPr lang="en-US" sz="1800" kern="1200" dirty="0">
                          <a:effectLst/>
                          <a:latin typeface="Gill Sans MT" panose="020B0502020104020203" pitchFamily="34" charset="0"/>
                        </a:rPr>
                        <a:t>Getting back to routine life</a:t>
                      </a:r>
                      <a:endParaRPr lang="en-IN" sz="1800" kern="1200" dirty="0">
                        <a:effectLst/>
                        <a:latin typeface="Gill Sans MT" panose="020B0502020104020203" pitchFamily="34" charset="0"/>
                      </a:endParaRPr>
                    </a:p>
                    <a:p>
                      <a:pPr marL="342900" lvl="0" indent="-342900" defTabSz="914400" rtl="0" eaLnBrk="1" latinLnBrk="0" hangingPunct="1">
                        <a:spcBef>
                          <a:spcPts val="185"/>
                        </a:spcBef>
                        <a:spcAft>
                          <a:spcPts val="0"/>
                        </a:spcAft>
                        <a:buSzPts val="1100"/>
                        <a:buFont typeface="Arial" panose="020B0604020202020204" pitchFamily="34" charset="0"/>
                        <a:buChar char="●"/>
                        <a:tabLst>
                          <a:tab pos="227965" algn="l"/>
                        </a:tabLst>
                      </a:pPr>
                      <a:r>
                        <a:rPr lang="en-US" sz="1800" kern="1200" dirty="0">
                          <a:effectLst/>
                          <a:latin typeface="Gill Sans MT" panose="020B0502020104020203" pitchFamily="34" charset="0"/>
                        </a:rPr>
                        <a:t>Psychosocial counseling</a:t>
                      </a:r>
                      <a:endParaRPr lang="en-IN" sz="18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4203942415"/>
                  </a:ext>
                </a:extLst>
              </a:tr>
              <a:tr h="637286">
                <a:tc vMerge="1">
                  <a:txBody>
                    <a:bodyPr/>
                    <a:lstStyle/>
                    <a:p>
                      <a:pPr marL="64770">
                        <a:lnSpc>
                          <a:spcPct val="105000"/>
                        </a:lnSpc>
                        <a:spcAft>
                          <a:spcPts val="0"/>
                        </a:spcAft>
                      </a:pPr>
                      <a:endParaRPr lang="en-IN" sz="1600" dirty="0">
                        <a:effectLst/>
                        <a:latin typeface="Gill Sans MT" panose="020B0502020104020203" pitchFamily="34" charset="0"/>
                        <a:ea typeface="Calibri" panose="020F0502020204030204" pitchFamily="34" charset="0"/>
                      </a:endParaRPr>
                    </a:p>
                  </a:txBody>
                  <a:tcPr marL="24507" marR="24507" marT="0" marB="0"/>
                </a:tc>
                <a:tc vMerge="1">
                  <a:txBody>
                    <a:bodyPr/>
                    <a:lstStyle/>
                    <a:p>
                      <a:pPr marL="64770" marR="269875">
                        <a:lnSpc>
                          <a:spcPct val="115000"/>
                        </a:lnSpc>
                        <a:spcAft>
                          <a:spcPts val="0"/>
                        </a:spcAft>
                      </a:pPr>
                      <a:endParaRPr lang="en-IN" sz="1600" dirty="0">
                        <a:effectLst/>
                        <a:latin typeface="Gill Sans MT" panose="020B0502020104020203" pitchFamily="34" charset="0"/>
                        <a:ea typeface="Calibri" panose="020F0502020204030204" pitchFamily="34" charset="0"/>
                      </a:endParaRPr>
                    </a:p>
                  </a:txBody>
                  <a:tcPr marL="24507" marR="24507" marT="0" marB="0"/>
                </a:tc>
                <a:tc>
                  <a:txBody>
                    <a:bodyPr/>
                    <a:lstStyle/>
                    <a:p>
                      <a:pPr marL="342900" marR="62865" lvl="0" indent="-342900" defTabSz="914400" rtl="0" eaLnBrk="1" latinLnBrk="0" hangingPunct="1">
                        <a:lnSpc>
                          <a:spcPct val="115000"/>
                        </a:lnSpc>
                        <a:spcAft>
                          <a:spcPts val="0"/>
                        </a:spcAft>
                        <a:buSzPts val="1100"/>
                        <a:buFont typeface="Arial" panose="020B0604020202020204" pitchFamily="34" charset="0"/>
                        <a:buChar char="●"/>
                      </a:pPr>
                      <a:r>
                        <a:rPr lang="en-US" sz="1800" kern="1200" dirty="0">
                          <a:effectLst/>
                          <a:latin typeface="Gill Sans MT" panose="020B0502020104020203" pitchFamily="34" charset="0"/>
                        </a:rPr>
                        <a:t>At the end of 12 Months</a:t>
                      </a:r>
                      <a:endParaRPr lang="en-IN" sz="1800" kern="1200" dirty="0">
                        <a:solidFill>
                          <a:schemeClr val="dk1"/>
                        </a:solidFill>
                        <a:effectLst/>
                        <a:latin typeface="Gill Sans MT" panose="020B0502020104020203" pitchFamily="34" charset="0"/>
                        <a:ea typeface="+mn-ea"/>
                        <a:cs typeface="+mn-cs"/>
                      </a:endParaRPr>
                    </a:p>
                  </a:txBody>
                  <a:tcPr marL="68580" marR="68580" marT="0" marB="0"/>
                </a:tc>
                <a:tc vMerge="1">
                  <a:txBody>
                    <a:bodyPr/>
                    <a:lstStyle/>
                    <a:p>
                      <a:pPr marL="342900" lvl="0" indent="-342900" defTabSz="914400" rtl="0" eaLnBrk="1" latinLnBrk="0" hangingPunct="1">
                        <a:spcBef>
                          <a:spcPts val="185"/>
                        </a:spcBef>
                        <a:spcAft>
                          <a:spcPts val="0"/>
                        </a:spcAft>
                        <a:buSzPts val="1100"/>
                        <a:buFont typeface="Arial" panose="020B0604020202020204" pitchFamily="34" charset="0"/>
                        <a:buChar char="●"/>
                        <a:tabLst>
                          <a:tab pos="227965" algn="l"/>
                        </a:tabLst>
                      </a:pPr>
                      <a:endParaRPr lang="en-IN" sz="16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3321723638"/>
                  </a:ext>
                </a:extLst>
              </a:tr>
              <a:tr h="632334">
                <a:tc vMerge="1">
                  <a:txBody>
                    <a:bodyPr/>
                    <a:lstStyle/>
                    <a:p>
                      <a:pPr marL="64770">
                        <a:lnSpc>
                          <a:spcPct val="105000"/>
                        </a:lnSpc>
                        <a:spcAft>
                          <a:spcPts val="0"/>
                        </a:spcAft>
                      </a:pPr>
                      <a:endParaRPr lang="en-IN" sz="1600" dirty="0">
                        <a:effectLst/>
                        <a:latin typeface="Gill Sans MT" panose="020B0502020104020203" pitchFamily="34" charset="0"/>
                        <a:ea typeface="Calibri" panose="020F0502020204030204" pitchFamily="34" charset="0"/>
                      </a:endParaRPr>
                    </a:p>
                  </a:txBody>
                  <a:tcPr marL="24507" marR="24507" marT="0" marB="0"/>
                </a:tc>
                <a:tc vMerge="1">
                  <a:txBody>
                    <a:bodyPr/>
                    <a:lstStyle/>
                    <a:p>
                      <a:pPr marL="64770" marR="269875">
                        <a:lnSpc>
                          <a:spcPct val="115000"/>
                        </a:lnSpc>
                        <a:spcAft>
                          <a:spcPts val="0"/>
                        </a:spcAft>
                      </a:pPr>
                      <a:endParaRPr lang="en-IN" sz="1600" dirty="0">
                        <a:effectLst/>
                        <a:latin typeface="Gill Sans MT" panose="020B0502020104020203" pitchFamily="34" charset="0"/>
                        <a:ea typeface="Calibri" panose="020F0502020204030204" pitchFamily="34" charset="0"/>
                      </a:endParaRPr>
                    </a:p>
                  </a:txBody>
                  <a:tcPr marL="24507" marR="24507" marT="0" marB="0"/>
                </a:tc>
                <a:tc>
                  <a:txBody>
                    <a:bodyPr/>
                    <a:lstStyle/>
                    <a:p>
                      <a:pPr marL="342900" marR="62865" lvl="0" indent="-342900" defTabSz="914400" rtl="0" eaLnBrk="1" latinLnBrk="0" hangingPunct="1">
                        <a:lnSpc>
                          <a:spcPct val="114000"/>
                        </a:lnSpc>
                        <a:spcAft>
                          <a:spcPts val="0"/>
                        </a:spcAft>
                        <a:buSzPts val="1100"/>
                        <a:buFont typeface="Arial" panose="020B0604020202020204" pitchFamily="34" charset="0"/>
                        <a:buChar char="●"/>
                      </a:pPr>
                      <a:r>
                        <a:rPr lang="en-US" sz="1800" kern="1200">
                          <a:effectLst/>
                          <a:latin typeface="Gill Sans MT" panose="020B0502020104020203" pitchFamily="34" charset="0"/>
                        </a:rPr>
                        <a:t>At the end of 18 months</a:t>
                      </a:r>
                      <a:endParaRPr lang="en-IN" sz="1800" kern="1200">
                        <a:solidFill>
                          <a:schemeClr val="dk1"/>
                        </a:solidFill>
                        <a:effectLst/>
                        <a:latin typeface="Gill Sans MT" panose="020B0502020104020203" pitchFamily="34" charset="0"/>
                        <a:ea typeface="+mn-ea"/>
                        <a:cs typeface="+mn-cs"/>
                      </a:endParaRPr>
                    </a:p>
                  </a:txBody>
                  <a:tcPr marL="68580" marR="68580" marT="0" marB="0"/>
                </a:tc>
                <a:tc vMerge="1">
                  <a:txBody>
                    <a:bodyPr/>
                    <a:lstStyle/>
                    <a:p>
                      <a:pPr marL="342900" lvl="0" indent="-342900" defTabSz="914400" rtl="0" eaLnBrk="1" latinLnBrk="0" hangingPunct="1">
                        <a:spcBef>
                          <a:spcPts val="185"/>
                        </a:spcBef>
                        <a:spcAft>
                          <a:spcPts val="0"/>
                        </a:spcAft>
                        <a:buSzPts val="1100"/>
                        <a:buFont typeface="Arial" panose="020B0604020202020204" pitchFamily="34" charset="0"/>
                        <a:buChar char="●"/>
                        <a:tabLst>
                          <a:tab pos="227965" algn="l"/>
                        </a:tabLst>
                      </a:pPr>
                      <a:endParaRPr lang="en-IN" sz="16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2130201341"/>
                  </a:ext>
                </a:extLst>
              </a:tr>
              <a:tr h="3081886">
                <a:tc vMerge="1">
                  <a:txBody>
                    <a:bodyPr/>
                    <a:lstStyle/>
                    <a:p>
                      <a:pPr marL="64770">
                        <a:lnSpc>
                          <a:spcPct val="105000"/>
                        </a:lnSpc>
                        <a:spcAft>
                          <a:spcPts val="0"/>
                        </a:spcAft>
                      </a:pPr>
                      <a:endParaRPr lang="en-IN" sz="1600" dirty="0">
                        <a:effectLst/>
                        <a:latin typeface="Gill Sans MT" panose="020B0502020104020203" pitchFamily="34" charset="0"/>
                        <a:ea typeface="Calibri" panose="020F0502020204030204" pitchFamily="34" charset="0"/>
                      </a:endParaRPr>
                    </a:p>
                  </a:txBody>
                  <a:tcPr marL="24507" marR="24507" marT="0" marB="0"/>
                </a:tc>
                <a:tc vMerge="1">
                  <a:txBody>
                    <a:bodyPr/>
                    <a:lstStyle/>
                    <a:p>
                      <a:pPr marL="64770" marR="269875">
                        <a:lnSpc>
                          <a:spcPct val="115000"/>
                        </a:lnSpc>
                        <a:spcAft>
                          <a:spcPts val="0"/>
                        </a:spcAft>
                      </a:pPr>
                      <a:endParaRPr lang="en-IN" sz="1600" dirty="0">
                        <a:effectLst/>
                        <a:latin typeface="Gill Sans MT" panose="020B0502020104020203" pitchFamily="34" charset="0"/>
                        <a:ea typeface="Calibri" panose="020F0502020204030204" pitchFamily="34" charset="0"/>
                      </a:endParaRPr>
                    </a:p>
                  </a:txBody>
                  <a:tcPr marL="24507" marR="24507" marT="0" marB="0"/>
                </a:tc>
                <a:tc>
                  <a:txBody>
                    <a:bodyPr/>
                    <a:lstStyle/>
                    <a:p>
                      <a:pPr marL="342900" marR="62865" lvl="0" indent="-342900" defTabSz="914400" rtl="0" eaLnBrk="1" latinLnBrk="0" hangingPunct="1">
                        <a:lnSpc>
                          <a:spcPct val="114000"/>
                        </a:lnSpc>
                        <a:spcBef>
                          <a:spcPts val="5"/>
                        </a:spcBef>
                        <a:spcAft>
                          <a:spcPts val="0"/>
                        </a:spcAft>
                        <a:buSzPts val="1100"/>
                        <a:buFont typeface="Arial" panose="020B0604020202020204" pitchFamily="34" charset="0"/>
                        <a:buChar char="●"/>
                      </a:pPr>
                      <a:r>
                        <a:rPr lang="en-US" sz="1800" kern="1200" dirty="0">
                          <a:effectLst/>
                          <a:latin typeface="Gill Sans MT" panose="020B0502020104020203" pitchFamily="34" charset="0"/>
                        </a:rPr>
                        <a:t>At the end of  24 months</a:t>
                      </a:r>
                      <a:endParaRPr lang="en-IN" sz="1800" kern="1200" dirty="0">
                        <a:solidFill>
                          <a:schemeClr val="dk1"/>
                        </a:solidFill>
                        <a:effectLst/>
                        <a:latin typeface="Gill Sans MT" panose="020B0502020104020203" pitchFamily="34" charset="0"/>
                        <a:ea typeface="+mn-ea"/>
                        <a:cs typeface="+mn-cs"/>
                      </a:endParaRPr>
                    </a:p>
                  </a:txBody>
                  <a:tcPr marL="68580" marR="68580" marT="0" marB="0"/>
                </a:tc>
                <a:tc vMerge="1">
                  <a:txBody>
                    <a:bodyPr/>
                    <a:lstStyle/>
                    <a:p>
                      <a:pPr marL="342900" lvl="0" indent="-342900" defTabSz="914400" rtl="0" eaLnBrk="1" latinLnBrk="0" hangingPunct="1">
                        <a:spcBef>
                          <a:spcPts val="185"/>
                        </a:spcBef>
                        <a:spcAft>
                          <a:spcPts val="0"/>
                        </a:spcAft>
                        <a:buSzPts val="1100"/>
                        <a:buFont typeface="Arial" panose="020B0604020202020204" pitchFamily="34" charset="0"/>
                        <a:buChar char="●"/>
                        <a:tabLst>
                          <a:tab pos="227965" algn="l"/>
                        </a:tabLst>
                      </a:pPr>
                      <a:endParaRPr lang="en-IN" sz="16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3736260594"/>
                  </a:ext>
                </a:extLst>
              </a:tr>
            </a:tbl>
          </a:graphicData>
        </a:graphic>
      </p:graphicFrame>
      <p:sp>
        <p:nvSpPr>
          <p:cNvPr id="5" name="Rectangle 4">
            <a:extLst>
              <a:ext uri="{FF2B5EF4-FFF2-40B4-BE49-F238E27FC236}">
                <a16:creationId xmlns:a16="http://schemas.microsoft.com/office/drawing/2014/main" id="{B892C9A9-9E71-423D-8130-02AB683A52EC}"/>
              </a:ext>
            </a:extLst>
          </p:cNvPr>
          <p:cNvSpPr/>
          <p:nvPr/>
        </p:nvSpPr>
        <p:spPr>
          <a:xfrm>
            <a:off x="2725891" y="126742"/>
            <a:ext cx="6978770" cy="535531"/>
          </a:xfrm>
          <a:prstGeom prst="rect">
            <a:avLst/>
          </a:prstGeom>
        </p:spPr>
        <p:txBody>
          <a:bodyPr wrap="none">
            <a:spAutoFit/>
          </a:bodyPr>
          <a:lstStyle/>
          <a:p>
            <a:pPr marL="608965" lvl="0" algn="ctr">
              <a:lnSpc>
                <a:spcPct val="90000"/>
              </a:lnSpc>
              <a:spcBef>
                <a:spcPct val="0"/>
              </a:spcBef>
              <a:buClr>
                <a:srgbClr val="000000"/>
              </a:buClr>
              <a:buSzPts val="2300"/>
              <a:defRPr/>
            </a:pPr>
            <a:r>
              <a:rPr lang="en-US" sz="3200" b="1" dirty="0">
                <a:solidFill>
                  <a:schemeClr val="accent1"/>
                </a:solidFill>
                <a:latin typeface="Gill Sans MT" panose="020B0502020104020203" pitchFamily="34" charset="0"/>
                <a:ea typeface="+mj-ea"/>
                <a:cs typeface="+mj-cs"/>
                <a:sym typeface="Gill Sans"/>
              </a:rPr>
              <a:t>Training Schedule of Caregivers </a:t>
            </a:r>
          </a:p>
        </p:txBody>
      </p:sp>
    </p:spTree>
    <p:extLst>
      <p:ext uri="{BB962C8B-B14F-4D97-AF65-F5344CB8AC3E}">
        <p14:creationId xmlns:p14="http://schemas.microsoft.com/office/powerpoint/2010/main" val="78158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5"/>
          <p:cNvSpPr txBox="1"/>
          <p:nvPr/>
        </p:nvSpPr>
        <p:spPr>
          <a:xfrm>
            <a:off x="119271" y="755374"/>
            <a:ext cx="11622156" cy="5923722"/>
          </a:xfrm>
          <a:prstGeom prst="rect">
            <a:avLst/>
          </a:prstGeom>
          <a:noFill/>
          <a:ln>
            <a:noFill/>
          </a:ln>
        </p:spPr>
        <p:txBody>
          <a:bodyPr spcFirstLastPara="1" wrap="square" lIns="121900" tIns="121900" rIns="121900" bIns="121900" anchor="t" anchorCtr="0">
            <a:noAutofit/>
          </a:bodyPr>
          <a:lstStyle/>
          <a:p>
            <a:pPr>
              <a:lnSpc>
                <a:spcPct val="120000"/>
              </a:lnSpc>
              <a:spcBef>
                <a:spcPts val="600"/>
              </a:spcBef>
              <a:spcAft>
                <a:spcPts val="600"/>
              </a:spcAft>
              <a:buClr>
                <a:schemeClr val="accent1"/>
              </a:buClr>
            </a:pPr>
            <a:r>
              <a:rPr lang="en-US" sz="2200" dirty="0">
                <a:latin typeface="Gill Sans MT" panose="020B0502020104020203" pitchFamily="34" charset="0"/>
              </a:rPr>
              <a:t>The idea of implementation of the guidelines would remain unchanged for Private sector patients, operationally it would differ in the following manner: </a:t>
            </a:r>
            <a:endParaRPr lang="en-IN" sz="2200" dirty="0">
              <a:latin typeface="Gill Sans MT" panose="020B0502020104020203" pitchFamily="34" charset="0"/>
            </a:endParaRPr>
          </a:p>
          <a:p>
            <a:pPr marL="228600" lvl="1" indent="-228600">
              <a:lnSpc>
                <a:spcPct val="120000"/>
              </a:lnSpc>
              <a:spcBef>
                <a:spcPts val="600"/>
              </a:spcBef>
              <a:spcAft>
                <a:spcPts val="600"/>
              </a:spcAft>
              <a:buClr>
                <a:schemeClr val="accent1"/>
              </a:buClr>
              <a:buFont typeface="Arial" panose="020B0604020202020204" pitchFamily="34" charset="0"/>
              <a:buChar char="•"/>
            </a:pPr>
            <a:r>
              <a:rPr lang="en-US" sz="2000" dirty="0">
                <a:latin typeface="Gill Sans MT" panose="020B0502020104020203" pitchFamily="34" charset="0"/>
              </a:rPr>
              <a:t>Sensitize the private healthcare provider about the model</a:t>
            </a:r>
          </a:p>
          <a:p>
            <a:pPr marL="685800" lvl="2" indent="-228600">
              <a:lnSpc>
                <a:spcPct val="120000"/>
              </a:lnSpc>
              <a:spcBef>
                <a:spcPts val="600"/>
              </a:spcBef>
              <a:spcAft>
                <a:spcPts val="600"/>
              </a:spcAft>
              <a:buClr>
                <a:schemeClr val="accent1"/>
              </a:buClr>
              <a:buFont typeface="Arial" panose="020B0604020202020204" pitchFamily="34" charset="0"/>
              <a:buChar char="•"/>
            </a:pPr>
            <a:r>
              <a:rPr lang="en-US" dirty="0">
                <a:latin typeface="Gill Sans MT" panose="020B0502020104020203" pitchFamily="34" charset="0"/>
              </a:rPr>
              <a:t>For districts where there are PPSAs: Sensitization of the providers can be done through the existing PPSA staff</a:t>
            </a:r>
          </a:p>
          <a:p>
            <a:pPr marL="685800" lvl="2" indent="-228600">
              <a:lnSpc>
                <a:spcPct val="120000"/>
              </a:lnSpc>
              <a:spcBef>
                <a:spcPts val="600"/>
              </a:spcBef>
              <a:spcAft>
                <a:spcPts val="600"/>
              </a:spcAft>
              <a:buClr>
                <a:schemeClr val="accent1"/>
              </a:buClr>
              <a:buFont typeface="Arial" panose="020B0604020202020204" pitchFamily="34" charset="0"/>
              <a:buChar char="•"/>
            </a:pPr>
            <a:r>
              <a:rPr lang="en-US" dirty="0">
                <a:latin typeface="Gill Sans MT" panose="020B0502020104020203" pitchFamily="34" charset="0"/>
              </a:rPr>
              <a:t>For districts where there are no PPSAs: The providers may be sensitized by DTO/MO/PPM Co-</a:t>
            </a:r>
            <a:r>
              <a:rPr lang="en-US" dirty="0" err="1">
                <a:latin typeface="Gill Sans MT" panose="020B0502020104020203" pitchFamily="34" charset="0"/>
              </a:rPr>
              <a:t>ordinator</a:t>
            </a:r>
            <a:r>
              <a:rPr lang="en-US" dirty="0">
                <a:latin typeface="Gill Sans MT" panose="020B0502020104020203" pitchFamily="34" charset="0"/>
              </a:rPr>
              <a:t>/ Programme coordinator and by engagement with professional bodies like IMA, IAP FOGSI, consortiums, etc.</a:t>
            </a:r>
          </a:p>
          <a:p>
            <a:pPr marL="228600" lvl="1" indent="-228600">
              <a:lnSpc>
                <a:spcPct val="120000"/>
              </a:lnSpc>
              <a:spcBef>
                <a:spcPts val="600"/>
              </a:spcBef>
              <a:spcAft>
                <a:spcPts val="600"/>
              </a:spcAft>
              <a:buClr>
                <a:schemeClr val="accent1"/>
              </a:buClr>
              <a:buFont typeface="Arial" panose="020B0604020202020204" pitchFamily="34" charset="0"/>
              <a:buChar char="•"/>
            </a:pPr>
            <a:r>
              <a:rPr lang="en-US" sz="2000" dirty="0">
                <a:latin typeface="Gill Sans MT" panose="020B0502020104020203" pitchFamily="34" charset="0"/>
              </a:rPr>
              <a:t>Training of the PPSA staff will be done in addition to the existing NTEP on the family caregiver model.</a:t>
            </a:r>
          </a:p>
          <a:p>
            <a:pPr marL="228600" lvl="1" indent="-228600">
              <a:lnSpc>
                <a:spcPct val="120000"/>
              </a:lnSpc>
              <a:spcBef>
                <a:spcPts val="600"/>
              </a:spcBef>
              <a:spcAft>
                <a:spcPts val="600"/>
              </a:spcAft>
              <a:buClr>
                <a:schemeClr val="accent1"/>
              </a:buClr>
              <a:buFont typeface="Arial" panose="020B0604020202020204" pitchFamily="34" charset="0"/>
              <a:buChar char="•"/>
            </a:pPr>
            <a:r>
              <a:rPr lang="en-US" sz="2000" dirty="0">
                <a:latin typeface="Gill Sans MT" panose="020B0502020104020203" pitchFamily="34" charset="0"/>
              </a:rPr>
              <a:t>Enrollment of family caregiver- family caregivers and persons with TB will be enrolled in NI-KSHAY by either the provider himself/his staff/PPSA/CHOs/MO/MO Urban PHC/MO urban HWC/STS/TBHV/MPW</a:t>
            </a:r>
          </a:p>
          <a:p>
            <a:pPr marL="228600" lvl="1" indent="-228600">
              <a:lnSpc>
                <a:spcPct val="120000"/>
              </a:lnSpc>
              <a:spcBef>
                <a:spcPts val="600"/>
              </a:spcBef>
              <a:spcAft>
                <a:spcPts val="600"/>
              </a:spcAft>
              <a:buClr>
                <a:schemeClr val="accent1"/>
              </a:buClr>
              <a:buFont typeface="Arial" panose="020B0604020202020204" pitchFamily="34" charset="0"/>
              <a:buChar char="•"/>
            </a:pPr>
            <a:r>
              <a:rPr lang="en-US" sz="2000" dirty="0">
                <a:latin typeface="Gill Sans MT" panose="020B0502020104020203" pitchFamily="34" charset="0"/>
              </a:rPr>
              <a:t>In case the private providers volunteer, they may continue further support in training and follow-up of caregiver and patient at the facility. They may be assisted by their own staff or PPSA.</a:t>
            </a:r>
          </a:p>
          <a:p>
            <a:pPr>
              <a:spcBef>
                <a:spcPts val="600"/>
              </a:spcBef>
              <a:spcAft>
                <a:spcPts val="600"/>
              </a:spcAft>
            </a:pPr>
            <a:endParaRPr lang="en-IN" dirty="0">
              <a:latin typeface="Gill Sans MT" panose="020B0502020104020203" pitchFamily="34" charset="0"/>
            </a:endParaRP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endParaRPr lang="en-IN" dirty="0">
              <a:latin typeface="Gill Sans MT" panose="020B0502020104020203" pitchFamily="34" charset="0"/>
            </a:endParaRPr>
          </a:p>
          <a:p>
            <a:endParaRPr lang="en-IN" dirty="0">
              <a:latin typeface="Gill Sans MT" panose="020B0502020104020203" pitchFamily="34" charset="0"/>
            </a:endParaRPr>
          </a:p>
          <a:p>
            <a:pPr marL="228600" lvl="1" indent="-228600">
              <a:lnSpc>
                <a:spcPct val="120000"/>
              </a:lnSpc>
              <a:buClr>
                <a:schemeClr val="accent1"/>
              </a:buClr>
              <a:buFont typeface="Arial" panose="020B0604020202020204" pitchFamily="34" charset="0"/>
              <a:buChar char="•"/>
            </a:pPr>
            <a:endParaRPr lang="en-US" sz="2000" dirty="0">
              <a:latin typeface="Gill Sans MT" panose="020B0502020104020203" pitchFamily="34" charset="0"/>
            </a:endParaRPr>
          </a:p>
          <a:p>
            <a:pPr>
              <a:lnSpc>
                <a:spcPct val="120000"/>
              </a:lnSpc>
              <a:buClr>
                <a:schemeClr val="accent1"/>
              </a:buClr>
              <a:buSzPts val="1500"/>
            </a:pPr>
            <a:endParaRPr sz="2000" dirty="0">
              <a:latin typeface="Gill Sans MT" panose="020B0502020104020203" pitchFamily="34" charset="0"/>
              <a:sym typeface="Poppins"/>
            </a:endParaRPr>
          </a:p>
          <a:p>
            <a:pPr defTabSz="1219170">
              <a:lnSpc>
                <a:spcPct val="150000"/>
              </a:lnSpc>
              <a:buClr>
                <a:srgbClr val="000000"/>
              </a:buClr>
            </a:pPr>
            <a:endParaRPr sz="2000" kern="0" dirty="0">
              <a:solidFill>
                <a:srgbClr val="000000"/>
              </a:solidFill>
              <a:latin typeface="Gill Sans MT" panose="020B0502020104020203" pitchFamily="34" charset="0"/>
              <a:ea typeface="Poppins"/>
              <a:cs typeface="Poppins"/>
              <a:sym typeface="Poppins"/>
            </a:endParaRPr>
          </a:p>
        </p:txBody>
      </p:sp>
      <p:sp>
        <p:nvSpPr>
          <p:cNvPr id="207" name="Google Shape;207;p45"/>
          <p:cNvSpPr txBox="1"/>
          <p:nvPr/>
        </p:nvSpPr>
        <p:spPr>
          <a:xfrm>
            <a:off x="0" y="0"/>
            <a:ext cx="12192000" cy="755374"/>
          </a:xfrm>
          <a:prstGeom prst="rect">
            <a:avLst/>
          </a:prstGeom>
          <a:noFill/>
          <a:ln>
            <a:noFill/>
          </a:ln>
        </p:spPr>
        <p:txBody>
          <a:bodyPr spcFirstLastPara="1" wrap="square" lIns="121900" tIns="121900" rIns="121900" bIns="121900" anchor="ctr" anchorCtr="0">
            <a:noAutofit/>
          </a:bodyPr>
          <a:lstStyle/>
          <a:p>
            <a:pPr marL="609585" algn="ctr" defTabSz="1219170">
              <a:lnSpc>
                <a:spcPct val="115000"/>
              </a:lnSpc>
              <a:buClr>
                <a:srgbClr val="000000"/>
              </a:buClr>
              <a:buSzPts val="1700"/>
            </a:pPr>
            <a:r>
              <a:rPr lang="en-IN" sz="3200" b="1" dirty="0">
                <a:solidFill>
                  <a:srgbClr val="00667D"/>
                </a:solidFill>
                <a:latin typeface="Gill Sans MT" panose="020B0502020104020203" pitchFamily="34" charset="0"/>
                <a:ea typeface="+mj-ea"/>
                <a:cs typeface="+mj-cs"/>
                <a:sym typeface="Playfair Display"/>
              </a:rPr>
              <a:t>Points to Remember for </a:t>
            </a:r>
            <a:r>
              <a:rPr lang="en" sz="3200" b="1" dirty="0">
                <a:solidFill>
                  <a:srgbClr val="00667D"/>
                </a:solidFill>
                <a:latin typeface="Gill Sans MT" panose="020B0502020104020203" pitchFamily="34" charset="0"/>
                <a:ea typeface="+mj-ea"/>
                <a:cs typeface="+mj-cs"/>
                <a:sym typeface="Playfair Display"/>
              </a:rPr>
              <a:t>Private Sector </a:t>
            </a:r>
            <a:r>
              <a:rPr lang="en-IN" sz="3200" b="1" dirty="0">
                <a:solidFill>
                  <a:srgbClr val="00667D"/>
                </a:solidFill>
                <a:latin typeface="Gill Sans MT" panose="020B0502020104020203" pitchFamily="34" charset="0"/>
                <a:ea typeface="+mj-ea"/>
                <a:cs typeface="+mj-cs"/>
                <a:sym typeface="Playfair Display"/>
              </a:rPr>
              <a:t>patients  </a:t>
            </a:r>
            <a:endParaRPr sz="3200" b="1" dirty="0">
              <a:solidFill>
                <a:srgbClr val="00667D"/>
              </a:solidFill>
              <a:latin typeface="Gill Sans MT" panose="020B0502020104020203" pitchFamily="34" charset="0"/>
              <a:ea typeface="+mj-ea"/>
              <a:cs typeface="+mj-cs"/>
              <a:sym typeface="Playfair Display"/>
            </a:endParaRPr>
          </a:p>
        </p:txBody>
      </p:sp>
    </p:spTree>
    <p:extLst>
      <p:ext uri="{BB962C8B-B14F-4D97-AF65-F5344CB8AC3E}">
        <p14:creationId xmlns:p14="http://schemas.microsoft.com/office/powerpoint/2010/main" val="123174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5"/>
          <p:cNvSpPr txBox="1"/>
          <p:nvPr/>
        </p:nvSpPr>
        <p:spPr>
          <a:xfrm>
            <a:off x="357808" y="1046923"/>
            <a:ext cx="11834192" cy="5592416"/>
          </a:xfrm>
          <a:prstGeom prst="rect">
            <a:avLst/>
          </a:prstGeom>
          <a:noFill/>
          <a:ln>
            <a:noFill/>
          </a:ln>
        </p:spPr>
        <p:txBody>
          <a:bodyPr spcFirstLastPara="1" wrap="square" lIns="121900" tIns="121900" rIns="121900" bIns="121900" anchor="t" anchorCtr="0">
            <a:noAutofit/>
          </a:bodyPr>
          <a:lstStyle/>
          <a:p>
            <a:pPr marL="228600" lvl="1" indent="-228600">
              <a:lnSpc>
                <a:spcPct val="120000"/>
              </a:lnSpc>
              <a:spcBef>
                <a:spcPts val="600"/>
              </a:spcBef>
              <a:spcAft>
                <a:spcPts val="600"/>
              </a:spcAft>
              <a:buClr>
                <a:schemeClr val="accent1"/>
              </a:buClr>
              <a:buFont typeface="Arial" panose="020B0604020202020204" pitchFamily="34" charset="0"/>
              <a:buChar char="•"/>
            </a:pPr>
            <a:r>
              <a:rPr lang="en-US" sz="2000" dirty="0">
                <a:latin typeface="Gill Sans MT" panose="020B0502020104020203" pitchFamily="34" charset="0"/>
              </a:rPr>
              <a:t>If they do not volunteer, the provider may also transfer that case in NI-KSHAY to designated and nearest AB-HWC for further support and training  </a:t>
            </a:r>
            <a:endParaRPr lang="en-IN" sz="2000" dirty="0">
              <a:latin typeface="Gill Sans MT" panose="020B0502020104020203" pitchFamily="34" charset="0"/>
            </a:endParaRPr>
          </a:p>
          <a:p>
            <a:pPr marL="228600" lvl="1" indent="-228600">
              <a:lnSpc>
                <a:spcPct val="120000"/>
              </a:lnSpc>
              <a:spcBef>
                <a:spcPts val="600"/>
              </a:spcBef>
              <a:spcAft>
                <a:spcPts val="600"/>
              </a:spcAft>
              <a:buClr>
                <a:schemeClr val="accent1"/>
              </a:buClr>
              <a:buFont typeface="Arial" panose="020B0604020202020204" pitchFamily="34" charset="0"/>
              <a:buChar char="•"/>
            </a:pPr>
            <a:r>
              <a:rPr lang="en-US" sz="2000" dirty="0">
                <a:latin typeface="Gill Sans MT" panose="020B0502020104020203" pitchFamily="34" charset="0"/>
              </a:rPr>
              <a:t>In urban areas or where there are no AB-HWCs, PPSA staff/MO urban PHC/MO urban PHC/ TBHV/STS/ANM of the current treatment facility/current private health facility will be responsible for monthly training of the family caregiver and follow-up of </a:t>
            </a:r>
            <a:r>
              <a:rPr lang="en-US" sz="2000" dirty="0" err="1">
                <a:latin typeface="Gill Sans MT" panose="020B0502020104020203" pitchFamily="34" charset="0"/>
              </a:rPr>
              <a:t>PwTB</a:t>
            </a:r>
            <a:endParaRPr lang="en-IN" sz="2000" dirty="0">
              <a:latin typeface="Gill Sans MT" panose="020B0502020104020203" pitchFamily="34" charset="0"/>
            </a:endParaRPr>
          </a:p>
          <a:p>
            <a:pPr marL="228600" lvl="1" indent="-228600">
              <a:lnSpc>
                <a:spcPct val="120000"/>
              </a:lnSpc>
              <a:spcBef>
                <a:spcPts val="600"/>
              </a:spcBef>
              <a:spcAft>
                <a:spcPts val="600"/>
              </a:spcAft>
              <a:buClr>
                <a:schemeClr val="accent1"/>
              </a:buClr>
              <a:buFont typeface="Arial" panose="020B0604020202020204" pitchFamily="34" charset="0"/>
              <a:buChar char="•"/>
            </a:pPr>
            <a:r>
              <a:rPr lang="en-US" sz="2000" dirty="0" err="1">
                <a:latin typeface="Gill Sans MT" panose="020B0502020104020203" pitchFamily="34" charset="0"/>
              </a:rPr>
              <a:t>PwTB</a:t>
            </a:r>
            <a:r>
              <a:rPr lang="en-US" sz="2000" dirty="0">
                <a:latin typeface="Gill Sans MT" panose="020B0502020104020203" pitchFamily="34" charset="0"/>
              </a:rPr>
              <a:t> along with the designated family caregiver will visit the current treatment facility/AB-HWC every month for adherence monitoring, during this visit MO/CHO/STS/TBHV/ANM will conduct training sessions for family caregivers using various interactive training tools available in the program.</a:t>
            </a:r>
            <a:endParaRPr lang="en-IN" sz="2000" dirty="0">
              <a:latin typeface="Gill Sans MT" panose="020B0502020104020203" pitchFamily="34" charset="0"/>
            </a:endParaRPr>
          </a:p>
          <a:p>
            <a:pPr marL="228600" lvl="1" indent="-228600">
              <a:lnSpc>
                <a:spcPct val="120000"/>
              </a:lnSpc>
              <a:spcBef>
                <a:spcPts val="600"/>
              </a:spcBef>
              <a:spcAft>
                <a:spcPts val="600"/>
              </a:spcAft>
              <a:buClr>
                <a:schemeClr val="accent1"/>
              </a:buClr>
              <a:buFont typeface="Arial" panose="020B0604020202020204" pitchFamily="34" charset="0"/>
              <a:buChar char="•"/>
            </a:pPr>
            <a:r>
              <a:rPr lang="en-US" sz="2000" dirty="0">
                <a:latin typeface="Gill Sans MT" panose="020B0502020104020203" pitchFamily="34" charset="0"/>
              </a:rPr>
              <a:t>If  </a:t>
            </a:r>
            <a:r>
              <a:rPr lang="en-US" sz="2000" dirty="0" err="1">
                <a:latin typeface="Gill Sans MT" panose="020B0502020104020203" pitchFamily="34" charset="0"/>
              </a:rPr>
              <a:t>PwTB</a:t>
            </a:r>
            <a:r>
              <a:rPr lang="en-US" sz="2000" dirty="0">
                <a:latin typeface="Gill Sans MT" panose="020B0502020104020203" pitchFamily="34" charset="0"/>
              </a:rPr>
              <a:t> is not able to come to the health facility, PPSA staff/ CHO/TB Champions (TB </a:t>
            </a:r>
            <a:r>
              <a:rPr lang="en-US" sz="2000" dirty="0" err="1">
                <a:latin typeface="Gill Sans MT" panose="020B0502020104020203" pitchFamily="34" charset="0"/>
              </a:rPr>
              <a:t>Vijeta</a:t>
            </a:r>
            <a:r>
              <a:rPr lang="en-US" sz="2000" dirty="0">
                <a:latin typeface="Gill Sans MT" panose="020B0502020104020203" pitchFamily="34" charset="0"/>
              </a:rPr>
              <a:t>)/STS/TBHV/ANM are supposed to reach out to all persons with TB to train family caregivers on monthly basis.</a:t>
            </a:r>
            <a:endParaRPr lang="en-IN" sz="2000" dirty="0">
              <a:latin typeface="Gill Sans MT" panose="020B0502020104020203" pitchFamily="34" charset="0"/>
            </a:endParaRPr>
          </a:p>
          <a:p>
            <a:pPr marL="0" lvl="1">
              <a:lnSpc>
                <a:spcPct val="120000"/>
              </a:lnSpc>
              <a:spcBef>
                <a:spcPts val="600"/>
              </a:spcBef>
              <a:spcAft>
                <a:spcPts val="600"/>
              </a:spcAft>
              <a:buClr>
                <a:schemeClr val="accent1"/>
              </a:buClr>
            </a:pPr>
            <a:r>
              <a:rPr lang="en-US" sz="2000" dirty="0">
                <a:latin typeface="Gill Sans MT" panose="020B0502020104020203" pitchFamily="34" charset="0"/>
              </a:rPr>
              <a:t> </a:t>
            </a:r>
            <a:endParaRPr lang="en-IN" sz="2000" dirty="0">
              <a:latin typeface="Gill Sans MT" panose="020B0502020104020203" pitchFamily="34" charset="0"/>
            </a:endParaRPr>
          </a:p>
          <a:p>
            <a:endParaRPr lang="en-IN" dirty="0">
              <a:latin typeface="Gill Sans MT" panose="020B0502020104020203" pitchFamily="34" charset="0"/>
            </a:endParaRPr>
          </a:p>
          <a:p>
            <a:pPr marL="228600" lvl="1" indent="-228600">
              <a:lnSpc>
                <a:spcPct val="120000"/>
              </a:lnSpc>
              <a:buClr>
                <a:schemeClr val="accent1"/>
              </a:buClr>
              <a:buFont typeface="Arial" panose="020B0604020202020204" pitchFamily="34" charset="0"/>
              <a:buChar char="•"/>
            </a:pPr>
            <a:endParaRPr lang="en-US" sz="2000" dirty="0">
              <a:latin typeface="Gill Sans MT" panose="020B0502020104020203" pitchFamily="34" charset="0"/>
            </a:endParaRPr>
          </a:p>
          <a:p>
            <a:pPr>
              <a:lnSpc>
                <a:spcPct val="120000"/>
              </a:lnSpc>
              <a:buClr>
                <a:schemeClr val="accent1"/>
              </a:buClr>
              <a:buSzPts val="1500"/>
            </a:pPr>
            <a:endParaRPr sz="2000" dirty="0">
              <a:latin typeface="Gill Sans MT" panose="020B0502020104020203" pitchFamily="34" charset="0"/>
              <a:sym typeface="Poppins"/>
            </a:endParaRPr>
          </a:p>
          <a:p>
            <a:pPr defTabSz="1219170">
              <a:lnSpc>
                <a:spcPct val="150000"/>
              </a:lnSpc>
              <a:buClr>
                <a:srgbClr val="000000"/>
              </a:buClr>
            </a:pPr>
            <a:endParaRPr sz="2000" kern="0" dirty="0">
              <a:solidFill>
                <a:srgbClr val="000000"/>
              </a:solidFill>
              <a:latin typeface="Poppins"/>
              <a:ea typeface="Poppins"/>
              <a:cs typeface="Poppins"/>
              <a:sym typeface="Poppins"/>
            </a:endParaRPr>
          </a:p>
        </p:txBody>
      </p:sp>
      <p:sp>
        <p:nvSpPr>
          <p:cNvPr id="207" name="Google Shape;207;p45"/>
          <p:cNvSpPr txBox="1"/>
          <p:nvPr/>
        </p:nvSpPr>
        <p:spPr>
          <a:xfrm>
            <a:off x="0" y="0"/>
            <a:ext cx="12192000" cy="755374"/>
          </a:xfrm>
          <a:prstGeom prst="rect">
            <a:avLst/>
          </a:prstGeom>
          <a:noFill/>
          <a:ln>
            <a:noFill/>
          </a:ln>
        </p:spPr>
        <p:txBody>
          <a:bodyPr spcFirstLastPara="1" wrap="square" lIns="121900" tIns="121900" rIns="121900" bIns="121900" anchor="ctr" anchorCtr="0">
            <a:noAutofit/>
          </a:bodyPr>
          <a:lstStyle/>
          <a:p>
            <a:pPr marL="609585" algn="ctr" defTabSz="1219170">
              <a:lnSpc>
                <a:spcPct val="115000"/>
              </a:lnSpc>
              <a:buClr>
                <a:srgbClr val="000000"/>
              </a:buClr>
              <a:buSzPts val="1700"/>
            </a:pPr>
            <a:r>
              <a:rPr lang="en" sz="3200" b="1" dirty="0">
                <a:solidFill>
                  <a:srgbClr val="00667D"/>
                </a:solidFill>
                <a:latin typeface="Gill Sans MT" panose="020B0502020104020203" pitchFamily="34" charset="0"/>
                <a:ea typeface="+mj-ea"/>
                <a:cs typeface="+mj-cs"/>
                <a:sym typeface="Playfair Display"/>
              </a:rPr>
              <a:t>For P</a:t>
            </a:r>
            <a:r>
              <a:rPr lang="en-IN" sz="3200" b="1" dirty="0">
                <a:solidFill>
                  <a:srgbClr val="00667D"/>
                </a:solidFill>
                <a:latin typeface="Gill Sans MT" panose="020B0502020104020203" pitchFamily="34" charset="0"/>
                <a:ea typeface="+mj-ea"/>
                <a:cs typeface="+mj-cs"/>
                <a:sym typeface="Playfair Display"/>
              </a:rPr>
              <a:t>a</a:t>
            </a:r>
            <a:r>
              <a:rPr lang="en" sz="3200" b="1" dirty="0">
                <a:solidFill>
                  <a:srgbClr val="00667D"/>
                </a:solidFill>
                <a:latin typeface="Gill Sans MT" panose="020B0502020104020203" pitchFamily="34" charset="0"/>
                <a:ea typeface="+mj-ea"/>
                <a:cs typeface="+mj-cs"/>
                <a:sym typeface="Playfair Display"/>
              </a:rPr>
              <a:t>tient Taking Treatment from Private Sector </a:t>
            </a:r>
            <a:r>
              <a:rPr lang="en-IN" sz="3200" b="1" dirty="0">
                <a:solidFill>
                  <a:srgbClr val="00667D"/>
                </a:solidFill>
                <a:latin typeface="Gill Sans MT" panose="020B0502020104020203" pitchFamily="34" charset="0"/>
                <a:ea typeface="+mj-ea"/>
                <a:cs typeface="+mj-cs"/>
                <a:sym typeface="Playfair Display"/>
              </a:rPr>
              <a:t> </a:t>
            </a:r>
            <a:endParaRPr sz="3200" b="1" dirty="0">
              <a:solidFill>
                <a:srgbClr val="00667D"/>
              </a:solidFill>
              <a:latin typeface="Gill Sans MT" panose="020B0502020104020203" pitchFamily="34" charset="0"/>
              <a:ea typeface="+mj-ea"/>
              <a:cs typeface="+mj-cs"/>
              <a:sym typeface="Playfair Display"/>
            </a:endParaRPr>
          </a:p>
        </p:txBody>
      </p:sp>
    </p:spTree>
    <p:extLst>
      <p:ext uri="{BB962C8B-B14F-4D97-AF65-F5344CB8AC3E}">
        <p14:creationId xmlns:p14="http://schemas.microsoft.com/office/powerpoint/2010/main" val="392456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5D8E520-39C9-459F-BD66-968D9121F5AC}"/>
              </a:ext>
            </a:extLst>
          </p:cNvPr>
          <p:cNvGraphicFramePr>
            <a:graphicFrameLocks noGrp="1"/>
          </p:cNvGraphicFramePr>
          <p:nvPr>
            <p:extLst>
              <p:ext uri="{D42A27DB-BD31-4B8C-83A1-F6EECF244321}">
                <p14:modId xmlns:p14="http://schemas.microsoft.com/office/powerpoint/2010/main" val="3796783773"/>
              </p:ext>
            </p:extLst>
          </p:nvPr>
        </p:nvGraphicFramePr>
        <p:xfrm>
          <a:off x="0" y="913585"/>
          <a:ext cx="12191999" cy="5944415"/>
        </p:xfrm>
        <a:graphic>
          <a:graphicData uri="http://schemas.openxmlformats.org/drawingml/2006/table">
            <a:tbl>
              <a:tblPr firstRow="1" firstCol="1" bandRow="1">
                <a:tableStyleId>{69CF1AB2-1976-4502-BF36-3FF5EA218861}</a:tableStyleId>
              </a:tblPr>
              <a:tblGrid>
                <a:gridCol w="1504494">
                  <a:extLst>
                    <a:ext uri="{9D8B030D-6E8A-4147-A177-3AD203B41FA5}">
                      <a16:colId xmlns:a16="http://schemas.microsoft.com/office/drawing/2014/main" val="581549637"/>
                    </a:ext>
                  </a:extLst>
                </a:gridCol>
                <a:gridCol w="10687505">
                  <a:extLst>
                    <a:ext uri="{9D8B030D-6E8A-4147-A177-3AD203B41FA5}">
                      <a16:colId xmlns:a16="http://schemas.microsoft.com/office/drawing/2014/main" val="3182860862"/>
                    </a:ext>
                  </a:extLst>
                </a:gridCol>
              </a:tblGrid>
              <a:tr h="463146">
                <a:tc>
                  <a:txBody>
                    <a:bodyPr/>
                    <a:lstStyle/>
                    <a:p>
                      <a:pPr algn="ctr" fontAlgn="base">
                        <a:lnSpc>
                          <a:spcPct val="150000"/>
                        </a:lnSpc>
                        <a:spcAft>
                          <a:spcPts val="0"/>
                        </a:spcAft>
                      </a:pPr>
                      <a:r>
                        <a:rPr lang="en-US" sz="1800" dirty="0">
                          <a:effectLst/>
                        </a:rPr>
                        <a:t>Position </a:t>
                      </a:r>
                      <a:endParaRPr lang="en-IN" sz="16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ase" latinLnBrk="0" hangingPunct="1">
                        <a:lnSpc>
                          <a:spcPct val="150000"/>
                        </a:lnSpc>
                        <a:spcAft>
                          <a:spcPts val="0"/>
                        </a:spcAft>
                      </a:pPr>
                      <a:r>
                        <a:rPr lang="en-US" sz="1800" kern="1200" dirty="0">
                          <a:effectLst/>
                        </a:rPr>
                        <a:t>Roles &amp; Responsibilities </a:t>
                      </a:r>
                      <a:endParaRPr lang="en-IN" sz="1800" b="1" kern="1200" dirty="0">
                        <a:solidFill>
                          <a:schemeClr val="bg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6036044"/>
                  </a:ext>
                </a:extLst>
              </a:tr>
              <a:tr h="5481269">
                <a:tc>
                  <a:txBody>
                    <a:bodyPr/>
                    <a:lstStyle/>
                    <a:p>
                      <a:pPr marL="0" algn="l" defTabSz="914400" rtl="0" eaLnBrk="1" fontAlgn="base" latinLnBrk="0" hangingPunct="1">
                        <a:lnSpc>
                          <a:spcPct val="150000"/>
                        </a:lnSpc>
                        <a:spcAft>
                          <a:spcPts val="0"/>
                        </a:spcAft>
                      </a:pPr>
                      <a:r>
                        <a:rPr lang="en-US" sz="1600" kern="1200" dirty="0">
                          <a:effectLst/>
                        </a:rPr>
                        <a:t>C</a:t>
                      </a:r>
                      <a:r>
                        <a:rPr lang="en-IN" sz="1600" kern="1200" dirty="0" err="1">
                          <a:effectLst/>
                        </a:rPr>
                        <a:t>aregiver</a:t>
                      </a:r>
                      <a:endParaRPr lang="en-IN"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tc>
                  <a:txBody>
                    <a:bodyPr/>
                    <a:lstStyle/>
                    <a:p>
                      <a:pPr marL="285750" lvl="0" indent="-285750">
                        <a:lnSpc>
                          <a:spcPct val="150000"/>
                        </a:lnSpc>
                        <a:buFont typeface="Arial" panose="020B0604020202020204" pitchFamily="34" charset="0"/>
                        <a:buChar char="•"/>
                      </a:pPr>
                      <a:r>
                        <a:rPr lang="en-US" sz="1800" kern="1200" dirty="0">
                          <a:effectLst/>
                        </a:rPr>
                        <a:t>Take care of persons with TB as instructed by Doctor/CHO/TB Champions (TB </a:t>
                      </a:r>
                      <a:r>
                        <a:rPr lang="en-US" sz="1800" kern="1200" dirty="0" err="1">
                          <a:effectLst/>
                        </a:rPr>
                        <a:t>Vijeta</a:t>
                      </a:r>
                      <a:r>
                        <a:rPr lang="en-US" sz="1800" kern="1200" dirty="0">
                          <a:effectLst/>
                        </a:rPr>
                        <a:t>)</a:t>
                      </a:r>
                      <a:endParaRPr lang="en-IN" sz="1800" kern="1200" dirty="0">
                        <a:effectLst/>
                      </a:endParaRPr>
                    </a:p>
                    <a:p>
                      <a:pPr marL="285750" lvl="0" indent="-285750">
                        <a:lnSpc>
                          <a:spcPct val="150000"/>
                        </a:lnSpc>
                        <a:buFont typeface="Arial" panose="020B0604020202020204" pitchFamily="34" charset="0"/>
                        <a:buChar char="•"/>
                      </a:pPr>
                      <a:r>
                        <a:rPr lang="en-US" sz="1800" kern="1200" dirty="0">
                          <a:effectLst/>
                        </a:rPr>
                        <a:t>Support patients for treatment compliance</a:t>
                      </a:r>
                      <a:endParaRPr lang="en-IN" sz="1800" kern="1200" dirty="0">
                        <a:effectLst/>
                      </a:endParaRPr>
                    </a:p>
                    <a:p>
                      <a:pPr marL="285750" lvl="0" indent="-285750">
                        <a:lnSpc>
                          <a:spcPct val="150000"/>
                        </a:lnSpc>
                        <a:buFont typeface="Arial" panose="020B0604020202020204" pitchFamily="34" charset="0"/>
                        <a:buChar char="•"/>
                      </a:pPr>
                      <a:r>
                        <a:rPr lang="en-US" sz="1800" kern="1200" dirty="0">
                          <a:effectLst/>
                        </a:rPr>
                        <a:t>Marking treatment adherence in </a:t>
                      </a:r>
                      <a:r>
                        <a:rPr lang="en-US" sz="1800" kern="1200" dirty="0" err="1">
                          <a:effectLst/>
                        </a:rPr>
                        <a:t>pragati</a:t>
                      </a:r>
                      <a:r>
                        <a:rPr lang="en-US" sz="1800" kern="1200" dirty="0">
                          <a:effectLst/>
                        </a:rPr>
                        <a:t> register.</a:t>
                      </a:r>
                      <a:endParaRPr lang="en-IN" sz="1800" kern="1200" dirty="0">
                        <a:effectLst/>
                      </a:endParaRPr>
                    </a:p>
                    <a:p>
                      <a:pPr marL="285750" lvl="0" indent="-285750">
                        <a:lnSpc>
                          <a:spcPct val="150000"/>
                        </a:lnSpc>
                        <a:buFont typeface="Arial" panose="020B0604020202020204" pitchFamily="34" charset="0"/>
                        <a:buChar char="•"/>
                      </a:pPr>
                      <a:r>
                        <a:rPr lang="en-US" sz="1800" kern="1200" dirty="0">
                          <a:effectLst/>
                        </a:rPr>
                        <a:t>Facilitate patients for regular follow-ups/checkups at HWCs/health facilities.</a:t>
                      </a:r>
                      <a:endParaRPr lang="en-IN" sz="1800" kern="1200" dirty="0">
                        <a:effectLst/>
                      </a:endParaRPr>
                    </a:p>
                    <a:p>
                      <a:pPr marL="285750" lvl="0" indent="-285750">
                        <a:lnSpc>
                          <a:spcPct val="150000"/>
                        </a:lnSpc>
                        <a:buFont typeface="Arial" panose="020B0604020202020204" pitchFamily="34" charset="0"/>
                        <a:buChar char="•"/>
                      </a:pPr>
                      <a:r>
                        <a:rPr lang="en-US" sz="1800" kern="1200" dirty="0">
                          <a:effectLst/>
                        </a:rPr>
                        <a:t>Provide nutritional support/dietary monitoring of patients.</a:t>
                      </a:r>
                      <a:endParaRPr lang="en-IN" sz="1800" kern="1200" dirty="0">
                        <a:effectLst/>
                      </a:endParaRPr>
                    </a:p>
                    <a:p>
                      <a:pPr marL="285750" lvl="0" indent="-285750">
                        <a:lnSpc>
                          <a:spcPct val="150000"/>
                        </a:lnSpc>
                        <a:buFont typeface="Arial" panose="020B0604020202020204" pitchFamily="34" charset="0"/>
                        <a:buChar char="•"/>
                      </a:pPr>
                      <a:r>
                        <a:rPr lang="en-US" sz="1800" kern="1200" dirty="0">
                          <a:effectLst/>
                        </a:rPr>
                        <a:t>Facilitate TB Champions (TB </a:t>
                      </a:r>
                      <a:r>
                        <a:rPr lang="en-US" sz="1800" kern="1200" dirty="0" err="1">
                          <a:effectLst/>
                        </a:rPr>
                        <a:t>Vijeta</a:t>
                      </a:r>
                      <a:r>
                        <a:rPr lang="en-US" sz="1800" kern="1200" dirty="0">
                          <a:effectLst/>
                        </a:rPr>
                        <a:t>) for contact tracing activities </a:t>
                      </a:r>
                      <a:endParaRPr lang="en-IN" sz="1800" kern="1200" dirty="0">
                        <a:effectLst/>
                      </a:endParaRPr>
                    </a:p>
                    <a:p>
                      <a:pPr marL="285750" lvl="0" indent="-285750">
                        <a:lnSpc>
                          <a:spcPct val="150000"/>
                        </a:lnSpc>
                        <a:buFont typeface="Arial" panose="020B0604020202020204" pitchFamily="34" charset="0"/>
                        <a:buChar char="•"/>
                      </a:pPr>
                      <a:r>
                        <a:rPr lang="en-US" sz="1800" kern="1200" dirty="0">
                          <a:effectLst/>
                        </a:rPr>
                        <a:t>Ensure initiation and adherence to TB preventive treatment for other eligible household contacts </a:t>
                      </a:r>
                      <a:endParaRPr lang="en-IN" sz="1800" kern="1200" dirty="0">
                        <a:effectLst/>
                      </a:endParaRPr>
                    </a:p>
                    <a:p>
                      <a:pPr marL="285750" lvl="0" indent="-285750">
                        <a:lnSpc>
                          <a:spcPct val="150000"/>
                        </a:lnSpc>
                        <a:buFont typeface="Arial" panose="020B0604020202020204" pitchFamily="34" charset="0"/>
                        <a:buChar char="•"/>
                      </a:pPr>
                      <a:r>
                        <a:rPr lang="en-US" sz="1800" kern="1200" dirty="0">
                          <a:effectLst/>
                        </a:rPr>
                        <a:t>Identify and monitor adverse drug reactions and report </a:t>
                      </a:r>
                      <a:endParaRPr lang="en-IN" sz="1800" kern="1200" dirty="0">
                        <a:effectLst/>
                      </a:endParaRPr>
                    </a:p>
                    <a:p>
                      <a:pPr marL="285750" indent="-285750">
                        <a:lnSpc>
                          <a:spcPct val="150000"/>
                        </a:lnSpc>
                        <a:buFont typeface="Arial" panose="020B0604020202020204" pitchFamily="34" charset="0"/>
                        <a:buChar char="•"/>
                      </a:pPr>
                      <a:r>
                        <a:rPr lang="en-US" sz="1800" kern="1200" dirty="0">
                          <a:effectLst/>
                        </a:rPr>
                        <a:t>Ensure AIC in house to keep others safe </a:t>
                      </a:r>
                      <a:endParaRPr lang="en-IN"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4429151"/>
                  </a:ext>
                </a:extLst>
              </a:tr>
            </a:tbl>
          </a:graphicData>
        </a:graphic>
      </p:graphicFrame>
      <p:sp>
        <p:nvSpPr>
          <p:cNvPr id="5" name="Title 1">
            <a:extLst>
              <a:ext uri="{FF2B5EF4-FFF2-40B4-BE49-F238E27FC236}">
                <a16:creationId xmlns:a16="http://schemas.microsoft.com/office/drawing/2014/main" id="{8A94EAA3-63F2-4386-948A-36AE100DB3E5}"/>
              </a:ext>
            </a:extLst>
          </p:cNvPr>
          <p:cNvSpPr txBox="1">
            <a:spLocks/>
          </p:cNvSpPr>
          <p:nvPr/>
        </p:nvSpPr>
        <p:spPr>
          <a:xfrm>
            <a:off x="735495" y="104705"/>
            <a:ext cx="10515600" cy="552838"/>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a:lstStyle>
          <a:p>
            <a:pPr algn="ctr"/>
            <a:r>
              <a:rPr lang="en-US" sz="3200" dirty="0"/>
              <a:t>Roles &amp; Responsibilities</a:t>
            </a:r>
            <a:r>
              <a:rPr lang="en-US" sz="4000" dirty="0"/>
              <a:t> </a:t>
            </a:r>
            <a:endParaRPr lang="en-IN" sz="4000" dirty="0"/>
          </a:p>
        </p:txBody>
      </p:sp>
    </p:spTree>
    <p:extLst>
      <p:ext uri="{BB962C8B-B14F-4D97-AF65-F5344CB8AC3E}">
        <p14:creationId xmlns:p14="http://schemas.microsoft.com/office/powerpoint/2010/main" val="307182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5D8E520-39C9-459F-BD66-968D9121F5AC}"/>
              </a:ext>
            </a:extLst>
          </p:cNvPr>
          <p:cNvGraphicFramePr>
            <a:graphicFrameLocks noGrp="1"/>
          </p:cNvGraphicFramePr>
          <p:nvPr>
            <p:extLst>
              <p:ext uri="{D42A27DB-BD31-4B8C-83A1-F6EECF244321}">
                <p14:modId xmlns:p14="http://schemas.microsoft.com/office/powerpoint/2010/main" val="2657659340"/>
              </p:ext>
            </p:extLst>
          </p:nvPr>
        </p:nvGraphicFramePr>
        <p:xfrm>
          <a:off x="0" y="913585"/>
          <a:ext cx="12192000" cy="5659493"/>
        </p:xfrm>
        <a:graphic>
          <a:graphicData uri="http://schemas.openxmlformats.org/drawingml/2006/table">
            <a:tbl>
              <a:tblPr firstRow="1" firstCol="1" bandRow="1">
                <a:tableStyleId>{69CF1AB2-1976-4502-BF36-3FF5EA218861}</a:tableStyleId>
              </a:tblPr>
              <a:tblGrid>
                <a:gridCol w="1812839">
                  <a:extLst>
                    <a:ext uri="{9D8B030D-6E8A-4147-A177-3AD203B41FA5}">
                      <a16:colId xmlns:a16="http://schemas.microsoft.com/office/drawing/2014/main" val="581549637"/>
                    </a:ext>
                  </a:extLst>
                </a:gridCol>
                <a:gridCol w="10379161">
                  <a:extLst>
                    <a:ext uri="{9D8B030D-6E8A-4147-A177-3AD203B41FA5}">
                      <a16:colId xmlns:a16="http://schemas.microsoft.com/office/drawing/2014/main" val="3182860862"/>
                    </a:ext>
                  </a:extLst>
                </a:gridCol>
              </a:tblGrid>
              <a:tr h="440947">
                <a:tc>
                  <a:txBody>
                    <a:bodyPr/>
                    <a:lstStyle/>
                    <a:p>
                      <a:pPr algn="ctr" fontAlgn="base">
                        <a:lnSpc>
                          <a:spcPct val="150000"/>
                        </a:lnSpc>
                        <a:spcAft>
                          <a:spcPts val="0"/>
                        </a:spcAft>
                      </a:pPr>
                      <a:r>
                        <a:rPr lang="en-US" sz="1800" dirty="0">
                          <a:effectLst/>
                          <a:latin typeface="Gill Sans MT" panose="020B0502020104020203" pitchFamily="34" charset="0"/>
                        </a:rPr>
                        <a:t>Position </a:t>
                      </a:r>
                      <a:endParaRPr lang="en-IN" sz="16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ase" latinLnBrk="0" hangingPunct="1">
                        <a:lnSpc>
                          <a:spcPct val="150000"/>
                        </a:lnSpc>
                        <a:spcAft>
                          <a:spcPts val="0"/>
                        </a:spcAft>
                      </a:pPr>
                      <a:r>
                        <a:rPr lang="en-US" sz="1800" kern="1200" dirty="0">
                          <a:effectLst/>
                          <a:latin typeface="Gill Sans MT" panose="020B0502020104020203" pitchFamily="34" charset="0"/>
                        </a:rPr>
                        <a:t>Roles &amp; Responsibilities </a:t>
                      </a:r>
                      <a:endParaRPr lang="en-IN" sz="1800" b="1" kern="1200" dirty="0">
                        <a:solidFill>
                          <a:schemeClr val="bg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6036044"/>
                  </a:ext>
                </a:extLst>
              </a:tr>
              <a:tr h="5218546">
                <a:tc>
                  <a:txBody>
                    <a:bodyPr/>
                    <a:lstStyle/>
                    <a:p>
                      <a:pPr marL="0" algn="l" defTabSz="914400" rtl="0" eaLnBrk="1" fontAlgn="base" latinLnBrk="0" hangingPunct="1">
                        <a:lnSpc>
                          <a:spcPct val="150000"/>
                        </a:lnSpc>
                        <a:spcAft>
                          <a:spcPts val="0"/>
                        </a:spcAft>
                      </a:pPr>
                      <a:r>
                        <a:rPr lang="en-US"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TB Champions/</a:t>
                      </a:r>
                    </a:p>
                    <a:p>
                      <a:pPr marL="0" algn="l" defTabSz="914400" rtl="0" eaLnBrk="1" fontAlgn="base" latinLnBrk="0" hangingPunct="1">
                        <a:lnSpc>
                          <a:spcPct val="150000"/>
                        </a:lnSpc>
                        <a:spcAft>
                          <a:spcPts val="0"/>
                        </a:spcAft>
                      </a:pPr>
                      <a:r>
                        <a:rPr lang="en-US"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ASHA/ANMs</a:t>
                      </a:r>
                      <a:endParaRPr lang="en-IN"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tc>
                  <a:txBody>
                    <a:bodyPr/>
                    <a:lstStyle/>
                    <a:p>
                      <a:pPr marL="285750" lvl="0" indent="-285750">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Identify and refer Presumptive cases from the community and their potential caregivers</a:t>
                      </a:r>
                      <a:endParaRPr lang="en-IN" sz="1800" kern="1200" dirty="0">
                        <a:solidFill>
                          <a:schemeClr val="dk1"/>
                        </a:solidFill>
                        <a:effectLst/>
                        <a:latin typeface="Gill Sans MT" panose="020B0502020104020203" pitchFamily="34" charset="0"/>
                        <a:ea typeface="+mn-ea"/>
                        <a:cs typeface="+mn-cs"/>
                      </a:endParaRPr>
                    </a:p>
                    <a:p>
                      <a:pPr marL="285750" lvl="0" indent="-285750">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Visit persons with TB and their families at least once a month for preparing families as caregivers, </a:t>
                      </a:r>
                    </a:p>
                    <a:p>
                      <a:pPr marL="285750" lvl="0" indent="-285750">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Train caregivers at multiple touchpoints during household visits.</a:t>
                      </a:r>
                      <a:endParaRPr lang="en-IN" sz="1800" kern="1200" dirty="0">
                        <a:solidFill>
                          <a:schemeClr val="dk1"/>
                        </a:solidFill>
                        <a:effectLst/>
                        <a:latin typeface="Gill Sans MT" panose="020B0502020104020203" pitchFamily="34" charset="0"/>
                        <a:ea typeface="+mn-ea"/>
                        <a:cs typeface="+mn-cs"/>
                      </a:endParaRPr>
                    </a:p>
                    <a:p>
                      <a:pPr marL="285750" lvl="0" indent="-285750">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Identify contacts of index TB cases with symptoms of TB and refer them to HWCs for sample collection/testing</a:t>
                      </a:r>
                      <a:endParaRPr lang="en-IN" sz="1800" kern="1200" dirty="0">
                        <a:solidFill>
                          <a:schemeClr val="dk1"/>
                        </a:solidFill>
                        <a:effectLst/>
                        <a:latin typeface="Gill Sans MT" panose="020B0502020104020203" pitchFamily="34" charset="0"/>
                        <a:ea typeface="+mn-ea"/>
                        <a:cs typeface="+mn-cs"/>
                      </a:endParaRPr>
                    </a:p>
                    <a:p>
                      <a:pPr marL="285750" lvl="0" indent="-285750">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Personally, accompany people to facilities to ensure they get tested promptly</a:t>
                      </a:r>
                      <a:endParaRPr lang="en-IN" sz="1800" kern="1200" dirty="0">
                        <a:solidFill>
                          <a:schemeClr val="dk1"/>
                        </a:solidFill>
                        <a:effectLst/>
                        <a:latin typeface="Gill Sans MT" panose="020B0502020104020203" pitchFamily="34" charset="0"/>
                        <a:ea typeface="+mn-ea"/>
                        <a:cs typeface="+mn-cs"/>
                      </a:endParaRPr>
                    </a:p>
                    <a:p>
                      <a:pPr marL="285750" lvl="0" indent="-285750">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Provide psychological support to Persons with TB and their caregivers</a:t>
                      </a:r>
                      <a:endParaRPr lang="en-IN" sz="1800" kern="1200" dirty="0">
                        <a:solidFill>
                          <a:schemeClr val="dk1"/>
                        </a:solidFill>
                        <a:effectLst/>
                        <a:latin typeface="Gill Sans MT" panose="020B0502020104020203" pitchFamily="34" charset="0"/>
                        <a:ea typeface="+mn-ea"/>
                        <a:cs typeface="+mn-cs"/>
                      </a:endParaRPr>
                    </a:p>
                    <a:p>
                      <a:pPr marL="285750" lvl="0" indent="-285750">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Motivate persons with TB who dropped out of treatment to resume taking their medication and complete treatment successfully</a:t>
                      </a:r>
                      <a:endParaRPr lang="en-IN" sz="1800" kern="1200" dirty="0">
                        <a:solidFill>
                          <a:schemeClr val="dk1"/>
                        </a:solidFill>
                        <a:effectLst/>
                        <a:latin typeface="Gill Sans MT" panose="020B0502020104020203" pitchFamily="34" charset="0"/>
                        <a:ea typeface="+mn-ea"/>
                        <a:cs typeface="+mn-cs"/>
                      </a:endParaRPr>
                    </a:p>
                    <a:p>
                      <a:pPr marL="285750" indent="-285750">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Update CHOs/MOs about the status of the implementation of initiative </a:t>
                      </a:r>
                      <a:endParaRPr lang="en-IN"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4429151"/>
                  </a:ext>
                </a:extLst>
              </a:tr>
            </a:tbl>
          </a:graphicData>
        </a:graphic>
      </p:graphicFrame>
      <p:sp>
        <p:nvSpPr>
          <p:cNvPr id="5" name="Title 1">
            <a:extLst>
              <a:ext uri="{FF2B5EF4-FFF2-40B4-BE49-F238E27FC236}">
                <a16:creationId xmlns:a16="http://schemas.microsoft.com/office/drawing/2014/main" id="{8A94EAA3-63F2-4386-948A-36AE100DB3E5}"/>
              </a:ext>
            </a:extLst>
          </p:cNvPr>
          <p:cNvSpPr txBox="1">
            <a:spLocks/>
          </p:cNvSpPr>
          <p:nvPr/>
        </p:nvSpPr>
        <p:spPr>
          <a:xfrm>
            <a:off x="735495" y="104705"/>
            <a:ext cx="10515600" cy="552838"/>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a:lstStyle>
          <a:p>
            <a:pPr algn="ctr"/>
            <a:r>
              <a:rPr lang="en-US" sz="3200" dirty="0"/>
              <a:t>Roles &amp; Responsibilities</a:t>
            </a:r>
            <a:r>
              <a:rPr lang="en-US" sz="4000" dirty="0"/>
              <a:t> </a:t>
            </a:r>
            <a:endParaRPr lang="en-IN" sz="4000" dirty="0"/>
          </a:p>
        </p:txBody>
      </p:sp>
    </p:spTree>
    <p:extLst>
      <p:ext uri="{BB962C8B-B14F-4D97-AF65-F5344CB8AC3E}">
        <p14:creationId xmlns:p14="http://schemas.microsoft.com/office/powerpoint/2010/main" val="225432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5D8E520-39C9-459F-BD66-968D9121F5AC}"/>
              </a:ext>
            </a:extLst>
          </p:cNvPr>
          <p:cNvGraphicFramePr>
            <a:graphicFrameLocks noGrp="1"/>
          </p:cNvGraphicFramePr>
          <p:nvPr>
            <p:extLst>
              <p:ext uri="{D42A27DB-BD31-4B8C-83A1-F6EECF244321}">
                <p14:modId xmlns:p14="http://schemas.microsoft.com/office/powerpoint/2010/main" val="3803787751"/>
              </p:ext>
            </p:extLst>
          </p:nvPr>
        </p:nvGraphicFramePr>
        <p:xfrm>
          <a:off x="0" y="913585"/>
          <a:ext cx="12192000" cy="5659493"/>
        </p:xfrm>
        <a:graphic>
          <a:graphicData uri="http://schemas.openxmlformats.org/drawingml/2006/table">
            <a:tbl>
              <a:tblPr firstRow="1" firstCol="1" bandRow="1">
                <a:tableStyleId>{69CF1AB2-1976-4502-BF36-3FF5EA218861}</a:tableStyleId>
              </a:tblPr>
              <a:tblGrid>
                <a:gridCol w="1812839">
                  <a:extLst>
                    <a:ext uri="{9D8B030D-6E8A-4147-A177-3AD203B41FA5}">
                      <a16:colId xmlns:a16="http://schemas.microsoft.com/office/drawing/2014/main" val="581549637"/>
                    </a:ext>
                  </a:extLst>
                </a:gridCol>
                <a:gridCol w="10379161">
                  <a:extLst>
                    <a:ext uri="{9D8B030D-6E8A-4147-A177-3AD203B41FA5}">
                      <a16:colId xmlns:a16="http://schemas.microsoft.com/office/drawing/2014/main" val="3182860862"/>
                    </a:ext>
                  </a:extLst>
                </a:gridCol>
              </a:tblGrid>
              <a:tr h="440947">
                <a:tc>
                  <a:txBody>
                    <a:bodyPr/>
                    <a:lstStyle/>
                    <a:p>
                      <a:pPr algn="ctr" fontAlgn="base">
                        <a:lnSpc>
                          <a:spcPct val="150000"/>
                        </a:lnSpc>
                        <a:spcAft>
                          <a:spcPts val="0"/>
                        </a:spcAft>
                      </a:pPr>
                      <a:r>
                        <a:rPr lang="en-US" sz="1800" dirty="0">
                          <a:effectLst/>
                          <a:latin typeface="Gill Sans MT" panose="020B0502020104020203" pitchFamily="34" charset="0"/>
                        </a:rPr>
                        <a:t>Position </a:t>
                      </a:r>
                      <a:endParaRPr lang="en-IN" sz="16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ase" latinLnBrk="0" hangingPunct="1">
                        <a:lnSpc>
                          <a:spcPct val="150000"/>
                        </a:lnSpc>
                        <a:spcAft>
                          <a:spcPts val="0"/>
                        </a:spcAft>
                      </a:pPr>
                      <a:r>
                        <a:rPr lang="en-US" sz="1800" kern="1200" dirty="0">
                          <a:effectLst/>
                          <a:latin typeface="Gill Sans MT" panose="020B0502020104020203" pitchFamily="34" charset="0"/>
                        </a:rPr>
                        <a:t>Roles &amp; Responsibilities </a:t>
                      </a:r>
                      <a:endParaRPr lang="en-IN" sz="1800" b="1" kern="1200" dirty="0">
                        <a:solidFill>
                          <a:schemeClr val="bg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6036044"/>
                  </a:ext>
                </a:extLst>
              </a:tr>
              <a:tr h="5218546">
                <a:tc>
                  <a:txBody>
                    <a:bodyPr/>
                    <a:lstStyle/>
                    <a:p>
                      <a:pPr marL="0" marR="114935" indent="114300" algn="l" defTabSz="914400" rtl="0" eaLnBrk="1" fontAlgn="base" latinLnBrk="0" hangingPunct="1">
                        <a:lnSpc>
                          <a:spcPct val="150000"/>
                        </a:lnSpc>
                        <a:spcAft>
                          <a:spcPts val="0"/>
                        </a:spcAft>
                      </a:pPr>
                      <a:r>
                        <a:rPr lang="en-US" sz="1600" b="1" kern="1200" dirty="0">
                          <a:solidFill>
                            <a:schemeClr val="tx1"/>
                          </a:solidFill>
                          <a:effectLst/>
                          <a:latin typeface="Gill Sans MT" panose="020B0502020104020203" pitchFamily="34" charset="0"/>
                          <a:ea typeface="Gill Sans"/>
                          <a:cs typeface="Calibri" panose="020F0502020204030204" pitchFamily="34" charset="0"/>
                        </a:rPr>
                        <a:t>Community Health Officers</a:t>
                      </a:r>
                      <a:endParaRPr lang="en-IN"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6223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Identify and train  TB  champions  at  their  facility  (if  not identified/trained yet)</a:t>
                      </a:r>
                      <a:endParaRPr lang="en-IN" sz="1800" kern="1200" dirty="0">
                        <a:solidFill>
                          <a:schemeClr val="dk1"/>
                        </a:solidFill>
                        <a:effectLst/>
                        <a:latin typeface="Gill Sans MT" panose="020B0502020104020203" pitchFamily="34" charset="0"/>
                        <a:ea typeface="+mn-ea"/>
                        <a:cs typeface="+mn-cs"/>
                      </a:endParaRPr>
                    </a:p>
                    <a:p>
                      <a:pPr marL="285750" marR="66675" lvl="0" indent="-285750" algn="l" defTabSz="914400" rtl="0" eaLnBrk="1" latinLnBrk="0" hangingPunct="1">
                        <a:lnSpc>
                          <a:spcPct val="150000"/>
                        </a:lnSpc>
                        <a:spcBef>
                          <a:spcPts val="20"/>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Orient HWC team including ANMs, ASHAs and TB Champions (TB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 about family caregiver  initiative</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2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Generate list of all on-treatment Persons with TB from NI-KSHAY</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20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Screen individuals for symptoms of TB in family and ensure they all eligible family member started on TPT </a:t>
                      </a:r>
                      <a:endParaRPr lang="en-IN" sz="1800" kern="1200" dirty="0">
                        <a:solidFill>
                          <a:schemeClr val="dk1"/>
                        </a:solidFill>
                        <a:effectLst/>
                        <a:latin typeface="Gill Sans MT" panose="020B0502020104020203" pitchFamily="34" charset="0"/>
                        <a:ea typeface="+mn-ea"/>
                        <a:cs typeface="+mn-cs"/>
                      </a:endParaRPr>
                    </a:p>
                    <a:p>
                      <a:pPr marL="285750" marR="63500" lvl="0" indent="-285750" algn="l" defTabSz="914400" rtl="0" eaLnBrk="1" latinLnBrk="0" hangingPunct="1">
                        <a:lnSpc>
                          <a:spcPct val="150000"/>
                        </a:lnSpc>
                        <a:spcBef>
                          <a:spcPts val="20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Identify potential family  caregivers  for  all  presumptive  and confirmed cases</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1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Train &amp; counsel family caregivers at different touchpoints</a:t>
                      </a:r>
                      <a:endParaRPr lang="en-IN" sz="1800" kern="1200" dirty="0">
                        <a:solidFill>
                          <a:schemeClr val="dk1"/>
                        </a:solidFill>
                        <a:effectLst/>
                        <a:latin typeface="Gill Sans MT" panose="020B0502020104020203" pitchFamily="34" charset="0"/>
                        <a:ea typeface="+mn-ea"/>
                        <a:cs typeface="+mn-cs"/>
                      </a:endParaRPr>
                    </a:p>
                    <a:p>
                      <a:pPr marL="285750" marR="64770" lvl="0" indent="-285750" algn="l" defTabSz="914400" rtl="0" eaLnBrk="1" latinLnBrk="0" hangingPunct="1">
                        <a:lnSpc>
                          <a:spcPct val="150000"/>
                        </a:lnSpc>
                        <a:spcBef>
                          <a:spcPts val="1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Plan and ensure follow-up/training of all Persons with TB and family members along with TB Champions(TB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)Ensure all logistics including recording &amp; reporting formats, consumables, IEC etc. are available at AB-HWCs</a:t>
                      </a:r>
                      <a:endParaRPr lang="en-IN" sz="1800" kern="1200" dirty="0">
                        <a:solidFill>
                          <a:schemeClr val="dk1"/>
                        </a:solidFill>
                        <a:effectLst/>
                        <a:latin typeface="Gill Sans MT" panose="020B0502020104020203" pitchFamily="34" charset="0"/>
                        <a:ea typeface="+mn-ea"/>
                        <a:cs typeface="+mn-cs"/>
                      </a:endParaRPr>
                    </a:p>
                    <a:p>
                      <a:pPr marL="285750" marR="62230" lvl="0" indent="-285750" algn="l" defTabSz="914400" rtl="0" eaLnBrk="1" latinLnBrk="0" hangingPunct="1">
                        <a:lnSpc>
                          <a:spcPct val="150000"/>
                        </a:lnSpc>
                        <a:spcBef>
                          <a:spcPts val="1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Ensure enrollment of Persons with TB  and  family  caregivers  in NI-KSHAY platform</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1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Overall monitoring of family caregiver initiative at AB-HWCs</a:t>
                      </a:r>
                      <a:endParaRPr lang="en-IN" sz="1800" kern="1200" dirty="0">
                        <a:solidFill>
                          <a:schemeClr val="dk1"/>
                        </a:solidFill>
                        <a:effectLst/>
                        <a:latin typeface="Gill Sans MT" panose="020B0502020104020203" pitchFamily="34" charset="0"/>
                        <a:ea typeface="+mn-ea"/>
                        <a:cs typeface="+mn-cs"/>
                      </a:endParaRPr>
                    </a:p>
                    <a:p>
                      <a:pPr marL="0" lvl="0" indent="0" algn="l" defTabSz="914400" rtl="0" eaLnBrk="1" latinLnBrk="0" hangingPunct="1">
                        <a:lnSpc>
                          <a:spcPct val="150000"/>
                        </a:lnSpc>
                        <a:spcBef>
                          <a:spcPts val="15"/>
                        </a:spcBef>
                        <a:spcAft>
                          <a:spcPts val="0"/>
                        </a:spcAft>
                        <a:buFont typeface="Arial" panose="020B0604020202020204" pitchFamily="34" charset="0"/>
                        <a:buNone/>
                        <a:tabLst>
                          <a:tab pos="294005" algn="l"/>
                        </a:tabLst>
                      </a:pPr>
                      <a:endParaRPr lang="en-IN" sz="18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784429151"/>
                  </a:ext>
                </a:extLst>
              </a:tr>
            </a:tbl>
          </a:graphicData>
        </a:graphic>
      </p:graphicFrame>
      <p:sp>
        <p:nvSpPr>
          <p:cNvPr id="5" name="Title 1">
            <a:extLst>
              <a:ext uri="{FF2B5EF4-FFF2-40B4-BE49-F238E27FC236}">
                <a16:creationId xmlns:a16="http://schemas.microsoft.com/office/drawing/2014/main" id="{8A94EAA3-63F2-4386-948A-36AE100DB3E5}"/>
              </a:ext>
            </a:extLst>
          </p:cNvPr>
          <p:cNvSpPr txBox="1">
            <a:spLocks/>
          </p:cNvSpPr>
          <p:nvPr/>
        </p:nvSpPr>
        <p:spPr>
          <a:xfrm>
            <a:off x="735495" y="104705"/>
            <a:ext cx="10515600" cy="552838"/>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a:lstStyle>
          <a:p>
            <a:pPr algn="ctr"/>
            <a:r>
              <a:rPr lang="en-US" sz="3200" dirty="0"/>
              <a:t>Roles &amp; Responsibilities</a:t>
            </a:r>
            <a:r>
              <a:rPr lang="en-US" sz="4000" dirty="0"/>
              <a:t> </a:t>
            </a:r>
            <a:endParaRPr lang="en-IN" sz="4000" dirty="0"/>
          </a:p>
        </p:txBody>
      </p:sp>
    </p:spTree>
    <p:extLst>
      <p:ext uri="{BB962C8B-B14F-4D97-AF65-F5344CB8AC3E}">
        <p14:creationId xmlns:p14="http://schemas.microsoft.com/office/powerpoint/2010/main" val="37714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5D8E520-39C9-459F-BD66-968D9121F5AC}"/>
              </a:ext>
            </a:extLst>
          </p:cNvPr>
          <p:cNvGraphicFramePr>
            <a:graphicFrameLocks noGrp="1"/>
          </p:cNvGraphicFramePr>
          <p:nvPr>
            <p:extLst>
              <p:ext uri="{D42A27DB-BD31-4B8C-83A1-F6EECF244321}">
                <p14:modId xmlns:p14="http://schemas.microsoft.com/office/powerpoint/2010/main" val="2117900955"/>
              </p:ext>
            </p:extLst>
          </p:nvPr>
        </p:nvGraphicFramePr>
        <p:xfrm>
          <a:off x="0" y="913585"/>
          <a:ext cx="12192000" cy="5741864"/>
        </p:xfrm>
        <a:graphic>
          <a:graphicData uri="http://schemas.openxmlformats.org/drawingml/2006/table">
            <a:tbl>
              <a:tblPr firstRow="1" firstCol="1" bandRow="1">
                <a:tableStyleId>{69CF1AB2-1976-4502-BF36-3FF5EA218861}</a:tableStyleId>
              </a:tblPr>
              <a:tblGrid>
                <a:gridCol w="1812839">
                  <a:extLst>
                    <a:ext uri="{9D8B030D-6E8A-4147-A177-3AD203B41FA5}">
                      <a16:colId xmlns:a16="http://schemas.microsoft.com/office/drawing/2014/main" val="581549637"/>
                    </a:ext>
                  </a:extLst>
                </a:gridCol>
                <a:gridCol w="10379161">
                  <a:extLst>
                    <a:ext uri="{9D8B030D-6E8A-4147-A177-3AD203B41FA5}">
                      <a16:colId xmlns:a16="http://schemas.microsoft.com/office/drawing/2014/main" val="3182860862"/>
                    </a:ext>
                  </a:extLst>
                </a:gridCol>
              </a:tblGrid>
              <a:tr h="440947">
                <a:tc>
                  <a:txBody>
                    <a:bodyPr/>
                    <a:lstStyle/>
                    <a:p>
                      <a:pPr algn="ctr" fontAlgn="base">
                        <a:lnSpc>
                          <a:spcPct val="150000"/>
                        </a:lnSpc>
                        <a:spcAft>
                          <a:spcPts val="0"/>
                        </a:spcAft>
                      </a:pPr>
                      <a:r>
                        <a:rPr lang="en-US" sz="1800" dirty="0">
                          <a:effectLst/>
                          <a:latin typeface="Gill Sans MT" panose="020B0502020104020203" pitchFamily="34" charset="0"/>
                        </a:rPr>
                        <a:t>Position </a:t>
                      </a:r>
                      <a:endParaRPr lang="en-IN" sz="16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ase" latinLnBrk="0" hangingPunct="1">
                        <a:lnSpc>
                          <a:spcPct val="150000"/>
                        </a:lnSpc>
                        <a:spcAft>
                          <a:spcPts val="0"/>
                        </a:spcAft>
                      </a:pPr>
                      <a:r>
                        <a:rPr lang="en-US" sz="1800" kern="1200" dirty="0">
                          <a:effectLst/>
                          <a:latin typeface="Gill Sans MT" panose="020B0502020104020203" pitchFamily="34" charset="0"/>
                        </a:rPr>
                        <a:t>Roles &amp; Responsibilities </a:t>
                      </a:r>
                      <a:endParaRPr lang="en-IN" sz="1800" b="1" kern="1200" dirty="0">
                        <a:solidFill>
                          <a:schemeClr val="bg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6036044"/>
                  </a:ext>
                </a:extLst>
              </a:tr>
              <a:tr h="5218546">
                <a:tc>
                  <a:txBody>
                    <a:bodyPr/>
                    <a:lstStyle/>
                    <a:p>
                      <a:pPr marL="0" marR="114935" indent="114300" algn="l" defTabSz="914400" rtl="0" eaLnBrk="1" fontAlgn="base" latinLnBrk="0" hangingPunct="1">
                        <a:lnSpc>
                          <a:spcPct val="150000"/>
                        </a:lnSpc>
                        <a:spcAft>
                          <a:spcPts val="0"/>
                        </a:spcAft>
                      </a:pPr>
                      <a:r>
                        <a:rPr lang="en-US" sz="1800" b="1" kern="1200" dirty="0">
                          <a:solidFill>
                            <a:schemeClr val="dk1"/>
                          </a:solidFill>
                          <a:effectLst/>
                          <a:latin typeface="Gill Sans MT" panose="020B0502020104020203" pitchFamily="34" charset="0"/>
                          <a:ea typeface="+mn-ea"/>
                          <a:cs typeface="+mn-cs"/>
                        </a:rPr>
                        <a:t>Medical Officers (MO)</a:t>
                      </a:r>
                      <a:endParaRPr lang="en-IN"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tc>
                  <a:txBody>
                    <a:bodyPr/>
                    <a:lstStyle/>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Identify and facilitate training of TB Champions (TB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 at their facility (if not identified/trained yet)</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Orient team including ANMs, ASHAs and TB Champions (TB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 about family caregiving Initiative</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Screen individuals for symptoms of TB</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Identify potential family caregivers for all patients</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Train &amp; counsel family caregivers at different touchpoints</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Plan and monitor awareness and community mobilization activities</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Plan and ensure follow-up/training of all Persons with TB in consultation with STS and TB Champions (TB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Ensure all logistics including recording &amp; reporting formats, consumables, IEC etc. are available at facility</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Ensure enrollment of  TB  patients  and  family  caregivers  in NI-KSHAY platform</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Overall monitoring of initiative at the facility level</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buFont typeface="Arial" panose="020B0604020202020204" pitchFamily="34" charset="0"/>
                        <a:buChar char="•"/>
                      </a:pPr>
                      <a:r>
                        <a:rPr lang="en-US" sz="1800" kern="1200" dirty="0">
                          <a:solidFill>
                            <a:schemeClr val="dk1"/>
                          </a:solidFill>
                          <a:effectLst/>
                          <a:latin typeface="Gill Sans MT" panose="020B0502020104020203" pitchFamily="34" charset="0"/>
                          <a:ea typeface="+mn-ea"/>
                          <a:cs typeface="+mn-cs"/>
                        </a:rPr>
                        <a:t>Provide	need-based	support	to	linked	SHC-HWCs	for implementing family caregiving initiative</a:t>
                      </a:r>
                      <a:endParaRPr lang="en-IN" sz="18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784429151"/>
                  </a:ext>
                </a:extLst>
              </a:tr>
            </a:tbl>
          </a:graphicData>
        </a:graphic>
      </p:graphicFrame>
      <p:sp>
        <p:nvSpPr>
          <p:cNvPr id="5" name="Title 1">
            <a:extLst>
              <a:ext uri="{FF2B5EF4-FFF2-40B4-BE49-F238E27FC236}">
                <a16:creationId xmlns:a16="http://schemas.microsoft.com/office/drawing/2014/main" id="{8A94EAA3-63F2-4386-948A-36AE100DB3E5}"/>
              </a:ext>
            </a:extLst>
          </p:cNvPr>
          <p:cNvSpPr txBox="1">
            <a:spLocks/>
          </p:cNvSpPr>
          <p:nvPr/>
        </p:nvSpPr>
        <p:spPr>
          <a:xfrm>
            <a:off x="735495" y="104705"/>
            <a:ext cx="10515600" cy="552838"/>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a:lstStyle>
          <a:p>
            <a:pPr algn="ctr"/>
            <a:r>
              <a:rPr lang="en-US" sz="3200" dirty="0"/>
              <a:t>Roles &amp; Responsibilities</a:t>
            </a:r>
            <a:r>
              <a:rPr lang="en-US" sz="4000" dirty="0"/>
              <a:t> </a:t>
            </a:r>
            <a:endParaRPr lang="en-IN" sz="4000" dirty="0"/>
          </a:p>
        </p:txBody>
      </p:sp>
    </p:spTree>
    <p:extLst>
      <p:ext uri="{BB962C8B-B14F-4D97-AF65-F5344CB8AC3E}">
        <p14:creationId xmlns:p14="http://schemas.microsoft.com/office/powerpoint/2010/main" val="57533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p:nvPr/>
        </p:nvSpPr>
        <p:spPr>
          <a:xfrm>
            <a:off x="-360217" y="706638"/>
            <a:ext cx="7715174" cy="4797600"/>
          </a:xfrm>
          <a:prstGeom prst="rect">
            <a:avLst/>
          </a:prstGeom>
          <a:noFill/>
          <a:ln>
            <a:noFill/>
          </a:ln>
        </p:spPr>
        <p:txBody>
          <a:bodyPr spcFirstLastPara="1" wrap="square" lIns="121900" tIns="121900" rIns="121900" bIns="121900" anchor="t" anchorCtr="0">
            <a:noAutofit/>
          </a:bodyPr>
          <a:lstStyle/>
          <a:p>
            <a:pPr marL="611188" lvl="1">
              <a:lnSpc>
                <a:spcPct val="130000"/>
              </a:lnSpc>
              <a:buClr>
                <a:srgbClr val="4D4D4D"/>
              </a:buClr>
              <a:buSzPts val="1175"/>
              <a:defRPr/>
            </a:pPr>
            <a:r>
              <a:rPr lang="en-IN" b="1" dirty="0">
                <a:latin typeface="Gill Sans MT" panose="020B0502020104020203" pitchFamily="34" charset="0"/>
              </a:rPr>
              <a:t>Social support -</a:t>
            </a:r>
            <a:r>
              <a:rPr lang="en-IN" dirty="0">
                <a:latin typeface="Gill Sans MT" panose="020B0502020104020203" pitchFamily="34" charset="0"/>
              </a:rPr>
              <a:t>Family members can provide practical and emotional support to TB patients, which can improve their quality of life and mental health.</a:t>
            </a:r>
          </a:p>
          <a:p>
            <a:pPr marL="611188" lvl="1">
              <a:lnSpc>
                <a:spcPct val="130000"/>
              </a:lnSpc>
              <a:buClr>
                <a:srgbClr val="4D4D4D"/>
              </a:buClr>
              <a:buSzPts val="1175"/>
              <a:defRPr/>
            </a:pPr>
            <a:r>
              <a:rPr lang="en-IN" b="1" dirty="0">
                <a:latin typeface="Gill Sans MT" panose="020B0502020104020203" pitchFamily="34" charset="0"/>
              </a:rPr>
              <a:t>Empowerment of the Family: </a:t>
            </a:r>
            <a:r>
              <a:rPr lang="en-IN" dirty="0">
                <a:latin typeface="Gill Sans MT" panose="020B0502020104020203" pitchFamily="34" charset="0"/>
              </a:rPr>
              <a:t>Training family members to provide care for TB patients can empower them to take control of their health and the health of their loved ones.</a:t>
            </a:r>
          </a:p>
          <a:p>
            <a:pPr marL="611188" lvl="1">
              <a:lnSpc>
                <a:spcPct val="130000"/>
              </a:lnSpc>
              <a:buClr>
                <a:srgbClr val="4D4D4D"/>
              </a:buClr>
              <a:buSzPts val="1175"/>
              <a:defRPr/>
            </a:pPr>
            <a:r>
              <a:rPr lang="en-IN" b="1" dirty="0">
                <a:latin typeface="Gill Sans MT" panose="020B0502020104020203" pitchFamily="34" charset="0"/>
              </a:rPr>
              <a:t>Reduced Stigma: </a:t>
            </a:r>
            <a:r>
              <a:rPr lang="en-IN" dirty="0">
                <a:latin typeface="Gill Sans MT" panose="020B0502020104020203" pitchFamily="34" charset="0"/>
              </a:rPr>
              <a:t>By training family members as primary caregivers, the program can improve equity in TB care, as it provides care and support to patients who may not have access to healthcare services.</a:t>
            </a:r>
          </a:p>
          <a:p>
            <a:pPr marL="611188" lvl="1">
              <a:lnSpc>
                <a:spcPct val="130000"/>
              </a:lnSpc>
              <a:buClr>
                <a:srgbClr val="4D4D4D"/>
              </a:buClr>
              <a:buSzPts val="1175"/>
              <a:defRPr/>
            </a:pPr>
            <a:r>
              <a:rPr lang="en-IN" b="1" dirty="0">
                <a:solidFill>
                  <a:prstClr val="black"/>
                </a:solidFill>
                <a:latin typeface="Gill Sans MT" panose="020B0502020104020203" pitchFamily="34" charset="0"/>
              </a:rPr>
              <a:t>Cost-effective -</a:t>
            </a:r>
            <a:r>
              <a:rPr lang="en-IN" dirty="0">
                <a:solidFill>
                  <a:prstClr val="black"/>
                </a:solidFill>
                <a:latin typeface="Gill Sans MT" panose="020B0502020104020203" pitchFamily="34" charset="0"/>
              </a:rPr>
              <a:t>Family members can provide care and support for patients within their homes, reducing the burden on health facilities and minimizing the cost of hospitalization</a:t>
            </a:r>
          </a:p>
          <a:p>
            <a:pPr marL="611188" lvl="1">
              <a:lnSpc>
                <a:spcPct val="130000"/>
              </a:lnSpc>
              <a:buClr>
                <a:srgbClr val="4D4D4D"/>
              </a:buClr>
              <a:buSzPts val="1175"/>
              <a:defRPr/>
            </a:pPr>
            <a:r>
              <a:rPr lang="en-IN" b="1" dirty="0">
                <a:latin typeface="Gill Sans MT" panose="020B0502020104020203" pitchFamily="34" charset="0"/>
              </a:rPr>
              <a:t>Improved Equity: </a:t>
            </a:r>
            <a:r>
              <a:rPr lang="en-IN" dirty="0">
                <a:latin typeface="Gill Sans MT" panose="020B0502020104020203" pitchFamily="34" charset="0"/>
              </a:rPr>
              <a:t>By training family members as primary caregivers, the program can improve equity in TB care, as it provides care and support to patients who may not have access to healthcare services.</a:t>
            </a:r>
          </a:p>
          <a:p>
            <a:pPr marL="611188" lvl="1">
              <a:lnSpc>
                <a:spcPct val="130000"/>
              </a:lnSpc>
              <a:buClr>
                <a:srgbClr val="4D4D4D"/>
              </a:buClr>
              <a:buSzPts val="1175"/>
              <a:defRPr/>
            </a:pPr>
            <a:endParaRPr lang="en-US" dirty="0">
              <a:solidFill>
                <a:prstClr val="black"/>
              </a:solidFill>
              <a:latin typeface="Gill Sans MT" panose="020B0502020104020203" pitchFamily="34" charset="0"/>
              <a:sym typeface="Gill Sans"/>
            </a:endParaRPr>
          </a:p>
          <a:p>
            <a:pPr marL="0" marR="0" lvl="0" indent="0" algn="l" defTabSz="914400" rtl="0" eaLnBrk="1" fontAlgn="auto" latinLnBrk="0" hangingPunct="1">
              <a:lnSpc>
                <a:spcPct val="130000"/>
              </a:lnSpc>
              <a:spcBef>
                <a:spcPts val="1600"/>
              </a:spcBef>
              <a:spcAft>
                <a:spcPts val="0"/>
              </a:spcAft>
              <a:buClr>
                <a:srgbClr val="44546A"/>
              </a:buClr>
              <a:buSzPts val="688"/>
              <a:buFont typeface="Arial"/>
              <a:buNone/>
              <a:tabLst/>
              <a:defRPr/>
            </a:pPr>
            <a:endParaRPr kumimoji="0" sz="1800" b="0" i="0" u="none" strike="noStrike" kern="1200" cap="none" spc="0" normalizeH="0" baseline="0" noProof="0" dirty="0">
              <a:ln>
                <a:noFill/>
              </a:ln>
              <a:solidFill>
                <a:prstClr val="black"/>
              </a:solidFill>
              <a:effectLst/>
              <a:uLnTx/>
              <a:uFillTx/>
              <a:latin typeface="Gill Sans MT" panose="020B0502020104020203" pitchFamily="34" charset="0"/>
              <a:ea typeface="Gill Sans"/>
              <a:cs typeface="Gill Sans"/>
              <a:sym typeface="Gill Sans"/>
            </a:endParaRPr>
          </a:p>
          <a:p>
            <a:pPr marL="0" marR="0" lvl="0" indent="0" algn="l" defTabSz="914400" rtl="0" eaLnBrk="1" fontAlgn="auto" latinLnBrk="0" hangingPunct="1">
              <a:lnSpc>
                <a:spcPct val="130000"/>
              </a:lnSpc>
              <a:spcBef>
                <a:spcPts val="1600"/>
              </a:spcBef>
              <a:spcAft>
                <a:spcPts val="0"/>
              </a:spcAft>
              <a:buClr>
                <a:srgbClr val="44546A"/>
              </a:buClr>
              <a:buSzPts val="688"/>
              <a:buFont typeface="Arial"/>
              <a:buNone/>
              <a:tabLst/>
              <a:defRPr/>
            </a:pPr>
            <a:endParaRPr kumimoji="0" sz="1800" b="0" i="0" u="none" strike="noStrike" kern="1200" cap="none" spc="0" normalizeH="0" baseline="0" noProof="0" dirty="0">
              <a:ln>
                <a:noFill/>
              </a:ln>
              <a:solidFill>
                <a:prstClr val="black"/>
              </a:solidFill>
              <a:effectLst/>
              <a:uLnTx/>
              <a:uFillTx/>
              <a:latin typeface="Gill Sans"/>
              <a:ea typeface="Gill Sans"/>
              <a:cs typeface="Gill Sans"/>
              <a:sym typeface="Gill Sans"/>
            </a:endParaRPr>
          </a:p>
          <a:p>
            <a:pPr marL="0" marR="0" lvl="0" indent="0" algn="l" defTabSz="914400" rtl="0" eaLnBrk="1" fontAlgn="auto" latinLnBrk="0" hangingPunct="1">
              <a:lnSpc>
                <a:spcPct val="95000"/>
              </a:lnSpc>
              <a:spcBef>
                <a:spcPts val="1600"/>
              </a:spcBef>
              <a:spcAft>
                <a:spcPts val="0"/>
              </a:spcAft>
              <a:buClr>
                <a:srgbClr val="44546A"/>
              </a:buClr>
              <a:buSzPts val="688"/>
              <a:buFont typeface="Arial"/>
              <a:buNone/>
              <a:tabLst/>
              <a:defRPr/>
            </a:pPr>
            <a:endParaRPr kumimoji="0" sz="1600" b="0" i="0" u="none" strike="noStrike" kern="1200" cap="none" spc="0" normalizeH="0" baseline="0" noProof="0" dirty="0">
              <a:ln>
                <a:noFill/>
              </a:ln>
              <a:solidFill>
                <a:prstClr val="black"/>
              </a:solidFill>
              <a:effectLst/>
              <a:uLnTx/>
              <a:uFillTx/>
              <a:latin typeface="Gill Sans"/>
              <a:ea typeface="Gill Sans"/>
              <a:cs typeface="Gill Sans"/>
              <a:sym typeface="Gill Sans"/>
            </a:endParaRPr>
          </a:p>
          <a:p>
            <a:pPr marL="0" marR="0" lvl="0" indent="0" algn="l" defTabSz="914400" rtl="0" eaLnBrk="1" fontAlgn="auto" latinLnBrk="0" hangingPunct="1">
              <a:lnSpc>
                <a:spcPct val="95000"/>
              </a:lnSpc>
              <a:spcBef>
                <a:spcPts val="1600"/>
              </a:spcBef>
              <a:spcAft>
                <a:spcPts val="1600"/>
              </a:spcAft>
              <a:buClr>
                <a:srgbClr val="44546A"/>
              </a:buClr>
              <a:buSzPts val="688"/>
              <a:buFont typeface="Arial"/>
              <a:buNone/>
              <a:tabLst/>
              <a:defRPr/>
            </a:pPr>
            <a:endParaRPr kumimoji="0" sz="1600" b="0" i="0" u="none" strike="noStrike" kern="1200" cap="none" spc="0" normalizeH="0" baseline="0" noProof="0" dirty="0">
              <a:ln>
                <a:noFill/>
              </a:ln>
              <a:solidFill>
                <a:prstClr val="black"/>
              </a:solidFill>
              <a:effectLst/>
              <a:uLnTx/>
              <a:uFillTx/>
              <a:latin typeface="Gill Sans"/>
              <a:ea typeface="Gill Sans"/>
              <a:cs typeface="Gill Sans"/>
              <a:sym typeface="Gill Sans"/>
            </a:endParaRPr>
          </a:p>
        </p:txBody>
      </p:sp>
      <p:sp>
        <p:nvSpPr>
          <p:cNvPr id="6" name="Title 1">
            <a:extLst>
              <a:ext uri="{FF2B5EF4-FFF2-40B4-BE49-F238E27FC236}">
                <a16:creationId xmlns:a16="http://schemas.microsoft.com/office/drawing/2014/main" id="{09D37DDF-4FBD-4609-B85D-2B513235946A}"/>
              </a:ext>
            </a:extLst>
          </p:cNvPr>
          <p:cNvSpPr>
            <a:spLocks noGrp="1"/>
          </p:cNvSpPr>
          <p:nvPr>
            <p:ph type="title"/>
          </p:nvPr>
        </p:nvSpPr>
        <p:spPr>
          <a:xfrm>
            <a:off x="903552" y="171650"/>
            <a:ext cx="9788456" cy="534988"/>
          </a:xfrm>
        </p:spPr>
        <p:txBody>
          <a:bodyPr>
            <a:noAutofit/>
          </a:bodyPr>
          <a:lstStyle/>
          <a:p>
            <a:r>
              <a:rPr lang="en-US" sz="3200" dirty="0"/>
              <a:t>Rationale for Family Care Giver Model for TB</a:t>
            </a:r>
            <a:endParaRPr lang="en-IN" sz="3200" dirty="0"/>
          </a:p>
        </p:txBody>
      </p:sp>
      <p:pic>
        <p:nvPicPr>
          <p:cNvPr id="3" name="Picture 2">
            <a:extLst>
              <a:ext uri="{FF2B5EF4-FFF2-40B4-BE49-F238E27FC236}">
                <a16:creationId xmlns:a16="http://schemas.microsoft.com/office/drawing/2014/main" id="{5835152E-A7F1-4F99-9A17-E1F1F356A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297" y="3105438"/>
            <a:ext cx="3250095" cy="2166730"/>
          </a:xfrm>
          <a:prstGeom prst="rect">
            <a:avLst/>
          </a:prstGeom>
        </p:spPr>
      </p:pic>
      <p:pic>
        <p:nvPicPr>
          <p:cNvPr id="10" name="Picture 9">
            <a:extLst>
              <a:ext uri="{FF2B5EF4-FFF2-40B4-BE49-F238E27FC236}">
                <a16:creationId xmlns:a16="http://schemas.microsoft.com/office/drawing/2014/main" id="{FC881155-EEDF-46E8-9F73-7087FE4FF8CB}"/>
              </a:ext>
            </a:extLst>
          </p:cNvPr>
          <p:cNvPicPr>
            <a:picLocks noChangeAspect="1"/>
          </p:cNvPicPr>
          <p:nvPr/>
        </p:nvPicPr>
        <p:blipFill rotWithShape="1">
          <a:blip r:embed="rId4"/>
          <a:srcRect l="4207" t="5882" r="5366" b="15881"/>
          <a:stretch/>
        </p:blipFill>
        <p:spPr>
          <a:xfrm>
            <a:off x="8040216" y="1091130"/>
            <a:ext cx="3216176" cy="1904098"/>
          </a:xfrm>
          <a:prstGeom prst="rect">
            <a:avLst/>
          </a:prstGeom>
        </p:spPr>
      </p:pic>
      <p:sp>
        <p:nvSpPr>
          <p:cNvPr id="11" name="TextBox 10">
            <a:extLst>
              <a:ext uri="{FF2B5EF4-FFF2-40B4-BE49-F238E27FC236}">
                <a16:creationId xmlns:a16="http://schemas.microsoft.com/office/drawing/2014/main" id="{6DDBEBB0-449A-4D4A-BE3A-33439F155F4C}"/>
              </a:ext>
            </a:extLst>
          </p:cNvPr>
          <p:cNvSpPr txBox="1"/>
          <p:nvPr/>
        </p:nvSpPr>
        <p:spPr>
          <a:xfrm>
            <a:off x="8006297" y="5394028"/>
            <a:ext cx="3216175" cy="646331"/>
          </a:xfrm>
          <a:prstGeom prst="rect">
            <a:avLst/>
          </a:prstGeom>
          <a:noFill/>
        </p:spPr>
        <p:txBody>
          <a:bodyPr wrap="square" rtlCol="0">
            <a:spAutoFit/>
          </a:bodyPr>
          <a:lstStyle/>
          <a:p>
            <a:pPr algn="ctr"/>
            <a:r>
              <a:rPr lang="en-US" dirty="0">
                <a:latin typeface="Gill Sans MT" panose="020B0502020104020203" pitchFamily="34" charset="0"/>
              </a:rPr>
              <a:t>Piloted in two districts of Madhya Pradesh</a:t>
            </a:r>
            <a:endParaRPr lang="en-IN" dirty="0">
              <a:latin typeface="Gill Sans MT" panose="020B05020201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5D8E520-39C9-459F-BD66-968D9121F5AC}"/>
              </a:ext>
            </a:extLst>
          </p:cNvPr>
          <p:cNvGraphicFramePr>
            <a:graphicFrameLocks noGrp="1"/>
          </p:cNvGraphicFramePr>
          <p:nvPr>
            <p:extLst>
              <p:ext uri="{D42A27DB-BD31-4B8C-83A1-F6EECF244321}">
                <p14:modId xmlns:p14="http://schemas.microsoft.com/office/powerpoint/2010/main" val="9545635"/>
              </p:ext>
            </p:extLst>
          </p:nvPr>
        </p:nvGraphicFramePr>
        <p:xfrm>
          <a:off x="0" y="913585"/>
          <a:ext cx="12192000" cy="5659493"/>
        </p:xfrm>
        <a:graphic>
          <a:graphicData uri="http://schemas.openxmlformats.org/drawingml/2006/table">
            <a:tbl>
              <a:tblPr firstRow="1" firstCol="1" bandRow="1">
                <a:tableStyleId>{69CF1AB2-1976-4502-BF36-3FF5EA218861}</a:tableStyleId>
              </a:tblPr>
              <a:tblGrid>
                <a:gridCol w="1812839">
                  <a:extLst>
                    <a:ext uri="{9D8B030D-6E8A-4147-A177-3AD203B41FA5}">
                      <a16:colId xmlns:a16="http://schemas.microsoft.com/office/drawing/2014/main" val="581549637"/>
                    </a:ext>
                  </a:extLst>
                </a:gridCol>
                <a:gridCol w="10379161">
                  <a:extLst>
                    <a:ext uri="{9D8B030D-6E8A-4147-A177-3AD203B41FA5}">
                      <a16:colId xmlns:a16="http://schemas.microsoft.com/office/drawing/2014/main" val="3182860862"/>
                    </a:ext>
                  </a:extLst>
                </a:gridCol>
              </a:tblGrid>
              <a:tr h="440947">
                <a:tc>
                  <a:txBody>
                    <a:bodyPr/>
                    <a:lstStyle/>
                    <a:p>
                      <a:pPr algn="ctr" fontAlgn="base">
                        <a:lnSpc>
                          <a:spcPct val="150000"/>
                        </a:lnSpc>
                        <a:spcAft>
                          <a:spcPts val="0"/>
                        </a:spcAft>
                      </a:pPr>
                      <a:r>
                        <a:rPr lang="en-US" sz="1800" dirty="0">
                          <a:effectLst/>
                          <a:latin typeface="Gill Sans MT" panose="020B0502020104020203" pitchFamily="34" charset="0"/>
                        </a:rPr>
                        <a:t>Position </a:t>
                      </a:r>
                      <a:endParaRPr lang="en-IN" sz="16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ase" latinLnBrk="0" hangingPunct="1">
                        <a:lnSpc>
                          <a:spcPct val="150000"/>
                        </a:lnSpc>
                        <a:spcAft>
                          <a:spcPts val="0"/>
                        </a:spcAft>
                      </a:pPr>
                      <a:r>
                        <a:rPr lang="en-US" sz="1800" kern="1200" dirty="0">
                          <a:effectLst/>
                          <a:latin typeface="Gill Sans MT" panose="020B0502020104020203" pitchFamily="34" charset="0"/>
                        </a:rPr>
                        <a:t>Roles &amp; Responsibilities </a:t>
                      </a:r>
                      <a:endParaRPr lang="en-IN" sz="1800" b="1" kern="1200" dirty="0">
                        <a:solidFill>
                          <a:schemeClr val="bg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6036044"/>
                  </a:ext>
                </a:extLst>
              </a:tr>
              <a:tr h="5218546">
                <a:tc>
                  <a:txBody>
                    <a:bodyPr/>
                    <a:lstStyle/>
                    <a:p>
                      <a:pPr marL="0" marR="114935" indent="114300" algn="l" defTabSz="914400" rtl="0" eaLnBrk="1" fontAlgn="base" latinLnBrk="0" hangingPunct="1">
                        <a:lnSpc>
                          <a:spcPct val="150000"/>
                        </a:lnSpc>
                        <a:spcAft>
                          <a:spcPts val="0"/>
                        </a:spcAft>
                      </a:pPr>
                      <a:r>
                        <a:rPr lang="en-US" sz="1800" b="1" kern="1200" dirty="0">
                          <a:solidFill>
                            <a:schemeClr val="dk1"/>
                          </a:solidFill>
                          <a:effectLst/>
                          <a:latin typeface="Gill Sans MT" panose="020B0502020104020203" pitchFamily="34" charset="0"/>
                          <a:ea typeface="+mn-ea"/>
                          <a:cs typeface="+mn-cs"/>
                        </a:rPr>
                        <a:t>STSs/TBHVs</a:t>
                      </a:r>
                      <a:endParaRPr lang="en-IN"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tc>
                  <a:txBody>
                    <a:bodyPr/>
                    <a:lstStyle/>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Overall coordination and monitoring of activities at the SHC-HWC level</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Conduct monthly supportive supervisory visits to AB-HWCs</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Mentor linked SHC-HWC staff for family caregiver initiative</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Generate list of current Persons with TB from NI-KSHAY  and share it with SHC-HWC</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Facilitate training of CHOs/TB Champions (TB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Conduct follow-up training for all family caregivers and patients </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Handhold HWC team for implementing family caregiving initiative </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Ensure all caregivers are enrolled a in NI-KSHAY </a:t>
                      </a:r>
                      <a:endParaRPr lang="en-IN" sz="18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784429151"/>
                  </a:ext>
                </a:extLst>
              </a:tr>
            </a:tbl>
          </a:graphicData>
        </a:graphic>
      </p:graphicFrame>
      <p:sp>
        <p:nvSpPr>
          <p:cNvPr id="5" name="Title 1">
            <a:extLst>
              <a:ext uri="{FF2B5EF4-FFF2-40B4-BE49-F238E27FC236}">
                <a16:creationId xmlns:a16="http://schemas.microsoft.com/office/drawing/2014/main" id="{8A94EAA3-63F2-4386-948A-36AE100DB3E5}"/>
              </a:ext>
            </a:extLst>
          </p:cNvPr>
          <p:cNvSpPr txBox="1">
            <a:spLocks/>
          </p:cNvSpPr>
          <p:nvPr/>
        </p:nvSpPr>
        <p:spPr>
          <a:xfrm>
            <a:off x="735495" y="104705"/>
            <a:ext cx="10515600" cy="552838"/>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a:lstStyle>
          <a:p>
            <a:pPr algn="ctr"/>
            <a:r>
              <a:rPr lang="en-US" sz="3200" dirty="0"/>
              <a:t>Roles &amp; Responsibilities</a:t>
            </a:r>
            <a:r>
              <a:rPr lang="en-US" sz="4000" dirty="0"/>
              <a:t> </a:t>
            </a:r>
            <a:endParaRPr lang="en-IN" sz="4000" dirty="0"/>
          </a:p>
        </p:txBody>
      </p:sp>
    </p:spTree>
    <p:extLst>
      <p:ext uri="{BB962C8B-B14F-4D97-AF65-F5344CB8AC3E}">
        <p14:creationId xmlns:p14="http://schemas.microsoft.com/office/powerpoint/2010/main" val="3115862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5D8E520-39C9-459F-BD66-968D9121F5AC}"/>
              </a:ext>
            </a:extLst>
          </p:cNvPr>
          <p:cNvGraphicFramePr>
            <a:graphicFrameLocks noGrp="1"/>
          </p:cNvGraphicFramePr>
          <p:nvPr>
            <p:extLst>
              <p:ext uri="{D42A27DB-BD31-4B8C-83A1-F6EECF244321}">
                <p14:modId xmlns:p14="http://schemas.microsoft.com/office/powerpoint/2010/main" val="4058537692"/>
              </p:ext>
            </p:extLst>
          </p:nvPr>
        </p:nvGraphicFramePr>
        <p:xfrm>
          <a:off x="0" y="913585"/>
          <a:ext cx="12192000" cy="5659493"/>
        </p:xfrm>
        <a:graphic>
          <a:graphicData uri="http://schemas.openxmlformats.org/drawingml/2006/table">
            <a:tbl>
              <a:tblPr firstRow="1" firstCol="1" bandRow="1">
                <a:tableStyleId>{69CF1AB2-1976-4502-BF36-3FF5EA218861}</a:tableStyleId>
              </a:tblPr>
              <a:tblGrid>
                <a:gridCol w="1812839">
                  <a:extLst>
                    <a:ext uri="{9D8B030D-6E8A-4147-A177-3AD203B41FA5}">
                      <a16:colId xmlns:a16="http://schemas.microsoft.com/office/drawing/2014/main" val="581549637"/>
                    </a:ext>
                  </a:extLst>
                </a:gridCol>
                <a:gridCol w="10379161">
                  <a:extLst>
                    <a:ext uri="{9D8B030D-6E8A-4147-A177-3AD203B41FA5}">
                      <a16:colId xmlns:a16="http://schemas.microsoft.com/office/drawing/2014/main" val="3182860862"/>
                    </a:ext>
                  </a:extLst>
                </a:gridCol>
              </a:tblGrid>
              <a:tr h="440947">
                <a:tc>
                  <a:txBody>
                    <a:bodyPr/>
                    <a:lstStyle/>
                    <a:p>
                      <a:pPr algn="ctr" fontAlgn="base">
                        <a:lnSpc>
                          <a:spcPct val="150000"/>
                        </a:lnSpc>
                        <a:spcAft>
                          <a:spcPts val="0"/>
                        </a:spcAft>
                      </a:pPr>
                      <a:r>
                        <a:rPr lang="en-US" sz="1800" dirty="0">
                          <a:effectLst/>
                          <a:latin typeface="Gill Sans MT" panose="020B0502020104020203" pitchFamily="34" charset="0"/>
                        </a:rPr>
                        <a:t>Position </a:t>
                      </a:r>
                      <a:endParaRPr lang="en-IN" sz="16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ase" latinLnBrk="0" hangingPunct="1">
                        <a:lnSpc>
                          <a:spcPct val="150000"/>
                        </a:lnSpc>
                        <a:spcAft>
                          <a:spcPts val="0"/>
                        </a:spcAft>
                      </a:pPr>
                      <a:r>
                        <a:rPr lang="en-US" sz="1800" kern="1200" dirty="0">
                          <a:effectLst/>
                          <a:latin typeface="Gill Sans MT" panose="020B0502020104020203" pitchFamily="34" charset="0"/>
                        </a:rPr>
                        <a:t>Roles &amp; Responsibilities </a:t>
                      </a:r>
                      <a:endParaRPr lang="en-IN" sz="1800" b="1" kern="1200" dirty="0">
                        <a:solidFill>
                          <a:schemeClr val="bg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6036044"/>
                  </a:ext>
                </a:extLst>
              </a:tr>
              <a:tr h="5218546">
                <a:tc>
                  <a:txBody>
                    <a:bodyPr/>
                    <a:lstStyle/>
                    <a:p>
                      <a:pPr marL="0" marR="114935" indent="114300" algn="l" defTabSz="914400" rtl="0" eaLnBrk="1" fontAlgn="base" latinLnBrk="0" hangingPunct="1">
                        <a:lnSpc>
                          <a:spcPct val="150000"/>
                        </a:lnSpc>
                        <a:spcAft>
                          <a:spcPts val="0"/>
                        </a:spcAft>
                      </a:pPr>
                      <a:r>
                        <a:rPr lang="en-US" sz="1800" b="1" kern="1200" dirty="0">
                          <a:solidFill>
                            <a:schemeClr val="dk1"/>
                          </a:solidFill>
                          <a:effectLst/>
                          <a:latin typeface="Gill Sans MT" panose="020B0502020104020203" pitchFamily="34" charset="0"/>
                          <a:ea typeface="+mn-ea"/>
                          <a:cs typeface="+mn-cs"/>
                        </a:rPr>
                        <a:t>PPSA</a:t>
                      </a:r>
                      <a:endParaRPr lang="en-IN"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tc>
                  <a:txBody>
                    <a:bodyPr/>
                    <a:lstStyle/>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Identify potential family  caregivers  for  all  presumptive  and confirmed cases</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Train &amp; counsel family caregivers at different touchpoints</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Plan and ensure follow-up/training of all Persons with TB and family members along with TB Champions (TB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Ensure all logistics including recording &amp; reporting formats, consumables, IEC etc. are available for private providers</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Screen individuals for symptoms of TB in family and ensure they all eligible family member started on TPT </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Overall coordination and monitoring of activities at the private provider level</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Conduct monthly supportive supervisory visits to Private providers </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Advocate and brief private provider for implementing family caregiving initiative </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Ensure all caregivers of private sector patients are enrolled a in NI-KSHAY </a:t>
                      </a:r>
                      <a:endParaRPr lang="en-IN" sz="18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784429151"/>
                  </a:ext>
                </a:extLst>
              </a:tr>
            </a:tbl>
          </a:graphicData>
        </a:graphic>
      </p:graphicFrame>
      <p:sp>
        <p:nvSpPr>
          <p:cNvPr id="5" name="Title 1">
            <a:extLst>
              <a:ext uri="{FF2B5EF4-FFF2-40B4-BE49-F238E27FC236}">
                <a16:creationId xmlns:a16="http://schemas.microsoft.com/office/drawing/2014/main" id="{8A94EAA3-63F2-4386-948A-36AE100DB3E5}"/>
              </a:ext>
            </a:extLst>
          </p:cNvPr>
          <p:cNvSpPr txBox="1">
            <a:spLocks/>
          </p:cNvSpPr>
          <p:nvPr/>
        </p:nvSpPr>
        <p:spPr>
          <a:xfrm>
            <a:off x="735495" y="104705"/>
            <a:ext cx="10515600" cy="552838"/>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a:lstStyle>
          <a:p>
            <a:pPr algn="ctr"/>
            <a:r>
              <a:rPr lang="en-US" sz="3200" dirty="0"/>
              <a:t>Roles &amp; Responsibilities</a:t>
            </a:r>
            <a:r>
              <a:rPr lang="en-US" sz="4000" dirty="0"/>
              <a:t> </a:t>
            </a:r>
            <a:endParaRPr lang="en-IN" sz="4000" dirty="0"/>
          </a:p>
        </p:txBody>
      </p:sp>
    </p:spTree>
    <p:extLst>
      <p:ext uri="{BB962C8B-B14F-4D97-AF65-F5344CB8AC3E}">
        <p14:creationId xmlns:p14="http://schemas.microsoft.com/office/powerpoint/2010/main" val="200918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5D8E520-39C9-459F-BD66-968D9121F5AC}"/>
              </a:ext>
            </a:extLst>
          </p:cNvPr>
          <p:cNvGraphicFramePr>
            <a:graphicFrameLocks noGrp="1"/>
          </p:cNvGraphicFramePr>
          <p:nvPr>
            <p:extLst>
              <p:ext uri="{D42A27DB-BD31-4B8C-83A1-F6EECF244321}">
                <p14:modId xmlns:p14="http://schemas.microsoft.com/office/powerpoint/2010/main" val="4113317887"/>
              </p:ext>
            </p:extLst>
          </p:nvPr>
        </p:nvGraphicFramePr>
        <p:xfrm>
          <a:off x="0" y="913586"/>
          <a:ext cx="12192000" cy="5944414"/>
        </p:xfrm>
        <a:graphic>
          <a:graphicData uri="http://schemas.openxmlformats.org/drawingml/2006/table">
            <a:tbl>
              <a:tblPr firstRow="1" firstCol="1" bandRow="1">
                <a:tableStyleId>{69CF1AB2-1976-4502-BF36-3FF5EA218861}</a:tableStyleId>
              </a:tblPr>
              <a:tblGrid>
                <a:gridCol w="1812839">
                  <a:extLst>
                    <a:ext uri="{9D8B030D-6E8A-4147-A177-3AD203B41FA5}">
                      <a16:colId xmlns:a16="http://schemas.microsoft.com/office/drawing/2014/main" val="581549637"/>
                    </a:ext>
                  </a:extLst>
                </a:gridCol>
                <a:gridCol w="10379161">
                  <a:extLst>
                    <a:ext uri="{9D8B030D-6E8A-4147-A177-3AD203B41FA5}">
                      <a16:colId xmlns:a16="http://schemas.microsoft.com/office/drawing/2014/main" val="3182860862"/>
                    </a:ext>
                  </a:extLst>
                </a:gridCol>
              </a:tblGrid>
              <a:tr h="367679">
                <a:tc>
                  <a:txBody>
                    <a:bodyPr/>
                    <a:lstStyle/>
                    <a:p>
                      <a:pPr algn="ctr" fontAlgn="base">
                        <a:lnSpc>
                          <a:spcPct val="150000"/>
                        </a:lnSpc>
                        <a:spcAft>
                          <a:spcPts val="0"/>
                        </a:spcAft>
                      </a:pPr>
                      <a:r>
                        <a:rPr lang="en-US" sz="1800" dirty="0">
                          <a:effectLst/>
                          <a:latin typeface="Gill Sans MT" panose="020B0502020104020203" pitchFamily="34" charset="0"/>
                        </a:rPr>
                        <a:t>Position </a:t>
                      </a:r>
                      <a:endParaRPr lang="en-IN" sz="16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fontAlgn="base" latinLnBrk="0" hangingPunct="1">
                        <a:lnSpc>
                          <a:spcPct val="150000"/>
                        </a:lnSpc>
                        <a:spcAft>
                          <a:spcPts val="0"/>
                        </a:spcAft>
                      </a:pPr>
                      <a:r>
                        <a:rPr lang="en-US" sz="1800" kern="1200" dirty="0">
                          <a:effectLst/>
                          <a:latin typeface="Gill Sans MT" panose="020B0502020104020203" pitchFamily="34" charset="0"/>
                        </a:rPr>
                        <a:t>Roles &amp; Responsibilities </a:t>
                      </a:r>
                      <a:endParaRPr lang="en-IN" sz="1800" b="1" kern="1200" dirty="0">
                        <a:solidFill>
                          <a:schemeClr val="bg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6036044"/>
                  </a:ext>
                </a:extLst>
              </a:tr>
              <a:tr h="2364036">
                <a:tc>
                  <a:txBody>
                    <a:bodyPr/>
                    <a:lstStyle/>
                    <a:p>
                      <a:pPr marL="0" marR="114935" indent="114300" algn="l" defTabSz="914400" rtl="0" eaLnBrk="1" fontAlgn="base" latinLnBrk="0" hangingPunct="1">
                        <a:lnSpc>
                          <a:spcPct val="150000"/>
                        </a:lnSpc>
                        <a:spcAft>
                          <a:spcPts val="0"/>
                        </a:spcAft>
                      </a:pPr>
                      <a:r>
                        <a:rPr lang="en-US" sz="1800" b="1" kern="1200" dirty="0">
                          <a:solidFill>
                            <a:schemeClr val="dk1"/>
                          </a:solidFill>
                          <a:effectLst/>
                          <a:latin typeface="Gill Sans MT" panose="020B0502020104020203" pitchFamily="34" charset="0"/>
                          <a:ea typeface="+mn-ea"/>
                          <a:cs typeface="+mn-cs"/>
                        </a:rPr>
                        <a:t>DTOs</a:t>
                      </a:r>
                      <a:endParaRPr lang="en-IN"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6350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Issue guidance to the district for implementation of family care giver initiative</a:t>
                      </a:r>
                      <a:endParaRPr lang="en-IN" sz="1800" kern="1200" dirty="0">
                        <a:solidFill>
                          <a:schemeClr val="dk1"/>
                        </a:solidFill>
                        <a:effectLst/>
                        <a:latin typeface="Gill Sans MT" panose="020B0502020104020203" pitchFamily="34" charset="0"/>
                        <a:ea typeface="+mn-ea"/>
                        <a:cs typeface="+mn-cs"/>
                      </a:endParaRPr>
                    </a:p>
                    <a:p>
                      <a:pPr marL="285750" marR="64135"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Ensure training of NTEP, NHM staff, and TB Champions (TB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 on NTEP and Family Caregiver initiative</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1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Ensure availability of all tools and collaterals at AB-HWCs</a:t>
                      </a:r>
                      <a:endParaRPr lang="en-IN" sz="1800" kern="1200" dirty="0">
                        <a:solidFill>
                          <a:schemeClr val="dk1"/>
                        </a:solidFill>
                        <a:effectLst/>
                        <a:latin typeface="Gill Sans MT" panose="020B0502020104020203" pitchFamily="34" charset="0"/>
                        <a:ea typeface="+mn-ea"/>
                        <a:cs typeface="+mn-cs"/>
                      </a:endParaRPr>
                    </a:p>
                    <a:p>
                      <a:pPr marL="285750" marR="62865" lvl="0" indent="-285750" algn="l" defTabSz="914400" rtl="0" eaLnBrk="1" latinLnBrk="0" hangingPunct="1">
                        <a:lnSpc>
                          <a:spcPct val="150000"/>
                        </a:lnSpc>
                        <a:spcBef>
                          <a:spcPts val="20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Overall monitoring and supportive supervision of the district for effective implementation of the initiative</a:t>
                      </a:r>
                      <a:endParaRPr lang="en-IN" sz="1800" kern="1200" dirty="0">
                        <a:solidFill>
                          <a:schemeClr val="dk1"/>
                        </a:solidFill>
                        <a:effectLst/>
                        <a:latin typeface="Gill Sans MT" panose="020B0502020104020203" pitchFamily="34" charset="0"/>
                        <a:ea typeface="+mn-ea"/>
                        <a:cs typeface="+mn-cs"/>
                      </a:endParaRPr>
                    </a:p>
                    <a:p>
                      <a:pPr marL="285750" marR="6350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Ensure data reporting and recording in NI-KSHAY</a:t>
                      </a:r>
                      <a:endParaRPr lang="en-IN" sz="18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784429151"/>
                  </a:ext>
                </a:extLst>
              </a:tr>
              <a:tr h="3212699">
                <a:tc>
                  <a:txBody>
                    <a:bodyPr/>
                    <a:lstStyle/>
                    <a:p>
                      <a:pPr marL="0" marR="114935" indent="114300" algn="l" defTabSz="914400" rtl="0" eaLnBrk="1" fontAlgn="base" latinLnBrk="0" hangingPunct="1">
                        <a:lnSpc>
                          <a:spcPct val="150000"/>
                        </a:lnSpc>
                        <a:spcAft>
                          <a:spcPts val="0"/>
                        </a:spcAft>
                      </a:pPr>
                      <a:r>
                        <a:rPr lang="en-US"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rPr>
                        <a:t>STOs</a:t>
                      </a:r>
                      <a:endParaRPr lang="en-IN" sz="1600" b="1" kern="1200" dirty="0">
                        <a:solidFill>
                          <a:schemeClr val="tx1"/>
                        </a:solidFill>
                        <a:effectLst/>
                        <a:latin typeface="Gill Sans MT" panose="020B0502020104020203" pitchFamily="34" charset="0"/>
                        <a:ea typeface="Calibri" panose="020F0502020204030204" pitchFamily="34" charset="0"/>
                        <a:cs typeface="Calibri" panose="020F0502020204030204" pitchFamily="34" charset="0"/>
                      </a:endParaRPr>
                    </a:p>
                  </a:txBody>
                  <a:tcPr marL="68580" marR="68580" marT="0" marB="0"/>
                </a:tc>
                <a:tc>
                  <a:txBody>
                    <a:bodyPr/>
                    <a:lstStyle/>
                    <a:p>
                      <a:pPr marL="285750" marR="62865"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Issuance of necessary guidance to districts for effective implementation of initiatives in field</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1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Ensure availability of IEC documents, tools &amp; collaterals </a:t>
                      </a:r>
                      <a:endParaRPr lang="en-IN" sz="1800" kern="1200" dirty="0">
                        <a:solidFill>
                          <a:schemeClr val="dk1"/>
                        </a:solidFill>
                        <a:effectLst/>
                        <a:latin typeface="Gill Sans MT" panose="020B0502020104020203" pitchFamily="34" charset="0"/>
                        <a:ea typeface="+mn-ea"/>
                        <a:cs typeface="+mn-cs"/>
                      </a:endParaRPr>
                    </a:p>
                    <a:p>
                      <a:pPr marL="285750" lvl="0" indent="-285750" algn="l" defTabSz="914400" rtl="0" eaLnBrk="1" latinLnBrk="0" hangingPunct="1">
                        <a:lnSpc>
                          <a:spcPct val="150000"/>
                        </a:lnSpc>
                        <a:spcBef>
                          <a:spcPts val="205"/>
                        </a:spcBef>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Overall guidance and support districts on the implementation</a:t>
                      </a:r>
                      <a:endParaRPr lang="en-IN" sz="1800" kern="1200" dirty="0">
                        <a:solidFill>
                          <a:schemeClr val="dk1"/>
                        </a:solidFill>
                        <a:effectLst/>
                        <a:latin typeface="Gill Sans MT" panose="020B0502020104020203" pitchFamily="34" charset="0"/>
                        <a:ea typeface="+mn-ea"/>
                        <a:cs typeface="+mn-cs"/>
                      </a:endParaRPr>
                    </a:p>
                    <a:p>
                      <a:pPr marL="285750" marR="63500" lvl="0" indent="-285750" algn="l" defTabSz="914400" rtl="0" eaLnBrk="1" latinLnBrk="0" hangingPunct="1">
                        <a:lnSpc>
                          <a:spcPct val="150000"/>
                        </a:lnSpc>
                        <a:spcAft>
                          <a:spcPts val="0"/>
                        </a:spcAft>
                        <a:buSzPts val="1200"/>
                        <a:buFont typeface="Arial" panose="020B0604020202020204" pitchFamily="34" charset="0"/>
                        <a:buChar char="•"/>
                        <a:tabLst>
                          <a:tab pos="294005" algn="l"/>
                        </a:tabLst>
                      </a:pPr>
                      <a:r>
                        <a:rPr lang="en-US" sz="1800" kern="1200" dirty="0">
                          <a:solidFill>
                            <a:schemeClr val="dk1"/>
                          </a:solidFill>
                          <a:effectLst/>
                          <a:latin typeface="Gill Sans MT" panose="020B0502020104020203" pitchFamily="34" charset="0"/>
                          <a:ea typeface="+mn-ea"/>
                          <a:cs typeface="+mn-cs"/>
                        </a:rPr>
                        <a:t>Create pool of master trainers at state and district level for cascade training of CHOs and TB Champions (TB </a:t>
                      </a:r>
                      <a:r>
                        <a:rPr lang="en-US" sz="1800" kern="1200" dirty="0" err="1">
                          <a:solidFill>
                            <a:schemeClr val="dk1"/>
                          </a:solidFill>
                          <a:effectLst/>
                          <a:latin typeface="Gill Sans MT" panose="020B0502020104020203" pitchFamily="34" charset="0"/>
                          <a:ea typeface="+mn-ea"/>
                          <a:cs typeface="+mn-cs"/>
                        </a:rPr>
                        <a:t>Vijeta</a:t>
                      </a:r>
                      <a:r>
                        <a:rPr lang="en-US" sz="1800" kern="1200" dirty="0">
                          <a:solidFill>
                            <a:schemeClr val="dk1"/>
                          </a:solidFill>
                          <a:effectLst/>
                          <a:latin typeface="Gill Sans MT" panose="020B0502020104020203" pitchFamily="34" charset="0"/>
                          <a:ea typeface="+mn-ea"/>
                          <a:cs typeface="+mn-cs"/>
                        </a:rPr>
                        <a:t>)</a:t>
                      </a:r>
                      <a:endParaRPr lang="en-IN" sz="1800" kern="1200" dirty="0">
                        <a:solidFill>
                          <a:schemeClr val="dk1"/>
                        </a:solidFill>
                        <a:effectLst/>
                        <a:latin typeface="Gill Sans MT" panose="020B0502020104020203" pitchFamily="34" charset="0"/>
                        <a:ea typeface="+mn-ea"/>
                        <a:cs typeface="+mn-cs"/>
                      </a:endParaRPr>
                    </a:p>
                  </a:txBody>
                  <a:tcPr marL="68580" marR="68580" marT="0" marB="0"/>
                </a:tc>
                <a:extLst>
                  <a:ext uri="{0D108BD9-81ED-4DB2-BD59-A6C34878D82A}">
                    <a16:rowId xmlns:a16="http://schemas.microsoft.com/office/drawing/2014/main" val="1014252530"/>
                  </a:ext>
                </a:extLst>
              </a:tr>
            </a:tbl>
          </a:graphicData>
        </a:graphic>
      </p:graphicFrame>
      <p:sp>
        <p:nvSpPr>
          <p:cNvPr id="5" name="Title 1">
            <a:extLst>
              <a:ext uri="{FF2B5EF4-FFF2-40B4-BE49-F238E27FC236}">
                <a16:creationId xmlns:a16="http://schemas.microsoft.com/office/drawing/2014/main" id="{8A94EAA3-63F2-4386-948A-36AE100DB3E5}"/>
              </a:ext>
            </a:extLst>
          </p:cNvPr>
          <p:cNvSpPr txBox="1">
            <a:spLocks/>
          </p:cNvSpPr>
          <p:nvPr/>
        </p:nvSpPr>
        <p:spPr>
          <a:xfrm>
            <a:off x="735495" y="104705"/>
            <a:ext cx="10515600" cy="552838"/>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a:lstStyle>
          <a:p>
            <a:pPr algn="ctr"/>
            <a:r>
              <a:rPr lang="en-US" sz="3200" dirty="0"/>
              <a:t>Roles &amp; Responsibilities</a:t>
            </a:r>
            <a:r>
              <a:rPr lang="en-US" sz="4000" dirty="0"/>
              <a:t> </a:t>
            </a:r>
            <a:endParaRPr lang="en-IN" sz="4000" dirty="0"/>
          </a:p>
        </p:txBody>
      </p:sp>
    </p:spTree>
    <p:extLst>
      <p:ext uri="{BB962C8B-B14F-4D97-AF65-F5344CB8AC3E}">
        <p14:creationId xmlns:p14="http://schemas.microsoft.com/office/powerpoint/2010/main" val="315401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15B0E5-0E52-414B-978C-0E3375BE753E}"/>
              </a:ext>
            </a:extLst>
          </p:cNvPr>
          <p:cNvSpPr>
            <a:spLocks noGrp="1"/>
          </p:cNvSpPr>
          <p:nvPr>
            <p:ph idx="1"/>
          </p:nvPr>
        </p:nvSpPr>
        <p:spPr>
          <a:xfrm>
            <a:off x="437322" y="1859729"/>
            <a:ext cx="5804452" cy="4284414"/>
          </a:xfrm>
          <a:solidFill>
            <a:schemeClr val="bg1"/>
          </a:solidFill>
        </p:spPr>
        <p:txBody>
          <a:bodyPr>
            <a:normAutofit/>
          </a:bodyPr>
          <a:lstStyle/>
          <a:p>
            <a:r>
              <a:rPr lang="en-US" sz="2200" dirty="0"/>
              <a:t>Improvement in treatment adherence and overall health outcomes  of TB patients </a:t>
            </a:r>
          </a:p>
          <a:p>
            <a:r>
              <a:rPr lang="en-US" sz="2200" dirty="0"/>
              <a:t>Improved knowledge and practice of healthy behaviors to prevent TB-related complications </a:t>
            </a:r>
            <a:r>
              <a:rPr lang="en-IN" sz="2200" dirty="0"/>
              <a:t>and hospitalizations</a:t>
            </a:r>
          </a:p>
          <a:p>
            <a:r>
              <a:rPr lang="en-US" sz="2200" dirty="0"/>
              <a:t>Reduced stress and anxiety among family caregivers and patients </a:t>
            </a:r>
          </a:p>
          <a:p>
            <a:pPr marL="0" indent="0">
              <a:buNone/>
            </a:pPr>
            <a:endParaRPr lang="en-US" sz="2200" dirty="0"/>
          </a:p>
          <a:p>
            <a:pPr marL="0" indent="0">
              <a:buNone/>
            </a:pPr>
            <a:endParaRPr lang="en-US" sz="2200" dirty="0"/>
          </a:p>
          <a:p>
            <a:endParaRPr lang="en-US" sz="2200" dirty="0"/>
          </a:p>
          <a:p>
            <a:pPr marL="0" indent="0">
              <a:buNone/>
            </a:pPr>
            <a:endParaRPr lang="en-US" sz="2200" dirty="0"/>
          </a:p>
          <a:p>
            <a:pPr marL="0" indent="0">
              <a:buNone/>
            </a:pPr>
            <a:endParaRPr lang="en-IN" sz="2200" dirty="0"/>
          </a:p>
        </p:txBody>
      </p:sp>
      <p:sp>
        <p:nvSpPr>
          <p:cNvPr id="7" name="Rectangle 6">
            <a:extLst>
              <a:ext uri="{FF2B5EF4-FFF2-40B4-BE49-F238E27FC236}">
                <a16:creationId xmlns:a16="http://schemas.microsoft.com/office/drawing/2014/main" id="{1041DB8E-5DE3-443D-A6A0-52141AD57716}"/>
              </a:ext>
            </a:extLst>
          </p:cNvPr>
          <p:cNvSpPr/>
          <p:nvPr/>
        </p:nvSpPr>
        <p:spPr>
          <a:xfrm>
            <a:off x="4093392" y="155588"/>
            <a:ext cx="4094391" cy="584775"/>
          </a:xfrm>
          <a:prstGeom prst="rect">
            <a:avLst/>
          </a:prstGeom>
        </p:spPr>
        <p:txBody>
          <a:bodyPr wrap="none">
            <a:spAutoFit/>
          </a:bodyPr>
          <a:lstStyle/>
          <a:p>
            <a:pPr algn="ctr"/>
            <a:r>
              <a:rPr lang="en-US" sz="3200" b="1" dirty="0">
                <a:solidFill>
                  <a:srgbClr val="00667D"/>
                </a:solidFill>
                <a:latin typeface="Gill Sans MT" panose="020B0502020104020203" pitchFamily="34" charset="0"/>
                <a:ea typeface="+mj-ea"/>
                <a:cs typeface="+mj-cs"/>
              </a:rPr>
              <a:t>Expected Outcomes</a:t>
            </a:r>
          </a:p>
        </p:txBody>
      </p:sp>
      <p:pic>
        <p:nvPicPr>
          <p:cNvPr id="5" name="Picture 4">
            <a:extLst>
              <a:ext uri="{FF2B5EF4-FFF2-40B4-BE49-F238E27FC236}">
                <a16:creationId xmlns:a16="http://schemas.microsoft.com/office/drawing/2014/main" id="{5EACA55E-EB94-42BC-8A1F-05FB437750F2}"/>
              </a:ext>
            </a:extLst>
          </p:cNvPr>
          <p:cNvPicPr>
            <a:picLocks noChangeAspect="1"/>
          </p:cNvPicPr>
          <p:nvPr/>
        </p:nvPicPr>
        <p:blipFill>
          <a:blip r:embed="rId2"/>
          <a:stretch>
            <a:fillRect/>
          </a:stretch>
        </p:blipFill>
        <p:spPr>
          <a:xfrm>
            <a:off x="6440557" y="1666460"/>
            <a:ext cx="4810539" cy="3207026"/>
          </a:xfrm>
          <a:prstGeom prst="rect">
            <a:avLst/>
          </a:prstGeom>
        </p:spPr>
      </p:pic>
    </p:spTree>
    <p:extLst>
      <p:ext uri="{BB962C8B-B14F-4D97-AF65-F5344CB8AC3E}">
        <p14:creationId xmlns:p14="http://schemas.microsoft.com/office/powerpoint/2010/main" val="426086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
          <p:cNvPicPr preferRelativeResize="0"/>
          <p:nvPr/>
        </p:nvPicPr>
        <p:blipFill rotWithShape="1">
          <a:blip r:embed="rId3">
            <a:alphaModFix/>
          </a:blip>
          <a:srcRect l="4097" t="12650" r="2991" b="9058"/>
          <a:stretch/>
        </p:blipFill>
        <p:spPr>
          <a:xfrm>
            <a:off x="0" y="0"/>
            <a:ext cx="12192005" cy="6858003"/>
          </a:xfrm>
          <a:prstGeom prst="rect">
            <a:avLst/>
          </a:prstGeom>
          <a:noFill/>
          <a:ln>
            <a:noFill/>
          </a:ln>
        </p:spPr>
      </p:pic>
      <p:sp>
        <p:nvSpPr>
          <p:cNvPr id="162" name="Google Shape;162;p2"/>
          <p:cNvSpPr txBox="1"/>
          <p:nvPr/>
        </p:nvSpPr>
        <p:spPr>
          <a:xfrm>
            <a:off x="385767" y="-5200"/>
            <a:ext cx="5558000" cy="25244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500" b="0" i="0" u="none" strike="noStrike" kern="1200" cap="none" spc="0" normalizeH="0" baseline="0" noProof="0">
                <a:ln>
                  <a:noFill/>
                </a:ln>
                <a:solidFill>
                  <a:srgbClr val="FFFFFF"/>
                </a:solidFill>
                <a:effectLst/>
                <a:uLnTx/>
                <a:uFillTx/>
                <a:latin typeface="Assistant ExtraLight"/>
                <a:ea typeface="Assistant ExtraLight"/>
                <a:cs typeface="Assistant ExtraLight"/>
                <a:sym typeface="Assistant ExtraLight"/>
              </a:rPr>
              <a:t>We believe in the </a:t>
            </a:r>
            <a:endParaRPr kumimoji="0" sz="3500" b="0" i="0" u="none" strike="noStrike" kern="1200" cap="none" spc="0" normalizeH="0" baseline="0" noProof="0">
              <a:ln>
                <a:noFill/>
              </a:ln>
              <a:solidFill>
                <a:srgbClr val="FFFFFF"/>
              </a:solidFill>
              <a:effectLst/>
              <a:uLnTx/>
              <a:uFillTx/>
              <a:latin typeface="Assistant ExtraLight"/>
              <a:ea typeface="Assistant ExtraLight"/>
              <a:cs typeface="Assistant ExtraLight"/>
              <a:sym typeface="Assistant Extra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500" b="0" i="0" u="none" strike="noStrike" kern="1200" cap="none" spc="0" normalizeH="0" baseline="0" noProof="0">
                <a:ln>
                  <a:noFill/>
                </a:ln>
                <a:solidFill>
                  <a:srgbClr val="FFFFFF"/>
                </a:solidFill>
                <a:effectLst/>
                <a:uLnTx/>
                <a:uFillTx/>
                <a:latin typeface="Assistant ExtraLight"/>
                <a:ea typeface="Assistant ExtraLight"/>
                <a:cs typeface="Assistant ExtraLight"/>
                <a:sym typeface="Assistant ExtraLight"/>
              </a:rPr>
              <a:t>power of family </a:t>
            </a:r>
            <a:endParaRPr kumimoji="0" sz="3500" b="0" i="0" u="none" strike="noStrike" kern="1200" cap="none" spc="0" normalizeH="0" baseline="0" noProof="0">
              <a:ln>
                <a:noFill/>
              </a:ln>
              <a:solidFill>
                <a:srgbClr val="FFFFFF"/>
              </a:solidFill>
              <a:effectLst/>
              <a:uLnTx/>
              <a:uFillTx/>
              <a:latin typeface="Assistant ExtraLight"/>
              <a:ea typeface="Assistant ExtraLight"/>
              <a:cs typeface="Assistant ExtraLight"/>
              <a:sym typeface="Assistant Extra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500" b="0" i="0" u="none" strike="noStrike" kern="1200" cap="none" spc="0" normalizeH="0" baseline="0" noProof="0">
                <a:ln>
                  <a:noFill/>
                </a:ln>
                <a:solidFill>
                  <a:srgbClr val="FFFFFF"/>
                </a:solidFill>
                <a:effectLst/>
                <a:uLnTx/>
                <a:uFillTx/>
                <a:latin typeface="Assistant ExtraLight"/>
                <a:ea typeface="Assistant ExtraLight"/>
                <a:cs typeface="Assistant ExtraLight"/>
                <a:sym typeface="Assistant ExtraLight"/>
              </a:rPr>
              <a:t>to heal.</a:t>
            </a:r>
            <a:endParaRPr kumimoji="0" sz="3500" b="0" i="0" u="none" strike="noStrike" kern="1200" cap="none" spc="0" normalizeH="0" baseline="0" noProof="0">
              <a:ln>
                <a:noFill/>
              </a:ln>
              <a:solidFill>
                <a:srgbClr val="FFFFFF"/>
              </a:solidFill>
              <a:effectLst/>
              <a:uLnTx/>
              <a:uFillTx/>
              <a:latin typeface="Assistant ExtraLight"/>
              <a:ea typeface="Assistant ExtraLight"/>
              <a:cs typeface="Assistant ExtraLight"/>
              <a:sym typeface="Assistant ExtraLight"/>
            </a:endParaRPr>
          </a:p>
        </p:txBody>
      </p:sp>
      <p:sp>
        <p:nvSpPr>
          <p:cNvPr id="2" name="TextBox 1">
            <a:extLst>
              <a:ext uri="{FF2B5EF4-FFF2-40B4-BE49-F238E27FC236}">
                <a16:creationId xmlns:a16="http://schemas.microsoft.com/office/drawing/2014/main" id="{5C9ED568-FFDC-4D91-AE0E-F7FAAA8856AA}"/>
              </a:ext>
            </a:extLst>
          </p:cNvPr>
          <p:cNvSpPr txBox="1"/>
          <p:nvPr/>
        </p:nvSpPr>
        <p:spPr>
          <a:xfrm>
            <a:off x="9607827" y="5873187"/>
            <a:ext cx="3392556" cy="584775"/>
          </a:xfrm>
          <a:prstGeom prst="rect">
            <a:avLst/>
          </a:prstGeom>
          <a:noFill/>
        </p:spPr>
        <p:txBody>
          <a:bodyPr wrap="square" rtlCol="0">
            <a:spAutoFit/>
          </a:bodyPr>
          <a:lstStyle/>
          <a:p>
            <a:r>
              <a:rPr lang="en-US" sz="3200" b="1" dirty="0">
                <a:solidFill>
                  <a:schemeClr val="bg1"/>
                </a:solidFill>
              </a:rPr>
              <a:t>THANK YOU</a:t>
            </a:r>
            <a:endParaRPr lang="en-IN" sz="32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3006-D307-4714-814C-8F8CA7AD6187}"/>
              </a:ext>
            </a:extLst>
          </p:cNvPr>
          <p:cNvSpPr>
            <a:spLocks noGrp="1"/>
          </p:cNvSpPr>
          <p:nvPr>
            <p:ph type="title"/>
          </p:nvPr>
        </p:nvSpPr>
        <p:spPr>
          <a:xfrm>
            <a:off x="104266" y="-59825"/>
            <a:ext cx="11233666" cy="899407"/>
          </a:xfrm>
        </p:spPr>
        <p:txBody>
          <a:bodyPr>
            <a:normAutofit/>
          </a:bodyPr>
          <a:lstStyle/>
          <a:p>
            <a:pPr algn="ctr"/>
            <a:r>
              <a:rPr lang="en-US" sz="3200" dirty="0"/>
              <a:t>Objectives </a:t>
            </a:r>
            <a:endParaRPr lang="en-IN" sz="3200" dirty="0"/>
          </a:p>
        </p:txBody>
      </p:sp>
      <p:sp>
        <p:nvSpPr>
          <p:cNvPr id="3" name="Content Placeholder 2">
            <a:extLst>
              <a:ext uri="{FF2B5EF4-FFF2-40B4-BE49-F238E27FC236}">
                <a16:creationId xmlns:a16="http://schemas.microsoft.com/office/drawing/2014/main" id="{F46177E9-9EF3-4B6B-A5AC-2F4A0C200D5A}"/>
              </a:ext>
            </a:extLst>
          </p:cNvPr>
          <p:cNvSpPr>
            <a:spLocks noGrp="1"/>
          </p:cNvSpPr>
          <p:nvPr>
            <p:ph idx="1"/>
          </p:nvPr>
        </p:nvSpPr>
        <p:spPr>
          <a:xfrm>
            <a:off x="0" y="727974"/>
            <a:ext cx="12192000" cy="5301766"/>
          </a:xfrm>
        </p:spPr>
        <p:txBody>
          <a:bodyPr>
            <a:normAutofit/>
          </a:bodyPr>
          <a:lstStyle/>
          <a:p>
            <a:pPr marL="0" indent="0">
              <a:lnSpc>
                <a:spcPct val="110000"/>
              </a:lnSpc>
              <a:spcBef>
                <a:spcPts val="0"/>
              </a:spcBef>
              <a:buNone/>
            </a:pPr>
            <a:endParaRPr lang="en-US" sz="1600" b="1" dirty="0"/>
          </a:p>
          <a:p>
            <a:pPr marL="0" indent="0">
              <a:lnSpc>
                <a:spcPct val="110000"/>
              </a:lnSpc>
              <a:spcBef>
                <a:spcPts val="0"/>
              </a:spcBef>
              <a:buNone/>
            </a:pPr>
            <a:r>
              <a:rPr lang="en-US" sz="2000" b="1" dirty="0"/>
              <a:t>Goal:</a:t>
            </a:r>
          </a:p>
          <a:p>
            <a:pPr marL="0" indent="0">
              <a:lnSpc>
                <a:spcPct val="110000"/>
              </a:lnSpc>
              <a:spcBef>
                <a:spcPts val="0"/>
              </a:spcBef>
              <a:buNone/>
            </a:pPr>
            <a:r>
              <a:rPr lang="en-US" sz="2000" dirty="0"/>
              <a:t>To provide holistic care and support to the patient and their family members throughout the course of the disease, ensuring successful treatment outcomes, and preventing the spread of TB in the community</a:t>
            </a:r>
          </a:p>
          <a:p>
            <a:pPr marL="0" indent="0">
              <a:lnSpc>
                <a:spcPct val="110000"/>
              </a:lnSpc>
              <a:spcBef>
                <a:spcPts val="0"/>
              </a:spcBef>
              <a:buNone/>
            </a:pPr>
            <a:endParaRPr lang="en-US" sz="2000" b="1" dirty="0"/>
          </a:p>
          <a:p>
            <a:pPr marL="0" indent="0">
              <a:lnSpc>
                <a:spcPct val="110000"/>
              </a:lnSpc>
              <a:spcBef>
                <a:spcPts val="0"/>
              </a:spcBef>
              <a:buNone/>
            </a:pPr>
            <a:r>
              <a:rPr lang="en-US" sz="2000" b="1" dirty="0"/>
              <a:t>Objectives: </a:t>
            </a:r>
          </a:p>
          <a:p>
            <a:pPr>
              <a:lnSpc>
                <a:spcPct val="120000"/>
              </a:lnSpc>
              <a:spcBef>
                <a:spcPts val="0"/>
              </a:spcBef>
            </a:pPr>
            <a:endParaRPr lang="en-IN" sz="2000" dirty="0"/>
          </a:p>
          <a:p>
            <a:pPr marL="0" indent="0">
              <a:lnSpc>
                <a:spcPct val="120000"/>
              </a:lnSpc>
              <a:spcBef>
                <a:spcPts val="0"/>
              </a:spcBef>
              <a:buNone/>
            </a:pPr>
            <a:endParaRPr lang="en-US" sz="2000" dirty="0">
              <a:solidFill>
                <a:srgbClr val="000000"/>
              </a:solidFill>
              <a:cs typeface="Mangal" panose="02040503050203030202" pitchFamily="18" charset="0"/>
            </a:endParaRPr>
          </a:p>
          <a:p>
            <a:pPr marL="0" indent="0">
              <a:buNone/>
            </a:pPr>
            <a:endParaRPr lang="en-US" sz="2000" dirty="0">
              <a:solidFill>
                <a:srgbClr val="000000"/>
              </a:solidFill>
              <a:cs typeface="Mangal" panose="02040503050203030202" pitchFamily="18" charset="0"/>
            </a:endParaRPr>
          </a:p>
          <a:p>
            <a:pPr marL="0" indent="0" algn="just">
              <a:lnSpc>
                <a:spcPct val="100000"/>
              </a:lnSpc>
              <a:spcBef>
                <a:spcPts val="0"/>
              </a:spcBef>
              <a:buClr>
                <a:srgbClr val="00667D"/>
              </a:buClr>
              <a:buNone/>
            </a:pPr>
            <a:endParaRPr lang="en-US" sz="2000" dirty="0">
              <a:solidFill>
                <a:srgbClr val="000000"/>
              </a:solidFill>
              <a:ea typeface="Calibri" panose="020F0502020204030204" pitchFamily="34" charset="0"/>
              <a:cs typeface="Mangal" panose="02040503050203030202" pitchFamily="18" charset="0"/>
            </a:endParaRPr>
          </a:p>
          <a:p>
            <a:pPr marL="0" lvl="0" indent="0" algn="just">
              <a:lnSpc>
                <a:spcPct val="107000"/>
              </a:lnSpc>
              <a:spcAft>
                <a:spcPts val="800"/>
              </a:spcAft>
              <a:buClr>
                <a:srgbClr val="00667D"/>
              </a:buClr>
              <a:buNone/>
            </a:pPr>
            <a:endParaRPr lang="en-IN" sz="1200" dirty="0">
              <a:solidFill>
                <a:prstClr val="black"/>
              </a:solidFill>
              <a:ea typeface="Calibri" panose="020F0502020204030204" pitchFamily="34" charset="0"/>
              <a:cs typeface="Mangal" panose="02040503050203030202" pitchFamily="18" charset="0"/>
            </a:endParaRPr>
          </a:p>
          <a:p>
            <a:pPr marL="0" indent="0">
              <a:buNone/>
            </a:pPr>
            <a:endParaRPr lang="en-US" sz="1200" dirty="0"/>
          </a:p>
        </p:txBody>
      </p:sp>
      <p:pic>
        <p:nvPicPr>
          <p:cNvPr id="6" name="Picture 5">
            <a:extLst>
              <a:ext uri="{FF2B5EF4-FFF2-40B4-BE49-F238E27FC236}">
                <a16:creationId xmlns:a16="http://schemas.microsoft.com/office/drawing/2014/main" id="{0C76A41C-807C-4AA2-9C39-778A4CA1C24B}"/>
              </a:ext>
            </a:extLst>
          </p:cNvPr>
          <p:cNvPicPr>
            <a:picLocks noChangeAspect="1"/>
          </p:cNvPicPr>
          <p:nvPr/>
        </p:nvPicPr>
        <p:blipFill rotWithShape="1">
          <a:blip r:embed="rId2"/>
          <a:srcRect t="26184" b="9422"/>
          <a:stretch/>
        </p:blipFill>
        <p:spPr>
          <a:xfrm>
            <a:off x="1974574" y="2241359"/>
            <a:ext cx="9109818" cy="4333460"/>
          </a:xfrm>
          <a:prstGeom prst="rect">
            <a:avLst/>
          </a:prstGeom>
        </p:spPr>
      </p:pic>
    </p:spTree>
    <p:extLst>
      <p:ext uri="{BB962C8B-B14F-4D97-AF65-F5344CB8AC3E}">
        <p14:creationId xmlns:p14="http://schemas.microsoft.com/office/powerpoint/2010/main" val="65403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3992F4C-2C29-4109-8128-8AB2B979FD42}"/>
              </a:ext>
            </a:extLst>
          </p:cNvPr>
          <p:cNvSpPr/>
          <p:nvPr/>
        </p:nvSpPr>
        <p:spPr>
          <a:xfrm>
            <a:off x="927646" y="511215"/>
            <a:ext cx="3440556" cy="509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Enrollment of Family Members/Care Givers </a:t>
            </a:r>
            <a:endParaRPr kumimoji="0" lang="en-IN" sz="1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22" name="Rectangle: Rounded Corners 21">
            <a:extLst>
              <a:ext uri="{FF2B5EF4-FFF2-40B4-BE49-F238E27FC236}">
                <a16:creationId xmlns:a16="http://schemas.microsoft.com/office/drawing/2014/main" id="{EE958912-B611-402E-91F5-382CFD540959}"/>
              </a:ext>
            </a:extLst>
          </p:cNvPr>
          <p:cNvSpPr/>
          <p:nvPr/>
        </p:nvSpPr>
        <p:spPr>
          <a:xfrm>
            <a:off x="6294782" y="511215"/>
            <a:ext cx="3988898" cy="509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Post training support and Follow up </a:t>
            </a:r>
            <a:endParaRPr kumimoji="0" lang="en-IN" sz="1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25" name="Oval 24">
            <a:extLst>
              <a:ext uri="{FF2B5EF4-FFF2-40B4-BE49-F238E27FC236}">
                <a16:creationId xmlns:a16="http://schemas.microsoft.com/office/drawing/2014/main" id="{2C71B10E-D416-4F2E-9142-7BCDE4C17C80}"/>
              </a:ext>
            </a:extLst>
          </p:cNvPr>
          <p:cNvSpPr/>
          <p:nvPr/>
        </p:nvSpPr>
        <p:spPr>
          <a:xfrm>
            <a:off x="265043" y="1338470"/>
            <a:ext cx="331305" cy="3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5C197783-3460-4222-AB68-1D793A070AF6}"/>
              </a:ext>
            </a:extLst>
          </p:cNvPr>
          <p:cNvSpPr txBox="1"/>
          <p:nvPr/>
        </p:nvSpPr>
        <p:spPr>
          <a:xfrm>
            <a:off x="815284" y="2280307"/>
            <a:ext cx="40816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TB patients from HF/TU/HWC</a:t>
            </a:r>
          </a:p>
        </p:txBody>
      </p:sp>
      <p:sp>
        <p:nvSpPr>
          <p:cNvPr id="27" name="Oval 26">
            <a:extLst>
              <a:ext uri="{FF2B5EF4-FFF2-40B4-BE49-F238E27FC236}">
                <a16:creationId xmlns:a16="http://schemas.microsoft.com/office/drawing/2014/main" id="{FF803DB7-38E4-4303-AC76-BF47744C8AFB}"/>
              </a:ext>
            </a:extLst>
          </p:cNvPr>
          <p:cNvSpPr/>
          <p:nvPr/>
        </p:nvSpPr>
        <p:spPr>
          <a:xfrm>
            <a:off x="265043" y="2431775"/>
            <a:ext cx="331305" cy="3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805C23C-07C6-4316-A2A9-02F80F8175B9}"/>
              </a:ext>
            </a:extLst>
          </p:cNvPr>
          <p:cNvSpPr txBox="1"/>
          <p:nvPr/>
        </p:nvSpPr>
        <p:spPr>
          <a:xfrm>
            <a:off x="709579" y="3227686"/>
            <a:ext cx="45121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Identification &amp; Enrollment of Care Giver/Family Member of  TB patients</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cxnSp>
        <p:nvCxnSpPr>
          <p:cNvPr id="30" name="Straight Arrow Connector 29">
            <a:extLst>
              <a:ext uri="{FF2B5EF4-FFF2-40B4-BE49-F238E27FC236}">
                <a16:creationId xmlns:a16="http://schemas.microsoft.com/office/drawing/2014/main" id="{020AF02E-BE6A-46DE-B57B-6373D1064B18}"/>
              </a:ext>
            </a:extLst>
          </p:cNvPr>
          <p:cNvCxnSpPr>
            <a:cxnSpLocks/>
          </p:cNvCxnSpPr>
          <p:nvPr/>
        </p:nvCxnSpPr>
        <p:spPr>
          <a:xfrm flipH="1">
            <a:off x="2590822" y="1932683"/>
            <a:ext cx="1" cy="30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EDE021A-573D-46B3-AA7A-B2607ABD2D57}"/>
              </a:ext>
            </a:extLst>
          </p:cNvPr>
          <p:cNvSpPr/>
          <p:nvPr/>
        </p:nvSpPr>
        <p:spPr>
          <a:xfrm>
            <a:off x="304792" y="3333161"/>
            <a:ext cx="331305" cy="3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050EEEA2-9448-4C63-A329-241DD0C9293E}"/>
              </a:ext>
            </a:extLst>
          </p:cNvPr>
          <p:cNvPicPr>
            <a:picLocks noChangeAspect="1"/>
          </p:cNvPicPr>
          <p:nvPr/>
        </p:nvPicPr>
        <p:blipFill>
          <a:blip r:embed="rId2"/>
          <a:stretch>
            <a:fillRect/>
          </a:stretch>
        </p:blipFill>
        <p:spPr>
          <a:xfrm>
            <a:off x="2328850" y="1104017"/>
            <a:ext cx="447032" cy="551058"/>
          </a:xfrm>
          <a:prstGeom prst="rect">
            <a:avLst/>
          </a:prstGeom>
        </p:spPr>
      </p:pic>
      <p:pic>
        <p:nvPicPr>
          <p:cNvPr id="34" name="Picture 2">
            <a:extLst>
              <a:ext uri="{FF2B5EF4-FFF2-40B4-BE49-F238E27FC236}">
                <a16:creationId xmlns:a16="http://schemas.microsoft.com/office/drawing/2014/main" id="{0B929B90-284C-4F86-A6D9-ACCFD450F4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30" t="6413" r="31715" b="16393"/>
          <a:stretch/>
        </p:blipFill>
        <p:spPr bwMode="auto">
          <a:xfrm>
            <a:off x="3954184" y="3453373"/>
            <a:ext cx="626782" cy="71533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1DF02CFF-275D-4FB9-A1C0-2FDF78FED046}"/>
              </a:ext>
            </a:extLst>
          </p:cNvPr>
          <p:cNvSpPr txBox="1"/>
          <p:nvPr/>
        </p:nvSpPr>
        <p:spPr>
          <a:xfrm>
            <a:off x="773421" y="4470367"/>
            <a:ext cx="415220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Training of Family caregivers using Interactive AV tools on key aspects of Patient care, Treatment, Treatment adherence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cxnSp>
        <p:nvCxnSpPr>
          <p:cNvPr id="39" name="Straight Arrow Connector 38">
            <a:extLst>
              <a:ext uri="{FF2B5EF4-FFF2-40B4-BE49-F238E27FC236}">
                <a16:creationId xmlns:a16="http://schemas.microsoft.com/office/drawing/2014/main" id="{4B4A6055-AFAA-4AF2-B85B-ED98620DE1E8}"/>
              </a:ext>
            </a:extLst>
          </p:cNvPr>
          <p:cNvCxnSpPr>
            <a:cxnSpLocks/>
          </p:cNvCxnSpPr>
          <p:nvPr/>
        </p:nvCxnSpPr>
        <p:spPr>
          <a:xfrm>
            <a:off x="2590822" y="3873456"/>
            <a:ext cx="6604" cy="579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FD53215-9DB2-42BA-8298-D9B27F4A56AC}"/>
              </a:ext>
            </a:extLst>
          </p:cNvPr>
          <p:cNvCxnSpPr>
            <a:cxnSpLocks/>
          </p:cNvCxnSpPr>
          <p:nvPr/>
        </p:nvCxnSpPr>
        <p:spPr>
          <a:xfrm>
            <a:off x="2600550" y="2689466"/>
            <a:ext cx="0" cy="34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C23074A7-4232-495F-8386-ABC902BBC059}"/>
              </a:ext>
            </a:extLst>
          </p:cNvPr>
          <p:cNvSpPr/>
          <p:nvPr/>
        </p:nvSpPr>
        <p:spPr>
          <a:xfrm>
            <a:off x="336289" y="4504708"/>
            <a:ext cx="331305" cy="3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033B7DAF-D9C8-4F09-8591-FEFE6150C51E}"/>
              </a:ext>
            </a:extLst>
          </p:cNvPr>
          <p:cNvSpPr/>
          <p:nvPr/>
        </p:nvSpPr>
        <p:spPr>
          <a:xfrm>
            <a:off x="2338109" y="5276929"/>
            <a:ext cx="191818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Multiple Touchpoints/Monthly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46" name="Picture 45">
            <a:extLst>
              <a:ext uri="{FF2B5EF4-FFF2-40B4-BE49-F238E27FC236}">
                <a16:creationId xmlns:a16="http://schemas.microsoft.com/office/drawing/2014/main" id="{E2C9C86A-A749-45BE-BE0E-9F7321120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590" y="5871878"/>
            <a:ext cx="196375" cy="338201"/>
          </a:xfrm>
          <a:prstGeom prst="rect">
            <a:avLst/>
          </a:prstGeom>
        </p:spPr>
      </p:pic>
      <p:sp>
        <p:nvSpPr>
          <p:cNvPr id="47" name="TextBox 46">
            <a:extLst>
              <a:ext uri="{FF2B5EF4-FFF2-40B4-BE49-F238E27FC236}">
                <a16:creationId xmlns:a16="http://schemas.microsoft.com/office/drawing/2014/main" id="{298BCF72-099C-4B30-B1A6-8607CAE2C445}"/>
              </a:ext>
            </a:extLst>
          </p:cNvPr>
          <p:cNvSpPr txBox="1"/>
          <p:nvPr/>
        </p:nvSpPr>
        <p:spPr>
          <a:xfrm>
            <a:off x="706905" y="6203119"/>
            <a:ext cx="12401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Immediately after diagnosis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49" name="TextBox 48">
            <a:extLst>
              <a:ext uri="{FF2B5EF4-FFF2-40B4-BE49-F238E27FC236}">
                <a16:creationId xmlns:a16="http://schemas.microsoft.com/office/drawing/2014/main" id="{01CF7FB4-2880-41DB-99C8-CF9D6F1E8CBA}"/>
              </a:ext>
            </a:extLst>
          </p:cNvPr>
          <p:cNvSpPr txBox="1"/>
          <p:nvPr/>
        </p:nvSpPr>
        <p:spPr>
          <a:xfrm flipH="1">
            <a:off x="2416279" y="6282898"/>
            <a:ext cx="21998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Treatment adherence support</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57" name="Picture 56">
            <a:extLst>
              <a:ext uri="{FF2B5EF4-FFF2-40B4-BE49-F238E27FC236}">
                <a16:creationId xmlns:a16="http://schemas.microsoft.com/office/drawing/2014/main" id="{5CB14577-3DD3-4AFE-B70E-E309ADC7BE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1847" y="5823565"/>
            <a:ext cx="827128" cy="523220"/>
          </a:xfrm>
          <a:prstGeom prst="rect">
            <a:avLst/>
          </a:prstGeom>
        </p:spPr>
      </p:pic>
      <p:pic>
        <p:nvPicPr>
          <p:cNvPr id="58" name="Picture 57">
            <a:extLst>
              <a:ext uri="{FF2B5EF4-FFF2-40B4-BE49-F238E27FC236}">
                <a16:creationId xmlns:a16="http://schemas.microsoft.com/office/drawing/2014/main" id="{D6ACDA7C-13DB-4FF5-8697-47C67EFBE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939" y="5731071"/>
            <a:ext cx="865868" cy="602802"/>
          </a:xfrm>
          <a:prstGeom prst="rect">
            <a:avLst/>
          </a:prstGeom>
        </p:spPr>
      </p:pic>
      <p:sp>
        <p:nvSpPr>
          <p:cNvPr id="59" name="TextBox 58">
            <a:extLst>
              <a:ext uri="{FF2B5EF4-FFF2-40B4-BE49-F238E27FC236}">
                <a16:creationId xmlns:a16="http://schemas.microsoft.com/office/drawing/2014/main" id="{4685C640-CBC3-474C-A5B5-A3EC751EF001}"/>
              </a:ext>
            </a:extLst>
          </p:cNvPr>
          <p:cNvSpPr txBox="1"/>
          <p:nvPr/>
        </p:nvSpPr>
        <p:spPr>
          <a:xfrm>
            <a:off x="4368202" y="6291849"/>
            <a:ext cx="12906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Home visits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cxnSp>
        <p:nvCxnSpPr>
          <p:cNvPr id="63" name="Straight Connector 62">
            <a:extLst>
              <a:ext uri="{FF2B5EF4-FFF2-40B4-BE49-F238E27FC236}">
                <a16:creationId xmlns:a16="http://schemas.microsoft.com/office/drawing/2014/main" id="{2681DBEC-9384-49B4-A6D5-B3C79F396C64}"/>
              </a:ext>
            </a:extLst>
          </p:cNvPr>
          <p:cNvCxnSpPr/>
          <p:nvPr/>
        </p:nvCxnSpPr>
        <p:spPr>
          <a:xfrm>
            <a:off x="5658864" y="1104017"/>
            <a:ext cx="0" cy="510606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3F88B408-6E81-4FC8-AA6E-FA55DFBDA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4941" y="5823565"/>
            <a:ext cx="635881" cy="494062"/>
          </a:xfrm>
          <a:prstGeom prst="rect">
            <a:avLst/>
          </a:prstGeom>
        </p:spPr>
      </p:pic>
      <p:sp>
        <p:nvSpPr>
          <p:cNvPr id="65" name="TextBox 64">
            <a:extLst>
              <a:ext uri="{FF2B5EF4-FFF2-40B4-BE49-F238E27FC236}">
                <a16:creationId xmlns:a16="http://schemas.microsoft.com/office/drawing/2014/main" id="{4950F7FD-E071-4BCF-BF91-693C911FB3D4}"/>
              </a:ext>
            </a:extLst>
          </p:cNvPr>
          <p:cNvSpPr txBox="1"/>
          <p:nvPr/>
        </p:nvSpPr>
        <p:spPr>
          <a:xfrm>
            <a:off x="1853662" y="6261813"/>
            <a:ext cx="10220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Dispensing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of drugs </a:t>
            </a:r>
            <a:endParaRPr kumimoji="0" lang="en-IN"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66" name="Oval 65">
            <a:extLst>
              <a:ext uri="{FF2B5EF4-FFF2-40B4-BE49-F238E27FC236}">
                <a16:creationId xmlns:a16="http://schemas.microsoft.com/office/drawing/2014/main" id="{BB5F9044-3E00-40D4-A8CE-FFC4C1CBEF8E}"/>
              </a:ext>
            </a:extLst>
          </p:cNvPr>
          <p:cNvSpPr/>
          <p:nvPr/>
        </p:nvSpPr>
        <p:spPr>
          <a:xfrm>
            <a:off x="5930347" y="1588949"/>
            <a:ext cx="331305" cy="3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52F14E2-CF5A-4D4D-B23E-9C6A655D2F88}"/>
              </a:ext>
            </a:extLst>
          </p:cNvPr>
          <p:cNvSpPr txBox="1"/>
          <p:nvPr/>
        </p:nvSpPr>
        <p:spPr>
          <a:xfrm>
            <a:off x="6364236" y="1221123"/>
            <a:ext cx="2650924"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Gill Sans MT" panose="020B0502020104020203" pitchFamily="34" charset="0"/>
              </a:rPr>
              <a:t>F</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ollow</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-up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IVR platform for ADR reporting and query resolution</a:t>
            </a:r>
            <a:endParaRPr lang="en-US" sz="1400" dirty="0">
              <a:solidFill>
                <a:prstClr val="black"/>
              </a:solidFill>
              <a:latin typeface="Gill Sans MT" panose="020B05020201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Push messages through IVR for </a:t>
            </a:r>
            <a:r>
              <a:rPr lang="en-US" sz="1400" dirty="0">
                <a:solidFill>
                  <a:prstClr val="black"/>
                </a:solidFill>
                <a:latin typeface="Gill Sans MT" panose="020B0502020104020203" pitchFamily="34" charset="0"/>
              </a:rPr>
              <a:t>medication reminder/contact tracing and TPT </a:t>
            </a:r>
            <a:r>
              <a:rPr lang="en-US" sz="1400" dirty="0" err="1">
                <a:solidFill>
                  <a:prstClr val="black"/>
                </a:solidFill>
                <a:latin typeface="Gill Sans MT" panose="020B0502020104020203" pitchFamily="34" charset="0"/>
              </a:rPr>
              <a:t>etc</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b="0" i="0" u="none" strike="noStrike" kern="1200" cap="none" spc="0" normalizeH="0" baseline="0" noProof="0" dirty="0">
              <a:ln>
                <a:noFill/>
              </a:ln>
              <a:effectLst/>
              <a:uLnTx/>
              <a:uFillTx/>
              <a:latin typeface="Gill Sans MT" panose="020B0502020104020203" pitchFamily="34" charset="0"/>
              <a:ea typeface="+mn-ea"/>
              <a:cs typeface="+mn-cs"/>
            </a:endParaRPr>
          </a:p>
        </p:txBody>
      </p:sp>
      <p:pic>
        <p:nvPicPr>
          <p:cNvPr id="68" name="Picture 2" descr="Image result for WhatsApp. Size: 185 x 104. Source: 1000logos.net">
            <a:extLst>
              <a:ext uri="{FF2B5EF4-FFF2-40B4-BE49-F238E27FC236}">
                <a16:creationId xmlns:a16="http://schemas.microsoft.com/office/drawing/2014/main" id="{A4F4563A-A3C6-4C64-9B4B-A4829E2B36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0477" y="2020333"/>
            <a:ext cx="1240107" cy="6416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C4E72720-5BB9-42C9-AF7B-E8654FB4CD6E}"/>
              </a:ext>
            </a:extLst>
          </p:cNvPr>
          <p:cNvSpPr txBox="1"/>
          <p:nvPr/>
        </p:nvSpPr>
        <p:spPr>
          <a:xfrm>
            <a:off x="9552058" y="1606014"/>
            <a:ext cx="24648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Nudge Messages thru WhatsApp, IVR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75" name="Oval 74">
            <a:extLst>
              <a:ext uri="{FF2B5EF4-FFF2-40B4-BE49-F238E27FC236}">
                <a16:creationId xmlns:a16="http://schemas.microsoft.com/office/drawing/2014/main" id="{A3FE9B73-73A3-4713-882B-607C376072F5}"/>
              </a:ext>
            </a:extLst>
          </p:cNvPr>
          <p:cNvSpPr/>
          <p:nvPr/>
        </p:nvSpPr>
        <p:spPr>
          <a:xfrm>
            <a:off x="5963476" y="3572002"/>
            <a:ext cx="298176" cy="3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0782A962-6DDC-45CE-81A2-8F7EC6E4BDEA}"/>
              </a:ext>
            </a:extLst>
          </p:cNvPr>
          <p:cNvSpPr txBox="1"/>
          <p:nvPr/>
        </p:nvSpPr>
        <p:spPr>
          <a:xfrm>
            <a:off x="6420776" y="3449950"/>
            <a:ext cx="41882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Interactive visual aids for community awareness/Stigma reduction</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77" name="Picture 76">
            <a:extLst>
              <a:ext uri="{FF2B5EF4-FFF2-40B4-BE49-F238E27FC236}">
                <a16:creationId xmlns:a16="http://schemas.microsoft.com/office/drawing/2014/main" id="{47626818-3D28-425B-BC49-132769505C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8562" y="4605082"/>
            <a:ext cx="865868" cy="602802"/>
          </a:xfrm>
          <a:prstGeom prst="rect">
            <a:avLst/>
          </a:prstGeom>
        </p:spPr>
      </p:pic>
      <p:sp>
        <p:nvSpPr>
          <p:cNvPr id="78" name="TextBox 77">
            <a:extLst>
              <a:ext uri="{FF2B5EF4-FFF2-40B4-BE49-F238E27FC236}">
                <a16:creationId xmlns:a16="http://schemas.microsoft.com/office/drawing/2014/main" id="{7D3D4C14-1808-478C-B5A4-35AEEC093ED3}"/>
              </a:ext>
            </a:extLst>
          </p:cNvPr>
          <p:cNvSpPr txBox="1"/>
          <p:nvPr/>
        </p:nvSpPr>
        <p:spPr>
          <a:xfrm>
            <a:off x="10146450" y="5182847"/>
            <a:ext cx="12906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Home visits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79" name="Oval 78">
            <a:extLst>
              <a:ext uri="{FF2B5EF4-FFF2-40B4-BE49-F238E27FC236}">
                <a16:creationId xmlns:a16="http://schemas.microsoft.com/office/drawing/2014/main" id="{A47DEA75-37CA-4EED-9A54-041DFA7585F8}"/>
              </a:ext>
            </a:extLst>
          </p:cNvPr>
          <p:cNvSpPr/>
          <p:nvPr/>
        </p:nvSpPr>
        <p:spPr>
          <a:xfrm>
            <a:off x="5963476" y="4828929"/>
            <a:ext cx="331305" cy="3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8</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D1BE238A-EB20-4984-9349-CB8E2F949DE2}"/>
              </a:ext>
            </a:extLst>
          </p:cNvPr>
          <p:cNvSpPr txBox="1"/>
          <p:nvPr/>
        </p:nvSpPr>
        <p:spPr>
          <a:xfrm>
            <a:off x="6447727" y="4684630"/>
            <a:ext cx="369872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Home visits of TB champions/ASHA/CHOs/PPSAs/TBHV/ANMs  for follow-up with patients and to train caregivers once a month through the treatment period and after treatment completion on agreed frequency</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82" name="Google Shape;350;p19">
            <a:extLst>
              <a:ext uri="{FF2B5EF4-FFF2-40B4-BE49-F238E27FC236}">
                <a16:creationId xmlns:a16="http://schemas.microsoft.com/office/drawing/2014/main" id="{190B289F-D40E-4E4F-B55F-A9EFD7FF5B15}"/>
              </a:ext>
            </a:extLst>
          </p:cNvPr>
          <p:cNvPicPr preferRelativeResize="0"/>
          <p:nvPr/>
        </p:nvPicPr>
        <p:blipFill rotWithShape="1">
          <a:blip r:embed="rId9">
            <a:alphaModFix/>
          </a:blip>
          <a:srcRect/>
          <a:stretch/>
        </p:blipFill>
        <p:spPr>
          <a:xfrm>
            <a:off x="10089224" y="2067482"/>
            <a:ext cx="2068047" cy="857010"/>
          </a:xfrm>
          <a:prstGeom prst="rect">
            <a:avLst/>
          </a:prstGeom>
          <a:noFill/>
          <a:ln>
            <a:noFill/>
          </a:ln>
        </p:spPr>
      </p:pic>
      <p:sp>
        <p:nvSpPr>
          <p:cNvPr id="83" name="Title 1">
            <a:extLst>
              <a:ext uri="{FF2B5EF4-FFF2-40B4-BE49-F238E27FC236}">
                <a16:creationId xmlns:a16="http://schemas.microsoft.com/office/drawing/2014/main" id="{E0E7F84B-97A1-4B87-88FF-EEC3958703E5}"/>
              </a:ext>
            </a:extLst>
          </p:cNvPr>
          <p:cNvSpPr txBox="1">
            <a:spLocks/>
          </p:cNvSpPr>
          <p:nvPr/>
        </p:nvSpPr>
        <p:spPr>
          <a:xfrm>
            <a:off x="43937" y="44846"/>
            <a:ext cx="11233666" cy="486231"/>
          </a:xfrm>
          <a:prstGeom prst="rect">
            <a:avLst/>
          </a:prstGeom>
        </p:spPr>
        <p:txBody>
          <a:bodyPr>
            <a:normAutofit lnSpcReduction="10000"/>
          </a:bodyPr>
          <a:lstStyle>
            <a:lvl1pPr algn="l" defTabSz="914400" rtl="0" eaLnBrk="1" latinLnBrk="0" hangingPunct="1">
              <a:lnSpc>
                <a:spcPct val="90000"/>
              </a:lnSpc>
              <a:spcBef>
                <a:spcPct val="0"/>
              </a:spcBef>
              <a:buNone/>
              <a:defRPr sz="4400" b="1" kern="1200">
                <a:solidFill>
                  <a:schemeClr val="accent1"/>
                </a:solidFill>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667D"/>
                </a:solidFill>
                <a:effectLst/>
                <a:uLnTx/>
                <a:uFillTx/>
                <a:latin typeface="Gill Sans MT" panose="020B0502020104020203" pitchFamily="34" charset="0"/>
                <a:ea typeface="+mj-ea"/>
                <a:cs typeface="+mj-cs"/>
              </a:rPr>
              <a:t> Model Overview </a:t>
            </a:r>
            <a:endParaRPr kumimoji="0" lang="en-IN" sz="3200" b="1" i="0" u="none" strike="noStrike" kern="1200" cap="none" spc="0" normalizeH="0" baseline="0" noProof="0" dirty="0">
              <a:ln>
                <a:noFill/>
              </a:ln>
              <a:solidFill>
                <a:srgbClr val="00667D"/>
              </a:solidFill>
              <a:effectLst/>
              <a:uLnTx/>
              <a:uFillTx/>
              <a:latin typeface="Gill Sans MT" panose="020B0502020104020203" pitchFamily="34" charset="0"/>
              <a:ea typeface="+mj-ea"/>
              <a:cs typeface="+mj-cs"/>
            </a:endParaRPr>
          </a:p>
        </p:txBody>
      </p:sp>
      <p:sp>
        <p:nvSpPr>
          <p:cNvPr id="2" name="TextBox 1">
            <a:extLst>
              <a:ext uri="{FF2B5EF4-FFF2-40B4-BE49-F238E27FC236}">
                <a16:creationId xmlns:a16="http://schemas.microsoft.com/office/drawing/2014/main" id="{A4CDB936-6F19-485E-B1D3-06DCECB36B0E}"/>
              </a:ext>
            </a:extLst>
          </p:cNvPr>
          <p:cNvSpPr txBox="1"/>
          <p:nvPr/>
        </p:nvSpPr>
        <p:spPr>
          <a:xfrm>
            <a:off x="1096043" y="1660019"/>
            <a:ext cx="29895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Training of Trainers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48" name="Oval 47">
            <a:extLst>
              <a:ext uri="{FF2B5EF4-FFF2-40B4-BE49-F238E27FC236}">
                <a16:creationId xmlns:a16="http://schemas.microsoft.com/office/drawing/2014/main" id="{C9A13AD2-B048-4BBF-BEF4-E9AD7036F5BB}"/>
              </a:ext>
            </a:extLst>
          </p:cNvPr>
          <p:cNvSpPr/>
          <p:nvPr/>
        </p:nvSpPr>
        <p:spPr>
          <a:xfrm>
            <a:off x="312698" y="5481022"/>
            <a:ext cx="331305" cy="35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00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5"/>
          <p:cNvSpPr txBox="1"/>
          <p:nvPr/>
        </p:nvSpPr>
        <p:spPr>
          <a:xfrm>
            <a:off x="714075" y="1536625"/>
            <a:ext cx="11062000" cy="4797600"/>
          </a:xfrm>
          <a:prstGeom prst="rect">
            <a:avLst/>
          </a:prstGeom>
          <a:noFill/>
          <a:ln>
            <a:noFill/>
          </a:ln>
        </p:spPr>
        <p:txBody>
          <a:bodyPr spcFirstLastPara="1" wrap="square" lIns="121900" tIns="121900" rIns="121900" bIns="121900" anchor="t" anchorCtr="0">
            <a:noAutofit/>
          </a:bodyPr>
          <a:lstStyle/>
          <a:p>
            <a:pPr marL="457189" indent="-347125" defTabSz="1219170">
              <a:lnSpc>
                <a:spcPct val="150000"/>
              </a:lnSpc>
              <a:buClr>
                <a:srgbClr val="000000"/>
              </a:buClr>
              <a:buSzPts val="1500"/>
              <a:buFont typeface="Poppins"/>
              <a:buAutoNum type="arabicPeriod"/>
            </a:pPr>
            <a:r>
              <a:rPr lang="en-US" sz="2000" kern="0" dirty="0">
                <a:solidFill>
                  <a:srgbClr val="000000"/>
                </a:solidFill>
                <a:latin typeface="Gill Sans MT" panose="020B0502020104020203" pitchFamily="34" charset="0"/>
                <a:ea typeface="Poppins"/>
                <a:cs typeface="Poppins"/>
                <a:sym typeface="Poppins"/>
              </a:rPr>
              <a:t>Community awareness at health facility about disease and family caregiver </a:t>
            </a:r>
            <a:endParaRPr lang="en" sz="2000" kern="0" dirty="0">
              <a:solidFill>
                <a:srgbClr val="000000"/>
              </a:solidFill>
              <a:latin typeface="Gill Sans MT" panose="020B0502020104020203" pitchFamily="34" charset="0"/>
              <a:ea typeface="Poppins"/>
              <a:cs typeface="Poppins"/>
              <a:sym typeface="Poppins"/>
            </a:endParaRPr>
          </a:p>
          <a:p>
            <a:pPr marL="457189" indent="-347125" defTabSz="1219170">
              <a:lnSpc>
                <a:spcPct val="150000"/>
              </a:lnSpc>
              <a:buClr>
                <a:srgbClr val="000000"/>
              </a:buClr>
              <a:buSzPts val="1500"/>
              <a:buFont typeface="Poppins"/>
              <a:buAutoNum type="arabicPeriod"/>
            </a:pPr>
            <a:r>
              <a:rPr lang="en" sz="2000" kern="0" dirty="0">
                <a:solidFill>
                  <a:srgbClr val="000000"/>
                </a:solidFill>
                <a:latin typeface="Gill Sans MT" panose="020B0502020104020203" pitchFamily="34" charset="0"/>
                <a:ea typeface="Poppins"/>
                <a:cs typeface="Poppins"/>
                <a:sym typeface="Poppins"/>
              </a:rPr>
              <a:t>Capacity bui</a:t>
            </a:r>
            <a:r>
              <a:rPr lang="en-IN" sz="2000" kern="0" dirty="0" err="1">
                <a:solidFill>
                  <a:srgbClr val="000000"/>
                </a:solidFill>
                <a:latin typeface="Gill Sans MT" panose="020B0502020104020203" pitchFamily="34" charset="0"/>
                <a:ea typeface="Poppins"/>
                <a:cs typeface="Poppins"/>
                <a:sym typeface="Poppins"/>
              </a:rPr>
              <a:t>lding</a:t>
            </a:r>
            <a:r>
              <a:rPr lang="en-IN" sz="2000" kern="0" dirty="0">
                <a:solidFill>
                  <a:srgbClr val="000000"/>
                </a:solidFill>
                <a:latin typeface="Gill Sans MT" panose="020B0502020104020203" pitchFamily="34" charset="0"/>
                <a:ea typeface="Poppins"/>
                <a:cs typeface="Poppins"/>
                <a:sym typeface="Poppins"/>
              </a:rPr>
              <a:t> of  MO/</a:t>
            </a:r>
            <a:r>
              <a:rPr lang="en" sz="2000" kern="0" dirty="0">
                <a:solidFill>
                  <a:srgbClr val="000000"/>
                </a:solidFill>
                <a:latin typeface="Gill Sans MT" panose="020B0502020104020203" pitchFamily="34" charset="0"/>
                <a:ea typeface="Poppins"/>
                <a:cs typeface="Poppins"/>
                <a:sym typeface="Poppins"/>
              </a:rPr>
              <a:t>CHO/</a:t>
            </a:r>
            <a:r>
              <a:rPr lang="en-IN" sz="2000" kern="0" dirty="0">
                <a:solidFill>
                  <a:srgbClr val="000000"/>
                </a:solidFill>
                <a:latin typeface="Gill Sans MT" panose="020B0502020104020203" pitchFamily="34" charset="0"/>
                <a:ea typeface="Poppins"/>
                <a:cs typeface="Poppins"/>
                <a:sym typeface="Poppins"/>
              </a:rPr>
              <a:t>TBHV/STS/ANMs</a:t>
            </a:r>
            <a:r>
              <a:rPr lang="en" sz="2000" kern="0" dirty="0">
                <a:solidFill>
                  <a:srgbClr val="000000"/>
                </a:solidFill>
                <a:latin typeface="Gill Sans MT" panose="020B0502020104020203" pitchFamily="34" charset="0"/>
                <a:ea typeface="Poppins"/>
                <a:cs typeface="Poppins"/>
                <a:sym typeface="Poppins"/>
              </a:rPr>
              <a:t> </a:t>
            </a:r>
            <a:r>
              <a:rPr lang="en-IN" sz="2000" kern="0" dirty="0">
                <a:solidFill>
                  <a:srgbClr val="000000"/>
                </a:solidFill>
                <a:latin typeface="Gill Sans MT" panose="020B0502020104020203" pitchFamily="34" charset="0"/>
                <a:ea typeface="Poppins"/>
                <a:cs typeface="Poppins"/>
                <a:sym typeface="Poppins"/>
              </a:rPr>
              <a:t>as master trainers </a:t>
            </a:r>
            <a:r>
              <a:rPr lang="en" sz="2000" kern="0" dirty="0">
                <a:solidFill>
                  <a:srgbClr val="000000"/>
                </a:solidFill>
                <a:latin typeface="Gill Sans MT" panose="020B0502020104020203" pitchFamily="34" charset="0"/>
                <a:ea typeface="Poppins"/>
                <a:cs typeface="Poppins"/>
                <a:sym typeface="Poppins"/>
              </a:rPr>
              <a:t>to implement </a:t>
            </a:r>
            <a:r>
              <a:rPr lang="en-IN" sz="2000" kern="0" dirty="0">
                <a:solidFill>
                  <a:srgbClr val="000000"/>
                </a:solidFill>
                <a:latin typeface="Gill Sans MT" panose="020B0502020104020203" pitchFamily="34" charset="0"/>
                <a:ea typeface="Poppins"/>
                <a:cs typeface="Poppins"/>
                <a:sym typeface="Poppins"/>
              </a:rPr>
              <a:t>the </a:t>
            </a:r>
            <a:r>
              <a:rPr lang="en" sz="2000" kern="0" dirty="0">
                <a:solidFill>
                  <a:srgbClr val="000000"/>
                </a:solidFill>
                <a:latin typeface="Gill Sans MT" panose="020B0502020104020203" pitchFamily="34" charset="0"/>
                <a:ea typeface="Poppins"/>
                <a:cs typeface="Poppins"/>
                <a:sym typeface="Poppins"/>
              </a:rPr>
              <a:t>program </a:t>
            </a:r>
            <a:endParaRPr sz="2000" kern="0" dirty="0">
              <a:solidFill>
                <a:srgbClr val="000000"/>
              </a:solidFill>
              <a:latin typeface="Gill Sans MT" panose="020B0502020104020203" pitchFamily="34" charset="0"/>
              <a:ea typeface="Poppins"/>
              <a:cs typeface="Poppins"/>
              <a:sym typeface="Poppins"/>
            </a:endParaRPr>
          </a:p>
          <a:p>
            <a:pPr marL="457189" indent="-347125" defTabSz="1219170">
              <a:lnSpc>
                <a:spcPct val="150000"/>
              </a:lnSpc>
              <a:buClr>
                <a:srgbClr val="000000"/>
              </a:buClr>
              <a:buSzPts val="1500"/>
              <a:buFont typeface="Poppins"/>
              <a:buAutoNum type="arabicPeriod"/>
            </a:pPr>
            <a:r>
              <a:rPr lang="en-IN" sz="2000" kern="0" dirty="0">
                <a:solidFill>
                  <a:srgbClr val="000000"/>
                </a:solidFill>
                <a:latin typeface="Gill Sans MT" panose="020B0502020104020203" pitchFamily="34" charset="0"/>
                <a:ea typeface="Poppins"/>
                <a:cs typeface="Poppins"/>
                <a:sym typeface="Poppins"/>
              </a:rPr>
              <a:t>Capacity building of family c</a:t>
            </a:r>
            <a:r>
              <a:rPr lang="en" sz="2000" kern="0" dirty="0">
                <a:solidFill>
                  <a:srgbClr val="000000"/>
                </a:solidFill>
                <a:latin typeface="Gill Sans MT" panose="020B0502020104020203" pitchFamily="34" charset="0"/>
                <a:ea typeface="Poppins"/>
                <a:cs typeface="Poppins"/>
                <a:sym typeface="Poppins"/>
              </a:rPr>
              <a:t>aregiver</a:t>
            </a:r>
            <a:r>
              <a:rPr lang="en-IN" sz="2000" kern="0" dirty="0">
                <a:solidFill>
                  <a:srgbClr val="000000"/>
                </a:solidFill>
                <a:latin typeface="Gill Sans MT" panose="020B0502020104020203" pitchFamily="34" charset="0"/>
                <a:ea typeface="Poppins"/>
                <a:cs typeface="Poppins"/>
                <a:sym typeface="Poppins"/>
              </a:rPr>
              <a:t>s</a:t>
            </a:r>
            <a:r>
              <a:rPr lang="en" sz="2000" kern="0" dirty="0">
                <a:solidFill>
                  <a:srgbClr val="000000"/>
                </a:solidFill>
                <a:latin typeface="Gill Sans MT" panose="020B0502020104020203" pitchFamily="34" charset="0"/>
                <a:ea typeface="Poppins"/>
                <a:cs typeface="Poppins"/>
                <a:sym typeface="Poppins"/>
              </a:rPr>
              <a:t> by </a:t>
            </a:r>
            <a:r>
              <a:rPr lang="en-IN" sz="2000" kern="0" dirty="0">
                <a:solidFill>
                  <a:srgbClr val="000000"/>
                </a:solidFill>
                <a:latin typeface="Gill Sans MT" panose="020B0502020104020203" pitchFamily="34" charset="0"/>
                <a:ea typeface="Poppins"/>
                <a:cs typeface="Poppins"/>
                <a:sym typeface="Poppins"/>
              </a:rPr>
              <a:t>MO/</a:t>
            </a:r>
            <a:r>
              <a:rPr lang="en" sz="2000" kern="0" dirty="0">
                <a:solidFill>
                  <a:srgbClr val="000000"/>
                </a:solidFill>
                <a:latin typeface="Gill Sans MT" panose="020B0502020104020203" pitchFamily="34" charset="0"/>
                <a:ea typeface="Poppins"/>
                <a:cs typeface="Poppins"/>
                <a:sym typeface="Poppins"/>
              </a:rPr>
              <a:t>CHO/</a:t>
            </a:r>
            <a:r>
              <a:rPr lang="en-IN" sz="2000" kern="0" dirty="0">
                <a:solidFill>
                  <a:srgbClr val="000000"/>
                </a:solidFill>
                <a:latin typeface="Gill Sans MT" panose="020B0502020104020203" pitchFamily="34" charset="0"/>
                <a:ea typeface="Poppins"/>
                <a:cs typeface="Poppins"/>
                <a:sym typeface="Poppins"/>
              </a:rPr>
              <a:t>TBHV/STS/ANMs/TB Champion/ASHA </a:t>
            </a:r>
            <a:endParaRPr sz="2000" kern="0" dirty="0">
              <a:solidFill>
                <a:srgbClr val="000000"/>
              </a:solidFill>
              <a:latin typeface="Gill Sans MT" panose="020B0502020104020203" pitchFamily="34" charset="0"/>
              <a:ea typeface="Poppins"/>
              <a:cs typeface="Poppins"/>
              <a:sym typeface="Poppins"/>
            </a:endParaRPr>
          </a:p>
          <a:p>
            <a:pPr marL="457189" indent="-347125" defTabSz="1219170">
              <a:lnSpc>
                <a:spcPct val="150000"/>
              </a:lnSpc>
              <a:buClr>
                <a:srgbClr val="000000"/>
              </a:buClr>
              <a:buSzPts val="1500"/>
              <a:buFont typeface="Poppins"/>
              <a:buAutoNum type="arabicPeriod"/>
            </a:pPr>
            <a:r>
              <a:rPr lang="en-IN" sz="2000" kern="0" dirty="0">
                <a:solidFill>
                  <a:srgbClr val="000000"/>
                </a:solidFill>
                <a:latin typeface="Gill Sans MT" panose="020B0502020104020203" pitchFamily="34" charset="0"/>
                <a:ea typeface="Poppins"/>
                <a:cs typeface="Poppins"/>
                <a:sym typeface="Poppins"/>
              </a:rPr>
              <a:t>Mobile-based</a:t>
            </a:r>
            <a:r>
              <a:rPr lang="en" sz="2000" kern="0" dirty="0">
                <a:solidFill>
                  <a:srgbClr val="000000"/>
                </a:solidFill>
                <a:latin typeface="Gill Sans MT" panose="020B0502020104020203" pitchFamily="34" charset="0"/>
                <a:ea typeface="Poppins"/>
                <a:cs typeface="Poppins"/>
                <a:sym typeface="Poppins"/>
              </a:rPr>
              <a:t> follow-up for patients </a:t>
            </a:r>
            <a:r>
              <a:rPr lang="en-IN" sz="2000" kern="0" dirty="0">
                <a:solidFill>
                  <a:srgbClr val="000000"/>
                </a:solidFill>
                <a:latin typeface="Gill Sans MT" panose="020B0502020104020203" pitchFamily="34" charset="0"/>
                <a:ea typeface="Poppins"/>
                <a:cs typeface="Poppins"/>
                <a:sym typeface="Poppins"/>
              </a:rPr>
              <a:t>and caregivers through Ni-</a:t>
            </a:r>
            <a:r>
              <a:rPr lang="en-IN" sz="2000" kern="0" dirty="0" err="1">
                <a:solidFill>
                  <a:srgbClr val="000000"/>
                </a:solidFill>
                <a:latin typeface="Gill Sans MT" panose="020B0502020104020203" pitchFamily="34" charset="0"/>
                <a:ea typeface="Poppins"/>
                <a:cs typeface="Poppins"/>
                <a:sym typeface="Poppins"/>
              </a:rPr>
              <a:t>kshay</a:t>
            </a:r>
            <a:r>
              <a:rPr lang="en-IN" sz="2000" kern="0" dirty="0">
                <a:solidFill>
                  <a:srgbClr val="000000"/>
                </a:solidFill>
                <a:latin typeface="Gill Sans MT" panose="020B0502020104020203" pitchFamily="34" charset="0"/>
                <a:ea typeface="Poppins"/>
                <a:cs typeface="Poppins"/>
                <a:sym typeface="Poppins"/>
              </a:rPr>
              <a:t> Sampark  </a:t>
            </a:r>
            <a:endParaRPr sz="2000" kern="0" dirty="0">
              <a:solidFill>
                <a:srgbClr val="000000"/>
              </a:solidFill>
              <a:latin typeface="Gill Sans MT" panose="020B0502020104020203" pitchFamily="34" charset="0"/>
              <a:ea typeface="Poppins"/>
              <a:cs typeface="Poppins"/>
              <a:sym typeface="Poppins"/>
            </a:endParaRPr>
          </a:p>
          <a:p>
            <a:pPr marL="457189" indent="-347125" defTabSz="1219170">
              <a:lnSpc>
                <a:spcPct val="150000"/>
              </a:lnSpc>
              <a:buClr>
                <a:srgbClr val="000000"/>
              </a:buClr>
              <a:buSzPts val="1500"/>
              <a:buFont typeface="Poppins"/>
              <a:buAutoNum type="arabicPeriod"/>
            </a:pPr>
            <a:r>
              <a:rPr lang="en-IN" sz="2000" kern="0" dirty="0">
                <a:solidFill>
                  <a:srgbClr val="000000"/>
                </a:solidFill>
                <a:latin typeface="Gill Sans MT" panose="020B0502020104020203" pitchFamily="34" charset="0"/>
                <a:ea typeface="Poppins"/>
                <a:cs typeface="Poppins"/>
                <a:sym typeface="Poppins"/>
              </a:rPr>
              <a:t>Monthly follow-up &amp; training of caregiver on providing home-based care </a:t>
            </a:r>
            <a:r>
              <a:rPr lang="en" sz="2000" kern="0" dirty="0">
                <a:solidFill>
                  <a:srgbClr val="000000"/>
                </a:solidFill>
                <a:latin typeface="Gill Sans MT" panose="020B0502020104020203" pitchFamily="34" charset="0"/>
                <a:ea typeface="Poppins"/>
                <a:cs typeface="Poppins"/>
                <a:sym typeface="Poppins"/>
              </a:rPr>
              <a:t>from </a:t>
            </a:r>
            <a:r>
              <a:rPr lang="en-IN" sz="2000" kern="0" dirty="0">
                <a:solidFill>
                  <a:srgbClr val="000000"/>
                </a:solidFill>
                <a:latin typeface="Gill Sans MT" panose="020B0502020104020203" pitchFamily="34" charset="0"/>
                <a:ea typeface="Poppins"/>
                <a:cs typeface="Poppins"/>
                <a:sym typeface="Poppins"/>
              </a:rPr>
              <a:t>CHO/TB Champions/</a:t>
            </a:r>
            <a:r>
              <a:rPr lang="en" sz="2000" kern="0" dirty="0">
                <a:solidFill>
                  <a:srgbClr val="000000"/>
                </a:solidFill>
                <a:latin typeface="Gill Sans MT" panose="020B0502020104020203" pitchFamily="34" charset="0"/>
                <a:ea typeface="Poppins"/>
                <a:cs typeface="Poppins"/>
                <a:sym typeface="Poppins"/>
              </a:rPr>
              <a:t>ANMs</a:t>
            </a:r>
          </a:p>
          <a:p>
            <a:pPr marL="457189" indent="-347125" defTabSz="1219170">
              <a:lnSpc>
                <a:spcPct val="150000"/>
              </a:lnSpc>
              <a:buClr>
                <a:srgbClr val="000000"/>
              </a:buClr>
              <a:buSzPts val="1500"/>
              <a:buFont typeface="Poppins"/>
              <a:buAutoNum type="arabicPeriod"/>
            </a:pPr>
            <a:r>
              <a:rPr lang="en-US" sz="2000" kern="0" dirty="0">
                <a:solidFill>
                  <a:srgbClr val="000000"/>
                </a:solidFill>
                <a:latin typeface="Gill Sans MT" panose="020B0502020104020203" pitchFamily="34" charset="0"/>
                <a:ea typeface="Poppins"/>
                <a:cs typeface="Poppins"/>
                <a:sym typeface="Poppins"/>
              </a:rPr>
              <a:t>Counseling tools, job aids,</a:t>
            </a:r>
            <a:r>
              <a:rPr lang="en-IN" sz="2000" kern="0" dirty="0">
                <a:solidFill>
                  <a:srgbClr val="000000"/>
                </a:solidFill>
                <a:latin typeface="Gill Sans MT" panose="020B0502020104020203" pitchFamily="34" charset="0"/>
                <a:ea typeface="Poppins"/>
                <a:cs typeface="Poppins"/>
                <a:sym typeface="Poppins"/>
              </a:rPr>
              <a:t> and for service provider</a:t>
            </a:r>
          </a:p>
          <a:p>
            <a:pPr marL="457189" indent="-347125" defTabSz="1219170">
              <a:lnSpc>
                <a:spcPct val="150000"/>
              </a:lnSpc>
              <a:buClr>
                <a:srgbClr val="000000"/>
              </a:buClr>
              <a:buSzPts val="1500"/>
              <a:buFont typeface="Poppins"/>
              <a:buAutoNum type="arabicPeriod"/>
            </a:pPr>
            <a:r>
              <a:rPr lang="en-US" sz="2000" kern="0" dirty="0">
                <a:solidFill>
                  <a:srgbClr val="000000"/>
                </a:solidFill>
                <a:latin typeface="Gill Sans MT" panose="020B0502020104020203" pitchFamily="34" charset="0"/>
                <a:ea typeface="Poppins"/>
                <a:cs typeface="Poppins"/>
                <a:sym typeface="Poppins"/>
              </a:rPr>
              <a:t>Adherence monitoring and reference tools for caregiver </a:t>
            </a:r>
            <a:endParaRPr lang="en" sz="2000" kern="0" dirty="0">
              <a:solidFill>
                <a:srgbClr val="000000"/>
              </a:solidFill>
              <a:latin typeface="Gill Sans MT" panose="020B0502020104020203" pitchFamily="34" charset="0"/>
              <a:ea typeface="Poppins"/>
              <a:cs typeface="Poppins"/>
              <a:sym typeface="Poppins"/>
            </a:endParaRPr>
          </a:p>
          <a:p>
            <a:pPr marL="457189" indent="-347125" defTabSz="1219170">
              <a:lnSpc>
                <a:spcPct val="150000"/>
              </a:lnSpc>
              <a:buClr>
                <a:srgbClr val="000000"/>
              </a:buClr>
              <a:buSzPts val="1500"/>
              <a:buFont typeface="Poppins"/>
              <a:buAutoNum type="arabicPeriod"/>
            </a:pPr>
            <a:endParaRPr sz="2000" kern="0" dirty="0">
              <a:solidFill>
                <a:srgbClr val="000000"/>
              </a:solidFill>
              <a:latin typeface="Gill Sans MT" panose="020B0502020104020203" pitchFamily="34" charset="0"/>
              <a:ea typeface="Poppins"/>
              <a:cs typeface="Poppins"/>
              <a:sym typeface="Poppins"/>
            </a:endParaRPr>
          </a:p>
          <a:p>
            <a:pPr defTabSz="1219170">
              <a:lnSpc>
                <a:spcPct val="150000"/>
              </a:lnSpc>
              <a:buClr>
                <a:srgbClr val="000000"/>
              </a:buClr>
            </a:pPr>
            <a:endParaRPr sz="2000" kern="0" dirty="0">
              <a:solidFill>
                <a:srgbClr val="000000"/>
              </a:solidFill>
              <a:latin typeface="Poppins"/>
              <a:ea typeface="Poppins"/>
              <a:cs typeface="Poppins"/>
              <a:sym typeface="Poppins"/>
            </a:endParaRPr>
          </a:p>
        </p:txBody>
      </p:sp>
      <p:sp>
        <p:nvSpPr>
          <p:cNvPr id="207" name="Google Shape;207;p45"/>
          <p:cNvSpPr txBox="1"/>
          <p:nvPr/>
        </p:nvSpPr>
        <p:spPr>
          <a:xfrm>
            <a:off x="0" y="0"/>
            <a:ext cx="12192000" cy="755374"/>
          </a:xfrm>
          <a:prstGeom prst="rect">
            <a:avLst/>
          </a:prstGeom>
          <a:noFill/>
          <a:ln>
            <a:noFill/>
          </a:ln>
        </p:spPr>
        <p:txBody>
          <a:bodyPr spcFirstLastPara="1" wrap="square" lIns="121900" tIns="121900" rIns="121900" bIns="121900" anchor="ctr" anchorCtr="0">
            <a:noAutofit/>
          </a:bodyPr>
          <a:lstStyle/>
          <a:p>
            <a:pPr marL="609585" algn="ctr" defTabSz="1219170">
              <a:lnSpc>
                <a:spcPct val="115000"/>
              </a:lnSpc>
              <a:buClr>
                <a:srgbClr val="000000"/>
              </a:buClr>
              <a:buSzPts val="1700"/>
            </a:pPr>
            <a:r>
              <a:rPr lang="en-US" sz="3200" b="1" dirty="0">
                <a:solidFill>
                  <a:srgbClr val="00667D"/>
                </a:solidFill>
                <a:latin typeface="Gill Sans MT" panose="020B0502020104020203" pitchFamily="34" charset="0"/>
                <a:ea typeface="+mj-ea"/>
                <a:cs typeface="+mj-cs"/>
                <a:sym typeface="Playfair Display"/>
              </a:rPr>
              <a:t>Key Components </a:t>
            </a:r>
            <a:endParaRPr sz="3200" b="1" dirty="0">
              <a:solidFill>
                <a:srgbClr val="00667D"/>
              </a:solidFill>
              <a:latin typeface="Gill Sans MT" panose="020B0502020104020203" pitchFamily="34" charset="0"/>
              <a:ea typeface="+mj-ea"/>
              <a:cs typeface="+mj-cs"/>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ACF2B-F6E6-4516-A08A-68EE2158AA4E}"/>
              </a:ext>
            </a:extLst>
          </p:cNvPr>
          <p:cNvSpPr>
            <a:spLocks noGrp="1"/>
          </p:cNvSpPr>
          <p:nvPr>
            <p:ph idx="1"/>
          </p:nvPr>
        </p:nvSpPr>
        <p:spPr>
          <a:xfrm>
            <a:off x="331309" y="1819554"/>
            <a:ext cx="5486387" cy="4351338"/>
          </a:xfrm>
        </p:spPr>
        <p:txBody>
          <a:bodyPr>
            <a:normAutofit lnSpcReduction="10000"/>
          </a:bodyPr>
          <a:lstStyle/>
          <a:p>
            <a:pPr marL="514350" indent="-514350" algn="just">
              <a:lnSpc>
                <a:spcPct val="115000"/>
              </a:lnSpc>
              <a:buFont typeface="+mj-lt"/>
              <a:buAutoNum type="arabicPeriod"/>
            </a:pPr>
            <a:r>
              <a:rPr lang="en-US" sz="2200" dirty="0">
                <a:solidFill>
                  <a:srgbClr val="000000"/>
                </a:solidFill>
                <a:ea typeface="Times New Roman" panose="02020603050405020304" pitchFamily="18" charset="0"/>
                <a:cs typeface="Calibri" panose="020F0502020204030204" pitchFamily="34" charset="0"/>
              </a:rPr>
              <a:t>IVR service – reminder messages for treatment adherence twice a week</a:t>
            </a:r>
          </a:p>
          <a:p>
            <a:pPr marL="514350" indent="-514350" algn="just">
              <a:lnSpc>
                <a:spcPct val="115000"/>
              </a:lnSpc>
              <a:buFont typeface="+mj-lt"/>
              <a:buAutoNum type="arabicPeriod"/>
            </a:pPr>
            <a:r>
              <a:rPr lang="en-US" sz="2200" dirty="0">
                <a:solidFill>
                  <a:srgbClr val="000000"/>
                </a:solidFill>
                <a:ea typeface="Times New Roman" panose="02020603050405020304" pitchFamily="18" charset="0"/>
                <a:cs typeface="Calibri" panose="020F0502020204030204" pitchFamily="34" charset="0"/>
              </a:rPr>
              <a:t>Impart training using audio capsules through IVR on different aspects of home-based care </a:t>
            </a:r>
          </a:p>
          <a:p>
            <a:pPr marL="514350" indent="-514350" algn="just">
              <a:lnSpc>
                <a:spcPct val="115000"/>
              </a:lnSpc>
              <a:buFont typeface="+mj-lt"/>
              <a:buAutoNum type="arabicPeriod"/>
            </a:pPr>
            <a:r>
              <a:rPr lang="en-US" sz="2200" dirty="0">
                <a:solidFill>
                  <a:srgbClr val="000000"/>
                </a:solidFill>
                <a:ea typeface="Times New Roman" panose="02020603050405020304" pitchFamily="18" charset="0"/>
                <a:cs typeface="Calibri" panose="020F0502020204030204" pitchFamily="34" charset="0"/>
              </a:rPr>
              <a:t>Ready reckoner for caregiver </a:t>
            </a:r>
          </a:p>
          <a:p>
            <a:pPr marL="514350" indent="-514350" algn="just">
              <a:lnSpc>
                <a:spcPct val="115000"/>
              </a:lnSpc>
              <a:buFont typeface="+mj-lt"/>
              <a:buAutoNum type="arabicPeriod"/>
            </a:pPr>
            <a:r>
              <a:rPr lang="en-US" sz="2200" dirty="0">
                <a:solidFill>
                  <a:srgbClr val="000000"/>
                </a:solidFill>
                <a:ea typeface="Times New Roman" panose="02020603050405020304" pitchFamily="18" charset="0"/>
                <a:cs typeface="Calibri" panose="020F0502020204030204" pitchFamily="34" charset="0"/>
              </a:rPr>
              <a:t>Pragati Register for tracking adherence of patients </a:t>
            </a:r>
          </a:p>
          <a:p>
            <a:pPr marL="514350" indent="-514350" algn="just">
              <a:lnSpc>
                <a:spcPct val="115000"/>
              </a:lnSpc>
              <a:buFont typeface="+mj-lt"/>
              <a:buAutoNum type="arabicPeriod"/>
            </a:pPr>
            <a:r>
              <a:rPr lang="en-US" sz="2200" dirty="0">
                <a:solidFill>
                  <a:srgbClr val="000000"/>
                </a:solidFill>
                <a:ea typeface="Times New Roman" panose="02020603050405020304" pitchFamily="18" charset="0"/>
                <a:cs typeface="Calibri" panose="020F0502020204030204" pitchFamily="34" charset="0"/>
              </a:rPr>
              <a:t>Monthly in person training/counselling to caregiver on various aspects of caregiving </a:t>
            </a:r>
          </a:p>
          <a:p>
            <a:pPr marL="0" indent="0" algn="just">
              <a:lnSpc>
                <a:spcPct val="115000"/>
              </a:lnSpc>
              <a:buNone/>
            </a:pPr>
            <a:endParaRPr lang="en-US" sz="2200" dirty="0">
              <a:solidFill>
                <a:srgbClr val="000000"/>
              </a:solidFill>
              <a:ea typeface="Times New Roman" panose="02020603050405020304" pitchFamily="18" charset="0"/>
              <a:cs typeface="Calibri" panose="020F0502020204030204" pitchFamily="34" charset="0"/>
            </a:endParaRPr>
          </a:p>
          <a:p>
            <a:pPr marL="0" indent="0" algn="just">
              <a:lnSpc>
                <a:spcPct val="115000"/>
              </a:lnSpc>
              <a:buNone/>
            </a:pPr>
            <a:endParaRPr lang="en-US" sz="2200" dirty="0">
              <a:solidFill>
                <a:srgbClr val="000000"/>
              </a:solidFill>
              <a:ea typeface="Times New Roman" panose="02020603050405020304" pitchFamily="18" charset="0"/>
              <a:cs typeface="Calibri" panose="020F0502020204030204" pitchFamily="34" charset="0"/>
            </a:endParaRPr>
          </a:p>
          <a:p>
            <a:pPr marL="0" indent="0" algn="just">
              <a:lnSpc>
                <a:spcPct val="115000"/>
              </a:lnSpc>
              <a:buNone/>
            </a:pPr>
            <a:endParaRPr lang="en-US" sz="2200" dirty="0">
              <a:solidFill>
                <a:srgbClr val="000000"/>
              </a:solidFill>
              <a:ea typeface="Times New Roman" panose="02020603050405020304" pitchFamily="18" charset="0"/>
              <a:cs typeface="Calibri" panose="020F0502020204030204" pitchFamily="34" charset="0"/>
            </a:endParaRPr>
          </a:p>
          <a:p>
            <a:pPr marL="514350" indent="-514350" algn="just">
              <a:lnSpc>
                <a:spcPct val="115000"/>
              </a:lnSpc>
              <a:buFont typeface="+mj-lt"/>
              <a:buAutoNum type="arabicPeriod"/>
            </a:pPr>
            <a:endParaRPr lang="en-US" sz="2200" dirty="0">
              <a:solidFill>
                <a:srgbClr val="000000"/>
              </a:solidFill>
              <a:ea typeface="Times New Roman" panose="02020603050405020304" pitchFamily="18" charset="0"/>
              <a:cs typeface="Calibri" panose="020F0502020204030204" pitchFamily="34" charset="0"/>
            </a:endParaRPr>
          </a:p>
          <a:p>
            <a:pPr marL="514350" indent="-514350" algn="just">
              <a:lnSpc>
                <a:spcPct val="115000"/>
              </a:lnSpc>
              <a:buFont typeface="+mj-lt"/>
              <a:buAutoNum type="arabicPeriod"/>
            </a:pPr>
            <a:endParaRPr lang="en-US" sz="2200" dirty="0">
              <a:solidFill>
                <a:srgbClr val="000000"/>
              </a:solidFill>
              <a:ea typeface="Times New Roman" panose="02020603050405020304" pitchFamily="18" charset="0"/>
              <a:cs typeface="Calibri" panose="020F0502020204030204" pitchFamily="34" charset="0"/>
            </a:endParaRPr>
          </a:p>
          <a:p>
            <a:pPr marL="514350" indent="-514350" algn="just">
              <a:lnSpc>
                <a:spcPct val="115000"/>
              </a:lnSpc>
              <a:buFont typeface="+mj-lt"/>
              <a:buAutoNum type="arabicPeriod"/>
            </a:pPr>
            <a:endParaRPr lang="en-IN" sz="2200" dirty="0">
              <a:latin typeface="Calibri" panose="020F0502020204030204" pitchFamily="34" charset="0"/>
              <a:ea typeface="Calibri" panose="020F0502020204030204" pitchFamily="34" charset="0"/>
              <a:cs typeface="Times New Roman" panose="02020603050405020304" pitchFamily="18" charset="0"/>
            </a:endParaRPr>
          </a:p>
          <a:p>
            <a:endParaRPr lang="en-IN" sz="2200" dirty="0"/>
          </a:p>
        </p:txBody>
      </p:sp>
      <p:cxnSp>
        <p:nvCxnSpPr>
          <p:cNvPr id="11" name="Straight Connector 10">
            <a:extLst>
              <a:ext uri="{FF2B5EF4-FFF2-40B4-BE49-F238E27FC236}">
                <a16:creationId xmlns:a16="http://schemas.microsoft.com/office/drawing/2014/main" id="{7AF1BACB-4C43-4367-A6DB-1BD3990C8307}"/>
              </a:ext>
            </a:extLst>
          </p:cNvPr>
          <p:cNvCxnSpPr>
            <a:cxnSpLocks/>
          </p:cNvCxnSpPr>
          <p:nvPr/>
        </p:nvCxnSpPr>
        <p:spPr>
          <a:xfrm>
            <a:off x="6268275" y="1436844"/>
            <a:ext cx="0" cy="4896694"/>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242E8CE3-9CF7-4E1D-BA6B-E4D38DC8AE44}"/>
              </a:ext>
            </a:extLst>
          </p:cNvPr>
          <p:cNvSpPr txBox="1"/>
          <p:nvPr/>
        </p:nvSpPr>
        <p:spPr>
          <a:xfrm>
            <a:off x="887896" y="1082901"/>
            <a:ext cx="449248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667D"/>
                </a:solidFill>
                <a:latin typeface="Gill Sans MT" panose="020B0502020104020203" pitchFamily="34" charset="0"/>
              </a:rPr>
              <a:t>For Family Care giver</a:t>
            </a:r>
            <a:endParaRPr lang="en-IN" sz="2200" b="1" dirty="0">
              <a:solidFill>
                <a:srgbClr val="00667D"/>
              </a:solidFill>
              <a:latin typeface="Gill Sans MT" panose="020B0502020104020203" pitchFamily="34" charset="0"/>
            </a:endParaRPr>
          </a:p>
        </p:txBody>
      </p:sp>
      <p:sp>
        <p:nvSpPr>
          <p:cNvPr id="7" name="Rectangle 6">
            <a:extLst>
              <a:ext uri="{FF2B5EF4-FFF2-40B4-BE49-F238E27FC236}">
                <a16:creationId xmlns:a16="http://schemas.microsoft.com/office/drawing/2014/main" id="{0345C93C-2DB6-489C-9F88-BBA6444AD40A}"/>
              </a:ext>
            </a:extLst>
          </p:cNvPr>
          <p:cNvSpPr/>
          <p:nvPr/>
        </p:nvSpPr>
        <p:spPr>
          <a:xfrm>
            <a:off x="7209302" y="1064760"/>
            <a:ext cx="3697348"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667D"/>
                </a:solidFill>
                <a:effectLst/>
                <a:uLnTx/>
                <a:uFillTx/>
                <a:latin typeface="Gill Sans MT" panose="020B0502020104020203" pitchFamily="34" charset="0"/>
                <a:ea typeface="+mn-ea"/>
                <a:cs typeface="+mn-cs"/>
              </a:rPr>
              <a:t>For Health Staff</a:t>
            </a:r>
          </a:p>
        </p:txBody>
      </p:sp>
      <p:sp>
        <p:nvSpPr>
          <p:cNvPr id="9" name="Rectangle 8">
            <a:extLst>
              <a:ext uri="{FF2B5EF4-FFF2-40B4-BE49-F238E27FC236}">
                <a16:creationId xmlns:a16="http://schemas.microsoft.com/office/drawing/2014/main" id="{EF4A2718-11FA-48A5-8985-47A51D5719BB}"/>
              </a:ext>
            </a:extLst>
          </p:cNvPr>
          <p:cNvSpPr/>
          <p:nvPr/>
        </p:nvSpPr>
        <p:spPr>
          <a:xfrm>
            <a:off x="6659335" y="1539181"/>
            <a:ext cx="4797283" cy="4729693"/>
          </a:xfrm>
          <a:prstGeom prst="rect">
            <a:avLst/>
          </a:prstGeom>
        </p:spPr>
        <p:txBody>
          <a:bodyPr wrap="square">
            <a:spAutoFit/>
          </a:bodyPr>
          <a:lstStyle/>
          <a:p>
            <a:pPr marL="514350" marR="0" lvl="0" indent="-514350" algn="just" defTabSz="914400" rtl="0" eaLnBrk="1" fontAlgn="auto" latinLnBrk="0" hangingPunct="1">
              <a:lnSpc>
                <a:spcPct val="115000"/>
              </a:lnSpc>
              <a:spcBef>
                <a:spcPts val="1000"/>
              </a:spcBef>
              <a:spcAft>
                <a:spcPts val="0"/>
              </a:spcAft>
              <a:buClr>
                <a:srgbClr val="00667D"/>
              </a:buClr>
              <a:buSzTx/>
              <a:buFont typeface="+mj-lt"/>
              <a:buAutoNum type="arabicPeriod"/>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Calibri" panose="020F0502020204030204" pitchFamily="34" charset="0"/>
              </a:rPr>
              <a:t>Specially designed training tools for health staff for training of the caregiver </a:t>
            </a:r>
          </a:p>
          <a:p>
            <a:pPr marL="514350" marR="0" lvl="0" indent="-514350" algn="just" defTabSz="914400" rtl="0" eaLnBrk="1" fontAlgn="auto" latinLnBrk="0" hangingPunct="1">
              <a:lnSpc>
                <a:spcPct val="115000"/>
              </a:lnSpc>
              <a:spcBef>
                <a:spcPts val="1000"/>
              </a:spcBef>
              <a:spcAft>
                <a:spcPts val="0"/>
              </a:spcAft>
              <a:buClr>
                <a:srgbClr val="00667D"/>
              </a:buClr>
              <a:buSzTx/>
              <a:buFont typeface="+mj-lt"/>
              <a:buAutoNum type="arabicPeriod"/>
              <a:tabLst/>
              <a:defRPr/>
            </a:pPr>
            <a:r>
              <a:rPr lang="en-US" sz="2200" dirty="0">
                <a:solidFill>
                  <a:srgbClr val="000000"/>
                </a:solidFill>
                <a:latin typeface="Gill Sans MT" panose="020B0502020104020203" pitchFamily="34" charset="0"/>
                <a:cs typeface="Calibri" panose="020F0502020204030204" pitchFamily="34" charset="0"/>
              </a:rPr>
              <a:t>Training tool/FAQ-cards having  identified various topics on which caregiver has to be trained during different touchpoints</a:t>
            </a:r>
          </a:p>
          <a:p>
            <a:pPr marL="514350" marR="0" lvl="0" indent="-514350" algn="just" defTabSz="914400" rtl="0" eaLnBrk="1" fontAlgn="auto" latinLnBrk="0" hangingPunct="1">
              <a:lnSpc>
                <a:spcPct val="115000"/>
              </a:lnSpc>
              <a:spcBef>
                <a:spcPts val="1000"/>
              </a:spcBef>
              <a:spcAft>
                <a:spcPts val="0"/>
              </a:spcAft>
              <a:buClr>
                <a:srgbClr val="00667D"/>
              </a:buClr>
              <a:buSzTx/>
              <a:buFont typeface="+mj-lt"/>
              <a:buAutoNum type="arabicPeriod"/>
              <a:tabLst/>
              <a:defRPr/>
            </a:pPr>
            <a:r>
              <a:rPr lang="en-US" sz="2200" dirty="0">
                <a:solidFill>
                  <a:srgbClr val="000000"/>
                </a:solidFill>
                <a:latin typeface="Gill Sans MT" panose="020B0502020104020203" pitchFamily="34" charset="0"/>
                <a:cs typeface="Calibri" panose="020F0502020204030204" pitchFamily="34" charset="0"/>
              </a:rPr>
              <a:t>Job aid &amp; training manual to be kept at the facility for ready reference</a:t>
            </a:r>
          </a:p>
          <a:p>
            <a:pPr marL="514350" marR="0" lvl="0" indent="-514350" algn="just" defTabSz="914400" rtl="0" eaLnBrk="1" fontAlgn="auto" latinLnBrk="0" hangingPunct="1">
              <a:lnSpc>
                <a:spcPct val="115000"/>
              </a:lnSpc>
              <a:spcBef>
                <a:spcPts val="1000"/>
              </a:spcBef>
              <a:spcAft>
                <a:spcPts val="0"/>
              </a:spcAft>
              <a:buClr>
                <a:srgbClr val="00667D"/>
              </a:buClr>
              <a:buSzTx/>
              <a:buFont typeface="+mj-lt"/>
              <a:buAutoNum type="arabicPeriod"/>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Calibri" panose="020F0502020204030204" pitchFamily="34" charset="0"/>
              </a:rPr>
              <a:t>I</a:t>
            </a:r>
            <a:r>
              <a:rPr lang="en-US" sz="2200" dirty="0">
                <a:solidFill>
                  <a:srgbClr val="000000"/>
                </a:solidFill>
                <a:latin typeface="Gill Sans MT" panose="020B0502020104020203" pitchFamily="34" charset="0"/>
                <a:cs typeface="Calibri" panose="020F0502020204030204" pitchFamily="34" charset="0"/>
              </a:rPr>
              <a:t>EC material for HF to generate awareness on Family caregiving</a:t>
            </a:r>
            <a:endParaRPr kumimoji="0" lang="en-US" sz="22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Calibri" panose="020F0502020204030204" pitchFamily="34" charset="0"/>
            </a:endParaRPr>
          </a:p>
        </p:txBody>
      </p:sp>
      <p:sp>
        <p:nvSpPr>
          <p:cNvPr id="16" name="Title 1">
            <a:extLst>
              <a:ext uri="{FF2B5EF4-FFF2-40B4-BE49-F238E27FC236}">
                <a16:creationId xmlns:a16="http://schemas.microsoft.com/office/drawing/2014/main" id="{FE8945B2-AAC8-4163-BC61-09BB96DC0E6C}"/>
              </a:ext>
            </a:extLst>
          </p:cNvPr>
          <p:cNvSpPr>
            <a:spLocks noGrp="1"/>
          </p:cNvSpPr>
          <p:nvPr>
            <p:ph type="title"/>
          </p:nvPr>
        </p:nvSpPr>
        <p:spPr>
          <a:xfrm>
            <a:off x="0" y="114962"/>
            <a:ext cx="12192000" cy="780589"/>
          </a:xfrm>
        </p:spPr>
        <p:txBody>
          <a:bodyPr>
            <a:normAutofit/>
          </a:bodyPr>
          <a:lstStyle/>
          <a:p>
            <a:pPr algn="ctr">
              <a:spcAft>
                <a:spcPts val="800"/>
              </a:spcAft>
            </a:pPr>
            <a:r>
              <a:rPr lang="en-US" sz="3600" dirty="0"/>
              <a:t>Package of Services </a:t>
            </a:r>
            <a:endParaRPr lang="en-IN" sz="3600" dirty="0"/>
          </a:p>
        </p:txBody>
      </p:sp>
    </p:spTree>
    <p:extLst>
      <p:ext uri="{BB962C8B-B14F-4D97-AF65-F5344CB8AC3E}">
        <p14:creationId xmlns:p14="http://schemas.microsoft.com/office/powerpoint/2010/main" val="29725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4E9B-4BA3-448E-ABE0-ECC78CAAB92C}"/>
              </a:ext>
            </a:extLst>
          </p:cNvPr>
          <p:cNvSpPr>
            <a:spLocks noGrp="1"/>
          </p:cNvSpPr>
          <p:nvPr>
            <p:ph type="title"/>
          </p:nvPr>
        </p:nvSpPr>
        <p:spPr>
          <a:xfrm>
            <a:off x="838200" y="159316"/>
            <a:ext cx="10515600" cy="559185"/>
          </a:xfrm>
        </p:spPr>
        <p:txBody>
          <a:bodyPr>
            <a:noAutofit/>
          </a:bodyPr>
          <a:lstStyle/>
          <a:p>
            <a:pPr algn="ctr"/>
            <a:r>
              <a:rPr lang="en-US" sz="3200" dirty="0"/>
              <a:t>Technical  Approach </a:t>
            </a:r>
            <a:endParaRPr lang="en-IN" sz="3200" dirty="0"/>
          </a:p>
        </p:txBody>
      </p:sp>
      <p:graphicFrame>
        <p:nvGraphicFramePr>
          <p:cNvPr id="5" name="Content Placeholder 4">
            <a:extLst>
              <a:ext uri="{FF2B5EF4-FFF2-40B4-BE49-F238E27FC236}">
                <a16:creationId xmlns:a16="http://schemas.microsoft.com/office/drawing/2014/main" id="{A51BDAE4-7F18-4A34-A66A-0C1DB08F445E}"/>
              </a:ext>
            </a:extLst>
          </p:cNvPr>
          <p:cNvGraphicFramePr>
            <a:graphicFrameLocks noGrp="1"/>
          </p:cNvGraphicFramePr>
          <p:nvPr>
            <p:ph idx="1"/>
            <p:extLst>
              <p:ext uri="{D42A27DB-BD31-4B8C-83A1-F6EECF244321}">
                <p14:modId xmlns:p14="http://schemas.microsoft.com/office/powerpoint/2010/main" val="3701125685"/>
              </p:ext>
            </p:extLst>
          </p:nvPr>
        </p:nvGraphicFramePr>
        <p:xfrm>
          <a:off x="574850" y="952236"/>
          <a:ext cx="11042300" cy="220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5">
            <a:extLst>
              <a:ext uri="{FF2B5EF4-FFF2-40B4-BE49-F238E27FC236}">
                <a16:creationId xmlns:a16="http://schemas.microsoft.com/office/drawing/2014/main" id="{2A72E376-450D-4CB5-927A-D2F95046B7B6}"/>
              </a:ext>
            </a:extLst>
          </p:cNvPr>
          <p:cNvSpPr/>
          <p:nvPr/>
        </p:nvSpPr>
        <p:spPr>
          <a:xfrm>
            <a:off x="10015279" y="3130419"/>
            <a:ext cx="594893" cy="786233"/>
          </a:xfrm>
          <a:prstGeom prst="downArrow">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79D76B7-8436-4B86-88CB-F1CD3AE39177}"/>
              </a:ext>
            </a:extLst>
          </p:cNvPr>
          <p:cNvSpPr/>
          <p:nvPr/>
        </p:nvSpPr>
        <p:spPr>
          <a:xfrm>
            <a:off x="838200" y="3945074"/>
            <a:ext cx="3036545" cy="2202103"/>
          </a:xfrm>
          <a:custGeom>
            <a:avLst/>
            <a:gdLst>
              <a:gd name="connsiteX0" fmla="*/ 0 w 2705392"/>
              <a:gd name="connsiteY0" fmla="*/ 162324 h 1623235"/>
              <a:gd name="connsiteX1" fmla="*/ 162324 w 2705392"/>
              <a:gd name="connsiteY1" fmla="*/ 0 h 1623235"/>
              <a:gd name="connsiteX2" fmla="*/ 2543069 w 2705392"/>
              <a:gd name="connsiteY2" fmla="*/ 0 h 1623235"/>
              <a:gd name="connsiteX3" fmla="*/ 2705393 w 2705392"/>
              <a:gd name="connsiteY3" fmla="*/ 162324 h 1623235"/>
              <a:gd name="connsiteX4" fmla="*/ 2705392 w 2705392"/>
              <a:gd name="connsiteY4" fmla="*/ 1460912 h 1623235"/>
              <a:gd name="connsiteX5" fmla="*/ 2543068 w 2705392"/>
              <a:gd name="connsiteY5" fmla="*/ 1623236 h 1623235"/>
              <a:gd name="connsiteX6" fmla="*/ 162324 w 2705392"/>
              <a:gd name="connsiteY6" fmla="*/ 1623235 h 1623235"/>
              <a:gd name="connsiteX7" fmla="*/ 0 w 2705392"/>
              <a:gd name="connsiteY7" fmla="*/ 1460911 h 1623235"/>
              <a:gd name="connsiteX8" fmla="*/ 0 w 2705392"/>
              <a:gd name="connsiteY8" fmla="*/ 162324 h 162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92" h="1623235">
                <a:moveTo>
                  <a:pt x="0" y="162324"/>
                </a:moveTo>
                <a:cubicBezTo>
                  <a:pt x="0" y="72675"/>
                  <a:pt x="72675" y="0"/>
                  <a:pt x="162324" y="0"/>
                </a:cubicBezTo>
                <a:lnTo>
                  <a:pt x="2543069" y="0"/>
                </a:lnTo>
                <a:cubicBezTo>
                  <a:pt x="2632718" y="0"/>
                  <a:pt x="2705393" y="72675"/>
                  <a:pt x="2705393" y="162324"/>
                </a:cubicBezTo>
                <a:cubicBezTo>
                  <a:pt x="2705393" y="595187"/>
                  <a:pt x="2705392" y="1028049"/>
                  <a:pt x="2705392" y="1460912"/>
                </a:cubicBezTo>
                <a:cubicBezTo>
                  <a:pt x="2705392" y="1550561"/>
                  <a:pt x="2632717" y="1623236"/>
                  <a:pt x="2543068" y="1623236"/>
                </a:cubicBezTo>
                <a:lnTo>
                  <a:pt x="162324" y="1623235"/>
                </a:lnTo>
                <a:cubicBezTo>
                  <a:pt x="72675" y="1623235"/>
                  <a:pt x="0" y="1550560"/>
                  <a:pt x="0" y="1460911"/>
                </a:cubicBezTo>
                <a:lnTo>
                  <a:pt x="0" y="1623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5193" tIns="295193" rIns="295193" bIns="29519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Improved Treatment Outcome of TB &amp; DRTB Patients  </a:t>
            </a:r>
            <a:endParaRPr kumimoji="0" lang="en-IN"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6" name="Freeform: Shape 15">
            <a:extLst>
              <a:ext uri="{FF2B5EF4-FFF2-40B4-BE49-F238E27FC236}">
                <a16:creationId xmlns:a16="http://schemas.microsoft.com/office/drawing/2014/main" id="{EE33E688-5D1D-497D-A243-EFB58E764955}"/>
              </a:ext>
            </a:extLst>
          </p:cNvPr>
          <p:cNvSpPr/>
          <p:nvPr/>
        </p:nvSpPr>
        <p:spPr>
          <a:xfrm>
            <a:off x="5209309" y="3892731"/>
            <a:ext cx="2488783" cy="2424941"/>
          </a:xfrm>
          <a:custGeom>
            <a:avLst/>
            <a:gdLst>
              <a:gd name="connsiteX0" fmla="*/ 0 w 2705392"/>
              <a:gd name="connsiteY0" fmla="*/ 162324 h 1623235"/>
              <a:gd name="connsiteX1" fmla="*/ 162324 w 2705392"/>
              <a:gd name="connsiteY1" fmla="*/ 0 h 1623235"/>
              <a:gd name="connsiteX2" fmla="*/ 2543069 w 2705392"/>
              <a:gd name="connsiteY2" fmla="*/ 0 h 1623235"/>
              <a:gd name="connsiteX3" fmla="*/ 2705393 w 2705392"/>
              <a:gd name="connsiteY3" fmla="*/ 162324 h 1623235"/>
              <a:gd name="connsiteX4" fmla="*/ 2705392 w 2705392"/>
              <a:gd name="connsiteY4" fmla="*/ 1460912 h 1623235"/>
              <a:gd name="connsiteX5" fmla="*/ 2543068 w 2705392"/>
              <a:gd name="connsiteY5" fmla="*/ 1623236 h 1623235"/>
              <a:gd name="connsiteX6" fmla="*/ 162324 w 2705392"/>
              <a:gd name="connsiteY6" fmla="*/ 1623235 h 1623235"/>
              <a:gd name="connsiteX7" fmla="*/ 0 w 2705392"/>
              <a:gd name="connsiteY7" fmla="*/ 1460911 h 1623235"/>
              <a:gd name="connsiteX8" fmla="*/ 0 w 2705392"/>
              <a:gd name="connsiteY8" fmla="*/ 162324 h 162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92" h="1623235">
                <a:moveTo>
                  <a:pt x="0" y="162324"/>
                </a:moveTo>
                <a:cubicBezTo>
                  <a:pt x="0" y="72675"/>
                  <a:pt x="72675" y="0"/>
                  <a:pt x="162324" y="0"/>
                </a:cubicBezTo>
                <a:lnTo>
                  <a:pt x="2543069" y="0"/>
                </a:lnTo>
                <a:cubicBezTo>
                  <a:pt x="2632718" y="0"/>
                  <a:pt x="2705393" y="72675"/>
                  <a:pt x="2705393" y="162324"/>
                </a:cubicBezTo>
                <a:cubicBezTo>
                  <a:pt x="2705393" y="595187"/>
                  <a:pt x="2705392" y="1028049"/>
                  <a:pt x="2705392" y="1460912"/>
                </a:cubicBezTo>
                <a:cubicBezTo>
                  <a:pt x="2705392" y="1550561"/>
                  <a:pt x="2632717" y="1623236"/>
                  <a:pt x="2543068" y="1623236"/>
                </a:cubicBezTo>
                <a:lnTo>
                  <a:pt x="162324" y="1623235"/>
                </a:lnTo>
                <a:cubicBezTo>
                  <a:pt x="72675" y="1623235"/>
                  <a:pt x="0" y="1550560"/>
                  <a:pt x="0" y="1460911"/>
                </a:cubicBezTo>
                <a:lnTo>
                  <a:pt x="0" y="1623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5193" tIns="295193" rIns="295193" bIns="29519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Recording &amp; reporting  in NI-KSHAY </a:t>
            </a:r>
            <a:endParaRPr kumimoji="0" lang="en-IN"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8" name="Freeform: Shape 17">
            <a:extLst>
              <a:ext uri="{FF2B5EF4-FFF2-40B4-BE49-F238E27FC236}">
                <a16:creationId xmlns:a16="http://schemas.microsoft.com/office/drawing/2014/main" id="{A0069933-287B-492E-BD68-5803A2A2C904}"/>
              </a:ext>
            </a:extLst>
          </p:cNvPr>
          <p:cNvSpPr/>
          <p:nvPr/>
        </p:nvSpPr>
        <p:spPr>
          <a:xfrm>
            <a:off x="8913695" y="3945074"/>
            <a:ext cx="2703455" cy="2524999"/>
          </a:xfrm>
          <a:custGeom>
            <a:avLst/>
            <a:gdLst>
              <a:gd name="connsiteX0" fmla="*/ 0 w 2705392"/>
              <a:gd name="connsiteY0" fmla="*/ 162324 h 1623235"/>
              <a:gd name="connsiteX1" fmla="*/ 162324 w 2705392"/>
              <a:gd name="connsiteY1" fmla="*/ 0 h 1623235"/>
              <a:gd name="connsiteX2" fmla="*/ 2543069 w 2705392"/>
              <a:gd name="connsiteY2" fmla="*/ 0 h 1623235"/>
              <a:gd name="connsiteX3" fmla="*/ 2705393 w 2705392"/>
              <a:gd name="connsiteY3" fmla="*/ 162324 h 1623235"/>
              <a:gd name="connsiteX4" fmla="*/ 2705392 w 2705392"/>
              <a:gd name="connsiteY4" fmla="*/ 1460912 h 1623235"/>
              <a:gd name="connsiteX5" fmla="*/ 2543068 w 2705392"/>
              <a:gd name="connsiteY5" fmla="*/ 1623236 h 1623235"/>
              <a:gd name="connsiteX6" fmla="*/ 162324 w 2705392"/>
              <a:gd name="connsiteY6" fmla="*/ 1623235 h 1623235"/>
              <a:gd name="connsiteX7" fmla="*/ 0 w 2705392"/>
              <a:gd name="connsiteY7" fmla="*/ 1460911 h 1623235"/>
              <a:gd name="connsiteX8" fmla="*/ 0 w 2705392"/>
              <a:gd name="connsiteY8" fmla="*/ 162324 h 162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92" h="1623235">
                <a:moveTo>
                  <a:pt x="0" y="162324"/>
                </a:moveTo>
                <a:cubicBezTo>
                  <a:pt x="0" y="72675"/>
                  <a:pt x="72675" y="0"/>
                  <a:pt x="162324" y="0"/>
                </a:cubicBezTo>
                <a:lnTo>
                  <a:pt x="2543069" y="0"/>
                </a:lnTo>
                <a:cubicBezTo>
                  <a:pt x="2632718" y="0"/>
                  <a:pt x="2705393" y="72675"/>
                  <a:pt x="2705393" y="162324"/>
                </a:cubicBezTo>
                <a:cubicBezTo>
                  <a:pt x="2705393" y="595187"/>
                  <a:pt x="2705392" y="1028049"/>
                  <a:pt x="2705392" y="1460912"/>
                </a:cubicBezTo>
                <a:cubicBezTo>
                  <a:pt x="2705392" y="1550561"/>
                  <a:pt x="2632717" y="1623236"/>
                  <a:pt x="2543068" y="1623236"/>
                </a:cubicBezTo>
                <a:lnTo>
                  <a:pt x="162324" y="1623235"/>
                </a:lnTo>
                <a:cubicBezTo>
                  <a:pt x="72675" y="1623235"/>
                  <a:pt x="0" y="1550560"/>
                  <a:pt x="0" y="1460911"/>
                </a:cubicBezTo>
                <a:lnTo>
                  <a:pt x="0" y="1623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5193" tIns="295193" rIns="295193" bIns="295193"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Providing handholding &amp; support to family caregiver for providing homebased care using tailored tools &amp; collaterals </a:t>
            </a:r>
            <a:endParaRPr kumimoji="0" lang="en-IN" sz="21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22" name="Arrow: Left 21">
            <a:extLst>
              <a:ext uri="{FF2B5EF4-FFF2-40B4-BE49-F238E27FC236}">
                <a16:creationId xmlns:a16="http://schemas.microsoft.com/office/drawing/2014/main" id="{67C3D3EE-EA1F-4E6D-97E5-B9631E844994}"/>
              </a:ext>
            </a:extLst>
          </p:cNvPr>
          <p:cNvSpPr/>
          <p:nvPr/>
        </p:nvSpPr>
        <p:spPr>
          <a:xfrm flipV="1">
            <a:off x="7980218" y="4308337"/>
            <a:ext cx="651351" cy="734717"/>
          </a:xfrm>
          <a:prstGeom prst="leftArrow">
            <a:avLst>
              <a:gd name="adj1" fmla="val 50000"/>
              <a:gd name="adj2" fmla="val 24883"/>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Left 22">
            <a:extLst>
              <a:ext uri="{FF2B5EF4-FFF2-40B4-BE49-F238E27FC236}">
                <a16:creationId xmlns:a16="http://schemas.microsoft.com/office/drawing/2014/main" id="{B622CE01-2E5B-43B7-B7B0-E53E57AD2BEF}"/>
              </a:ext>
            </a:extLst>
          </p:cNvPr>
          <p:cNvSpPr/>
          <p:nvPr/>
        </p:nvSpPr>
        <p:spPr>
          <a:xfrm flipV="1">
            <a:off x="3979218" y="4308338"/>
            <a:ext cx="730367" cy="576034"/>
          </a:xfrm>
          <a:prstGeom prst="leftArrow">
            <a:avLst>
              <a:gd name="adj1" fmla="val 50000"/>
              <a:gd name="adj2" fmla="val 24883"/>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83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e29b3b8ee7_1_256"/>
          <p:cNvSpPr txBox="1"/>
          <p:nvPr/>
        </p:nvSpPr>
        <p:spPr>
          <a:xfrm>
            <a:off x="59491" y="-9401"/>
            <a:ext cx="12192000" cy="657355"/>
          </a:xfrm>
          <a:prstGeom prst="rect">
            <a:avLst/>
          </a:prstGeom>
          <a:noFill/>
          <a:ln>
            <a:noFill/>
          </a:ln>
        </p:spPr>
        <p:txBody>
          <a:bodyPr spcFirstLastPara="1" wrap="square" lIns="121900" tIns="121900" rIns="121900" bIns="121900" anchor="ctr" anchorCtr="0">
            <a:noAutofit/>
          </a:bodyPr>
          <a:lstStyle/>
          <a:p>
            <a:pPr marL="608965" marR="0" lvl="0" indent="0" algn="ctr" defTabSz="914400" rtl="0" eaLnBrk="1" fontAlgn="auto" latinLnBrk="0" hangingPunct="1">
              <a:lnSpc>
                <a:spcPct val="115000"/>
              </a:lnSpc>
              <a:spcBef>
                <a:spcPts val="0"/>
              </a:spcBef>
              <a:spcAft>
                <a:spcPts val="0"/>
              </a:spcAft>
              <a:buClr>
                <a:srgbClr val="000000"/>
              </a:buClr>
              <a:buSzPts val="2300"/>
              <a:buFont typeface="Arial"/>
              <a:buNone/>
              <a:tabLst/>
              <a:defRPr/>
            </a:pPr>
            <a:r>
              <a:rPr kumimoji="0" lang="en-US" sz="3200" b="1" i="0" u="none" strike="noStrike" kern="1200" cap="none" spc="0" normalizeH="0" baseline="0" noProof="0" dirty="0">
                <a:ln>
                  <a:noFill/>
                </a:ln>
                <a:solidFill>
                  <a:srgbClr val="00667D"/>
                </a:solidFill>
                <a:effectLst/>
                <a:uLnTx/>
                <a:uFillTx/>
                <a:latin typeface="Gill Sans MT" panose="020B0502020104020203" pitchFamily="34" charset="0"/>
                <a:ea typeface="Gill Sans"/>
                <a:cs typeface="Gill Sans"/>
                <a:sym typeface="Gill Sans"/>
              </a:rPr>
              <a:t>Communication Tools</a:t>
            </a:r>
            <a:endParaRPr kumimoji="0" sz="3200" b="1" i="0" u="none" strike="noStrike" kern="1200" cap="none" spc="0" normalizeH="0" baseline="0" noProof="0" dirty="0">
              <a:ln>
                <a:noFill/>
              </a:ln>
              <a:solidFill>
                <a:srgbClr val="00667D"/>
              </a:solidFill>
              <a:effectLst/>
              <a:uLnTx/>
              <a:uFillTx/>
              <a:latin typeface="Gill Sans MT" panose="020B0502020104020203" pitchFamily="34" charset="0"/>
              <a:ea typeface="Gill Sans"/>
              <a:cs typeface="Gill Sans"/>
              <a:sym typeface="Gill Sans"/>
            </a:endParaRPr>
          </a:p>
        </p:txBody>
      </p:sp>
      <p:sp>
        <p:nvSpPr>
          <p:cNvPr id="270" name="Google Shape;270;ge29b3b8ee7_1_256"/>
          <p:cNvSpPr txBox="1"/>
          <p:nvPr/>
        </p:nvSpPr>
        <p:spPr>
          <a:xfrm>
            <a:off x="200399" y="616770"/>
            <a:ext cx="11062200" cy="5380383"/>
          </a:xfrm>
          <a:prstGeom prst="rect">
            <a:avLst/>
          </a:prstGeom>
          <a:noFill/>
          <a:ln>
            <a:noFill/>
          </a:ln>
        </p:spPr>
        <p:txBody>
          <a:bodyPr spcFirstLastPara="1" wrap="square" lIns="121900" tIns="121900" rIns="121900" bIns="121900" anchor="t" anchorCtr="0">
            <a:noAutofit/>
          </a:bodyPr>
          <a:lstStyle/>
          <a:p>
            <a:pPr>
              <a:lnSpc>
                <a:spcPct val="150000"/>
              </a:lnSpc>
              <a:defRPr/>
            </a:pPr>
            <a:r>
              <a:rPr lang="en-US" sz="2400" b="1" dirty="0">
                <a:solidFill>
                  <a:srgbClr val="00667D"/>
                </a:solidFill>
                <a:latin typeface="Gill Sans MT" panose="020B0502020104020203" pitchFamily="34" charset="0"/>
                <a:sym typeface="Gill Sans"/>
              </a:rPr>
              <a:t>Communication tools:</a:t>
            </a:r>
            <a:endParaRPr sz="2400" b="1" dirty="0">
              <a:solidFill>
                <a:srgbClr val="00667D"/>
              </a:solidFill>
              <a:latin typeface="Gill Sans MT" panose="020B0502020104020203" pitchFamily="34" charset="0"/>
              <a:sym typeface="Gill Sans"/>
            </a:endParaRPr>
          </a:p>
          <a:p>
            <a:pPr marL="457200" marR="0" lvl="0" indent="-355600" algn="l" defTabSz="914400" rtl="0" eaLnBrk="1" fontAlgn="auto" latinLnBrk="0" hangingPunct="1">
              <a:lnSpc>
                <a:spcPct val="150000"/>
              </a:lnSpc>
              <a:spcBef>
                <a:spcPts val="0"/>
              </a:spcBef>
              <a:spcAft>
                <a:spcPts val="0"/>
              </a:spcAft>
              <a:buClr>
                <a:prstClr val="black"/>
              </a:buClr>
              <a:buSzPts val="2000"/>
              <a:buFont typeface="Gill Sans"/>
              <a:buAutoNum type="arabicPeriod"/>
              <a:tabLst/>
              <a:defRPr/>
            </a:pPr>
            <a:r>
              <a:rPr lang="en-US" sz="2100" dirty="0">
                <a:solidFill>
                  <a:prstClr val="black"/>
                </a:solidFill>
                <a:latin typeface="Gill Sans MT" panose="020B0502020104020203" pitchFamily="34" charset="0"/>
                <a:ea typeface="Gill Sans"/>
                <a:cs typeface="Gill Sans"/>
                <a:sym typeface="Gill Sans"/>
              </a:rPr>
              <a:t>IEC/Standee for Health Facility</a:t>
            </a:r>
            <a:endParaRPr kumimoji="0" sz="2100" b="0" i="0" u="none" strike="noStrike" kern="1200" cap="none" spc="0" normalizeH="0" baseline="0" noProof="0" dirty="0">
              <a:ln>
                <a:noFill/>
              </a:ln>
              <a:solidFill>
                <a:prstClr val="black"/>
              </a:solidFill>
              <a:effectLst/>
              <a:uLnTx/>
              <a:uFillTx/>
              <a:latin typeface="Gill Sans MT" panose="020B0502020104020203" pitchFamily="34" charset="0"/>
              <a:ea typeface="Gill Sans"/>
              <a:cs typeface="Gill Sans"/>
              <a:sym typeface="Gill Sans"/>
            </a:endParaRPr>
          </a:p>
          <a:p>
            <a:pPr marL="457200" marR="0" lvl="0" indent="-355600" algn="l" defTabSz="914400" rtl="0" eaLnBrk="1" fontAlgn="auto" latinLnBrk="0" hangingPunct="1">
              <a:lnSpc>
                <a:spcPct val="150000"/>
              </a:lnSpc>
              <a:spcBef>
                <a:spcPts val="0"/>
              </a:spcBef>
              <a:spcAft>
                <a:spcPts val="0"/>
              </a:spcAft>
              <a:buClr>
                <a:prstClr val="black"/>
              </a:buClr>
              <a:buSzPts val="2000"/>
              <a:buFont typeface="Gill Sans"/>
              <a:buAutoNum type="arabicPeriod"/>
              <a:tabLst/>
              <a:defRPr/>
            </a:pP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ea typeface="Gill Sans"/>
                <a:cs typeface="Gill Sans"/>
                <a:sym typeface="Gill Sans"/>
              </a:rPr>
              <a:t>FAQ Cards</a:t>
            </a:r>
          </a:p>
          <a:p>
            <a:pPr marL="457200" marR="0" lvl="0" indent="-355600" algn="l" defTabSz="914400" rtl="0" eaLnBrk="1" fontAlgn="auto" latinLnBrk="0" hangingPunct="1">
              <a:lnSpc>
                <a:spcPct val="150000"/>
              </a:lnSpc>
              <a:spcBef>
                <a:spcPts val="0"/>
              </a:spcBef>
              <a:spcAft>
                <a:spcPts val="0"/>
              </a:spcAft>
              <a:buClr>
                <a:prstClr val="black"/>
              </a:buClr>
              <a:buSzPts val="2000"/>
              <a:buFont typeface="Gill Sans"/>
              <a:buAutoNum type="arabicPeriod"/>
              <a:tabLst/>
              <a:defRPr/>
            </a:pP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ea typeface="Gill Sans"/>
                <a:cs typeface="Gill Sans"/>
                <a:sym typeface="Gill Sans"/>
              </a:rPr>
              <a:t>Handbook with Progress Tracker</a:t>
            </a:r>
          </a:p>
          <a:p>
            <a:pPr marL="457200" marR="0" lvl="0" indent="-355600" algn="l" defTabSz="914400" rtl="0" eaLnBrk="1" fontAlgn="auto" latinLnBrk="0" hangingPunct="1">
              <a:lnSpc>
                <a:spcPct val="150000"/>
              </a:lnSpc>
              <a:spcBef>
                <a:spcPts val="0"/>
              </a:spcBef>
              <a:spcAft>
                <a:spcPts val="0"/>
              </a:spcAft>
              <a:buClr>
                <a:prstClr val="black"/>
              </a:buClr>
              <a:buSzPts val="2000"/>
              <a:buFont typeface="Gill Sans"/>
              <a:buAutoNum type="arabicPeriod"/>
              <a:tabLst/>
              <a:defRPr/>
            </a:pP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ea typeface="Gill Sans"/>
                <a:cs typeface="Gill Sans"/>
                <a:sym typeface="Gill Sans"/>
              </a:rPr>
              <a:t>IVR Service for care givers</a:t>
            </a:r>
          </a:p>
          <a:p>
            <a:pPr marL="457200" marR="0" lvl="0" indent="-355600" algn="l" defTabSz="914400" rtl="0" eaLnBrk="1" fontAlgn="auto" latinLnBrk="0" hangingPunct="1">
              <a:lnSpc>
                <a:spcPct val="150000"/>
              </a:lnSpc>
              <a:spcBef>
                <a:spcPts val="0"/>
              </a:spcBef>
              <a:spcAft>
                <a:spcPts val="0"/>
              </a:spcAft>
              <a:buClr>
                <a:prstClr val="black"/>
              </a:buClr>
              <a:buSzPts val="2000"/>
              <a:buFont typeface="Gill Sans"/>
              <a:buAutoNum type="arabicPeriod"/>
              <a:tabLst/>
              <a:defRPr/>
            </a:pP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ea typeface="Gill Sans"/>
                <a:cs typeface="Gill Sans"/>
                <a:sym typeface="Gill Sans"/>
              </a:rPr>
              <a:t>Reference Manual</a:t>
            </a:r>
          </a:p>
          <a:p>
            <a:pPr marL="457200" marR="0" lvl="0" indent="-355600" algn="l" defTabSz="914400" rtl="0" eaLnBrk="1" fontAlgn="auto" latinLnBrk="0" hangingPunct="1">
              <a:lnSpc>
                <a:spcPct val="150000"/>
              </a:lnSpc>
              <a:spcBef>
                <a:spcPts val="0"/>
              </a:spcBef>
              <a:spcAft>
                <a:spcPts val="0"/>
              </a:spcAft>
              <a:buClr>
                <a:prstClr val="black"/>
              </a:buClr>
              <a:buSzPts val="2000"/>
              <a:buFont typeface="Gill Sans"/>
              <a:buAutoNum type="arabicPeriod"/>
              <a:tabLst/>
              <a:defRPr/>
            </a:pPr>
            <a:r>
              <a:rPr lang="en-US" sz="2100" dirty="0">
                <a:solidFill>
                  <a:prstClr val="black"/>
                </a:solidFill>
                <a:latin typeface="Gill Sans MT" panose="020B0502020104020203" pitchFamily="34" charset="0"/>
                <a:ea typeface="Gill Sans"/>
                <a:cs typeface="Gill Sans"/>
                <a:sym typeface="Gill Sans"/>
              </a:rPr>
              <a:t>Visual cards/tools for caregivers</a:t>
            </a:r>
            <a:endParaRPr kumimoji="0" sz="2100" b="0" i="0" u="none" strike="noStrike" kern="1200" cap="none" spc="0" normalizeH="0" baseline="0" noProof="0" dirty="0">
              <a:ln>
                <a:noFill/>
              </a:ln>
              <a:solidFill>
                <a:prstClr val="black"/>
              </a:solidFill>
              <a:effectLst/>
              <a:uLnTx/>
              <a:uFillTx/>
              <a:latin typeface="Gill Sans MT" panose="020B0502020104020203" pitchFamily="34" charset="0"/>
              <a:ea typeface="Gill Sans"/>
              <a:cs typeface="Gill Sans"/>
              <a:sym typeface="Gill Sans"/>
            </a:endParaRPr>
          </a:p>
        </p:txBody>
      </p:sp>
      <p:pic>
        <p:nvPicPr>
          <p:cNvPr id="4" name="Google Shape;321;ge29b3b8ee7_1_226">
            <a:extLst>
              <a:ext uri="{FF2B5EF4-FFF2-40B4-BE49-F238E27FC236}">
                <a16:creationId xmlns:a16="http://schemas.microsoft.com/office/drawing/2014/main" id="{932EAD71-27DB-47C6-AC0E-6B25C483FDB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576176" y="4033443"/>
            <a:ext cx="1988916" cy="2201314"/>
          </a:xfrm>
          <a:prstGeom prst="rect">
            <a:avLst/>
          </a:prstGeom>
          <a:noFill/>
          <a:ln>
            <a:noFill/>
          </a:ln>
        </p:spPr>
      </p:pic>
      <p:sp>
        <p:nvSpPr>
          <p:cNvPr id="2" name="TextBox 1">
            <a:extLst>
              <a:ext uri="{FF2B5EF4-FFF2-40B4-BE49-F238E27FC236}">
                <a16:creationId xmlns:a16="http://schemas.microsoft.com/office/drawing/2014/main" id="{0762793C-4D0A-4C06-A85F-17C12A0B824E}"/>
              </a:ext>
            </a:extLst>
          </p:cNvPr>
          <p:cNvSpPr txBox="1"/>
          <p:nvPr/>
        </p:nvSpPr>
        <p:spPr>
          <a:xfrm>
            <a:off x="9822898" y="6132549"/>
            <a:ext cx="20127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IVR service for Care Givers</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3" name="Picture 2">
            <a:extLst>
              <a:ext uri="{FF2B5EF4-FFF2-40B4-BE49-F238E27FC236}">
                <a16:creationId xmlns:a16="http://schemas.microsoft.com/office/drawing/2014/main" id="{58D9CD20-40A8-452B-A9EA-D6C453D745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6587"/>
          <a:stretch/>
        </p:blipFill>
        <p:spPr>
          <a:xfrm>
            <a:off x="220025" y="4571373"/>
            <a:ext cx="2507068" cy="1750807"/>
          </a:xfrm>
          <a:prstGeom prst="rect">
            <a:avLst/>
          </a:prstGeom>
          <a:ln>
            <a:solidFill>
              <a:schemeClr val="accent1"/>
            </a:solidFill>
          </a:ln>
        </p:spPr>
      </p:pic>
      <p:pic>
        <p:nvPicPr>
          <p:cNvPr id="5" name="Picture 4">
            <a:extLst>
              <a:ext uri="{FF2B5EF4-FFF2-40B4-BE49-F238E27FC236}">
                <a16:creationId xmlns:a16="http://schemas.microsoft.com/office/drawing/2014/main" id="{633A6ED1-AE5E-4C4A-B02C-F0550D250B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8001" y="4555665"/>
            <a:ext cx="2610679" cy="1716188"/>
          </a:xfrm>
          <a:prstGeom prst="rect">
            <a:avLst/>
          </a:prstGeom>
          <a:ln>
            <a:solidFill>
              <a:schemeClr val="accent1"/>
            </a:solidFill>
          </a:ln>
        </p:spPr>
      </p:pic>
      <p:sp>
        <p:nvSpPr>
          <p:cNvPr id="9" name="TextBox 8">
            <a:extLst>
              <a:ext uri="{FF2B5EF4-FFF2-40B4-BE49-F238E27FC236}">
                <a16:creationId xmlns:a16="http://schemas.microsoft.com/office/drawing/2014/main" id="{31BD15EE-BD69-4524-A64B-8BE3EA56DDF8}"/>
              </a:ext>
            </a:extLst>
          </p:cNvPr>
          <p:cNvSpPr txBox="1"/>
          <p:nvPr/>
        </p:nvSpPr>
        <p:spPr>
          <a:xfrm>
            <a:off x="220025" y="6347309"/>
            <a:ext cx="42328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FAQ Cards for Counselling of patients and care givers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7" name="Picture 6">
            <a:extLst>
              <a:ext uri="{FF2B5EF4-FFF2-40B4-BE49-F238E27FC236}">
                <a16:creationId xmlns:a16="http://schemas.microsoft.com/office/drawing/2014/main" id="{ECF9CE41-8C3F-41C4-BCCA-5FC863814A1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2587"/>
          <a:stretch/>
        </p:blipFill>
        <p:spPr>
          <a:xfrm>
            <a:off x="5325337" y="1120645"/>
            <a:ext cx="1988916" cy="2440107"/>
          </a:xfrm>
          <a:prstGeom prst="rect">
            <a:avLst/>
          </a:prstGeom>
        </p:spPr>
      </p:pic>
      <p:pic>
        <p:nvPicPr>
          <p:cNvPr id="8" name="Picture 7">
            <a:extLst>
              <a:ext uri="{FF2B5EF4-FFF2-40B4-BE49-F238E27FC236}">
                <a16:creationId xmlns:a16="http://schemas.microsoft.com/office/drawing/2014/main" id="{9C5A5C06-6B68-4EA5-8E2A-90915507B7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16665" y="1205328"/>
            <a:ext cx="2430828" cy="1910272"/>
          </a:xfrm>
          <a:prstGeom prst="rect">
            <a:avLst/>
          </a:prstGeom>
        </p:spPr>
      </p:pic>
      <p:sp>
        <p:nvSpPr>
          <p:cNvPr id="12" name="TextBox 11">
            <a:extLst>
              <a:ext uri="{FF2B5EF4-FFF2-40B4-BE49-F238E27FC236}">
                <a16:creationId xmlns:a16="http://schemas.microsoft.com/office/drawing/2014/main" id="{A770C3C7-7CE0-40D1-8AF6-98903F2140F1}"/>
              </a:ext>
            </a:extLst>
          </p:cNvPr>
          <p:cNvSpPr txBox="1"/>
          <p:nvPr/>
        </p:nvSpPr>
        <p:spPr>
          <a:xfrm>
            <a:off x="6965497" y="3087991"/>
            <a:ext cx="2610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Patient Progress Tracker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10" name="Picture 9">
            <a:extLst>
              <a:ext uri="{FF2B5EF4-FFF2-40B4-BE49-F238E27FC236}">
                <a16:creationId xmlns:a16="http://schemas.microsoft.com/office/drawing/2014/main" id="{80B21925-160C-4A7F-8341-9FBBA8D132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11329" y="509249"/>
            <a:ext cx="1988916" cy="2919751"/>
          </a:xfrm>
          <a:prstGeom prst="rect">
            <a:avLst/>
          </a:prstGeom>
        </p:spPr>
      </p:pic>
      <p:sp>
        <p:nvSpPr>
          <p:cNvPr id="14" name="TextBox 13">
            <a:extLst>
              <a:ext uri="{FF2B5EF4-FFF2-40B4-BE49-F238E27FC236}">
                <a16:creationId xmlns:a16="http://schemas.microsoft.com/office/drawing/2014/main" id="{332DCEAE-3A70-47EE-81A1-8CF32F009E59}"/>
              </a:ext>
            </a:extLst>
          </p:cNvPr>
          <p:cNvSpPr txBox="1"/>
          <p:nvPr/>
        </p:nvSpPr>
        <p:spPr>
          <a:xfrm>
            <a:off x="9926537" y="3566264"/>
            <a:ext cx="2610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Gill Sans MT" panose="020B0502020104020203" pitchFamily="34" charset="0"/>
              </a:rPr>
              <a:t>Standee for HF </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11" name="Picture 10">
            <a:extLst>
              <a:ext uri="{FF2B5EF4-FFF2-40B4-BE49-F238E27FC236}">
                <a16:creationId xmlns:a16="http://schemas.microsoft.com/office/drawing/2014/main" id="{435C8E2E-D602-4AE3-9750-E574321A0D81}"/>
              </a:ext>
            </a:extLst>
          </p:cNvPr>
          <p:cNvPicPr>
            <a:picLocks noChangeAspect="1"/>
          </p:cNvPicPr>
          <p:nvPr/>
        </p:nvPicPr>
        <p:blipFill rotWithShape="1">
          <a:blip r:embed="rId9"/>
          <a:srcRect l="5226" t="140" r="3724"/>
          <a:stretch/>
        </p:blipFill>
        <p:spPr>
          <a:xfrm>
            <a:off x="5588260" y="4070381"/>
            <a:ext cx="1702987" cy="2311505"/>
          </a:xfrm>
          <a:prstGeom prst="rect">
            <a:avLst/>
          </a:prstGeom>
          <a:ln>
            <a:solidFill>
              <a:schemeClr val="accent1">
                <a:lumMod val="75000"/>
              </a:schemeClr>
            </a:solidFill>
          </a:ln>
        </p:spPr>
      </p:pic>
      <p:sp>
        <p:nvSpPr>
          <p:cNvPr id="16" name="TextBox 15">
            <a:extLst>
              <a:ext uri="{FF2B5EF4-FFF2-40B4-BE49-F238E27FC236}">
                <a16:creationId xmlns:a16="http://schemas.microsoft.com/office/drawing/2014/main" id="{166BB7A2-AD79-49CD-B781-FF36CDD21013}"/>
              </a:ext>
            </a:extLst>
          </p:cNvPr>
          <p:cNvSpPr txBox="1"/>
          <p:nvPr/>
        </p:nvSpPr>
        <p:spPr>
          <a:xfrm>
            <a:off x="5210516" y="6410513"/>
            <a:ext cx="2610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Gill Sans MT" panose="020B0502020104020203" pitchFamily="34" charset="0"/>
              </a:rPr>
              <a:t>Job Aid </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13" name="Picture 12">
            <a:extLst>
              <a:ext uri="{FF2B5EF4-FFF2-40B4-BE49-F238E27FC236}">
                <a16:creationId xmlns:a16="http://schemas.microsoft.com/office/drawing/2014/main" id="{A69D5C1B-1286-4563-B296-3756ACFF84EA}"/>
              </a:ext>
            </a:extLst>
          </p:cNvPr>
          <p:cNvPicPr>
            <a:picLocks noChangeAspect="1"/>
          </p:cNvPicPr>
          <p:nvPr/>
        </p:nvPicPr>
        <p:blipFill rotWithShape="1">
          <a:blip r:embed="rId10"/>
          <a:srcRect t="29" r="3163" b="-1"/>
          <a:stretch/>
        </p:blipFill>
        <p:spPr>
          <a:xfrm>
            <a:off x="7404790" y="4020595"/>
            <a:ext cx="1856529" cy="2326714"/>
          </a:xfrm>
          <a:prstGeom prst="rect">
            <a:avLst/>
          </a:prstGeom>
        </p:spPr>
      </p:pic>
      <p:sp>
        <p:nvSpPr>
          <p:cNvPr id="18" name="TextBox 17">
            <a:extLst>
              <a:ext uri="{FF2B5EF4-FFF2-40B4-BE49-F238E27FC236}">
                <a16:creationId xmlns:a16="http://schemas.microsoft.com/office/drawing/2014/main" id="{915F7C97-BCF5-4F3F-914C-48051B4C2EFF}"/>
              </a:ext>
            </a:extLst>
          </p:cNvPr>
          <p:cNvSpPr txBox="1"/>
          <p:nvPr/>
        </p:nvSpPr>
        <p:spPr>
          <a:xfrm>
            <a:off x="6965497" y="6350396"/>
            <a:ext cx="2610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Gill Sans MT" panose="020B0502020104020203" pitchFamily="34" charset="0"/>
              </a:rPr>
              <a:t>Visual Cards for Caregiver </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endParaRPr kumimoji="0" lang="en-IN"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e29b3b8ee7_1_256"/>
          <p:cNvSpPr txBox="1"/>
          <p:nvPr/>
        </p:nvSpPr>
        <p:spPr>
          <a:xfrm>
            <a:off x="110066" y="-35518"/>
            <a:ext cx="12081933" cy="403041"/>
          </a:xfrm>
          <a:prstGeom prst="rect">
            <a:avLst/>
          </a:prstGeom>
          <a:noFill/>
          <a:ln>
            <a:noFill/>
          </a:ln>
        </p:spPr>
        <p:txBody>
          <a:bodyPr spcFirstLastPara="1" wrap="square" lIns="121900" tIns="121900" rIns="121900" bIns="121900" anchor="ctr" anchorCtr="0">
            <a:noAutofit/>
          </a:bodyPr>
          <a:lstStyle/>
          <a:p>
            <a:pPr marL="608965" marR="0" lvl="0" indent="0" algn="ctr" defTabSz="914400" rtl="0" eaLnBrk="1" fontAlgn="auto" latinLnBrk="0" hangingPunct="1">
              <a:lnSpc>
                <a:spcPct val="115000"/>
              </a:lnSpc>
              <a:spcBef>
                <a:spcPts val="0"/>
              </a:spcBef>
              <a:spcAft>
                <a:spcPts val="0"/>
              </a:spcAft>
              <a:buClr>
                <a:srgbClr val="000000"/>
              </a:buClr>
              <a:buSzPts val="2300"/>
              <a:buFont typeface="Arial"/>
              <a:buNone/>
              <a:tabLst/>
              <a:defRPr/>
            </a:pPr>
            <a:r>
              <a:rPr lang="en-US" sz="3200" b="1" dirty="0">
                <a:solidFill>
                  <a:srgbClr val="00667D"/>
                </a:solidFill>
                <a:latin typeface="Gill Sans MT" panose="020B0502020104020203" pitchFamily="34" charset="0"/>
                <a:ea typeface="Gill Sans"/>
                <a:cs typeface="Gill Sans"/>
                <a:sym typeface="Gill Sans"/>
              </a:rPr>
              <a:t>NI-KSHAY Sampark for Caregivers </a:t>
            </a:r>
            <a:endParaRPr kumimoji="0" sz="3200" b="1" i="0" u="none" strike="noStrike" kern="1200" cap="none" spc="0" normalizeH="0" baseline="0" noProof="0" dirty="0">
              <a:ln>
                <a:noFill/>
              </a:ln>
              <a:solidFill>
                <a:srgbClr val="00667D"/>
              </a:solidFill>
              <a:effectLst/>
              <a:uLnTx/>
              <a:uFillTx/>
              <a:latin typeface="Gill Sans MT" panose="020B0502020104020203" pitchFamily="34" charset="0"/>
              <a:ea typeface="Gill Sans"/>
              <a:cs typeface="Gill Sans"/>
              <a:sym typeface="Gill Sans"/>
            </a:endParaRPr>
          </a:p>
        </p:txBody>
      </p:sp>
      <p:sp>
        <p:nvSpPr>
          <p:cNvPr id="270" name="Google Shape;270;ge29b3b8ee7_1_256"/>
          <p:cNvSpPr txBox="1"/>
          <p:nvPr/>
        </p:nvSpPr>
        <p:spPr>
          <a:xfrm>
            <a:off x="299508" y="288758"/>
            <a:ext cx="11347060" cy="6498041"/>
          </a:xfrm>
          <a:prstGeom prst="rect">
            <a:avLst/>
          </a:prstGeom>
          <a:noFill/>
          <a:ln>
            <a:noFill/>
          </a:ln>
        </p:spPr>
        <p:txBody>
          <a:bodyPr spcFirstLastPara="1" wrap="square" lIns="121900" tIns="121900" rIns="121900" bIns="121900" anchor="t" anchorCtr="0">
            <a:noAutofit/>
          </a:bodyPr>
          <a:lstStyle/>
          <a:p>
            <a:pPr marL="101600">
              <a:lnSpc>
                <a:spcPct val="150000"/>
              </a:lnSpc>
              <a:buClr>
                <a:prstClr val="black"/>
              </a:buClr>
              <a:buSzPts val="2000"/>
              <a:defRPr/>
            </a:pPr>
            <a:r>
              <a:rPr lang="en-IN" sz="1600" dirty="0">
                <a:solidFill>
                  <a:prstClr val="black"/>
                </a:solidFill>
                <a:latin typeface="Gill Sans MT" panose="020B0502020104020203" pitchFamily="34" charset="0"/>
              </a:rPr>
              <a:t>Central TB Division (CTD) is intending to launch a new auto outbound audio message project for the Family Care givers of the TB patients. </a:t>
            </a:r>
          </a:p>
          <a:p>
            <a:pPr marL="101600">
              <a:lnSpc>
                <a:spcPct val="150000"/>
              </a:lnSpc>
              <a:buClr>
                <a:prstClr val="black"/>
              </a:buClr>
              <a:buSzPts val="2000"/>
              <a:defRPr/>
            </a:pPr>
            <a:r>
              <a:rPr lang="en-IN" sz="1600" b="1" dirty="0">
                <a:solidFill>
                  <a:prstClr val="black"/>
                </a:solidFill>
                <a:latin typeface="Gill Sans MT" panose="020B0502020104020203" pitchFamily="34" charset="0"/>
              </a:rPr>
              <a:t>Under this activity following will be done</a:t>
            </a:r>
            <a:r>
              <a:rPr lang="en-IN" sz="1600" dirty="0">
                <a:solidFill>
                  <a:prstClr val="black"/>
                </a:solidFill>
                <a:latin typeface="Gill Sans MT" panose="020B0502020104020203" pitchFamily="34" charset="0"/>
              </a:rPr>
              <a:t>: </a:t>
            </a:r>
          </a:p>
          <a:p>
            <a:pPr marL="457200" indent="-35560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Scope of project is include only those TB patients who are under treatment and are registered with a Family Care giver  with valid mobile number.</a:t>
            </a:r>
          </a:p>
          <a:p>
            <a:pPr marL="457200" indent="-35560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Recorded audio messages will be send to family care giver </a:t>
            </a:r>
          </a:p>
          <a:p>
            <a:pPr marL="457200" indent="-35560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Start date of message would be treatment start date of the patient. </a:t>
            </a:r>
          </a:p>
          <a:p>
            <a:pPr marL="457200" indent="-35560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Total 49 Audio Messages would be send in 6 months</a:t>
            </a:r>
          </a:p>
          <a:p>
            <a:pPr marL="457200" indent="-35560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Audio message length:  30 sec to 1 min</a:t>
            </a:r>
          </a:p>
          <a:p>
            <a:pPr marL="457200" indent="-35560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Frequency: Welcome message on registration + 2 messages per week for 6 months (24 weeks).</a:t>
            </a:r>
          </a:p>
          <a:p>
            <a:pPr marL="457200" indent="-35560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Total Tenure of blast would be 6 months (24 weeks)</a:t>
            </a:r>
          </a:p>
          <a:p>
            <a:pPr marL="101600">
              <a:lnSpc>
                <a:spcPct val="150000"/>
              </a:lnSpc>
              <a:buClr>
                <a:prstClr val="black"/>
              </a:buClr>
              <a:buSzPts val="2000"/>
              <a:defRPr/>
            </a:pPr>
            <a:r>
              <a:rPr lang="en-IN" sz="1600" dirty="0">
                <a:solidFill>
                  <a:prstClr val="black"/>
                </a:solidFill>
                <a:latin typeface="Gill Sans MT" panose="020B0502020104020203" pitchFamily="34" charset="0"/>
              </a:rPr>
              <a:t>Content Overview:</a:t>
            </a:r>
          </a:p>
          <a:p>
            <a:pPr marL="273050" indent="-17145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Periodic information when subscribed to</a:t>
            </a:r>
          </a:p>
          <a:p>
            <a:pPr marL="273050" indent="-17145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All TB-related information to the caregiver</a:t>
            </a:r>
          </a:p>
          <a:p>
            <a:pPr marL="273050" indent="-17145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Addressing myths and stigma </a:t>
            </a:r>
          </a:p>
          <a:p>
            <a:pPr marL="273050" indent="-17145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Acceptance/ Mental health  </a:t>
            </a:r>
          </a:p>
          <a:p>
            <a:pPr marL="273050" indent="-171450">
              <a:lnSpc>
                <a:spcPct val="150000"/>
              </a:lnSpc>
              <a:buClr>
                <a:prstClr val="black"/>
              </a:buClr>
              <a:buSzPts val="2000"/>
              <a:buFont typeface="Arial" panose="020B0604020202020204" pitchFamily="34" charset="0"/>
              <a:buChar char="•"/>
              <a:defRPr/>
            </a:pPr>
            <a:r>
              <a:rPr lang="en-IN" sz="1600" dirty="0">
                <a:solidFill>
                  <a:prstClr val="black"/>
                </a:solidFill>
                <a:latin typeface="Gill Sans MT" panose="020B0502020104020203" pitchFamily="34" charset="0"/>
              </a:rPr>
              <a:t>Connect to helplines/support systems </a:t>
            </a:r>
          </a:p>
        </p:txBody>
      </p:sp>
      <p:pic>
        <p:nvPicPr>
          <p:cNvPr id="4" name="Google Shape;321;ge29b3b8ee7_1_226">
            <a:extLst>
              <a:ext uri="{FF2B5EF4-FFF2-40B4-BE49-F238E27FC236}">
                <a16:creationId xmlns:a16="http://schemas.microsoft.com/office/drawing/2014/main" id="{932EAD71-27DB-47C6-AC0E-6B25C483FDB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152106" y="2045617"/>
            <a:ext cx="1988916" cy="2201314"/>
          </a:xfrm>
          <a:prstGeom prst="rect">
            <a:avLst/>
          </a:prstGeom>
          <a:noFill/>
          <a:ln>
            <a:noFill/>
          </a:ln>
        </p:spPr>
      </p:pic>
      <p:sp>
        <p:nvSpPr>
          <p:cNvPr id="3" name="TextBox 2">
            <a:extLst>
              <a:ext uri="{FF2B5EF4-FFF2-40B4-BE49-F238E27FC236}">
                <a16:creationId xmlns:a16="http://schemas.microsoft.com/office/drawing/2014/main" id="{E7FB01B6-E8A6-74E2-FFC8-75F884FFF265}"/>
              </a:ext>
            </a:extLst>
          </p:cNvPr>
          <p:cNvSpPr txBox="1"/>
          <p:nvPr/>
        </p:nvSpPr>
        <p:spPr>
          <a:xfrm>
            <a:off x="7315200" y="6448245"/>
            <a:ext cx="5257800" cy="338554"/>
          </a:xfrm>
          <a:prstGeom prst="rect">
            <a:avLst/>
          </a:prstGeom>
          <a:noFill/>
        </p:spPr>
        <p:txBody>
          <a:bodyPr wrap="square" rtlCol="0">
            <a:spAutoFit/>
          </a:bodyPr>
          <a:lstStyle/>
          <a:p>
            <a:pPr algn="ctr"/>
            <a:r>
              <a:rPr lang="en-IN" sz="1600" b="1" dirty="0"/>
              <a:t>National Call Centre no. – 1800-11- 6666</a:t>
            </a:r>
          </a:p>
        </p:txBody>
      </p:sp>
      <p:sp>
        <p:nvSpPr>
          <p:cNvPr id="5" name="TextBox 4">
            <a:extLst>
              <a:ext uri="{FF2B5EF4-FFF2-40B4-BE49-F238E27FC236}">
                <a16:creationId xmlns:a16="http://schemas.microsoft.com/office/drawing/2014/main" id="{6CEC35ED-6457-13F8-48F1-82A9598C4343}"/>
              </a:ext>
            </a:extLst>
          </p:cNvPr>
          <p:cNvSpPr txBox="1"/>
          <p:nvPr/>
        </p:nvSpPr>
        <p:spPr>
          <a:xfrm>
            <a:off x="5259119" y="4032714"/>
            <a:ext cx="4887445" cy="2536528"/>
          </a:xfrm>
          <a:prstGeom prst="rect">
            <a:avLst/>
          </a:prstGeom>
          <a:noFill/>
        </p:spPr>
        <p:txBody>
          <a:bodyPr wrap="square" rtlCol="0">
            <a:spAutoFit/>
          </a:bodyPr>
          <a:lstStyle/>
          <a:p>
            <a:pPr marL="101600">
              <a:lnSpc>
                <a:spcPct val="150000"/>
              </a:lnSpc>
              <a:buClr>
                <a:prstClr val="black"/>
              </a:buClr>
              <a:buSzPts val="2000"/>
              <a:defRPr/>
            </a:pPr>
            <a:r>
              <a:rPr lang="en-US" sz="1800" dirty="0">
                <a:solidFill>
                  <a:prstClr val="black"/>
                </a:solidFill>
                <a:latin typeface="Gill Sans MT" panose="020B0502020104020203" pitchFamily="34" charset="0"/>
              </a:rPr>
              <a:t>Intended Outcome:  </a:t>
            </a:r>
          </a:p>
          <a:p>
            <a:pPr marL="273050" indent="-171450">
              <a:lnSpc>
                <a:spcPct val="150000"/>
              </a:lnSpc>
              <a:buClr>
                <a:prstClr val="black"/>
              </a:buClr>
              <a:buSzPts val="2000"/>
              <a:buFont typeface="Arial" panose="020B0604020202020204" pitchFamily="34" charset="0"/>
              <a:buChar char="•"/>
              <a:defRPr/>
            </a:pPr>
            <a:r>
              <a:rPr lang="en-US" sz="1800" dirty="0">
                <a:solidFill>
                  <a:prstClr val="black"/>
                </a:solidFill>
                <a:latin typeface="Gill Sans MT" panose="020B0502020104020203" pitchFamily="34" charset="0"/>
              </a:rPr>
              <a:t>Adherence to treatment protocol by TB patients</a:t>
            </a:r>
          </a:p>
          <a:p>
            <a:pPr marL="273050" indent="-171450">
              <a:lnSpc>
                <a:spcPct val="150000"/>
              </a:lnSpc>
              <a:buClr>
                <a:prstClr val="black"/>
              </a:buClr>
              <a:buSzPts val="2000"/>
              <a:buFont typeface="Arial" panose="020B0604020202020204" pitchFamily="34" charset="0"/>
              <a:buChar char="•"/>
              <a:defRPr/>
            </a:pPr>
            <a:r>
              <a:rPr lang="en-US" sz="1800" dirty="0">
                <a:solidFill>
                  <a:prstClr val="black"/>
                </a:solidFill>
                <a:latin typeface="Gill Sans MT" panose="020B0502020104020203" pitchFamily="34" charset="0"/>
              </a:rPr>
              <a:t>Capacity building of Family Caregivers  </a:t>
            </a:r>
          </a:p>
          <a:p>
            <a:pPr marL="273050" indent="-171450">
              <a:lnSpc>
                <a:spcPct val="150000"/>
              </a:lnSpc>
              <a:buClr>
                <a:prstClr val="black"/>
              </a:buClr>
              <a:buSzPts val="2000"/>
              <a:buFont typeface="Arial" panose="020B0604020202020204" pitchFamily="34" charset="0"/>
              <a:buChar char="•"/>
              <a:defRPr/>
            </a:pPr>
            <a:r>
              <a:rPr lang="en-US" sz="1800" dirty="0">
                <a:solidFill>
                  <a:prstClr val="black"/>
                </a:solidFill>
                <a:latin typeface="Gill Sans MT" panose="020B0502020104020203" pitchFamily="34" charset="0"/>
              </a:rPr>
              <a:t>Readily available information → More informed decisions</a:t>
            </a:r>
            <a:endParaRPr lang="en-US" sz="1800" dirty="0">
              <a:solidFill>
                <a:prstClr val="black"/>
              </a:solidFill>
              <a:latin typeface="Gill Sans MT" panose="020B0502020104020203" pitchFamily="34" charset="0"/>
              <a:sym typeface="Gill Sans"/>
            </a:endParaRPr>
          </a:p>
        </p:txBody>
      </p:sp>
    </p:spTree>
    <p:extLst>
      <p:ext uri="{BB962C8B-B14F-4D97-AF65-F5344CB8AC3E}">
        <p14:creationId xmlns:p14="http://schemas.microsoft.com/office/powerpoint/2010/main" val="52399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Jhpiego">
      <a:dk1>
        <a:sysClr val="windowText" lastClr="000000"/>
      </a:dk1>
      <a:lt1>
        <a:sysClr val="window" lastClr="FFFFFF"/>
      </a:lt1>
      <a:dk2>
        <a:srgbClr val="44546A"/>
      </a:dk2>
      <a:lt2>
        <a:srgbClr val="E7E6E6"/>
      </a:lt2>
      <a:accent1>
        <a:srgbClr val="00667D"/>
      </a:accent1>
      <a:accent2>
        <a:srgbClr val="26CAD3"/>
      </a:accent2>
      <a:accent3>
        <a:srgbClr val="6F9395"/>
      </a:accent3>
      <a:accent4>
        <a:srgbClr val="BE0065"/>
      </a:accent4>
      <a:accent5>
        <a:srgbClr val="0087CD"/>
      </a:accent5>
      <a:accent6>
        <a:srgbClr val="00AA8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5afe7f0-2cbb-4199-8846-4dce34041f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296B66A9B259449250F6AF75141140" ma:contentTypeVersion="15" ma:contentTypeDescription="Create a new document." ma:contentTypeScope="" ma:versionID="7f1c2cf72dd96680351184f5ced96949">
  <xsd:schema xmlns:xsd="http://www.w3.org/2001/XMLSchema" xmlns:xs="http://www.w3.org/2001/XMLSchema" xmlns:p="http://schemas.microsoft.com/office/2006/metadata/properties" xmlns:ns3="85afe7f0-2cbb-4199-8846-4dce34041f80" xmlns:ns4="e17e95ce-0fcf-4528-89df-5f7daa83adf0" targetNamespace="http://schemas.microsoft.com/office/2006/metadata/properties" ma:root="true" ma:fieldsID="fa39e2bc72841de54685deb32da711f1" ns3:_="" ns4:_="">
    <xsd:import namespace="85afe7f0-2cbb-4199-8846-4dce34041f80"/>
    <xsd:import namespace="e17e95ce-0fcf-4528-89df-5f7daa83adf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afe7f0-2cbb-4199-8846-4dce34041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7e95ce-0fcf-4528-89df-5f7daa83ad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DD869D-BB12-4242-BA9C-63EE6587F061}">
  <ds:schemaRefs>
    <ds:schemaRef ds:uri="http://schemas.microsoft.com/sharepoint/v3/contenttype/forms"/>
  </ds:schemaRefs>
</ds:datastoreItem>
</file>

<file path=customXml/itemProps2.xml><?xml version="1.0" encoding="utf-8"?>
<ds:datastoreItem xmlns:ds="http://schemas.openxmlformats.org/officeDocument/2006/customXml" ds:itemID="{0C96ACC7-6B3D-43F3-B38C-2B01D7C43532}">
  <ds:schemaRefs>
    <ds:schemaRef ds:uri="http://schemas.microsoft.com/office/2006/metadata/properties"/>
    <ds:schemaRef ds:uri="http://schemas.microsoft.com/office/infopath/2007/PartnerControls"/>
    <ds:schemaRef ds:uri="85afe7f0-2cbb-4199-8846-4dce34041f80"/>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e17e95ce-0fcf-4528-89df-5f7daa83adf0"/>
    <ds:schemaRef ds:uri="http://purl.org/dc/terms/"/>
  </ds:schemaRefs>
</ds:datastoreItem>
</file>

<file path=customXml/itemProps3.xml><?xml version="1.0" encoding="utf-8"?>
<ds:datastoreItem xmlns:ds="http://schemas.openxmlformats.org/officeDocument/2006/customXml" ds:itemID="{8E887C66-FD6C-423F-9BCB-42FFD7D6BF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afe7f0-2cbb-4199-8846-4dce34041f80"/>
    <ds:schemaRef ds:uri="e17e95ce-0fcf-4528-89df-5f7daa83ad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618</TotalTime>
  <Words>2573</Words>
  <Application>Microsoft Office PowerPoint</Application>
  <PresentationFormat>Widescreen</PresentationFormat>
  <Paragraphs>313</Paragraphs>
  <Slides>24</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Assistant</vt:lpstr>
      <vt:lpstr>Assistant ExtraLight</vt:lpstr>
      <vt:lpstr>Calibri</vt:lpstr>
      <vt:lpstr>Gill Sans</vt:lpstr>
      <vt:lpstr>Gill Sans MT</vt:lpstr>
      <vt:lpstr>Helvetica Neue</vt:lpstr>
      <vt:lpstr>Helvetica Neue Light</vt:lpstr>
      <vt:lpstr>Poppins</vt:lpstr>
      <vt:lpstr>Roboto Slab</vt:lpstr>
      <vt:lpstr>Times New Roman</vt:lpstr>
      <vt:lpstr>Wingdings</vt:lpstr>
      <vt:lpstr>1_Office Theme</vt:lpstr>
      <vt:lpstr>Simple Light</vt:lpstr>
      <vt:lpstr>Guidelines on Engagement of Family Caregivers for Persons with TB </vt:lpstr>
      <vt:lpstr>Rationale for Family Care Giver Model for TB</vt:lpstr>
      <vt:lpstr>Objectives </vt:lpstr>
      <vt:lpstr>PowerPoint Presentation</vt:lpstr>
      <vt:lpstr>PowerPoint Presentation</vt:lpstr>
      <vt:lpstr>Package of Services </vt:lpstr>
      <vt:lpstr>Technical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Puja Ambule</dc:creator>
  <cp:lastModifiedBy>Sophia Khumukcham</cp:lastModifiedBy>
  <cp:revision>45</cp:revision>
  <dcterms:created xsi:type="dcterms:W3CDTF">2023-02-20T10:10:25Z</dcterms:created>
  <dcterms:modified xsi:type="dcterms:W3CDTF">2023-04-05T12:17:13Z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0x010100E4296B66A9B259449250F6AF75141140</vt:lpwstr>
  </property>
</Properties>
</file>