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711" r:id="rId2"/>
    <p:sldMasterId id="2147483723" r:id="rId3"/>
    <p:sldMasterId id="2147483735" r:id="rId4"/>
    <p:sldMasterId id="2147483747" r:id="rId5"/>
  </p:sldMasterIdLst>
  <p:notesMasterIdLst>
    <p:notesMasterId r:id="rId43"/>
  </p:notesMasterIdLst>
  <p:sldIdLst>
    <p:sldId id="992" r:id="rId6"/>
    <p:sldId id="958" r:id="rId7"/>
    <p:sldId id="993" r:id="rId8"/>
    <p:sldId id="449" r:id="rId9"/>
    <p:sldId id="994" r:id="rId10"/>
    <p:sldId id="995" r:id="rId11"/>
    <p:sldId id="996" r:id="rId12"/>
    <p:sldId id="1014" r:id="rId13"/>
    <p:sldId id="1016" r:id="rId14"/>
    <p:sldId id="998" r:id="rId15"/>
    <p:sldId id="1002" r:id="rId16"/>
    <p:sldId id="1026" r:id="rId17"/>
    <p:sldId id="1018" r:id="rId18"/>
    <p:sldId id="1007" r:id="rId19"/>
    <p:sldId id="1008" r:id="rId20"/>
    <p:sldId id="1009" r:id="rId21"/>
    <p:sldId id="1010" r:id="rId22"/>
    <p:sldId id="1013" r:id="rId23"/>
    <p:sldId id="1000" r:id="rId24"/>
    <p:sldId id="1001" r:id="rId25"/>
    <p:sldId id="1004" r:id="rId26"/>
    <p:sldId id="1005" r:id="rId27"/>
    <p:sldId id="1006" r:id="rId28"/>
    <p:sldId id="1011" r:id="rId29"/>
    <p:sldId id="1012" r:id="rId30"/>
    <p:sldId id="1024" r:id="rId31"/>
    <p:sldId id="1025" r:id="rId32"/>
    <p:sldId id="1027" r:id="rId33"/>
    <p:sldId id="1028" r:id="rId34"/>
    <p:sldId id="1029" r:id="rId35"/>
    <p:sldId id="1030" r:id="rId36"/>
    <p:sldId id="1031" r:id="rId37"/>
    <p:sldId id="1020" r:id="rId38"/>
    <p:sldId id="1021" r:id="rId39"/>
    <p:sldId id="1022" r:id="rId40"/>
    <p:sldId id="1023" r:id="rId41"/>
    <p:sldId id="1019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B Preventive Therapy" id="{02A05C3A-D5DF-4C48-9D8A-D1A41EAA434A}">
          <p14:sldIdLst>
            <p14:sldId id="992"/>
            <p14:sldId id="958"/>
            <p14:sldId id="993"/>
            <p14:sldId id="449"/>
            <p14:sldId id="994"/>
            <p14:sldId id="995"/>
            <p14:sldId id="996"/>
            <p14:sldId id="1014"/>
            <p14:sldId id="1016"/>
            <p14:sldId id="998"/>
            <p14:sldId id="1002"/>
            <p14:sldId id="1026"/>
            <p14:sldId id="1018"/>
            <p14:sldId id="1007"/>
            <p14:sldId id="1008"/>
            <p14:sldId id="1009"/>
            <p14:sldId id="1010"/>
            <p14:sldId id="1013"/>
            <p14:sldId id="1000"/>
            <p14:sldId id="1001"/>
            <p14:sldId id="1004"/>
            <p14:sldId id="1005"/>
            <p14:sldId id="1006"/>
            <p14:sldId id="1011"/>
            <p14:sldId id="1012"/>
            <p14:sldId id="1024"/>
            <p14:sldId id="1025"/>
            <p14:sldId id="1027"/>
            <p14:sldId id="1028"/>
            <p14:sldId id="1029"/>
            <p14:sldId id="1030"/>
            <p14:sldId id="1031"/>
            <p14:sldId id="1020"/>
            <p14:sldId id="1021"/>
            <p14:sldId id="1022"/>
            <p14:sldId id="1023"/>
            <p14:sldId id="10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3" roundtripDataSignature="AMtx7mged4uOU5B1dzn+ZZbdQLJBnp0W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u R Chaudhury" initials="MRC" lastIdx="1" clrIdx="0">
    <p:extLst>
      <p:ext uri="{19B8F6BF-5375-455C-9EA6-DF929625EA0E}">
        <p15:presenceInfo xmlns:p15="http://schemas.microsoft.com/office/powerpoint/2012/main" userId="S-1-5-21-1644491937-1275210071-1417001333-408080" providerId="AD"/>
      </p:ext>
    </p:extLst>
  </p:cmAuthor>
  <p:cmAuthor id="2" name="Deepak Balasubramanian" initials="DB" lastIdx="5" clrIdx="1">
    <p:extLst>
      <p:ext uri="{19B8F6BF-5375-455C-9EA6-DF929625EA0E}">
        <p15:presenceInfo xmlns:p15="http://schemas.microsoft.com/office/powerpoint/2012/main" userId="db797435b5629b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E7B655-C571-4936-A472-B0EC13E22957}">
  <a:tblStyle styleId="{66E7B655-C571-4936-A472-B0EC13E229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353" autoAdjust="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16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31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313" Type="http://customschemas.google.com/relationships/presentationmetadata" Target="metadata"/><Relationship Id="rId31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317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315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9296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661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850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1390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867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016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027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497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855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036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562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17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358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519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702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723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474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694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989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625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164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0370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72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711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87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126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221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7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52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231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7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283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94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8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A552E-A572-43D1-AE91-6CB40294F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9C318-582E-FA6E-290D-0A2C15B7C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9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7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8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18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54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05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30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70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7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55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1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5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99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66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29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80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44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18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5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06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35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11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2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72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63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02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6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4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26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5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42755-B2DE-7F8B-A851-A7704AC28F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2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8048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02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07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9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7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sz="1867" b="0"/>
            </a:lvl1pPr>
            <a:lvl2pPr marL="914400" lvl="1" indent="-33864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3AEF0-E7A4-6CB7-9B29-145771F34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10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5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0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6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6445E-944F-5793-5EE7-F5AB25421B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4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23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33164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76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016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84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0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88E24-5499-D216-D54D-12A1EC24AA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E73044-FE19-99CC-0A91-2398FE9F70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C1991-DA48-69F4-0AAA-F6ABEA4FD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16-10-2024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CF9CA-3652-28B4-9EBC-5E1CF8CBDF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4A444CD0-FC2C-42A0-8238-B5560E603626}" type="datetimeFigureOut">
              <a:rPr lang="en-IN" kern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16-10-2024</a:t>
            </a:fld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E566D426-5B99-4009-B816-91CE10B8C909}" type="slidenum">
              <a:rPr lang="en-IN" kern="1200" smtClean="0">
                <a:solidFill>
                  <a:srgbClr val="40BAD2"/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IN" kern="1200" dirty="0">
              <a:solidFill>
                <a:srgbClr val="40BAD2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5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4A444CD0-FC2C-42A0-8238-B5560E603626}" type="datetimeFigureOut">
              <a:rPr lang="en-IN" kern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16-10-2024</a:t>
            </a:fld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E566D426-5B99-4009-B816-91CE10B8C909}" type="slidenum">
              <a:rPr lang="en-IN" kern="1200" smtClean="0">
                <a:solidFill>
                  <a:srgbClr val="40BAD2"/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IN" kern="1200" dirty="0">
              <a:solidFill>
                <a:srgbClr val="40BAD2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26BA89-AA15-C546-4FC7-885B9FD7A98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0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4A444CD0-FC2C-42A0-8238-B5560E603626}" type="datetimeFigureOut">
              <a:rPr lang="en-IN" kern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/>
                <a:ea typeface="+mn-ea"/>
              </a:rPr>
              <a:pPr defTabSz="457200">
                <a:buClrTx/>
                <a:buFontTx/>
                <a:buNone/>
              </a:pPr>
              <a:t>16-10-2024</a:t>
            </a:fld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E566D426-5B99-4009-B816-91CE10B8C909}" type="slidenum">
              <a:rPr lang="en-IN" kern="1200" smtClean="0">
                <a:solidFill>
                  <a:srgbClr val="40BAD2"/>
                </a:solidFill>
                <a:latin typeface="Corbel"/>
                <a:ea typeface="+mn-ea"/>
              </a:rPr>
              <a:pPr defTabSz="457200">
                <a:buClrTx/>
                <a:buFontTx/>
                <a:buNone/>
              </a:pPr>
              <a:t>‹#›</a:t>
            </a:fld>
            <a:endParaRPr lang="en-IN" kern="1200" dirty="0">
              <a:solidFill>
                <a:srgbClr val="40BAD2"/>
              </a:solidFill>
              <a:latin typeface="Corbel"/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t>16-10-2024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97C245-CF22-4223-AA01-1131DF80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TB Preventive Therapy Module </a:t>
            </a:r>
          </a:p>
        </p:txBody>
      </p:sp>
    </p:spTree>
    <p:extLst>
      <p:ext uri="{BB962C8B-B14F-4D97-AF65-F5344CB8AC3E}">
        <p14:creationId xmlns:p14="http://schemas.microsoft.com/office/powerpoint/2010/main" val="165130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Enrollment of High-Risk Beneficiaries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DDFFD-BE77-02D3-CE08-C9FC866D0C8E}"/>
              </a:ext>
            </a:extLst>
          </p:cNvPr>
          <p:cNvSpPr txBox="1">
            <a:spLocks/>
          </p:cNvSpPr>
          <p:nvPr/>
        </p:nvSpPr>
        <p:spPr>
          <a:xfrm>
            <a:off x="632840" y="1182882"/>
            <a:ext cx="109263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7154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Wingdings 2" pitchFamily="18" charset="2"/>
              <a:buChar char="●"/>
              <a:defRPr sz="1867" b="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1pPr>
            <a:lvl2pPr marL="914400" lvl="1" indent="-338645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2pPr>
            <a:lvl3pPr marL="1371600" lvl="2" indent="-3302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2" pitchFamily="18" charset="2"/>
              <a:buChar char="●"/>
              <a:defRPr sz="14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2" pitchFamily="18" charset="2"/>
              <a:buChar char="●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2" pitchFamily="18" charset="2"/>
              <a:buChar char="●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2" pitchFamily="18" charset="2"/>
              <a:buChar char="●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800"/>
              <a:buFont typeface="Wingdings 2" pitchFamily="18" charset="2"/>
              <a:buChar char="●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The list of Key Population/Risk Factors that can trigger TPT workflows are as follows: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 Addition to this the following HIV status trigger TPT workflows</a:t>
            </a:r>
            <a:endParaRPr lang="en-US" dirty="0"/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Addition to this the following HIV status trigger TPT workflows</a:t>
            </a:r>
            <a:endParaRPr lang="en-US" dirty="0">
              <a:effectLst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7331E-6EEC-95C3-E88B-4E3AE8A6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39" y="1755058"/>
            <a:ext cx="8156761" cy="2834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CF895-2921-A396-2FE0-B03A4F9BB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40" y="5161547"/>
            <a:ext cx="4688389" cy="519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47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Enrollment of High-Risk Beneficiaries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Google Shape;80;p4">
            <a:extLst>
              <a:ext uri="{FF2B5EF4-FFF2-40B4-BE49-F238E27FC236}">
                <a16:creationId xmlns:a16="http://schemas.microsoft.com/office/drawing/2014/main" id="{6B216524-2A61-48BA-89EC-1046CA344049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Complete Enrolment of TPT beneficiary</a:t>
            </a:r>
            <a:endParaRPr lang="en-IN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81;p4">
            <a:extLst>
              <a:ext uri="{FF2B5EF4-FFF2-40B4-BE49-F238E27FC236}">
                <a16:creationId xmlns:a16="http://schemas.microsoft.com/office/drawing/2014/main" id="{31ED74A4-DE39-48E7-8D57-69A8185C796E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1.a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DA044-8B84-1DC3-7658-9114AF0DE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7" y="1570865"/>
            <a:ext cx="11288700" cy="49625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ular Callout 19">
            <a:extLst>
              <a:ext uri="{FF2B5EF4-FFF2-40B4-BE49-F238E27FC236}">
                <a16:creationId xmlns:a16="http://schemas.microsoft.com/office/drawing/2014/main" id="{6D4D1415-B875-9B09-913B-854E3FB971C9}"/>
              </a:ext>
            </a:extLst>
          </p:cNvPr>
          <p:cNvSpPr/>
          <p:nvPr/>
        </p:nvSpPr>
        <p:spPr>
          <a:xfrm flipH="1">
            <a:off x="8775100" y="3787640"/>
            <a:ext cx="2144926" cy="1569660"/>
          </a:xfrm>
          <a:prstGeom prst="wedgeRectCallout">
            <a:avLst>
              <a:gd name="adj1" fmla="val 95839"/>
              <a:gd name="adj2" fmla="val -24522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During Enrolment, If </a:t>
            </a:r>
            <a:r>
              <a:rPr lang="en-IN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any of</a:t>
            </a: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IN" sz="1200" dirty="0"/>
              <a:t>the</a:t>
            </a: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Key Population options are selected</a:t>
            </a:r>
            <a:r>
              <a:rPr lang="en-IN" sz="1200" dirty="0"/>
              <a:t> except for Not Applicate</a:t>
            </a: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then the case registered will be allowed to initiated on treatment even without the addition of a positive diagnostic test.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Arial"/>
              <a:sym typeface="Arial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3F9EC11-00DA-CEE4-01A6-15B741ADEFFF}"/>
              </a:ext>
            </a:extLst>
          </p:cNvPr>
          <p:cNvSpPr/>
          <p:nvPr/>
        </p:nvSpPr>
        <p:spPr>
          <a:xfrm>
            <a:off x="7188740" y="1948349"/>
            <a:ext cx="576000" cy="4506238"/>
          </a:xfrm>
          <a:prstGeom prst="rightBrace">
            <a:avLst>
              <a:gd name="adj1" fmla="val 8333"/>
              <a:gd name="adj2" fmla="val 52097"/>
            </a:avLst>
          </a:prstGeom>
          <a:solidFill>
            <a:srgbClr val="FFFFFF"/>
          </a:solidFill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3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Enrollment of High-Risk Beneficiaries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Google Shape;80;p4">
            <a:extLst>
              <a:ext uri="{FF2B5EF4-FFF2-40B4-BE49-F238E27FC236}">
                <a16:creationId xmlns:a16="http://schemas.microsoft.com/office/drawing/2014/main" id="{6B216524-2A61-48BA-89EC-1046CA344049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Complete Enrolment of TPT beneficiary</a:t>
            </a:r>
            <a:endParaRPr lang="en-IN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81;p4">
            <a:extLst>
              <a:ext uri="{FF2B5EF4-FFF2-40B4-BE49-F238E27FC236}">
                <a16:creationId xmlns:a16="http://schemas.microsoft.com/office/drawing/2014/main" id="{31ED74A4-DE39-48E7-8D57-69A8185C796E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1.b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DA044-8B84-1DC3-7658-9114AF0DE2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1799" y="1570865"/>
            <a:ext cx="10752296" cy="49625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ular Callout 19">
            <a:extLst>
              <a:ext uri="{FF2B5EF4-FFF2-40B4-BE49-F238E27FC236}">
                <a16:creationId xmlns:a16="http://schemas.microsoft.com/office/drawing/2014/main" id="{6D4D1415-B875-9B09-913B-854E3FB971C9}"/>
              </a:ext>
            </a:extLst>
          </p:cNvPr>
          <p:cNvSpPr/>
          <p:nvPr/>
        </p:nvSpPr>
        <p:spPr>
          <a:xfrm flipH="1">
            <a:off x="7913475" y="2498660"/>
            <a:ext cx="2144926" cy="1384995"/>
          </a:xfrm>
          <a:prstGeom prst="wedgeRectCallout">
            <a:avLst>
              <a:gd name="adj1" fmla="val 105465"/>
              <a:gd name="adj2" fmla="val 12748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 the HIV options are Positive or Reactive, then the case registered will be allowed to be initiated on treatment even without the addition of a positive diagnostic test.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Arial"/>
              <a:sym typeface="Arial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3F9EC11-00DA-CEE4-01A6-15B741ADEFFF}"/>
              </a:ext>
            </a:extLst>
          </p:cNvPr>
          <p:cNvSpPr/>
          <p:nvPr/>
        </p:nvSpPr>
        <p:spPr>
          <a:xfrm>
            <a:off x="6362830" y="2654710"/>
            <a:ext cx="214951" cy="1374454"/>
          </a:xfrm>
          <a:prstGeom prst="rightBrace">
            <a:avLst>
              <a:gd name="adj1" fmla="val 8333"/>
              <a:gd name="adj2" fmla="val 52097"/>
            </a:avLst>
          </a:prstGeom>
          <a:solidFill>
            <a:srgbClr val="FFFFFF"/>
          </a:solidFill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3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Enrollment of High-Risk Beneficiaries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46CC3-36DD-465D-986B-18B4730CB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03" b="12103"/>
          <a:stretch/>
        </p:blipFill>
        <p:spPr>
          <a:xfrm>
            <a:off x="557412" y="1685365"/>
            <a:ext cx="11186353" cy="47692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3784059" y="2344366"/>
            <a:ext cx="2714017" cy="175097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tangular Callout 19">
            <a:extLst>
              <a:ext uri="{FF2B5EF4-FFF2-40B4-BE49-F238E27FC236}">
                <a16:creationId xmlns:a16="http://schemas.microsoft.com/office/drawing/2014/main" id="{6C7A08B1-FCAE-458C-AD34-15D4D787B9D3}"/>
              </a:ext>
            </a:extLst>
          </p:cNvPr>
          <p:cNvSpPr/>
          <p:nvPr/>
        </p:nvSpPr>
        <p:spPr>
          <a:xfrm flipH="1">
            <a:off x="6960163" y="2684981"/>
            <a:ext cx="2322381" cy="646331"/>
          </a:xfrm>
          <a:prstGeom prst="wedgeRectCallout">
            <a:avLst>
              <a:gd name="adj1" fmla="val 91757"/>
              <a:gd name="adj2" fmla="val -56831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200" kern="1200" dirty="0">
                <a:latin typeface="Corbel"/>
                <a:ea typeface="+mn-ea"/>
                <a:cs typeface="+mn-cs"/>
              </a:rPr>
              <a:t>Adding Test Details is Optional and can be added as per test being done on TPT beneficiaries</a:t>
            </a:r>
          </a:p>
        </p:txBody>
      </p:sp>
      <p:sp>
        <p:nvSpPr>
          <p:cNvPr id="23" name="Google Shape;80;p4">
            <a:extLst>
              <a:ext uri="{FF2B5EF4-FFF2-40B4-BE49-F238E27FC236}">
                <a16:creationId xmlns:a16="http://schemas.microsoft.com/office/drawing/2014/main" id="{6B216524-2A61-48BA-89EC-1046CA344049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Complete Enrolment of TPT beneficiary</a:t>
            </a:r>
            <a:endParaRPr lang="en-IN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81;p4">
            <a:extLst>
              <a:ext uri="{FF2B5EF4-FFF2-40B4-BE49-F238E27FC236}">
                <a16:creationId xmlns:a16="http://schemas.microsoft.com/office/drawing/2014/main" id="{31ED74A4-DE39-48E7-8D57-69A8185C796E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0;p4">
            <a:extLst>
              <a:ext uri="{FF2B5EF4-FFF2-40B4-BE49-F238E27FC236}">
                <a16:creationId xmlns:a16="http://schemas.microsoft.com/office/drawing/2014/main" id="{9AA7D8FC-CA91-4E42-8E35-FA10E8CBF8A0}"/>
              </a:ext>
            </a:extLst>
          </p:cNvPr>
          <p:cNvSpPr/>
          <p:nvPr/>
        </p:nvSpPr>
        <p:spPr>
          <a:xfrm>
            <a:off x="2820757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Initiate Treatment or Add Tests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81;p4">
            <a:extLst>
              <a:ext uri="{FF2B5EF4-FFF2-40B4-BE49-F238E27FC236}">
                <a16:creationId xmlns:a16="http://schemas.microsoft.com/office/drawing/2014/main" id="{B2246656-5180-42B4-939B-54ED7BFA5462}"/>
              </a:ext>
            </a:extLst>
          </p:cNvPr>
          <p:cNvSpPr/>
          <p:nvPr/>
        </p:nvSpPr>
        <p:spPr>
          <a:xfrm>
            <a:off x="3174185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95;p5">
            <a:extLst>
              <a:ext uri="{FF2B5EF4-FFF2-40B4-BE49-F238E27FC236}">
                <a16:creationId xmlns:a16="http://schemas.microsoft.com/office/drawing/2014/main" id="{0BAF25B7-0877-46C3-A48E-E2F2B6EAD6FD}"/>
              </a:ext>
            </a:extLst>
          </p:cNvPr>
          <p:cNvSpPr/>
          <p:nvPr/>
        </p:nvSpPr>
        <p:spPr>
          <a:xfrm rot="5400000" flipH="1">
            <a:off x="2340221" y="1012933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7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Adding Test for TBI Beneficiary ..1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275295" y="2823882"/>
            <a:ext cx="2788024" cy="118334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8423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Tests Tab and click on the ‘Add Test’ Button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1" y="555812"/>
            <a:ext cx="917960" cy="3227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3ACE6-4D77-4B44-AA18-F34BAB23E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67" b="12067"/>
          <a:stretch/>
        </p:blipFill>
        <p:spPr>
          <a:xfrm>
            <a:off x="430306" y="1579369"/>
            <a:ext cx="11403106" cy="48662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Google Shape;82;p4">
            <a:extLst>
              <a:ext uri="{FF2B5EF4-FFF2-40B4-BE49-F238E27FC236}">
                <a16:creationId xmlns:a16="http://schemas.microsoft.com/office/drawing/2014/main" id="{0F76E010-0CE2-4AAC-9792-B891D416862D}"/>
              </a:ext>
            </a:extLst>
          </p:cNvPr>
          <p:cNvSpPr/>
          <p:nvPr/>
        </p:nvSpPr>
        <p:spPr>
          <a:xfrm>
            <a:off x="10748682" y="4957482"/>
            <a:ext cx="1013012" cy="38548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0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Adding Test for TBI Beneficiary..2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275295" y="2823882"/>
            <a:ext cx="2788024" cy="118334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Tests Tab and click on the ‘Add Test’ Button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7"/>
            <a:ext cx="1048423" cy="233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3ACE6-4D77-4B44-AA18-F34BAB23E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67" b="12067"/>
          <a:stretch/>
        </p:blipFill>
        <p:spPr>
          <a:xfrm>
            <a:off x="430306" y="1579369"/>
            <a:ext cx="11403106" cy="48662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Google Shape;82;p4">
            <a:extLst>
              <a:ext uri="{FF2B5EF4-FFF2-40B4-BE49-F238E27FC236}">
                <a16:creationId xmlns:a16="http://schemas.microsoft.com/office/drawing/2014/main" id="{0F76E010-0CE2-4AAC-9792-B891D416862D}"/>
              </a:ext>
            </a:extLst>
          </p:cNvPr>
          <p:cNvSpPr/>
          <p:nvPr/>
        </p:nvSpPr>
        <p:spPr>
          <a:xfrm>
            <a:off x="2130258" y="3616160"/>
            <a:ext cx="1706204" cy="136331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5;p5">
            <a:extLst>
              <a:ext uri="{FF2B5EF4-FFF2-40B4-BE49-F238E27FC236}">
                <a16:creationId xmlns:a16="http://schemas.microsoft.com/office/drawing/2014/main" id="{421DE401-C534-4816-9EAD-579B268EB61F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6;p5">
            <a:extLst>
              <a:ext uri="{FF2B5EF4-FFF2-40B4-BE49-F238E27FC236}">
                <a16:creationId xmlns:a16="http://schemas.microsoft.com/office/drawing/2014/main" id="{CD17ECA4-7D0A-4163-9C9E-40082E1706B3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Select Reason for Testing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5">
            <a:extLst>
              <a:ext uri="{FF2B5EF4-FFF2-40B4-BE49-F238E27FC236}">
                <a16:creationId xmlns:a16="http://schemas.microsoft.com/office/drawing/2014/main" id="{6E159C37-8C45-4A88-ADBC-86010F6125A4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4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Adding Test for TBI Beneficiary..3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275295" y="2823882"/>
            <a:ext cx="2788024" cy="118334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Tests Tab and click on the ‘Add Test’ Button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7"/>
            <a:ext cx="1048423" cy="233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3ACE6-4D77-4B44-AA18-F34BAB23E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48" b="12048"/>
          <a:stretch/>
        </p:blipFill>
        <p:spPr>
          <a:xfrm>
            <a:off x="430306" y="1579369"/>
            <a:ext cx="11403106" cy="48662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Google Shape;82;p4">
            <a:extLst>
              <a:ext uri="{FF2B5EF4-FFF2-40B4-BE49-F238E27FC236}">
                <a16:creationId xmlns:a16="http://schemas.microsoft.com/office/drawing/2014/main" id="{0F76E010-0CE2-4AAC-9792-B891D416862D}"/>
              </a:ext>
            </a:extLst>
          </p:cNvPr>
          <p:cNvSpPr/>
          <p:nvPr/>
        </p:nvSpPr>
        <p:spPr>
          <a:xfrm>
            <a:off x="2806070" y="5557829"/>
            <a:ext cx="1766508" cy="887796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5;p5">
            <a:extLst>
              <a:ext uri="{FF2B5EF4-FFF2-40B4-BE49-F238E27FC236}">
                <a16:creationId xmlns:a16="http://schemas.microsoft.com/office/drawing/2014/main" id="{421DE401-C534-4816-9EAD-579B268EB61F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6;p5">
            <a:extLst>
              <a:ext uri="{FF2B5EF4-FFF2-40B4-BE49-F238E27FC236}">
                <a16:creationId xmlns:a16="http://schemas.microsoft.com/office/drawing/2014/main" id="{CD17ECA4-7D0A-4163-9C9E-40082E1706B3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Select Reason for Testing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5">
            <a:extLst>
              <a:ext uri="{FF2B5EF4-FFF2-40B4-BE49-F238E27FC236}">
                <a16:creationId xmlns:a16="http://schemas.microsoft.com/office/drawing/2014/main" id="{6E159C37-8C45-4A88-ADBC-86010F6125A4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5;p5">
            <a:extLst>
              <a:ext uri="{FF2B5EF4-FFF2-40B4-BE49-F238E27FC236}">
                <a16:creationId xmlns:a16="http://schemas.microsoft.com/office/drawing/2014/main" id="{F8364F83-EB83-4017-872A-96AE7A538A81}"/>
              </a:ext>
            </a:extLst>
          </p:cNvPr>
          <p:cNvSpPr/>
          <p:nvPr/>
        </p:nvSpPr>
        <p:spPr>
          <a:xfrm rot="5400000" flipH="1">
            <a:off x="5050786" y="969931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6;p5">
            <a:extLst>
              <a:ext uri="{FF2B5EF4-FFF2-40B4-BE49-F238E27FC236}">
                <a16:creationId xmlns:a16="http://schemas.microsoft.com/office/drawing/2014/main" id="{6914BD0C-7E54-4DC5-80E7-C00CF1DB33A2}"/>
              </a:ext>
            </a:extLst>
          </p:cNvPr>
          <p:cNvSpPr/>
          <p:nvPr/>
        </p:nvSpPr>
        <p:spPr>
          <a:xfrm>
            <a:off x="5574816" y="764077"/>
            <a:ext cx="2382350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Select Test Type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7;p5">
            <a:extLst>
              <a:ext uri="{FF2B5EF4-FFF2-40B4-BE49-F238E27FC236}">
                <a16:creationId xmlns:a16="http://schemas.microsoft.com/office/drawing/2014/main" id="{96BF90A0-44A7-45DB-AF84-09D057B42A37}"/>
              </a:ext>
            </a:extLst>
          </p:cNvPr>
          <p:cNvSpPr/>
          <p:nvPr/>
        </p:nvSpPr>
        <p:spPr>
          <a:xfrm>
            <a:off x="6383917" y="604781"/>
            <a:ext cx="792000" cy="193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1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Adding Test for TBI Beneficiary..4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275295" y="2823882"/>
            <a:ext cx="2788024" cy="118334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Tests Tab and click on the ‘Add Test’ Button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7"/>
            <a:ext cx="1048423" cy="233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82;p4">
            <a:extLst>
              <a:ext uri="{FF2B5EF4-FFF2-40B4-BE49-F238E27FC236}">
                <a16:creationId xmlns:a16="http://schemas.microsoft.com/office/drawing/2014/main" id="{0F76E010-0CE2-4AAC-9792-B891D416862D}"/>
              </a:ext>
            </a:extLst>
          </p:cNvPr>
          <p:cNvSpPr/>
          <p:nvPr/>
        </p:nvSpPr>
        <p:spPr>
          <a:xfrm>
            <a:off x="2589734" y="3729318"/>
            <a:ext cx="1706204" cy="206188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5;p5">
            <a:extLst>
              <a:ext uri="{FF2B5EF4-FFF2-40B4-BE49-F238E27FC236}">
                <a16:creationId xmlns:a16="http://schemas.microsoft.com/office/drawing/2014/main" id="{421DE401-C534-4816-9EAD-579B268EB61F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6;p5">
            <a:extLst>
              <a:ext uri="{FF2B5EF4-FFF2-40B4-BE49-F238E27FC236}">
                <a16:creationId xmlns:a16="http://schemas.microsoft.com/office/drawing/2014/main" id="{CD17ECA4-7D0A-4163-9C9E-40082E1706B3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Select Reason for Testing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5">
            <a:extLst>
              <a:ext uri="{FF2B5EF4-FFF2-40B4-BE49-F238E27FC236}">
                <a16:creationId xmlns:a16="http://schemas.microsoft.com/office/drawing/2014/main" id="{6E159C37-8C45-4A88-ADBC-86010F6125A4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5;p5">
            <a:extLst>
              <a:ext uri="{FF2B5EF4-FFF2-40B4-BE49-F238E27FC236}">
                <a16:creationId xmlns:a16="http://schemas.microsoft.com/office/drawing/2014/main" id="{F8364F83-EB83-4017-872A-96AE7A538A81}"/>
              </a:ext>
            </a:extLst>
          </p:cNvPr>
          <p:cNvSpPr/>
          <p:nvPr/>
        </p:nvSpPr>
        <p:spPr>
          <a:xfrm rot="5400000" flipH="1">
            <a:off x="5050786" y="969931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6;p5">
            <a:extLst>
              <a:ext uri="{FF2B5EF4-FFF2-40B4-BE49-F238E27FC236}">
                <a16:creationId xmlns:a16="http://schemas.microsoft.com/office/drawing/2014/main" id="{6914BD0C-7E54-4DC5-80E7-C00CF1DB33A2}"/>
              </a:ext>
            </a:extLst>
          </p:cNvPr>
          <p:cNvSpPr/>
          <p:nvPr/>
        </p:nvSpPr>
        <p:spPr>
          <a:xfrm>
            <a:off x="5574816" y="764077"/>
            <a:ext cx="2382350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Select Test Type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7;p5">
            <a:extLst>
              <a:ext uri="{FF2B5EF4-FFF2-40B4-BE49-F238E27FC236}">
                <a16:creationId xmlns:a16="http://schemas.microsoft.com/office/drawing/2014/main" id="{96BF90A0-44A7-45DB-AF84-09D057B42A37}"/>
              </a:ext>
            </a:extLst>
          </p:cNvPr>
          <p:cNvSpPr/>
          <p:nvPr/>
        </p:nvSpPr>
        <p:spPr>
          <a:xfrm>
            <a:off x="6383917" y="604781"/>
            <a:ext cx="792000" cy="193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0A686-D00D-4266-B208-86D676F33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7428" r="1985" b="6405"/>
          <a:stretch/>
        </p:blipFill>
        <p:spPr>
          <a:xfrm>
            <a:off x="247452" y="1752843"/>
            <a:ext cx="11343913" cy="482537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Google Shape;95;p5">
            <a:extLst>
              <a:ext uri="{FF2B5EF4-FFF2-40B4-BE49-F238E27FC236}">
                <a16:creationId xmlns:a16="http://schemas.microsoft.com/office/drawing/2014/main" id="{615BBDF6-A925-4F85-84A2-F352B379CB8D}"/>
              </a:ext>
            </a:extLst>
          </p:cNvPr>
          <p:cNvSpPr/>
          <p:nvPr/>
        </p:nvSpPr>
        <p:spPr>
          <a:xfrm rot="5400000" flipH="1">
            <a:off x="8165108" y="966214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96;p5">
            <a:extLst>
              <a:ext uri="{FF2B5EF4-FFF2-40B4-BE49-F238E27FC236}">
                <a16:creationId xmlns:a16="http://schemas.microsoft.com/office/drawing/2014/main" id="{C2579EBC-239D-4B38-AFA6-D90AE956F8E9}"/>
              </a:ext>
            </a:extLst>
          </p:cNvPr>
          <p:cNvSpPr/>
          <p:nvPr/>
        </p:nvSpPr>
        <p:spPr>
          <a:xfrm>
            <a:off x="8689138" y="760360"/>
            <a:ext cx="2382350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Click on Submit Test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7;p5">
            <a:extLst>
              <a:ext uri="{FF2B5EF4-FFF2-40B4-BE49-F238E27FC236}">
                <a16:creationId xmlns:a16="http://schemas.microsoft.com/office/drawing/2014/main" id="{91363F89-4AEE-42E6-9E18-BEFFD2E9CD38}"/>
              </a:ext>
            </a:extLst>
          </p:cNvPr>
          <p:cNvSpPr/>
          <p:nvPr/>
        </p:nvSpPr>
        <p:spPr>
          <a:xfrm>
            <a:off x="9498239" y="601064"/>
            <a:ext cx="792000" cy="193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82;p4">
            <a:extLst>
              <a:ext uri="{FF2B5EF4-FFF2-40B4-BE49-F238E27FC236}">
                <a16:creationId xmlns:a16="http://schemas.microsoft.com/office/drawing/2014/main" id="{5BE5AEDC-C232-4FC2-996F-472C06E4C1E0}"/>
              </a:ext>
            </a:extLst>
          </p:cNvPr>
          <p:cNvSpPr/>
          <p:nvPr/>
        </p:nvSpPr>
        <p:spPr>
          <a:xfrm>
            <a:off x="10363199" y="6097640"/>
            <a:ext cx="1228165" cy="410736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2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Initiating Treatment of Contacts..1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46CC3-36DD-465D-986B-18B4730CB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19" b="9219"/>
          <a:stretch/>
        </p:blipFill>
        <p:spPr>
          <a:xfrm>
            <a:off x="557412" y="1640541"/>
            <a:ext cx="11186353" cy="48140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4903260" y="2411504"/>
            <a:ext cx="1587187" cy="206190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tangular Callout 19">
            <a:extLst>
              <a:ext uri="{FF2B5EF4-FFF2-40B4-BE49-F238E27FC236}">
                <a16:creationId xmlns:a16="http://schemas.microsoft.com/office/drawing/2014/main" id="{6C7A08B1-FCAE-458C-AD34-15D4D787B9D3}"/>
              </a:ext>
            </a:extLst>
          </p:cNvPr>
          <p:cNvSpPr/>
          <p:nvPr/>
        </p:nvSpPr>
        <p:spPr>
          <a:xfrm flipH="1">
            <a:off x="7663796" y="2598003"/>
            <a:ext cx="2206344" cy="830997"/>
          </a:xfrm>
          <a:prstGeom prst="wedgeRectCallout">
            <a:avLst>
              <a:gd name="adj1" fmla="val 100868"/>
              <a:gd name="adj2" fmla="val -48801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200" kern="1200" dirty="0">
                <a:latin typeface="Corbel"/>
                <a:ea typeface="+mn-ea"/>
                <a:cs typeface="+mn-cs"/>
              </a:rPr>
              <a:t>Adding Test Details is Optional. The contact added can be initiated on treatment without test details being added. </a:t>
            </a: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Complete Enrolment of TPT beneficiary</a:t>
            </a:r>
            <a:endParaRPr lang="en-IN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5;p5">
            <a:extLst>
              <a:ext uri="{FF2B5EF4-FFF2-40B4-BE49-F238E27FC236}">
                <a16:creationId xmlns:a16="http://schemas.microsoft.com/office/drawing/2014/main" id="{1B8E343B-FFB4-4BE0-B9B4-FCBC9124F050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6;p5">
            <a:extLst>
              <a:ext uri="{FF2B5EF4-FFF2-40B4-BE49-F238E27FC236}">
                <a16:creationId xmlns:a16="http://schemas.microsoft.com/office/drawing/2014/main" id="{779CA82F-1334-421C-83FF-136DAD1D512B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Initiate</a:t>
            </a: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 Treatment 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5">
            <a:extLst>
              <a:ext uri="{FF2B5EF4-FFF2-40B4-BE49-F238E27FC236}">
                <a16:creationId xmlns:a16="http://schemas.microsoft.com/office/drawing/2014/main" id="{54854F40-FC2D-4A9A-A35B-D810DD09ADA8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7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Initiating Treatment of Contacts..2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46CC3-36DD-465D-986B-18B4730CB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47" b="11747"/>
          <a:stretch/>
        </p:blipFill>
        <p:spPr>
          <a:xfrm>
            <a:off x="557412" y="1640541"/>
            <a:ext cx="11186353" cy="48140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3119509" y="3729315"/>
            <a:ext cx="923574" cy="268944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tangular Callout 19">
            <a:extLst>
              <a:ext uri="{FF2B5EF4-FFF2-40B4-BE49-F238E27FC236}">
                <a16:creationId xmlns:a16="http://schemas.microsoft.com/office/drawing/2014/main" id="{6C7A08B1-FCAE-458C-AD34-15D4D787B9D3}"/>
              </a:ext>
            </a:extLst>
          </p:cNvPr>
          <p:cNvSpPr/>
          <p:nvPr/>
        </p:nvSpPr>
        <p:spPr>
          <a:xfrm flipH="1">
            <a:off x="7663796" y="2598003"/>
            <a:ext cx="2206344" cy="830997"/>
          </a:xfrm>
          <a:prstGeom prst="wedgeRectCallout">
            <a:avLst>
              <a:gd name="adj1" fmla="val 100868"/>
              <a:gd name="adj2" fmla="val -48801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200" kern="1200" dirty="0">
                <a:latin typeface="Corbel"/>
                <a:ea typeface="+mn-ea"/>
                <a:cs typeface="+mn-cs"/>
              </a:rPr>
              <a:t>Adding Test Details is Optional. The contact added can be initiated on treatment without test details being added. </a:t>
            </a: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Complete Enrolment of TPT beneficiary</a:t>
            </a:r>
            <a:endParaRPr lang="en-IN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5;p5">
            <a:extLst>
              <a:ext uri="{FF2B5EF4-FFF2-40B4-BE49-F238E27FC236}">
                <a16:creationId xmlns:a16="http://schemas.microsoft.com/office/drawing/2014/main" id="{1B8E343B-FFB4-4BE0-B9B4-FCBC9124F050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6;p5">
            <a:extLst>
              <a:ext uri="{FF2B5EF4-FFF2-40B4-BE49-F238E27FC236}">
                <a16:creationId xmlns:a16="http://schemas.microsoft.com/office/drawing/2014/main" id="{779CA82F-1334-421C-83FF-136DAD1D512B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Initiate</a:t>
            </a: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 Treatment 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5">
            <a:extLst>
              <a:ext uri="{FF2B5EF4-FFF2-40B4-BE49-F238E27FC236}">
                <a16:creationId xmlns:a16="http://schemas.microsoft.com/office/drawing/2014/main" id="{54854F40-FC2D-4A9A-A35B-D810DD09ADA8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82;p4">
            <a:extLst>
              <a:ext uri="{FF2B5EF4-FFF2-40B4-BE49-F238E27FC236}">
                <a16:creationId xmlns:a16="http://schemas.microsoft.com/office/drawing/2014/main" id="{E6930129-38F2-4859-B33C-418CEAEF0A93}"/>
              </a:ext>
            </a:extLst>
          </p:cNvPr>
          <p:cNvSpPr/>
          <p:nvPr/>
        </p:nvSpPr>
        <p:spPr>
          <a:xfrm>
            <a:off x="2077716" y="4312021"/>
            <a:ext cx="923574" cy="268944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5;p5">
            <a:extLst>
              <a:ext uri="{FF2B5EF4-FFF2-40B4-BE49-F238E27FC236}">
                <a16:creationId xmlns:a16="http://schemas.microsoft.com/office/drawing/2014/main" id="{3872F7FA-AFC5-43E8-8E22-0CB59A214314}"/>
              </a:ext>
            </a:extLst>
          </p:cNvPr>
          <p:cNvSpPr/>
          <p:nvPr/>
        </p:nvSpPr>
        <p:spPr>
          <a:xfrm rot="5400000" flipH="1">
            <a:off x="5050786" y="969931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6;p5">
            <a:extLst>
              <a:ext uri="{FF2B5EF4-FFF2-40B4-BE49-F238E27FC236}">
                <a16:creationId xmlns:a16="http://schemas.microsoft.com/office/drawing/2014/main" id="{ACD30FE5-1C52-421C-B893-0C49ADCD5891}"/>
              </a:ext>
            </a:extLst>
          </p:cNvPr>
          <p:cNvSpPr/>
          <p:nvPr/>
        </p:nvSpPr>
        <p:spPr>
          <a:xfrm>
            <a:off x="5574816" y="764077"/>
            <a:ext cx="2382350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Click on Treatment Details Tab and then click on ‘Start Treatment’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7;p5">
            <a:extLst>
              <a:ext uri="{FF2B5EF4-FFF2-40B4-BE49-F238E27FC236}">
                <a16:creationId xmlns:a16="http://schemas.microsoft.com/office/drawing/2014/main" id="{8911AC83-A5D2-4AF7-8D97-37294ECC1DF5}"/>
              </a:ext>
            </a:extLst>
          </p:cNvPr>
          <p:cNvSpPr/>
          <p:nvPr/>
        </p:nvSpPr>
        <p:spPr>
          <a:xfrm>
            <a:off x="6383917" y="604781"/>
            <a:ext cx="792000" cy="193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6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FC5DA-1C0C-47B2-AC6B-DC3FA278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E4D56-23FE-47C4-9D5C-A31DC4CE4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3113" y="776797"/>
            <a:ext cx="7831029" cy="5172635"/>
          </a:xfrm>
        </p:spPr>
        <p:txBody>
          <a:bodyPr>
            <a:normAutofit lnSpcReduction="10000"/>
          </a:bodyPr>
          <a:lstStyle/>
          <a:p>
            <a:pPr marL="461430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Add Contacts of TB Patients and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High-risk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populations eligible for TB Preventive Therapy (TPT) as TPT beneficiaries/persons</a:t>
            </a:r>
          </a:p>
          <a:p>
            <a:pPr marL="461430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of TPT Beneficiaries</a:t>
            </a:r>
          </a:p>
          <a:p>
            <a:pPr marL="461430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Tests for TB Infection (TBI) Beneficiaries </a:t>
            </a:r>
          </a:p>
          <a:p>
            <a:pPr marL="461430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 TPT Beneficiaries </a:t>
            </a:r>
          </a:p>
          <a:p>
            <a:pPr marL="461430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Outcomes for TPT Beneficiaries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8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Initiating Treatment of Contacts..3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46CC3-36DD-465D-986B-18B4730CB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28" b="11728"/>
          <a:stretch/>
        </p:blipFill>
        <p:spPr>
          <a:xfrm>
            <a:off x="557412" y="1640541"/>
            <a:ext cx="11186353" cy="48140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509261" y="2873185"/>
            <a:ext cx="2895809" cy="740170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Complete Enrolment of TPT beneficiary</a:t>
            </a:r>
            <a:endParaRPr lang="en-IN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5;p5">
            <a:extLst>
              <a:ext uri="{FF2B5EF4-FFF2-40B4-BE49-F238E27FC236}">
                <a16:creationId xmlns:a16="http://schemas.microsoft.com/office/drawing/2014/main" id="{1B8E343B-FFB4-4BE0-B9B4-FCBC9124F050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6;p5">
            <a:extLst>
              <a:ext uri="{FF2B5EF4-FFF2-40B4-BE49-F238E27FC236}">
                <a16:creationId xmlns:a16="http://schemas.microsoft.com/office/drawing/2014/main" id="{779CA82F-1334-421C-83FF-136DAD1D512B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Initiate</a:t>
            </a: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 Treatment 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5">
            <a:extLst>
              <a:ext uri="{FF2B5EF4-FFF2-40B4-BE49-F238E27FC236}">
                <a16:creationId xmlns:a16="http://schemas.microsoft.com/office/drawing/2014/main" id="{54854F40-FC2D-4A9A-A35B-D810DD09ADA8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5;p5">
            <a:extLst>
              <a:ext uri="{FF2B5EF4-FFF2-40B4-BE49-F238E27FC236}">
                <a16:creationId xmlns:a16="http://schemas.microsoft.com/office/drawing/2014/main" id="{3872F7FA-AFC5-43E8-8E22-0CB59A214314}"/>
              </a:ext>
            </a:extLst>
          </p:cNvPr>
          <p:cNvSpPr/>
          <p:nvPr/>
        </p:nvSpPr>
        <p:spPr>
          <a:xfrm rot="5400000" flipH="1">
            <a:off x="5050786" y="969931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6;p5">
            <a:extLst>
              <a:ext uri="{FF2B5EF4-FFF2-40B4-BE49-F238E27FC236}">
                <a16:creationId xmlns:a16="http://schemas.microsoft.com/office/drawing/2014/main" id="{ACD30FE5-1C52-421C-B893-0C49ADCD5891}"/>
              </a:ext>
            </a:extLst>
          </p:cNvPr>
          <p:cNvSpPr/>
          <p:nvPr/>
        </p:nvSpPr>
        <p:spPr>
          <a:xfrm>
            <a:off x="5574816" y="764077"/>
            <a:ext cx="2382350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Click on Treatment Details Tab and then click on ‘Start Treatment’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7;p5">
            <a:extLst>
              <a:ext uri="{FF2B5EF4-FFF2-40B4-BE49-F238E27FC236}">
                <a16:creationId xmlns:a16="http://schemas.microsoft.com/office/drawing/2014/main" id="{8911AC83-A5D2-4AF7-8D97-37294ECC1DF5}"/>
              </a:ext>
            </a:extLst>
          </p:cNvPr>
          <p:cNvSpPr/>
          <p:nvPr/>
        </p:nvSpPr>
        <p:spPr>
          <a:xfrm>
            <a:off x="6383917" y="604781"/>
            <a:ext cx="792000" cy="193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5;p5">
            <a:extLst>
              <a:ext uri="{FF2B5EF4-FFF2-40B4-BE49-F238E27FC236}">
                <a16:creationId xmlns:a16="http://schemas.microsoft.com/office/drawing/2014/main" id="{DB3C7850-1A3F-4CE5-B7CD-0AD06029BDE1}"/>
              </a:ext>
            </a:extLst>
          </p:cNvPr>
          <p:cNvSpPr/>
          <p:nvPr/>
        </p:nvSpPr>
        <p:spPr>
          <a:xfrm rot="5400000" flipH="1">
            <a:off x="831073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6;p5">
            <a:extLst>
              <a:ext uri="{FF2B5EF4-FFF2-40B4-BE49-F238E27FC236}">
                <a16:creationId xmlns:a16="http://schemas.microsoft.com/office/drawing/2014/main" id="{C590E0BD-48CC-456D-907E-460F9FEB046A}"/>
              </a:ext>
            </a:extLst>
          </p:cNvPr>
          <p:cNvSpPr/>
          <p:nvPr/>
        </p:nvSpPr>
        <p:spPr>
          <a:xfrm>
            <a:off x="8834769" y="798351"/>
            <a:ext cx="2382350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Select the ‘Type of Case’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97;p5">
            <a:extLst>
              <a:ext uri="{FF2B5EF4-FFF2-40B4-BE49-F238E27FC236}">
                <a16:creationId xmlns:a16="http://schemas.microsoft.com/office/drawing/2014/main" id="{4F361B1D-33A6-48B6-A409-2444E8E9C6F0}"/>
              </a:ext>
            </a:extLst>
          </p:cNvPr>
          <p:cNvSpPr/>
          <p:nvPr/>
        </p:nvSpPr>
        <p:spPr>
          <a:xfrm>
            <a:off x="9643870" y="639055"/>
            <a:ext cx="792000" cy="193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07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Initiating Treatment of Contacts..5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46CC3-36DD-465D-986B-18B4730CB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28" b="11728"/>
          <a:stretch/>
        </p:blipFill>
        <p:spPr>
          <a:xfrm>
            <a:off x="557412" y="1640541"/>
            <a:ext cx="11186353" cy="48140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498189" y="2603229"/>
            <a:ext cx="2911281" cy="2614230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US" sz="1100" b="1" dirty="0">
                <a:solidFill>
                  <a:srgbClr val="FE8828"/>
                </a:solidFill>
              </a:rPr>
              <a:t>Select date of TPT Initiation </a:t>
            </a:r>
            <a:endParaRPr lang="en-US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</a:t>
            </a:r>
            <a:r>
              <a:rPr lang="en-IN" sz="1200" b="1" dirty="0">
                <a:solidFill>
                  <a:srgbClr val="000546"/>
                </a:solidFill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82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850BFA-673F-A375-3181-F83C4EDBF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76" t="24836" r="1076" b="7578"/>
          <a:stretch/>
        </p:blipFill>
        <p:spPr>
          <a:xfrm>
            <a:off x="288001" y="1623972"/>
            <a:ext cx="11762973" cy="4830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Initiating Treatment of Contacts..6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5520812" y="4445335"/>
            <a:ext cx="4301614" cy="200925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US" sz="1100" b="1" dirty="0">
                <a:solidFill>
                  <a:srgbClr val="FE8828"/>
                </a:solidFill>
              </a:rPr>
              <a:t>Select date of TPT Initiation </a:t>
            </a:r>
            <a:endParaRPr lang="en-US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</a:t>
            </a:r>
            <a:r>
              <a:rPr lang="en-IN" sz="1200" b="1" dirty="0">
                <a:solidFill>
                  <a:srgbClr val="000546"/>
                </a:solidFill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5;p5">
            <a:extLst>
              <a:ext uri="{FF2B5EF4-FFF2-40B4-BE49-F238E27FC236}">
                <a16:creationId xmlns:a16="http://schemas.microsoft.com/office/drawing/2014/main" id="{9FE37C9A-F690-4B7E-8685-9D80898E40F2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6;p5">
            <a:extLst>
              <a:ext uri="{FF2B5EF4-FFF2-40B4-BE49-F238E27FC236}">
                <a16:creationId xmlns:a16="http://schemas.microsoft.com/office/drawing/2014/main" id="{37EA65A2-89F3-4BF8-ADE9-CE71B234E99F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E7A10"/>
              </a:buClr>
              <a:buSzPts val="1400"/>
            </a:pPr>
            <a:r>
              <a:rPr lang="en-IN" sz="1100" b="1" dirty="0">
                <a:solidFill>
                  <a:srgbClr val="FE8828"/>
                </a:solidFill>
              </a:rPr>
              <a:t>Select TPT Regimen</a:t>
            </a:r>
            <a:endParaRPr lang="en-IN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5">
            <a:extLst>
              <a:ext uri="{FF2B5EF4-FFF2-40B4-BE49-F238E27FC236}">
                <a16:creationId xmlns:a16="http://schemas.microsoft.com/office/drawing/2014/main" id="{2A19441A-0C54-4B6F-A63D-CF75A86F1EDE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Initiating Treatment of Contacts..7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275295" y="2823882"/>
            <a:ext cx="2788024" cy="118334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US" sz="1100" b="1" dirty="0">
                <a:solidFill>
                  <a:srgbClr val="FE8828"/>
                </a:solidFill>
              </a:rPr>
              <a:t>Select date of TPT Initiation </a:t>
            </a:r>
            <a:endParaRPr lang="en-US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</a:t>
            </a:r>
            <a:r>
              <a:rPr lang="en-IN" sz="1200" b="1" dirty="0">
                <a:solidFill>
                  <a:srgbClr val="000546"/>
                </a:solidFill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5;p5">
            <a:extLst>
              <a:ext uri="{FF2B5EF4-FFF2-40B4-BE49-F238E27FC236}">
                <a16:creationId xmlns:a16="http://schemas.microsoft.com/office/drawing/2014/main" id="{9FE37C9A-F690-4B7E-8685-9D80898E40F2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6;p5">
            <a:extLst>
              <a:ext uri="{FF2B5EF4-FFF2-40B4-BE49-F238E27FC236}">
                <a16:creationId xmlns:a16="http://schemas.microsoft.com/office/drawing/2014/main" id="{37EA65A2-89F3-4BF8-ADE9-CE71B234E99F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>
                <a:solidFill>
                  <a:srgbClr val="FE8828"/>
                </a:solidFill>
              </a:rPr>
              <a:t>Select TPT Regimen</a:t>
            </a:r>
            <a:endParaRPr lang="en-IN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5">
            <a:extLst>
              <a:ext uri="{FF2B5EF4-FFF2-40B4-BE49-F238E27FC236}">
                <a16:creationId xmlns:a16="http://schemas.microsoft.com/office/drawing/2014/main" id="{2A19441A-0C54-4B6F-A63D-CF75A86F1EDE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5;p5">
            <a:extLst>
              <a:ext uri="{FF2B5EF4-FFF2-40B4-BE49-F238E27FC236}">
                <a16:creationId xmlns:a16="http://schemas.microsoft.com/office/drawing/2014/main" id="{8AC3DC5B-9DB3-44A7-8807-B2C4DC357A5A}"/>
              </a:ext>
            </a:extLst>
          </p:cNvPr>
          <p:cNvSpPr/>
          <p:nvPr/>
        </p:nvSpPr>
        <p:spPr>
          <a:xfrm rot="5400000" flipH="1">
            <a:off x="5050786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6;p5">
            <a:extLst>
              <a:ext uri="{FF2B5EF4-FFF2-40B4-BE49-F238E27FC236}">
                <a16:creationId xmlns:a16="http://schemas.microsoft.com/office/drawing/2014/main" id="{83C23641-5063-4ED2-9770-7F97A9169C41}"/>
              </a:ext>
            </a:extLst>
          </p:cNvPr>
          <p:cNvSpPr/>
          <p:nvPr/>
        </p:nvSpPr>
        <p:spPr>
          <a:xfrm>
            <a:off x="5574817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‘Start Treatment’</a:t>
            </a:r>
            <a:endParaRPr lang="en-IN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7;p5">
            <a:extLst>
              <a:ext uri="{FF2B5EF4-FFF2-40B4-BE49-F238E27FC236}">
                <a16:creationId xmlns:a16="http://schemas.microsoft.com/office/drawing/2014/main" id="{78304E26-62C1-401B-BA54-1704479952CE}"/>
              </a:ext>
            </a:extLst>
          </p:cNvPr>
          <p:cNvSpPr/>
          <p:nvPr/>
        </p:nvSpPr>
        <p:spPr>
          <a:xfrm>
            <a:off x="6034293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3ACE6-4D77-4B44-AA18-F34BAB23E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76" r="2941" b="6013"/>
          <a:stretch/>
        </p:blipFill>
        <p:spPr>
          <a:xfrm>
            <a:off x="430306" y="1579369"/>
            <a:ext cx="11403106" cy="48662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Google Shape;82;p4">
            <a:extLst>
              <a:ext uri="{FF2B5EF4-FFF2-40B4-BE49-F238E27FC236}">
                <a16:creationId xmlns:a16="http://schemas.microsoft.com/office/drawing/2014/main" id="{0F76E010-0CE2-4AAC-9792-B891D416862D}"/>
              </a:ext>
            </a:extLst>
          </p:cNvPr>
          <p:cNvSpPr/>
          <p:nvPr/>
        </p:nvSpPr>
        <p:spPr>
          <a:xfrm>
            <a:off x="2447365" y="5923099"/>
            <a:ext cx="1335742" cy="40598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9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Adding Outcomes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275295" y="2823882"/>
            <a:ext cx="2788024" cy="118334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lang="en-IN" sz="1100" b="1" dirty="0">
                <a:solidFill>
                  <a:srgbClr val="FE8828"/>
                </a:solidFill>
              </a:rPr>
              <a:t>Outcomes</a:t>
            </a: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 Tab and click on the ‘</a:t>
            </a:r>
            <a:r>
              <a:rPr lang="en-IN" sz="1100" b="1" dirty="0">
                <a:solidFill>
                  <a:srgbClr val="FE8828"/>
                </a:solidFill>
              </a:rPr>
              <a:t>Close Case</a:t>
            </a: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’ Button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7"/>
            <a:ext cx="1048423" cy="233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82;p4">
            <a:extLst>
              <a:ext uri="{FF2B5EF4-FFF2-40B4-BE49-F238E27FC236}">
                <a16:creationId xmlns:a16="http://schemas.microsoft.com/office/drawing/2014/main" id="{0F76E010-0CE2-4AAC-9792-B891D416862D}"/>
              </a:ext>
            </a:extLst>
          </p:cNvPr>
          <p:cNvSpPr/>
          <p:nvPr/>
        </p:nvSpPr>
        <p:spPr>
          <a:xfrm>
            <a:off x="2589734" y="3729318"/>
            <a:ext cx="1706204" cy="206188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0A686-D00D-4266-B208-86D676F33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89" b="12189"/>
          <a:stretch/>
        </p:blipFill>
        <p:spPr>
          <a:xfrm>
            <a:off x="247452" y="1752843"/>
            <a:ext cx="11343913" cy="482537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2" name="Google Shape;82;p4">
            <a:extLst>
              <a:ext uri="{FF2B5EF4-FFF2-40B4-BE49-F238E27FC236}">
                <a16:creationId xmlns:a16="http://schemas.microsoft.com/office/drawing/2014/main" id="{5BE5AEDC-C232-4FC2-996F-472C06E4C1E0}"/>
              </a:ext>
            </a:extLst>
          </p:cNvPr>
          <p:cNvSpPr/>
          <p:nvPr/>
        </p:nvSpPr>
        <p:spPr>
          <a:xfrm>
            <a:off x="10457406" y="5100918"/>
            <a:ext cx="954666" cy="38548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9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Adding Outcomes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275295" y="2823882"/>
            <a:ext cx="2788024" cy="118334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lang="en-IN" sz="1100" b="1" dirty="0">
                <a:solidFill>
                  <a:srgbClr val="FE8828"/>
                </a:solidFill>
              </a:rPr>
              <a:t>Outcomes</a:t>
            </a: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 Tab and click on the ‘</a:t>
            </a:r>
            <a:r>
              <a:rPr lang="en-IN" sz="1100" b="1" dirty="0">
                <a:solidFill>
                  <a:srgbClr val="FE8828"/>
                </a:solidFill>
              </a:rPr>
              <a:t>Close Case</a:t>
            </a: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’ Button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7"/>
            <a:ext cx="1048423" cy="233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82;p4">
            <a:extLst>
              <a:ext uri="{FF2B5EF4-FFF2-40B4-BE49-F238E27FC236}">
                <a16:creationId xmlns:a16="http://schemas.microsoft.com/office/drawing/2014/main" id="{0F76E010-0CE2-4AAC-9792-B891D416862D}"/>
              </a:ext>
            </a:extLst>
          </p:cNvPr>
          <p:cNvSpPr/>
          <p:nvPr/>
        </p:nvSpPr>
        <p:spPr>
          <a:xfrm>
            <a:off x="2589734" y="3729318"/>
            <a:ext cx="1706204" cy="206188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0A686-D00D-4266-B208-86D676F33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89" b="12189"/>
          <a:stretch/>
        </p:blipFill>
        <p:spPr>
          <a:xfrm>
            <a:off x="247452" y="1725949"/>
            <a:ext cx="11343913" cy="482537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2" name="Google Shape;82;p4">
            <a:extLst>
              <a:ext uri="{FF2B5EF4-FFF2-40B4-BE49-F238E27FC236}">
                <a16:creationId xmlns:a16="http://schemas.microsoft.com/office/drawing/2014/main" id="{5BE5AEDC-C232-4FC2-996F-472C06E4C1E0}"/>
              </a:ext>
            </a:extLst>
          </p:cNvPr>
          <p:cNvSpPr/>
          <p:nvPr/>
        </p:nvSpPr>
        <p:spPr>
          <a:xfrm>
            <a:off x="3684134" y="4145936"/>
            <a:ext cx="2304289" cy="1385288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5;p5">
            <a:extLst>
              <a:ext uri="{FF2B5EF4-FFF2-40B4-BE49-F238E27FC236}">
                <a16:creationId xmlns:a16="http://schemas.microsoft.com/office/drawing/2014/main" id="{E1BFE24C-02D9-4968-8E76-D24BE6CB0FC6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6;p5">
            <a:extLst>
              <a:ext uri="{FF2B5EF4-FFF2-40B4-BE49-F238E27FC236}">
                <a16:creationId xmlns:a16="http://schemas.microsoft.com/office/drawing/2014/main" id="{9E7195DD-0D58-4A7E-A1D8-F97E719752DB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Select Outcomes relevant for TPT Patients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7;p5">
            <a:extLst>
              <a:ext uri="{FF2B5EF4-FFF2-40B4-BE49-F238E27FC236}">
                <a16:creationId xmlns:a16="http://schemas.microsoft.com/office/drawing/2014/main" id="{874D77C8-EE8B-4CF6-833F-5A06B07B84D1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2;p4">
            <a:extLst>
              <a:ext uri="{FF2B5EF4-FFF2-40B4-BE49-F238E27FC236}">
                <a16:creationId xmlns:a16="http://schemas.microsoft.com/office/drawing/2014/main" id="{911F0CD9-3CE1-48CC-A7BF-3387CA25C67C}"/>
              </a:ext>
            </a:extLst>
          </p:cNvPr>
          <p:cNvSpPr/>
          <p:nvPr/>
        </p:nvSpPr>
        <p:spPr>
          <a:xfrm>
            <a:off x="10533528" y="3621740"/>
            <a:ext cx="753037" cy="349623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D3A375AE-3A2C-4F2B-A9B3-7F7402463B04}"/>
              </a:ext>
            </a:extLst>
          </p:cNvPr>
          <p:cNvSpPr/>
          <p:nvPr/>
        </p:nvSpPr>
        <p:spPr>
          <a:xfrm flipH="1">
            <a:off x="9425105" y="4315360"/>
            <a:ext cx="1797704" cy="307777"/>
          </a:xfrm>
          <a:prstGeom prst="wedgeRectCallout">
            <a:avLst>
              <a:gd name="adj1" fmla="val -25087"/>
              <a:gd name="adj2" fmla="val -106522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here to Submit</a:t>
            </a:r>
          </a:p>
        </p:txBody>
      </p:sp>
    </p:spTree>
    <p:extLst>
      <p:ext uri="{BB962C8B-B14F-4D97-AF65-F5344CB8AC3E}">
        <p14:creationId xmlns:p14="http://schemas.microsoft.com/office/powerpoint/2010/main" val="40486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Print TPT Treatment Card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275295" y="2823882"/>
            <a:ext cx="2788024" cy="118334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Treatment Details Tab 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7"/>
            <a:ext cx="1048423" cy="233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82;p4">
            <a:extLst>
              <a:ext uri="{FF2B5EF4-FFF2-40B4-BE49-F238E27FC236}">
                <a16:creationId xmlns:a16="http://schemas.microsoft.com/office/drawing/2014/main" id="{0F76E010-0CE2-4AAC-9792-B891D416862D}"/>
              </a:ext>
            </a:extLst>
          </p:cNvPr>
          <p:cNvSpPr/>
          <p:nvPr/>
        </p:nvSpPr>
        <p:spPr>
          <a:xfrm>
            <a:off x="2589734" y="3729318"/>
            <a:ext cx="1706204" cy="206188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0A686-D00D-4266-B208-86D676F33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8" r="5738"/>
          <a:stretch/>
        </p:blipFill>
        <p:spPr>
          <a:xfrm>
            <a:off x="247452" y="1725949"/>
            <a:ext cx="11343913" cy="482537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Google Shape;95;p5">
            <a:extLst>
              <a:ext uri="{FF2B5EF4-FFF2-40B4-BE49-F238E27FC236}">
                <a16:creationId xmlns:a16="http://schemas.microsoft.com/office/drawing/2014/main" id="{E1BFE24C-02D9-4968-8E76-D24BE6CB0FC6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6;p5">
            <a:extLst>
              <a:ext uri="{FF2B5EF4-FFF2-40B4-BE49-F238E27FC236}">
                <a16:creationId xmlns:a16="http://schemas.microsoft.com/office/drawing/2014/main" id="{9E7195DD-0D58-4A7E-A1D8-F97E719752DB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dirty="0">
                <a:solidFill>
                  <a:srgbClr val="FE8828"/>
                </a:solidFill>
              </a:rPr>
              <a:t>Click on Print Treatment Card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7;p5">
            <a:extLst>
              <a:ext uri="{FF2B5EF4-FFF2-40B4-BE49-F238E27FC236}">
                <a16:creationId xmlns:a16="http://schemas.microsoft.com/office/drawing/2014/main" id="{874D77C8-EE8B-4CF6-833F-5A06B07B84D1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2;p4">
            <a:extLst>
              <a:ext uri="{FF2B5EF4-FFF2-40B4-BE49-F238E27FC236}">
                <a16:creationId xmlns:a16="http://schemas.microsoft.com/office/drawing/2014/main" id="{911F0CD9-3CE1-48CC-A7BF-3387CA25C67C}"/>
              </a:ext>
            </a:extLst>
          </p:cNvPr>
          <p:cNvSpPr/>
          <p:nvPr/>
        </p:nvSpPr>
        <p:spPr>
          <a:xfrm>
            <a:off x="10341799" y="3282528"/>
            <a:ext cx="1249566" cy="446790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Print TPT Treatment Card – Page 1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52D00-AF07-4FB9-BF1D-F7306667E4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2600" y="943159"/>
            <a:ext cx="11135955" cy="56293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89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Print TPT Treatment Card – Page 1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52D00-AF07-4FB9-BF1D-F7306667E4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4500" y="1119203"/>
            <a:ext cx="11174055" cy="5277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6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Print TPT Treatment Card – Page 1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52D00-AF07-4FB9-BF1D-F7306667E4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2884" y="1084033"/>
            <a:ext cx="10686232" cy="34426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84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Overview</a:t>
            </a:r>
            <a:endParaRPr kumimoji="0" lang="en-I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CF64E2-DBB8-4935-AB76-49E82D7037A1}"/>
              </a:ext>
            </a:extLst>
          </p:cNvPr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63873E7-BB88-4BEC-A47F-2D15DED233EB}"/>
              </a:ext>
            </a:extLst>
          </p:cNvPr>
          <p:cNvSpPr txBox="1">
            <a:spLocks/>
          </p:cNvSpPr>
          <p:nvPr/>
        </p:nvSpPr>
        <p:spPr>
          <a:xfrm>
            <a:off x="248575" y="697577"/>
            <a:ext cx="11665921" cy="606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715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●"/>
              <a:defRPr sz="1867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86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40BAD2"/>
              </a:buClr>
              <a:buSzPts val="1867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orbel"/>
              </a:rPr>
              <a:t>This Module will enable users to register and track the management of TPT Beneficiaries. Users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also be able to add Dispensation, Adherence, and Comorbidity details for the TPT beneficiaries.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40BAD2"/>
              </a:buClr>
              <a:buSzPts val="1867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orbel"/>
              </a:rPr>
              <a:t>In the Contact Tracing Module, users can add contacts of the primary beneficiaries.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Clicking on Add Contacts, users will directly be redirected to the Add Enrollment Page. 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Clr>
                <a:srgbClr val="40BAD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Cases that are added through the Contact Tracing Module, In the ‘Key Population’ section, 'contact of known TB patient' will be selected by default and will be non-editable.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Clr>
                <a:srgbClr val="40BAD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Enrolment, TPT Workflows will be enabled based on the selection of any of the following triggers</a:t>
            </a:r>
          </a:p>
          <a:p>
            <a:pPr marL="742950" lvl="1" indent="-285750" algn="just">
              <a:spcBef>
                <a:spcPts val="1200"/>
              </a:spcBef>
              <a:spcAft>
                <a:spcPts val="1200"/>
              </a:spcAft>
              <a:buClr>
                <a:srgbClr val="40BAD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any of the </a:t>
            </a:r>
            <a:r>
              <a:rPr lang="en-IN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Population/Risk factors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‘Not Applicable</a:t>
            </a:r>
          </a:p>
          <a:p>
            <a:pPr marL="742950" lvl="1" indent="-285750" algn="just">
              <a:spcBef>
                <a:spcPts val="1200"/>
              </a:spcBef>
              <a:spcAft>
                <a:spcPts val="1200"/>
              </a:spcAft>
              <a:buClr>
                <a:srgbClr val="40BAD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Status values are either "Positive" or "Reactive"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Clr>
                <a:srgbClr val="40BAD2"/>
              </a:buClr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orbel"/>
              </a:rPr>
              <a:t>Users can add Tests specific for TBI Beneficiaries from the Tests Tab (Diagnosis of TBI) - TST and IGRA. For TBI Beneficiaries, adding Test Results is optional. They can be initiated on treatment even without test results being added. </a:t>
            </a:r>
          </a:p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Clr>
                <a:srgbClr val="40BAD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regimen and Outcome options relevant to TPT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orbel"/>
              </a:rPr>
              <a:t>Beneficiaries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made available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921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Print TPT Treatment Card – Page 2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52D00-AF07-4FB9-BF1D-F7306667E4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5376" y="992203"/>
            <a:ext cx="10122524" cy="5277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9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Print TPT Treatment Card – Page 2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52D00-AF07-4FB9-BF1D-F7306667E4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4586" y="992203"/>
            <a:ext cx="11343713" cy="5277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87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24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TPT Beneficiary Notification and Post-Treatment Follow-up SMS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A1FB5-CA76-A598-D753-655DDAB1FC68}"/>
              </a:ext>
            </a:extLst>
          </p:cNvPr>
          <p:cNvSpPr txBox="1"/>
          <p:nvPr/>
        </p:nvSpPr>
        <p:spPr>
          <a:xfrm>
            <a:off x="176981" y="1268362"/>
            <a:ext cx="11873993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900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The following SMS notifications for TPT beneficiaries have been enabled:</a:t>
            </a:r>
            <a:br>
              <a:rPr lang="en-US" sz="1900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</a:br>
            <a:endParaRPr lang="en-US" sz="1900" kern="1200" dirty="0">
              <a:solidFill>
                <a:srgbClr val="1D1C1D"/>
              </a:solidFill>
              <a:latin typeface="Slack-Lato"/>
              <a:ea typeface="+mn-ea"/>
              <a:cs typeface="+mn-cs"/>
            </a:endParaRPr>
          </a:p>
          <a:p>
            <a:pPr algn="l"/>
            <a:r>
              <a:rPr lang="en-US" sz="1900" b="1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1. TPT Beneficiary Notification: Sent upon successful registration as a TB preventive treatment beneficiary.</a:t>
            </a:r>
          </a:p>
          <a:p>
            <a:pPr algn="l"/>
            <a:r>
              <a:rPr lang="en-US" sz="1900" u="sng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Trigger: </a:t>
            </a:r>
            <a:r>
              <a:rPr lang="en-US" sz="1900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When Patient Status changes from Presumptive (Open) to "Diagnosed On Treatment (Notified</a:t>
            </a:r>
            <a:r>
              <a:rPr lang="en-US" sz="1900" kern="1200" dirty="0">
                <a:solidFill>
                  <a:srgbClr val="1D1C1D"/>
                </a:solidFill>
                <a:highlight>
                  <a:srgbClr val="FFFFFF"/>
                </a:highlight>
                <a:latin typeface="Slack-Lato"/>
                <a:ea typeface="+mn-ea"/>
                <a:cs typeface="+mn-cs"/>
              </a:rPr>
              <a:t>)" for TPT Beneficiaries</a:t>
            </a:r>
          </a:p>
          <a:p>
            <a:pPr algn="l"/>
            <a:r>
              <a:rPr lang="en-US" sz="1900" u="sng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SMS Content: </a:t>
            </a:r>
            <a:r>
              <a:rPr lang="en-US" sz="1900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"Dear {#var#}: {#var#}, You have successfully registered under NTEP as a TB preventive treatment beneficiary. Please ensure you complete treatment for the entire duration as prescribed. For any queries or support during treatment, you can contact your treatment supporter or our Toll-Free number 1800-11-6666 (National TB Call Centre) or download the TB Aarogya Sathi app - Click {#var#} and Login using your Ni-kshay ID. CTD</a:t>
            </a:r>
          </a:p>
          <a:p>
            <a:pPr algn="l"/>
            <a:r>
              <a:rPr lang="en-US" sz="1900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-</a:t>
            </a:r>
            <a:r>
              <a:rPr lang="en-US" sz="1900" kern="1200" dirty="0" err="1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MoHFW</a:t>
            </a:r>
            <a:r>
              <a:rPr lang="en-US" sz="1900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".</a:t>
            </a:r>
          </a:p>
          <a:p>
            <a:pPr algn="l"/>
            <a:endParaRPr lang="en-US" sz="1900" kern="1200" dirty="0">
              <a:solidFill>
                <a:srgbClr val="1D1C1D"/>
              </a:solidFill>
              <a:latin typeface="Slack-Lato"/>
              <a:ea typeface="+mn-ea"/>
              <a:cs typeface="+mn-cs"/>
            </a:endParaRPr>
          </a:p>
          <a:p>
            <a:pPr algn="l"/>
            <a:r>
              <a:rPr lang="en-US" sz="1900" b="1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2. Post-Treatment Follow-up Reminder: Sent at 6, 12, 18, and 24 months after treatment completion.</a:t>
            </a:r>
          </a:p>
          <a:p>
            <a:pPr algn="l"/>
            <a:r>
              <a:rPr lang="en-US" sz="1900" u="sng" kern="1200" dirty="0">
                <a:solidFill>
                  <a:srgbClr val="1D1C1D"/>
                </a:solidFill>
                <a:highlight>
                  <a:srgbClr val="FFFFFF"/>
                </a:highlight>
                <a:latin typeface="Slack-Lato"/>
                <a:ea typeface="+mn-ea"/>
                <a:cs typeface="+mn-cs"/>
              </a:rPr>
              <a:t>Trigger: </a:t>
            </a:r>
            <a:r>
              <a:rPr lang="en-US" sz="1900" kern="1200" dirty="0">
                <a:solidFill>
                  <a:srgbClr val="1D1C1D"/>
                </a:solidFill>
                <a:highlight>
                  <a:srgbClr val="FFFFFF"/>
                </a:highlight>
                <a:latin typeface="Slack-Lato"/>
                <a:ea typeface="+mn-ea"/>
                <a:cs typeface="+mn-cs"/>
              </a:rPr>
              <a:t>For TPT beneficiaries whose outcomes have been assigned,  </a:t>
            </a:r>
            <a:r>
              <a:rPr lang="en-US" sz="1900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SMS to be sent on Date of Treatment Outcome + 6 M/ 12 M/ 18 M &amp; 24 M".</a:t>
            </a:r>
          </a:p>
          <a:p>
            <a:pPr algn="l"/>
            <a:r>
              <a:rPr lang="en-US" sz="1900" u="sng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SMS Content: </a:t>
            </a:r>
            <a:r>
              <a:rPr lang="en-US" sz="1900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"Dear {#var#}: {#var#}, Congratulations! You have completed your TB Preventive Treatment. The next thing to do is get your post-treatment follow-up, which is due on {#var#}. Please visit your doctor or contact your treatment supporter. For more information contact Toll-Free 1800-11-6666 (National TB Call Centre). CTD -</a:t>
            </a:r>
            <a:r>
              <a:rPr lang="en-US" sz="1900" kern="1200" dirty="0" err="1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MoHFW</a:t>
            </a:r>
            <a:r>
              <a:rPr lang="en-US" sz="1900" kern="1200" dirty="0">
                <a:solidFill>
                  <a:srgbClr val="1D1C1D"/>
                </a:solidFill>
                <a:latin typeface="Slack-Lato"/>
                <a:ea typeface="+mn-ea"/>
                <a:cs typeface="+mn-cs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6643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8B25D1-25D2-458E-A984-5FFAE9C4C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4" y="1390930"/>
            <a:ext cx="11106151" cy="2169687"/>
          </a:xfrm>
        </p:spPr>
        <p:txBody>
          <a:bodyPr>
            <a:normAutofit/>
          </a:bodyPr>
          <a:lstStyle/>
          <a:p>
            <a:pPr marL="110046" indent="0">
              <a:buNone/>
            </a:pPr>
            <a:r>
              <a:rPr lang="en-US" sz="2400" dirty="0">
                <a:solidFill>
                  <a:srgbClr val="1D1C1D"/>
                </a:solidFill>
                <a:latin typeface="Slack-Lato"/>
              </a:rPr>
              <a:t>1. What is the protocol to follow if a beneficiary who has completed treatment must be put on TPT, as per PMTPT guidelines ?</a:t>
            </a:r>
          </a:p>
          <a:p>
            <a:pPr marL="110046" indent="0">
              <a:buNone/>
            </a:pPr>
            <a:r>
              <a:rPr lang="en-US" sz="2400" b="0" i="0" dirty="0">
                <a:solidFill>
                  <a:srgbClr val="1D1C1D"/>
                </a:solidFill>
                <a:effectLst/>
                <a:latin typeface="Slack-Lato"/>
              </a:rPr>
              <a:t>Incase the beneficiary has already completed TB treatment previously and is now eligible for TPT as per PMTPT guidelines, a new episode needs to be created in Nikshay for the patient with same primary Nikshay ID (mobile number)</a:t>
            </a:r>
            <a:endParaRPr lang="en-IN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101A3F-85D7-4916-8BB0-E1860C60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1" y="7706"/>
            <a:ext cx="9945343" cy="697577"/>
          </a:xfrm>
        </p:spPr>
        <p:txBody>
          <a:bodyPr/>
          <a:lstStyle/>
          <a:p>
            <a:r>
              <a:rPr lang="en-IN" dirty="0"/>
              <a:t>FAQs</a:t>
            </a:r>
          </a:p>
        </p:txBody>
      </p:sp>
    </p:spTree>
    <p:extLst>
      <p:ext uri="{BB962C8B-B14F-4D97-AF65-F5344CB8AC3E}">
        <p14:creationId xmlns:p14="http://schemas.microsoft.com/office/powerpoint/2010/main" val="14429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101A3F-85D7-4916-8BB0-E1860C60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1" y="7706"/>
            <a:ext cx="9945343" cy="697577"/>
          </a:xfrm>
        </p:spPr>
        <p:txBody>
          <a:bodyPr/>
          <a:lstStyle/>
          <a:p>
            <a:r>
              <a:rPr lang="en-IN" dirty="0"/>
              <a:t>Task Lists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781759-A698-2AC0-D013-15F8B7A60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418" y="571095"/>
            <a:ext cx="11760582" cy="62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</a:rPr>
              <a:t>The </a:t>
            </a:r>
            <a:r>
              <a:rPr lang="en-US" sz="1900" dirty="0" err="1">
                <a:solidFill>
                  <a:schemeClr val="tx1"/>
                </a:solidFill>
                <a:latin typeface="Verdana" panose="020B0604030504040204" pitchFamily="34" charset="0"/>
              </a:rPr>
              <a:t>Tasklist</a:t>
            </a: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</a:rPr>
              <a:t> logic in Ni-</a:t>
            </a:r>
            <a:r>
              <a:rPr lang="en-US" sz="1900" dirty="0" err="1">
                <a:solidFill>
                  <a:schemeClr val="tx1"/>
                </a:solidFill>
                <a:latin typeface="Verdana" panose="020B0604030504040204" pitchFamily="34" charset="0"/>
              </a:rPr>
              <a:t>kshay</a:t>
            </a: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</a:rPr>
              <a:t> has been updated, incorporating the TPT beneficiary logic as per the  list shared below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9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HIV status Unknown – TPT Beneficiaries excluded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Contact tracing due – TPT Beneficiaries excluded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Bank Details Required – TPT Beneficiaries excluded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DBT maker pending - TPT Beneficiaries excluded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DBT Checker pending - TPT Beneficiaries excluded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Beneficiary approval pending - TPT Beneficiaries excluded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Patients registered through screening tool – No change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Adherence Missed 1-3 Days – TPT Beneficiaries included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Adherence Missed 4-7 Days – TPT Beneficiaries included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Adherence Missed 8-14 Days – TPT Beneficiaries included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Adherence Missed - 15+ Days – TPT Beneficiaries included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Dose not reported today – TPT Beneficiaries included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MERM Device Battery Level – TPT Beneficiaries included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Treatment Outcome Due – TPT Beneficiaries included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Refill Due – TPT Beneficiaries included  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Transfer in approval pending - TPT Beneficiaries included 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Transfer out approval pending - TPT Beneficiaries included 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Deduplication pending - TPT Beneficiaries included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TB Preventive Therapy Dashboard</a:t>
            </a:r>
            <a:endParaRPr kumimoji="0" lang="en-I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ECFBF-6EA2-3150-A5DE-F3A8FCB3CF4B}"/>
              </a:ext>
            </a:extLst>
          </p:cNvPr>
          <p:cNvSpPr txBox="1"/>
          <p:nvPr/>
        </p:nvSpPr>
        <p:spPr>
          <a:xfrm>
            <a:off x="123756" y="941893"/>
            <a:ext cx="54719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effectLst/>
              </a:rPr>
              <a:t>TB Preventive Therapy Dashboard has been made available with the following set of features included.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</a:rPr>
              <a:t>Enables cascade monitoring of contacts and other target beneficiaries at all geography levels.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</a:rPr>
              <a:t>Overview tab provides visualizations on the TPT Pathway, Contact tracing, Source of Identification, TPT Outcome, Symptoms Prevalence, Latency Indicators, and Map &amp; Demographic Breakdown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</a:rPr>
              <a:t>Diagnosis and Treatment tab provides visualizations on Test Administered, Dispensation Status, ADR (Reported at least once), TPT Regimen, TST Induration, and Map &amp; Demographic Breakdown view.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11CC8-B7CC-422D-E4F8-D23F44FA6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677" y="1217665"/>
            <a:ext cx="6596323" cy="43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TB Preventive Therapy Dashboard</a:t>
            </a:r>
            <a:endParaRPr kumimoji="0" lang="en-I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DEE85-8131-8170-240B-1ED42B1E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0" y="1107616"/>
            <a:ext cx="11028742" cy="5132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ular Callout 19">
            <a:extLst>
              <a:ext uri="{FF2B5EF4-FFF2-40B4-BE49-F238E27FC236}">
                <a16:creationId xmlns:a16="http://schemas.microsoft.com/office/drawing/2014/main" id="{BCC74797-870A-0D35-7DFF-C4717E275321}"/>
              </a:ext>
            </a:extLst>
          </p:cNvPr>
          <p:cNvSpPr/>
          <p:nvPr/>
        </p:nvSpPr>
        <p:spPr>
          <a:xfrm flipH="1">
            <a:off x="6347614" y="5334885"/>
            <a:ext cx="3946314" cy="830997"/>
          </a:xfrm>
          <a:prstGeom prst="wedgeRectCallout">
            <a:avLst>
              <a:gd name="adj1" fmla="val 101570"/>
              <a:gd name="adj2" fmla="val -122159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2400" b="1" kern="1200" dirty="0">
                <a:solidFill>
                  <a:srgbClr val="FF0000"/>
                </a:solidFill>
                <a:latin typeface="Corbel"/>
                <a:ea typeface="+mn-ea"/>
                <a:cs typeface="+mn-cs"/>
              </a:rPr>
              <a:t>Click on the ‘</a:t>
            </a:r>
            <a:r>
              <a:rPr lang="en-US" sz="2400" b="1" kern="1200" dirty="0" err="1">
                <a:solidFill>
                  <a:srgbClr val="FF0000"/>
                </a:solidFill>
                <a:latin typeface="Corbel"/>
                <a:ea typeface="+mn-ea"/>
                <a:cs typeface="+mn-cs"/>
              </a:rPr>
              <a:t>i</a:t>
            </a:r>
            <a:r>
              <a:rPr lang="en-US" sz="2400" b="1" kern="1200" dirty="0">
                <a:solidFill>
                  <a:srgbClr val="FF0000"/>
                </a:solidFill>
                <a:latin typeface="Corbel"/>
                <a:ea typeface="+mn-ea"/>
                <a:cs typeface="+mn-cs"/>
              </a:rPr>
              <a:t>’ icon for explanation of the tiles. </a:t>
            </a:r>
          </a:p>
        </p:txBody>
      </p:sp>
    </p:spTree>
    <p:extLst>
      <p:ext uri="{BB962C8B-B14F-4D97-AF65-F5344CB8AC3E}">
        <p14:creationId xmlns:p14="http://schemas.microsoft.com/office/powerpoint/2010/main" val="38975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6DB87-DFDD-471A-ACC4-6B36D9558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0046" indent="0" algn="ctr">
              <a:buNone/>
            </a:pPr>
            <a:r>
              <a:rPr lang="en-IN" sz="6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348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 Contacts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9DBF1-6718-49C1-9D7C-8E99D22A5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60" r="1156" b="9104"/>
          <a:stretch/>
        </p:blipFill>
        <p:spPr>
          <a:xfrm>
            <a:off x="245807" y="1671484"/>
            <a:ext cx="11695181" cy="489646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Google Shape;80;p4">
            <a:extLst>
              <a:ext uri="{FF2B5EF4-FFF2-40B4-BE49-F238E27FC236}">
                <a16:creationId xmlns:a16="http://schemas.microsoft.com/office/drawing/2014/main" id="{DB497271-2E23-498F-9367-9DCDA2DBAA1E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‘Contact Tracing’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1;p4">
            <a:extLst>
              <a:ext uri="{FF2B5EF4-FFF2-40B4-BE49-F238E27FC236}">
                <a16:creationId xmlns:a16="http://schemas.microsoft.com/office/drawing/2014/main" id="{DFE4A910-492F-4558-A75D-25415AC1E808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82;p4">
            <a:extLst>
              <a:ext uri="{FF2B5EF4-FFF2-40B4-BE49-F238E27FC236}">
                <a16:creationId xmlns:a16="http://schemas.microsoft.com/office/drawing/2014/main" id="{324B5B3D-C745-4B55-9C6D-2952CB13CA70}"/>
              </a:ext>
            </a:extLst>
          </p:cNvPr>
          <p:cNvSpPr/>
          <p:nvPr/>
        </p:nvSpPr>
        <p:spPr>
          <a:xfrm>
            <a:off x="8516037" y="3056964"/>
            <a:ext cx="977587" cy="239695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1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 Contacts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9DBF1-6718-49C1-9D7C-8E99D22A5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85" b="12785"/>
          <a:stretch/>
        </p:blipFill>
        <p:spPr>
          <a:xfrm>
            <a:off x="245807" y="1671484"/>
            <a:ext cx="11695181" cy="489646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Google Shape;80;p4">
            <a:extLst>
              <a:ext uri="{FF2B5EF4-FFF2-40B4-BE49-F238E27FC236}">
                <a16:creationId xmlns:a16="http://schemas.microsoft.com/office/drawing/2014/main" id="{DB497271-2E23-498F-9367-9DCDA2DBAA1E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‘Contact Tracing’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1;p4">
            <a:extLst>
              <a:ext uri="{FF2B5EF4-FFF2-40B4-BE49-F238E27FC236}">
                <a16:creationId xmlns:a16="http://schemas.microsoft.com/office/drawing/2014/main" id="{DFE4A910-492F-4558-A75D-25415AC1E808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82;p4">
            <a:extLst>
              <a:ext uri="{FF2B5EF4-FFF2-40B4-BE49-F238E27FC236}">
                <a16:creationId xmlns:a16="http://schemas.microsoft.com/office/drawing/2014/main" id="{324B5B3D-C745-4B55-9C6D-2952CB13CA70}"/>
              </a:ext>
            </a:extLst>
          </p:cNvPr>
          <p:cNvSpPr/>
          <p:nvPr/>
        </p:nvSpPr>
        <p:spPr>
          <a:xfrm>
            <a:off x="10784108" y="3801035"/>
            <a:ext cx="861046" cy="340659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5;p5">
            <a:extLst>
              <a:ext uri="{FF2B5EF4-FFF2-40B4-BE49-F238E27FC236}">
                <a16:creationId xmlns:a16="http://schemas.microsoft.com/office/drawing/2014/main" id="{683CD173-CE82-4654-8540-C0413595DB35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6;p5">
            <a:extLst>
              <a:ext uri="{FF2B5EF4-FFF2-40B4-BE49-F238E27FC236}">
                <a16:creationId xmlns:a16="http://schemas.microsoft.com/office/drawing/2014/main" id="{7417D3B6-85DA-4706-99EF-FB6F1455333D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‘Edit Details’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7;p5">
            <a:extLst>
              <a:ext uri="{FF2B5EF4-FFF2-40B4-BE49-F238E27FC236}">
                <a16:creationId xmlns:a16="http://schemas.microsoft.com/office/drawing/2014/main" id="{54A3BAF1-1748-47AF-9089-746095BEDB15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5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 Contacts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9DBF1-6718-49C1-9D7C-8E99D22A5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85" b="12785"/>
          <a:stretch/>
        </p:blipFill>
        <p:spPr>
          <a:xfrm>
            <a:off x="245807" y="1671484"/>
            <a:ext cx="11695181" cy="489646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Google Shape;80;p4">
            <a:extLst>
              <a:ext uri="{FF2B5EF4-FFF2-40B4-BE49-F238E27FC236}">
                <a16:creationId xmlns:a16="http://schemas.microsoft.com/office/drawing/2014/main" id="{DB497271-2E23-498F-9367-9DCDA2DBAA1E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‘Contact Tracing’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1;p4">
            <a:extLst>
              <a:ext uri="{FF2B5EF4-FFF2-40B4-BE49-F238E27FC236}">
                <a16:creationId xmlns:a16="http://schemas.microsoft.com/office/drawing/2014/main" id="{DFE4A910-492F-4558-A75D-25415AC1E808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82;p4">
            <a:extLst>
              <a:ext uri="{FF2B5EF4-FFF2-40B4-BE49-F238E27FC236}">
                <a16:creationId xmlns:a16="http://schemas.microsoft.com/office/drawing/2014/main" id="{324B5B3D-C745-4B55-9C6D-2952CB13CA70}"/>
              </a:ext>
            </a:extLst>
          </p:cNvPr>
          <p:cNvSpPr/>
          <p:nvPr/>
        </p:nvSpPr>
        <p:spPr>
          <a:xfrm>
            <a:off x="10999261" y="2026024"/>
            <a:ext cx="663821" cy="286870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5;p5">
            <a:extLst>
              <a:ext uri="{FF2B5EF4-FFF2-40B4-BE49-F238E27FC236}">
                <a16:creationId xmlns:a16="http://schemas.microsoft.com/office/drawing/2014/main" id="{683CD173-CE82-4654-8540-C0413595DB35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6;p5">
            <a:extLst>
              <a:ext uri="{FF2B5EF4-FFF2-40B4-BE49-F238E27FC236}">
                <a16:creationId xmlns:a16="http://schemas.microsoft.com/office/drawing/2014/main" id="{7417D3B6-85DA-4706-99EF-FB6F1455333D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‘Edit Details’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7;p5">
            <a:extLst>
              <a:ext uri="{FF2B5EF4-FFF2-40B4-BE49-F238E27FC236}">
                <a16:creationId xmlns:a16="http://schemas.microsoft.com/office/drawing/2014/main" id="{54A3BAF1-1748-47AF-9089-746095BEDB15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5;p5">
            <a:extLst>
              <a:ext uri="{FF2B5EF4-FFF2-40B4-BE49-F238E27FC236}">
                <a16:creationId xmlns:a16="http://schemas.microsoft.com/office/drawing/2014/main" id="{067250BA-9838-4846-90BA-D82123955153}"/>
              </a:ext>
            </a:extLst>
          </p:cNvPr>
          <p:cNvSpPr/>
          <p:nvPr/>
        </p:nvSpPr>
        <p:spPr>
          <a:xfrm rot="5400000" flipH="1">
            <a:off x="5050786" y="985403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6;p5">
            <a:extLst>
              <a:ext uri="{FF2B5EF4-FFF2-40B4-BE49-F238E27FC236}">
                <a16:creationId xmlns:a16="http://schemas.microsoft.com/office/drawing/2014/main" id="{7DE6AEB9-6894-47D8-B446-1D5B8A68140B}"/>
              </a:ext>
            </a:extLst>
          </p:cNvPr>
          <p:cNvSpPr/>
          <p:nvPr/>
        </p:nvSpPr>
        <p:spPr>
          <a:xfrm>
            <a:off x="5574817" y="779549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Enter Contacts of TB Patients 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7;p5">
            <a:extLst>
              <a:ext uri="{FF2B5EF4-FFF2-40B4-BE49-F238E27FC236}">
                <a16:creationId xmlns:a16="http://schemas.microsoft.com/office/drawing/2014/main" id="{FB55B0A1-9983-44A5-8E48-9FB96EF1E9BF}"/>
              </a:ext>
            </a:extLst>
          </p:cNvPr>
          <p:cNvSpPr/>
          <p:nvPr/>
        </p:nvSpPr>
        <p:spPr>
          <a:xfrm>
            <a:off x="6034293" y="585979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ular Callout 19">
            <a:extLst>
              <a:ext uri="{FF2B5EF4-FFF2-40B4-BE49-F238E27FC236}">
                <a16:creationId xmlns:a16="http://schemas.microsoft.com/office/drawing/2014/main" id="{581C79B3-2EA3-4268-97CB-53AC0A234904}"/>
              </a:ext>
            </a:extLst>
          </p:cNvPr>
          <p:cNvSpPr/>
          <p:nvPr/>
        </p:nvSpPr>
        <p:spPr>
          <a:xfrm flipH="1">
            <a:off x="10459543" y="2667434"/>
            <a:ext cx="936000" cy="1384995"/>
          </a:xfrm>
          <a:prstGeom prst="wedgeRectCallout">
            <a:avLst>
              <a:gd name="adj1" fmla="val -34499"/>
              <a:gd name="adj2" fmla="val -71455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200" kern="1200" dirty="0">
                <a:latin typeface="Corbel"/>
                <a:ea typeface="+mn-ea"/>
                <a:cs typeface="+mn-cs"/>
              </a:rPr>
              <a:t>Click on Update after entering details of household contacts. </a:t>
            </a:r>
          </a:p>
        </p:txBody>
      </p:sp>
    </p:spTree>
    <p:extLst>
      <p:ext uri="{BB962C8B-B14F-4D97-AF65-F5344CB8AC3E}">
        <p14:creationId xmlns:p14="http://schemas.microsoft.com/office/powerpoint/2010/main" val="21974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 Contacts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9DBF1-6718-49C1-9D7C-8E99D22A5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85" b="12785"/>
          <a:stretch/>
        </p:blipFill>
        <p:spPr>
          <a:xfrm>
            <a:off x="245807" y="1671484"/>
            <a:ext cx="11695181" cy="489646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Google Shape;80;p4">
            <a:extLst>
              <a:ext uri="{FF2B5EF4-FFF2-40B4-BE49-F238E27FC236}">
                <a16:creationId xmlns:a16="http://schemas.microsoft.com/office/drawing/2014/main" id="{DB497271-2E23-498F-9367-9DCDA2DBAA1E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‘Contact Tracing’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1;p4">
            <a:extLst>
              <a:ext uri="{FF2B5EF4-FFF2-40B4-BE49-F238E27FC236}">
                <a16:creationId xmlns:a16="http://schemas.microsoft.com/office/drawing/2014/main" id="{DFE4A910-492F-4558-A75D-25415AC1E808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82;p4">
            <a:extLst>
              <a:ext uri="{FF2B5EF4-FFF2-40B4-BE49-F238E27FC236}">
                <a16:creationId xmlns:a16="http://schemas.microsoft.com/office/drawing/2014/main" id="{324B5B3D-C745-4B55-9C6D-2952CB13CA70}"/>
              </a:ext>
            </a:extLst>
          </p:cNvPr>
          <p:cNvSpPr/>
          <p:nvPr/>
        </p:nvSpPr>
        <p:spPr>
          <a:xfrm>
            <a:off x="10022108" y="3801034"/>
            <a:ext cx="798292" cy="313765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5;p5">
            <a:extLst>
              <a:ext uri="{FF2B5EF4-FFF2-40B4-BE49-F238E27FC236}">
                <a16:creationId xmlns:a16="http://schemas.microsoft.com/office/drawing/2014/main" id="{683CD173-CE82-4654-8540-C0413595DB35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6;p5">
            <a:extLst>
              <a:ext uri="{FF2B5EF4-FFF2-40B4-BE49-F238E27FC236}">
                <a16:creationId xmlns:a16="http://schemas.microsoft.com/office/drawing/2014/main" id="{7417D3B6-85DA-4706-99EF-FB6F1455333D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‘Edit Details’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7;p5">
            <a:extLst>
              <a:ext uri="{FF2B5EF4-FFF2-40B4-BE49-F238E27FC236}">
                <a16:creationId xmlns:a16="http://schemas.microsoft.com/office/drawing/2014/main" id="{54A3BAF1-1748-47AF-9089-746095BEDB15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5;p5">
            <a:extLst>
              <a:ext uri="{FF2B5EF4-FFF2-40B4-BE49-F238E27FC236}">
                <a16:creationId xmlns:a16="http://schemas.microsoft.com/office/drawing/2014/main" id="{067250BA-9838-4846-90BA-D82123955153}"/>
              </a:ext>
            </a:extLst>
          </p:cNvPr>
          <p:cNvSpPr/>
          <p:nvPr/>
        </p:nvSpPr>
        <p:spPr>
          <a:xfrm rot="5400000" flipH="1">
            <a:off x="5050786" y="985403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6;p5">
            <a:extLst>
              <a:ext uri="{FF2B5EF4-FFF2-40B4-BE49-F238E27FC236}">
                <a16:creationId xmlns:a16="http://schemas.microsoft.com/office/drawing/2014/main" id="{7DE6AEB9-6894-47D8-B446-1D5B8A68140B}"/>
              </a:ext>
            </a:extLst>
          </p:cNvPr>
          <p:cNvSpPr/>
          <p:nvPr/>
        </p:nvSpPr>
        <p:spPr>
          <a:xfrm>
            <a:off x="5574817" y="779549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Enter Contacts of TB Patients 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7;p5">
            <a:extLst>
              <a:ext uri="{FF2B5EF4-FFF2-40B4-BE49-F238E27FC236}">
                <a16:creationId xmlns:a16="http://schemas.microsoft.com/office/drawing/2014/main" id="{FB55B0A1-9983-44A5-8E48-9FB96EF1E9BF}"/>
              </a:ext>
            </a:extLst>
          </p:cNvPr>
          <p:cNvSpPr/>
          <p:nvPr/>
        </p:nvSpPr>
        <p:spPr>
          <a:xfrm>
            <a:off x="6034293" y="585979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95;p5">
            <a:extLst>
              <a:ext uri="{FF2B5EF4-FFF2-40B4-BE49-F238E27FC236}">
                <a16:creationId xmlns:a16="http://schemas.microsoft.com/office/drawing/2014/main" id="{24DA0431-D992-4CB2-AD78-5418866B4913}"/>
              </a:ext>
            </a:extLst>
          </p:cNvPr>
          <p:cNvSpPr/>
          <p:nvPr/>
        </p:nvSpPr>
        <p:spPr>
          <a:xfrm rot="5400000" flipH="1">
            <a:off x="7613592" y="1005542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6;p5">
            <a:extLst>
              <a:ext uri="{FF2B5EF4-FFF2-40B4-BE49-F238E27FC236}">
                <a16:creationId xmlns:a16="http://schemas.microsoft.com/office/drawing/2014/main" id="{49711075-AE6A-4B5B-A885-320FC2000DC7}"/>
              </a:ext>
            </a:extLst>
          </p:cNvPr>
          <p:cNvSpPr/>
          <p:nvPr/>
        </p:nvSpPr>
        <p:spPr>
          <a:xfrm>
            <a:off x="8137623" y="799688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‘Add Contact’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7;p5">
            <a:extLst>
              <a:ext uri="{FF2B5EF4-FFF2-40B4-BE49-F238E27FC236}">
                <a16:creationId xmlns:a16="http://schemas.microsoft.com/office/drawing/2014/main" id="{EEA3EF95-9348-448B-8F0D-D190F42A0009}"/>
              </a:ext>
            </a:extLst>
          </p:cNvPr>
          <p:cNvSpPr/>
          <p:nvPr/>
        </p:nvSpPr>
        <p:spPr>
          <a:xfrm>
            <a:off x="8597099" y="606118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1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 Contacts of TB Patients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46CC3-36DD-465D-986B-18B4730CB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94" r="2132" b="5882"/>
          <a:stretch/>
        </p:blipFill>
        <p:spPr>
          <a:xfrm>
            <a:off x="557412" y="1685365"/>
            <a:ext cx="11186353" cy="47692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5225990" y="2922493"/>
            <a:ext cx="1533397" cy="215154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tangular Callout 19">
            <a:extLst>
              <a:ext uri="{FF2B5EF4-FFF2-40B4-BE49-F238E27FC236}">
                <a16:creationId xmlns:a16="http://schemas.microsoft.com/office/drawing/2014/main" id="{6C7A08B1-FCAE-458C-AD34-15D4D787B9D3}"/>
              </a:ext>
            </a:extLst>
          </p:cNvPr>
          <p:cNvSpPr/>
          <p:nvPr/>
        </p:nvSpPr>
        <p:spPr>
          <a:xfrm flipH="1">
            <a:off x="8146938" y="3030070"/>
            <a:ext cx="1843368" cy="1200329"/>
          </a:xfrm>
          <a:prstGeom prst="wedgeRectCallout">
            <a:avLst>
              <a:gd name="adj1" fmla="val 123720"/>
              <a:gd name="adj2" fmla="val -44417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200" kern="1200" dirty="0">
                <a:latin typeface="Corbel"/>
                <a:ea typeface="+mn-ea"/>
                <a:cs typeface="+mn-cs"/>
              </a:rPr>
              <a:t>In the Enrolment form, Key Population option  “Contact of Known TB Patients” will be auto selected and will be non-editable</a:t>
            </a:r>
          </a:p>
        </p:txBody>
      </p:sp>
      <p:sp>
        <p:nvSpPr>
          <p:cNvPr id="23" name="Google Shape;80;p4">
            <a:extLst>
              <a:ext uri="{FF2B5EF4-FFF2-40B4-BE49-F238E27FC236}">
                <a16:creationId xmlns:a16="http://schemas.microsoft.com/office/drawing/2014/main" id="{6B216524-2A61-48BA-89EC-1046CA344049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Complete Enrolment of TPT beneficiary</a:t>
            </a:r>
            <a:endParaRPr lang="en-IN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81;p4">
            <a:extLst>
              <a:ext uri="{FF2B5EF4-FFF2-40B4-BE49-F238E27FC236}">
                <a16:creationId xmlns:a16="http://schemas.microsoft.com/office/drawing/2014/main" id="{31ED74A4-DE39-48E7-8D57-69A8185C796E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7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 Contacts of TB Patients</a:t>
            </a:r>
            <a:endParaRPr lang="en-IN"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46CC3-36DD-465D-986B-18B4730CB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5" b="565"/>
          <a:stretch/>
        </p:blipFill>
        <p:spPr>
          <a:xfrm>
            <a:off x="557412" y="1685365"/>
            <a:ext cx="11186353" cy="47692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3748882" y="2410026"/>
            <a:ext cx="2772498" cy="212594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80;p4">
            <a:extLst>
              <a:ext uri="{FF2B5EF4-FFF2-40B4-BE49-F238E27FC236}">
                <a16:creationId xmlns:a16="http://schemas.microsoft.com/office/drawing/2014/main" id="{6B216524-2A61-48BA-89EC-1046CA344049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Complete Enrolment of TPT beneficiary</a:t>
            </a:r>
            <a:endParaRPr lang="en-IN"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81;p4">
            <a:extLst>
              <a:ext uri="{FF2B5EF4-FFF2-40B4-BE49-F238E27FC236}">
                <a16:creationId xmlns:a16="http://schemas.microsoft.com/office/drawing/2014/main" id="{31ED74A4-DE39-48E7-8D57-69A8185C796E}"/>
              </a:ext>
            </a:extLst>
          </p:cNvPr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ular Callout 19">
            <a:extLst>
              <a:ext uri="{FF2B5EF4-FFF2-40B4-BE49-F238E27FC236}">
                <a16:creationId xmlns:a16="http://schemas.microsoft.com/office/drawing/2014/main" id="{4A8EEEFE-83CC-4368-ACEE-23EA52C588DC}"/>
              </a:ext>
            </a:extLst>
          </p:cNvPr>
          <p:cNvSpPr/>
          <p:nvPr/>
        </p:nvSpPr>
        <p:spPr>
          <a:xfrm flipH="1">
            <a:off x="6150588" y="2700950"/>
            <a:ext cx="2206344" cy="646331"/>
          </a:xfrm>
          <a:prstGeom prst="wedgeRectCallout">
            <a:avLst>
              <a:gd name="adj1" fmla="val 93581"/>
              <a:gd name="adj2" fmla="val -58129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200" kern="1200" dirty="0">
                <a:latin typeface="Corbel"/>
                <a:ea typeface="+mn-ea"/>
                <a:cs typeface="+mn-cs"/>
              </a:rPr>
              <a:t>Adding Test Details is Optional and can be added as per test being done on beneficiaries</a:t>
            </a:r>
          </a:p>
        </p:txBody>
      </p:sp>
      <p:sp>
        <p:nvSpPr>
          <p:cNvPr id="10" name="Google Shape;95;p5">
            <a:extLst>
              <a:ext uri="{FF2B5EF4-FFF2-40B4-BE49-F238E27FC236}">
                <a16:creationId xmlns:a16="http://schemas.microsoft.com/office/drawing/2014/main" id="{BE7C5E19-76FF-41CB-980E-47AF4E66262B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6;p5">
            <a:extLst>
              <a:ext uri="{FF2B5EF4-FFF2-40B4-BE49-F238E27FC236}">
                <a16:creationId xmlns:a16="http://schemas.microsoft.com/office/drawing/2014/main" id="{1107B76A-1CF2-4409-A173-6430D8081354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lang="en-IN" sz="1100" b="1" i="0" u="none" strike="noStrike" cap="none" dirty="0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Add Tests or Start Treatment </a:t>
            </a:r>
            <a:endParaRPr sz="1100" b="0" i="0" u="none" strike="noStrike" cap="none" dirty="0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7;p5">
            <a:extLst>
              <a:ext uri="{FF2B5EF4-FFF2-40B4-BE49-F238E27FC236}">
                <a16:creationId xmlns:a16="http://schemas.microsoft.com/office/drawing/2014/main" id="{2D99A8C4-64EA-4BB7-AC08-E00D1C15D29E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lang="en-IN" sz="1200" b="1" i="0" u="none" strike="noStrike" cap="none" dirty="0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3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5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6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4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6519</TotalTime>
  <Words>1600</Words>
  <Application>Microsoft Office PowerPoint</Application>
  <PresentationFormat>Widescreen</PresentationFormat>
  <Paragraphs>204</Paragraphs>
  <Slides>37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Calibri</vt:lpstr>
      <vt:lpstr>Corbel</vt:lpstr>
      <vt:lpstr>Noto Sans Symbols</vt:lpstr>
      <vt:lpstr>Slack-Lato</vt:lpstr>
      <vt:lpstr>Verdana</vt:lpstr>
      <vt:lpstr>Wingdings</vt:lpstr>
      <vt:lpstr>Wingdings 2</vt:lpstr>
      <vt:lpstr>2_Frame</vt:lpstr>
      <vt:lpstr>5_Frame</vt:lpstr>
      <vt:lpstr>6_Frame</vt:lpstr>
      <vt:lpstr>3_Frame</vt:lpstr>
      <vt:lpstr>4_Frame</vt:lpstr>
      <vt:lpstr>TB Preventive Therapy Module 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FAQs</vt:lpstr>
      <vt:lpstr>Task Lists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Dr Deepak B</dc:creator>
  <cp:lastModifiedBy>Sudarshan Saggu</cp:lastModifiedBy>
  <cp:revision>128</cp:revision>
  <dcterms:created xsi:type="dcterms:W3CDTF">2018-08-06T06:16:16Z</dcterms:created>
  <dcterms:modified xsi:type="dcterms:W3CDTF">2024-10-16T05:06:03Z</dcterms:modified>
</cp:coreProperties>
</file>