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  <p:sldMasterId id="2147483726" r:id="rId3"/>
  </p:sldMasterIdLst>
  <p:notesMasterIdLst>
    <p:notesMasterId r:id="rId55"/>
  </p:notesMasterIdLst>
  <p:handoutMasterIdLst>
    <p:handoutMasterId r:id="rId56"/>
  </p:handoutMasterIdLst>
  <p:sldIdLst>
    <p:sldId id="256" r:id="rId4"/>
    <p:sldId id="591" r:id="rId5"/>
    <p:sldId id="259" r:id="rId6"/>
    <p:sldId id="646" r:id="rId7"/>
    <p:sldId id="269" r:id="rId8"/>
    <p:sldId id="270" r:id="rId9"/>
    <p:sldId id="620" r:id="rId10"/>
    <p:sldId id="647" r:id="rId11"/>
    <p:sldId id="648" r:id="rId12"/>
    <p:sldId id="649" r:id="rId13"/>
    <p:sldId id="636" r:id="rId14"/>
    <p:sldId id="638" r:id="rId15"/>
    <p:sldId id="639" r:id="rId16"/>
    <p:sldId id="621" r:id="rId17"/>
    <p:sldId id="622" r:id="rId18"/>
    <p:sldId id="623" r:id="rId19"/>
    <p:sldId id="624" r:id="rId20"/>
    <p:sldId id="651" r:id="rId21"/>
    <p:sldId id="652" r:id="rId22"/>
    <p:sldId id="653" r:id="rId23"/>
    <p:sldId id="613" r:id="rId24"/>
    <p:sldId id="627" r:id="rId25"/>
    <p:sldId id="625" r:id="rId26"/>
    <p:sldId id="644" r:id="rId27"/>
    <p:sldId id="645" r:id="rId28"/>
    <p:sldId id="654" r:id="rId29"/>
    <p:sldId id="655" r:id="rId30"/>
    <p:sldId id="658" r:id="rId31"/>
    <p:sldId id="657" r:id="rId32"/>
    <p:sldId id="626" r:id="rId33"/>
    <p:sldId id="656" r:id="rId34"/>
    <p:sldId id="659" r:id="rId35"/>
    <p:sldId id="661" r:id="rId36"/>
    <p:sldId id="662" r:id="rId37"/>
    <p:sldId id="616" r:id="rId38"/>
    <p:sldId id="629" r:id="rId39"/>
    <p:sldId id="619" r:id="rId40"/>
    <p:sldId id="628" r:id="rId41"/>
    <p:sldId id="630" r:id="rId42"/>
    <p:sldId id="631" r:id="rId43"/>
    <p:sldId id="632" r:id="rId44"/>
    <p:sldId id="633" r:id="rId45"/>
    <p:sldId id="634" r:id="rId46"/>
    <p:sldId id="635" r:id="rId47"/>
    <p:sldId id="640" r:id="rId48"/>
    <p:sldId id="641" r:id="rId49"/>
    <p:sldId id="663" r:id="rId50"/>
    <p:sldId id="664" r:id="rId51"/>
    <p:sldId id="603" r:id="rId52"/>
    <p:sldId id="602" r:id="rId53"/>
    <p:sldId id="60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138CF4-479E-4FE4-9861-3217538096BA}">
          <p14:sldIdLst>
            <p14:sldId id="256"/>
          </p14:sldIdLst>
        </p14:section>
        <p14:section name="Introduction" id="{84C6DFC6-B3F8-4028-BB17-F23B8C3F555B}">
          <p14:sldIdLst>
            <p14:sldId id="591"/>
            <p14:sldId id="259"/>
            <p14:sldId id="646"/>
            <p14:sldId id="269"/>
            <p14:sldId id="270"/>
            <p14:sldId id="620"/>
            <p14:sldId id="647"/>
            <p14:sldId id="648"/>
            <p14:sldId id="649"/>
            <p14:sldId id="636"/>
            <p14:sldId id="638"/>
            <p14:sldId id="639"/>
            <p14:sldId id="621"/>
            <p14:sldId id="622"/>
            <p14:sldId id="623"/>
            <p14:sldId id="624"/>
            <p14:sldId id="651"/>
            <p14:sldId id="652"/>
            <p14:sldId id="653"/>
            <p14:sldId id="613"/>
            <p14:sldId id="627"/>
            <p14:sldId id="625"/>
            <p14:sldId id="644"/>
            <p14:sldId id="645"/>
            <p14:sldId id="654"/>
            <p14:sldId id="655"/>
            <p14:sldId id="658"/>
            <p14:sldId id="657"/>
            <p14:sldId id="626"/>
            <p14:sldId id="656"/>
            <p14:sldId id="659"/>
            <p14:sldId id="661"/>
            <p14:sldId id="662"/>
            <p14:sldId id="616"/>
            <p14:sldId id="629"/>
            <p14:sldId id="619"/>
            <p14:sldId id="628"/>
            <p14:sldId id="630"/>
            <p14:sldId id="631"/>
            <p14:sldId id="632"/>
            <p14:sldId id="633"/>
            <p14:sldId id="634"/>
            <p14:sldId id="635"/>
            <p14:sldId id="640"/>
            <p14:sldId id="641"/>
            <p14:sldId id="663"/>
            <p14:sldId id="664"/>
          </p14:sldIdLst>
        </p14:section>
        <p14:section name="Enrolling a case" id="{1BD94BEA-F0C1-46AA-B61A-78C35970F2E7}">
          <p14:sldIdLst/>
        </p14:section>
        <p14:section name="Adding a Test" id="{11BBC418-A4B5-4C7A-A854-EAD64E3E3186}">
          <p14:sldIdLst/>
        </p14:section>
        <p14:section name="Starting Treatment" id="{16BC808F-584F-4F8C-BAB1-F4EC30B36D0D}">
          <p14:sldIdLst/>
        </p14:section>
        <p14:section name="Assigning Outcomes" id="{94F77A07-302E-4DEA-989D-8C0171D1BCB2}">
          <p14:sldIdLst/>
        </p14:section>
        <p14:section name="Searching for cases" id="{F1A8BEA8-2112-4117-AAF9-687FFE7E3F3D}">
          <p14:sldIdLst>
            <p14:sldId id="603"/>
            <p14:sldId id="602"/>
          </p14:sldIdLst>
        </p14:section>
        <p14:section name="Service Desk" id="{B623FD45-055F-4FC9-86D1-A7567A459940}">
          <p14:sldIdLst>
            <p14:sldId id="6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 Mathew" initials="MM" lastIdx="1" clrIdx="0">
    <p:extLst>
      <p:ext uri="{19B8F6BF-5375-455C-9EA6-DF929625EA0E}">
        <p15:presenceInfo xmlns:p15="http://schemas.microsoft.com/office/powerpoint/2012/main" userId="4fca1cb796bcc6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A10"/>
    <a:srgbClr val="3D4499"/>
    <a:srgbClr val="000546"/>
    <a:srgbClr val="CC4B14"/>
    <a:srgbClr val="000F4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1872E2-E5DC-41F7-A2C8-CD8BF5DA3C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7E034-3661-4A32-BE7F-BDFBBF0869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C142-570C-48F3-8617-20FDE07D2C43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4878E-4060-4D0C-9BAB-29611966C2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12A34-A4CA-4E14-B3E3-22860F43D0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91C8-F277-4E2B-88D4-37580BCA207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2352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F170-6D9D-4B71-B042-B837CE7AEEBC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0D0F-BD4D-4F9C-B701-C33615151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57D8-90FE-4D78-A4B2-B90456778885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343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4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65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44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7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0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1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2366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7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80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05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62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58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6001"/>
            <a:ext cx="5390400" cy="3994963"/>
          </a:xfrm>
        </p:spPr>
        <p:txBody>
          <a:bodyPr/>
          <a:lstStyle>
            <a:lvl1pPr>
              <a:defRPr sz="2401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600" y="2178001"/>
            <a:ext cx="5390400" cy="3994963"/>
          </a:xfrm>
        </p:spPr>
        <p:txBody>
          <a:bodyPr/>
          <a:lstStyle>
            <a:lvl1pPr>
              <a:defRPr sz="2401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09600" y="1044000"/>
            <a:ext cx="10972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01600" y="1490400"/>
            <a:ext cx="5390400" cy="640800"/>
          </a:xfrm>
        </p:spPr>
        <p:txBody>
          <a:bodyPr anchor="b" anchorCtr="0"/>
          <a:lstStyle>
            <a:lvl1pPr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09600" y="6242400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3451200" y="6415200"/>
            <a:ext cx="4579200" cy="201600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7484" y="1025528"/>
            <a:ext cx="109728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341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7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pPr/>
              <a:t>14-12-2018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496" y="1173603"/>
            <a:ext cx="10972800" cy="625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600"/>
            <a:ext cx="10972800" cy="469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500" y="6788008"/>
            <a:ext cx="12224000" cy="67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" b="14569"/>
          <a:stretch/>
        </p:blipFill>
        <p:spPr>
          <a:xfrm>
            <a:off x="13773" y="-10767"/>
            <a:ext cx="3265916" cy="398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65558-97D5-422C-A96B-22A09DDA408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540" y="8191"/>
            <a:ext cx="1231460" cy="47955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279689" y="173801"/>
            <a:ext cx="5432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V-2.0</a:t>
            </a:r>
            <a:endParaRPr lang="en-US" sz="1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37604"/>
            <a:ext cx="12224000" cy="673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935691" y="1510975"/>
            <a:ext cx="256000" cy="3690659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ftr="0" dt="0"/>
  <p:txStyles>
    <p:titleStyle>
      <a:lvl1pPr algn="l" defTabSz="914323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72" indent="-342872" algn="l" defTabSz="91432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1" kern="1200">
          <a:solidFill>
            <a:schemeClr val="bg1"/>
          </a:solidFill>
          <a:latin typeface="+mn-lt"/>
          <a:ea typeface="+mn-ea"/>
          <a:cs typeface="+mn-cs"/>
        </a:defRPr>
      </a:lvl1pPr>
      <a:lvl2pPr marL="709554" indent="-353983" algn="l" defTabSz="91432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823" indent="-353983" algn="l" defTabSz="91432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393" indent="-355570" algn="l" defTabSz="91432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376" indent="-353983" algn="l" defTabSz="914323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90" indent="-228582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2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2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2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ikshay.in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image" Target="../media/image9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2586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40225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F0B86-7534-4E1C-91D2-301120DEE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763247"/>
            <a:ext cx="10210862" cy="1065690"/>
          </a:xfrm>
        </p:spPr>
        <p:txBody>
          <a:bodyPr>
            <a:normAutofit/>
          </a:bodyPr>
          <a:lstStyle/>
          <a:p>
            <a:r>
              <a:rPr lang="en-GB" sz="3200" dirty="0"/>
              <a:t>	Version-2.0</a:t>
            </a:r>
            <a:br>
              <a:rPr lang="en-GB" sz="3200" dirty="0"/>
            </a:br>
            <a:r>
              <a:rPr lang="en-GB" sz="3200" dirty="0"/>
              <a:t>        App User Guide</a:t>
            </a:r>
            <a:endParaRPr lang="en-IN" sz="3200" dirty="0"/>
          </a:p>
        </p:txBody>
      </p:sp>
      <p:pic>
        <p:nvPicPr>
          <p:cNvPr id="4" name="Picture 3" descr="A picture containing nature&#10;&#10;Description generated with very high confidence">
            <a:extLst>
              <a:ext uri="{FF2B5EF4-FFF2-40B4-BE49-F238E27FC236}">
                <a16:creationId xmlns:a16="http://schemas.microsoft.com/office/drawing/2014/main" id="{A0B74A6D-F283-4987-850F-80874B20D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06" y="657218"/>
            <a:ext cx="2000674" cy="3556755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61EC56F-397F-4AF7-BCC8-5D381EA1F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9918" r="1666" b="7778"/>
          <a:stretch/>
        </p:blipFill>
        <p:spPr>
          <a:xfrm>
            <a:off x="4717329" y="1630017"/>
            <a:ext cx="3331905" cy="1611157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9CCD48-C521-4372-B332-835F461307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67" y="1765049"/>
            <a:ext cx="3331906" cy="1341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13E165-D249-4FD3-845A-3713E5665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72586"/>
          </a:xfrm>
          <a:prstGeom prst="rect">
            <a:avLst/>
          </a:prstGeom>
        </p:spPr>
      </p:pic>
      <p:pic>
        <p:nvPicPr>
          <p:cNvPr id="16" name="Picture 1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DBA65558-97D5-422C-A96B-22A09DDA40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114" y="5559552"/>
            <a:ext cx="1159600" cy="115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BC1483-D5C7-4493-8A17-E618CFF55779}"/>
              </a:ext>
            </a:extLst>
          </p:cNvPr>
          <p:cNvSpPr txBox="1"/>
          <p:nvPr/>
        </p:nvSpPr>
        <p:spPr>
          <a:xfrm>
            <a:off x="9024244" y="6051959"/>
            <a:ext cx="204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14</a:t>
            </a:r>
            <a:r>
              <a:rPr lang="en-IN" baseline="30000" dirty="0"/>
              <a:t>th</a:t>
            </a:r>
            <a:r>
              <a:rPr lang="en-IN" dirty="0"/>
              <a:t> Dec 2018</a:t>
            </a:r>
          </a:p>
        </p:txBody>
      </p:sp>
    </p:spTree>
    <p:extLst>
      <p:ext uri="{BB962C8B-B14F-4D97-AF65-F5344CB8AC3E}">
        <p14:creationId xmlns:p14="http://schemas.microsoft.com/office/powerpoint/2010/main" val="313338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8940" y="884582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Enter Demographic Details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New Enrolment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02156" y="653937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7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521832" y="980960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90888" y="877956"/>
            <a:ext cx="1804504" cy="6526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Enter Emergency Contact Person Details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5017" y="62743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8</a:t>
            </a:r>
          </a:p>
        </p:txBody>
      </p:sp>
      <p:pic>
        <p:nvPicPr>
          <p:cNvPr id="21" name="Picture 20" descr="WhatsApp Image 2018-12-10 at 3.12.50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97" y="1798982"/>
            <a:ext cx="2304844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 descr="WhatsApp Image 2018-12-10 at 3.07.31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19" y="1808921"/>
            <a:ext cx="230175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 descr="WhatsApp Image 2018-12-10 at 3.06.29 PM (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841" y="1739348"/>
            <a:ext cx="229865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2285999" y="5416825"/>
            <a:ext cx="665922" cy="29817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45426" y="5446642"/>
            <a:ext cx="665922" cy="29817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6370309" y="6098597"/>
            <a:ext cx="1783415" cy="523220"/>
          </a:xfrm>
          <a:prstGeom prst="wedgeRectCallout">
            <a:avLst>
              <a:gd name="adj1" fmla="val -50519"/>
              <a:gd name="adj2" fmla="val -13126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Click here to complete enrolment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CC4D2782-A014-479D-916A-9D27F06E25D7}"/>
              </a:ext>
            </a:extLst>
          </p:cNvPr>
          <p:cNvSpPr txBox="1">
            <a:spLocks/>
          </p:cNvSpPr>
          <p:nvPr/>
        </p:nvSpPr>
        <p:spPr>
          <a:xfrm>
            <a:off x="9999467" y="1719469"/>
            <a:ext cx="2036820" cy="1480931"/>
          </a:xfrm>
          <a:prstGeom prst="rect">
            <a:avLst/>
          </a:prstGeom>
          <a:ln w="28575">
            <a:solidFill>
              <a:srgbClr val="FE7A1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defTabSz="457200" fontAlgn="ctr">
              <a:spcBef>
                <a:spcPts val="300"/>
              </a:spcBef>
              <a:buClr>
                <a:srgbClr val="FE7A10"/>
              </a:buClr>
              <a:buSzPct val="70000"/>
              <a:buFont typeface="Arial" pitchFamily="34" charset="0"/>
              <a:buChar char="►"/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Patient will be assigned status: </a:t>
            </a: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Presumptive (Open)</a:t>
            </a:r>
            <a:endParaRPr lang="en-IN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7800" indent="-177800" defTabSz="457200" fontAlgn="ctr">
              <a:spcBef>
                <a:spcPts val="300"/>
              </a:spcBef>
              <a:buClr>
                <a:srgbClr val="FE7A10"/>
              </a:buClr>
              <a:buSzPct val="70000"/>
              <a:buFont typeface="Arial" pitchFamily="34" charset="0"/>
              <a:buChar char="►"/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Note the ID generated for the case</a:t>
            </a:r>
          </a:p>
          <a:p>
            <a:pPr marL="177800" indent="-177800" defTabSz="457200" fontAlgn="ctr">
              <a:spcBef>
                <a:spcPts val="300"/>
              </a:spcBef>
              <a:buClr>
                <a:srgbClr val="FE7A10"/>
              </a:buClr>
              <a:buSzPct val="70000"/>
              <a:buNone/>
            </a:pP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06138" y="2875721"/>
            <a:ext cx="1070114" cy="443949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2156118" y="6148293"/>
            <a:ext cx="825621" cy="400110"/>
          </a:xfrm>
          <a:prstGeom prst="wedgeRectCallout">
            <a:avLst>
              <a:gd name="adj1" fmla="val 1044"/>
              <a:gd name="adj2" fmla="val -13921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proceed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7" grpId="0" animBg="1"/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Patient details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014571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Users can easily Edit patient details such as Name, Age, Contact Details  , Residence Details, Demographic Details and Emergency Contact Details.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As User clicks on Edit, fields of the Form become editable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The changes made are visible immediately.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After closure of a Patient record (by update of Treatment Outcome), the patient record will not be editable. 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9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18-12-06 at 2.31.15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48" y="1391477"/>
            <a:ext cx="2725232" cy="47012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57966" y="765313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Select the Enrollment Tab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Edit Patient details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1182" y="53466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9800" y="3359427"/>
            <a:ext cx="1003852" cy="61512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63505" y="828261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the Edit Button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66721" y="597616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22" name="Isosceles Triangle 21"/>
          <p:cNvSpPr/>
          <p:nvPr/>
        </p:nvSpPr>
        <p:spPr>
          <a:xfrm rot="5400000" flipH="1">
            <a:off x="3286887" y="797458"/>
            <a:ext cx="432000" cy="360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WhatsApp Image 2018-12-06 at 2.31.15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322" y="1520687"/>
            <a:ext cx="2471452" cy="460181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575852" y="5479775"/>
            <a:ext cx="665922" cy="54333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WhatsApp Image 2018-12-06 at 2.47.35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210" y="1411356"/>
            <a:ext cx="2828809" cy="478072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067827" y="771939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Make Necessary Changes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71043" y="541294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39897" y="4035552"/>
            <a:ext cx="1387060" cy="898708"/>
          </a:xfrm>
          <a:prstGeom prst="wedgeRectCallout">
            <a:avLst>
              <a:gd name="adj1" fmla="val -81847"/>
              <a:gd name="adj2" fmla="val -32991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This section is now editable and changes can be made</a:t>
            </a:r>
          </a:p>
        </p:txBody>
      </p:sp>
      <p:sp>
        <p:nvSpPr>
          <p:cNvPr id="29" name="Right Brace 28"/>
          <p:cNvSpPr/>
          <p:nvPr/>
        </p:nvSpPr>
        <p:spPr>
          <a:xfrm>
            <a:off x="9617213" y="2522883"/>
            <a:ext cx="444500" cy="3520108"/>
          </a:xfrm>
          <a:prstGeom prst="rightBrace">
            <a:avLst>
              <a:gd name="adj1" fmla="val 3861"/>
              <a:gd name="adj2" fmla="val 50000"/>
            </a:avLst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9451440" y="6277501"/>
            <a:ext cx="825621" cy="400110"/>
          </a:xfrm>
          <a:prstGeom prst="wedgeRectCallout">
            <a:avLst>
              <a:gd name="adj1" fmla="val -76002"/>
              <a:gd name="adj2" fmla="val -87044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proceed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57966" y="765313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Update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Edit Patient details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1182" y="53466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4</a:t>
            </a:r>
          </a:p>
        </p:txBody>
      </p:sp>
      <p:pic>
        <p:nvPicPr>
          <p:cNvPr id="13" name="Picture 12" descr="WhatsApp Image 2018-12-06 at 2.47.43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12" y="1550504"/>
            <a:ext cx="2593401" cy="44677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98033" y="5565912"/>
            <a:ext cx="811697" cy="467139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WhatsApp Image 2018-12-06 at 2.47.52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70" y="1560443"/>
            <a:ext cx="2703443" cy="44726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38433" y="4648456"/>
            <a:ext cx="2320787" cy="467820"/>
          </a:xfrm>
          <a:prstGeom prst="wedgeRectCallout">
            <a:avLst>
              <a:gd name="adj1" fmla="val -42994"/>
              <a:gd name="adj2" fmla="val 102745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Message displayed after successful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Management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519891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Once enrolled, complete case information is visible and actionable from a single screen.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For simplicity, information is divided into subsections or tabs.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Users can take the following actions from here: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Add  test details (Diagnostic or follow up)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Add  or update Treatment/ Prescription/ Bank/ Adherence details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Update any patient details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Declare patient outcome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WhatsApp Image 2018-10-29 at 9.37.40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039" y="1292087"/>
            <a:ext cx="3200941" cy="5343490"/>
          </a:xfrm>
          <a:prstGeom prst="rect">
            <a:avLst/>
          </a:prstGeom>
        </p:spPr>
      </p:pic>
      <p:pic>
        <p:nvPicPr>
          <p:cNvPr id="32" name="Picture 31" descr="WhatsApp Image 2018-10-29 at 9.37.50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40" y="1293340"/>
            <a:ext cx="2943203" cy="5070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748" y="0"/>
            <a:ext cx="814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Patient Management screen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4817" y="614926"/>
            <a:ext cx="4875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lvl="1"/>
            <a:r>
              <a:rPr lang="en-US" b="1" dirty="0">
                <a:solidFill>
                  <a:srgbClr val="0099FF"/>
                </a:solidFill>
              </a:rPr>
              <a:t>All patient details are visible on a single screen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46788" y="4221405"/>
            <a:ext cx="1655806" cy="898708"/>
          </a:xfrm>
          <a:prstGeom prst="wedgeRectCallout">
            <a:avLst>
              <a:gd name="adj1" fmla="val -70471"/>
              <a:gd name="adj2" fmla="val -38417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/>
          <a:p>
            <a: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pPr>
            <a:r>
              <a:rPr lang="en-US" sz="1400" dirty="0"/>
              <a:t>Adherence calendar of the patient will be visible after initiating treatment.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82313" y="1705232"/>
            <a:ext cx="1449860" cy="102149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flipH="1">
            <a:off x="6911546" y="2695977"/>
            <a:ext cx="1628225" cy="1114151"/>
          </a:xfrm>
          <a:prstGeom prst="wedgeRectCallout">
            <a:avLst>
              <a:gd name="adj1" fmla="val -81847"/>
              <a:gd name="adj2" fmla="val -32991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For simplicity, patient information is distributed in  various sections (tabs)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11794" y="1861264"/>
            <a:ext cx="2784390" cy="467820"/>
          </a:xfrm>
          <a:prstGeom prst="wedgeRectCallout">
            <a:avLst>
              <a:gd name="adj1" fmla="val -70471"/>
              <a:gd name="adj2" fmla="val -38417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/>
          <a:p>
            <a: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pPr>
            <a:r>
              <a:rPr lang="en-US" sz="1400" dirty="0"/>
              <a:t>Critical information such as Patient ID and treatment status shown here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Patient Management Screen </a:t>
            </a:r>
          </a:p>
        </p:txBody>
      </p:sp>
    </p:spTree>
    <p:extLst>
      <p:ext uri="{BB962C8B-B14F-4D97-AF65-F5344CB8AC3E}">
        <p14:creationId xmlns:p14="http://schemas.microsoft.com/office/powerpoint/2010/main" val="5125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 animBg="1"/>
      <p:bldP spid="30" grpId="0" animBg="1"/>
      <p:bldP spid="31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Various sections (tabs) in Patient Management Screen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72439"/>
              </p:ext>
            </p:extLst>
          </p:nvPr>
        </p:nvGraphicFramePr>
        <p:xfrm>
          <a:off x="1246562" y="1099455"/>
          <a:ext cx="2064812" cy="5301345"/>
        </p:xfrm>
        <a:graphic>
          <a:graphicData uri="http://schemas.openxmlformats.org/drawingml/2006/table">
            <a:tbl>
              <a:tblPr firstRow="1" bandRow="1"/>
              <a:tblGrid>
                <a:gridCol w="206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Module Name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7A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Adherence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Enrolment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 Details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DBT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 Case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Facilities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Prescriptions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Engagement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Staff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Comorbidity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Contact Tracing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Case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89396"/>
              </p:ext>
            </p:extLst>
          </p:nvPr>
        </p:nvGraphicFramePr>
        <p:xfrm>
          <a:off x="685800" y="1419769"/>
          <a:ext cx="495853" cy="4981030"/>
        </p:xfrm>
        <a:graphic>
          <a:graphicData uri="http://schemas.openxmlformats.org/drawingml/2006/table">
            <a:tbl>
              <a:tblPr firstRow="1" bandRow="1"/>
              <a:tblGrid>
                <a:gridCol w="495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I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623818"/>
              </p:ext>
            </p:extLst>
          </p:nvPr>
        </p:nvGraphicFramePr>
        <p:xfrm>
          <a:off x="3380947" y="1099456"/>
          <a:ext cx="8218018" cy="5301345"/>
        </p:xfrm>
        <a:graphic>
          <a:graphicData uri="http://schemas.openxmlformats.org/drawingml/2006/table">
            <a:tbl>
              <a:tblPr firstRow="1" bandRow="1"/>
              <a:tblGrid>
                <a:gridCol w="821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en-IN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Description / Details captured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7A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Adherence Calendar view/update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(Dose taken or missed - Manually/ 99DOTS/MERM)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Basic details of the presumptive Case or Patient </a:t>
                      </a:r>
                      <a:r>
                        <a:rPr lang="en-IN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IN" sz="1400" b="0" i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Name,</a:t>
                      </a:r>
                      <a:r>
                        <a:rPr lang="en-IN" sz="1400" b="0" i="1" u="none" strike="noStrike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Mobile No, Address, Area, Key Population etc</a:t>
                      </a:r>
                      <a:r>
                        <a:rPr lang="en-IN" sz="1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.)</a:t>
                      </a:r>
                      <a:endParaRPr lang="en-IN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Request Test &amp; Update/view Result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(Diagnostic /Follow up) (Type of Test, Facility, etc.)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Record /view Treatment Details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(Type of Case, Site of Disease, Date of Rx Initiation etc.)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Benefit Transfer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Bank Name, IFSC Code, Account Number, Branch Name)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 Treatment Outcome for Case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(Rx Outcome, Date, Remarks)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record any remarks or additional details of the patient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Health Facility for Patient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(Enrolment Facility, Diagnostic Facility, Current Facility)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Prescription/ Regimen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(Product Name, Weight Band, No of Days etc.)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engagement assistance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(via SMS, Call Centre, Household Visits)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/ edit health care staff information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name, Designation &amp; Phone No.)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 &amp; Diabetes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Record Contact Tracing 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Enables deletion of duplicate or incorrect patient records </a:t>
                      </a:r>
                      <a:r>
                        <a:rPr lang="en-IN" sz="1400" b="0" i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(Reason for deletion, Remarks)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1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440297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b="1" dirty="0">
                <a:solidFill>
                  <a:schemeClr val="tx1"/>
                </a:solidFill>
              </a:rPr>
              <a:t>Single screen </a:t>
            </a:r>
            <a:r>
              <a:rPr lang="en-IN" sz="2000" dirty="0">
                <a:solidFill>
                  <a:schemeClr val="tx1"/>
                </a:solidFill>
              </a:rPr>
              <a:t>to add Diagnostic or Follow Up tests for Public or Private sector patients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To register a </a:t>
            </a:r>
            <a:r>
              <a:rPr lang="en-IN" sz="2000" b="1" dirty="0">
                <a:solidFill>
                  <a:schemeClr val="tx1"/>
                </a:solidFill>
              </a:rPr>
              <a:t>PATIENT</a:t>
            </a:r>
            <a:r>
              <a:rPr lang="en-IN" sz="2000" dirty="0">
                <a:solidFill>
                  <a:schemeClr val="tx1"/>
                </a:solidFill>
              </a:rPr>
              <a:t>, it is compulsory to add a </a:t>
            </a:r>
            <a:r>
              <a:rPr lang="en-IN" sz="2000" b="1" dirty="0">
                <a:solidFill>
                  <a:schemeClr val="tx1"/>
                </a:solidFill>
              </a:rPr>
              <a:t>POSITIVE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DIAGNOSTIC</a:t>
            </a:r>
            <a:r>
              <a:rPr lang="en-IN" sz="2000" dirty="0">
                <a:solidFill>
                  <a:schemeClr val="tx1"/>
                </a:solidFill>
              </a:rPr>
              <a:t> test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Add Test is a 2-step process, </a:t>
            </a:r>
            <a:r>
              <a:rPr lang="en-IN" sz="2000" b="1" dirty="0">
                <a:solidFill>
                  <a:schemeClr val="tx1"/>
                </a:solidFill>
              </a:rPr>
              <a:t>1) Test Request </a:t>
            </a:r>
            <a:r>
              <a:rPr lang="en-IN" sz="2000" dirty="0">
                <a:solidFill>
                  <a:schemeClr val="tx1"/>
                </a:solidFill>
              </a:rPr>
              <a:t>and </a:t>
            </a:r>
            <a:r>
              <a:rPr lang="en-IN" sz="2000" b="1" dirty="0">
                <a:solidFill>
                  <a:schemeClr val="tx1"/>
                </a:solidFill>
              </a:rPr>
              <a:t>2) Result Update</a:t>
            </a:r>
            <a:r>
              <a:rPr lang="en-IN" sz="2000" dirty="0">
                <a:solidFill>
                  <a:schemeClr val="tx1"/>
                </a:solidFill>
              </a:rPr>
              <a:t>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These steps can be done by a user at once or by two different users. </a:t>
            </a:r>
          </a:p>
          <a:p>
            <a:pPr marL="457200" lvl="2" indent="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None/>
            </a:pPr>
            <a:r>
              <a:rPr lang="en-IN" sz="2000" dirty="0" err="1">
                <a:solidFill>
                  <a:schemeClr val="tx1"/>
                </a:solidFill>
              </a:rPr>
              <a:t>Eg</a:t>
            </a:r>
            <a:r>
              <a:rPr lang="en-IN" sz="2000" dirty="0">
                <a:solidFill>
                  <a:schemeClr val="tx1"/>
                </a:solidFill>
              </a:rPr>
              <a:t>. 1: </a:t>
            </a:r>
            <a:r>
              <a:rPr lang="en-IN" sz="2000" b="1" dirty="0">
                <a:solidFill>
                  <a:schemeClr val="tx1"/>
                </a:solidFill>
              </a:rPr>
              <a:t>TB HV </a:t>
            </a:r>
            <a:r>
              <a:rPr lang="en-IN" sz="2000" dirty="0">
                <a:solidFill>
                  <a:schemeClr val="tx1"/>
                </a:solidFill>
              </a:rPr>
              <a:t>(enrols case + Requests Test) </a:t>
            </a:r>
            <a:r>
              <a:rPr lang="en-IN" sz="2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IN" sz="2000" dirty="0">
                <a:solidFill>
                  <a:schemeClr val="tx1"/>
                </a:solidFill>
              </a:rPr>
              <a:t>  </a:t>
            </a:r>
            <a:r>
              <a:rPr lang="en-IN" sz="2000" b="1" dirty="0">
                <a:solidFill>
                  <a:schemeClr val="tx1"/>
                </a:solidFill>
              </a:rPr>
              <a:t>LT</a:t>
            </a:r>
            <a:r>
              <a:rPr lang="en-IN" sz="2000" dirty="0">
                <a:solidFill>
                  <a:schemeClr val="tx1"/>
                </a:solidFill>
              </a:rPr>
              <a:t> (enters result)</a:t>
            </a:r>
          </a:p>
          <a:p>
            <a:pPr marL="457200" lvl="2" indent="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None/>
            </a:pPr>
            <a:r>
              <a:rPr lang="en-IN" sz="2000" dirty="0">
                <a:solidFill>
                  <a:schemeClr val="tx1"/>
                </a:solidFill>
              </a:rPr>
              <a:t>Eg.2: </a:t>
            </a:r>
            <a:r>
              <a:rPr lang="en-IN" sz="2000" b="1" dirty="0">
                <a:solidFill>
                  <a:schemeClr val="tx1"/>
                </a:solidFill>
              </a:rPr>
              <a:t>TB HV or LT </a:t>
            </a:r>
            <a:r>
              <a:rPr lang="en-IN" sz="2000" dirty="0">
                <a:solidFill>
                  <a:schemeClr val="tx1"/>
                </a:solidFill>
              </a:rPr>
              <a:t>(enrols case+ Request Test+ Enter Result)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As soon as a positive test result is entered, the patient gets notified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dirty="0">
              <a:solidFill>
                <a:schemeClr val="tx1"/>
              </a:solidFill>
            </a:endParaRP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atsApp Image 2018-12-10 at 3.06.29 PM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80" y="1918253"/>
            <a:ext cx="229865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266688" y="924338"/>
            <a:ext cx="1804504" cy="8050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rgbClr val="FE7A10"/>
                </a:solidFill>
              </a:rPr>
              <a:t>Click on the Tests Tab</a:t>
            </a:r>
            <a:endParaRPr lang="en-US" sz="1400" b="1" dirty="0">
              <a:solidFill>
                <a:srgbClr val="FE7A1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Add Test Details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69904" y="693694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372746" y="1239377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23749" y="887895"/>
            <a:ext cx="1804504" cy="8216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rgbClr val="FE7A10"/>
                </a:solidFill>
              </a:rPr>
              <a:t>Click on the “+” button to add test results </a:t>
            </a:r>
            <a:endParaRPr lang="en-US" sz="1400" b="1" dirty="0">
              <a:solidFill>
                <a:srgbClr val="FE7A1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7269" y="687067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60931" y="911085"/>
            <a:ext cx="1887330" cy="80838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Enter Test Reason and then click “Next”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84025" y="740076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03914" y="3526403"/>
            <a:ext cx="986547" cy="57845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WhatsApp Image 2018-12-11 at 11.12.05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267" y="1928192"/>
            <a:ext cx="230175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WhatsApp Image 2018-12-11 at 11.12.05 AM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337" y="1948069"/>
            <a:ext cx="2304844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9592367" y="940903"/>
            <a:ext cx="1804504" cy="7388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rgbClr val="FE7A10"/>
                </a:solidFill>
              </a:rPr>
              <a:t>Enter the Test Type </a:t>
            </a:r>
            <a:endParaRPr lang="en-US" sz="1400" b="1" dirty="0">
              <a:solidFill>
                <a:srgbClr val="FE7A1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95583" y="72019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4</a:t>
            </a:r>
          </a:p>
        </p:txBody>
      </p:sp>
      <p:pic>
        <p:nvPicPr>
          <p:cNvPr id="22" name="Picture 21" descr="WhatsApp Image 2018-12-11 at 11.12.05 AM (2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563" y="1967948"/>
            <a:ext cx="2304844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Rectangle 22"/>
          <p:cNvSpPr/>
          <p:nvPr/>
        </p:nvSpPr>
        <p:spPr>
          <a:xfrm flipV="1">
            <a:off x="5427506" y="5297555"/>
            <a:ext cx="466399" cy="496956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8054749" y="5506277"/>
            <a:ext cx="612173" cy="40750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10917219" y="5546033"/>
            <a:ext cx="661869" cy="36774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6099380" y="1222811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8882337" y="1133360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ular Callout 28"/>
          <p:cNvSpPr/>
          <p:nvPr/>
        </p:nvSpPr>
        <p:spPr>
          <a:xfrm>
            <a:off x="8020205" y="6237745"/>
            <a:ext cx="825621" cy="400110"/>
          </a:xfrm>
          <a:prstGeom prst="wedgeRectCallout">
            <a:avLst>
              <a:gd name="adj1" fmla="val 1044"/>
              <a:gd name="adj2" fmla="val -13921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proceed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10862796" y="6257623"/>
            <a:ext cx="825621" cy="400110"/>
          </a:xfrm>
          <a:prstGeom prst="wedgeRectCallout">
            <a:avLst>
              <a:gd name="adj1" fmla="val 1044"/>
              <a:gd name="adj2" fmla="val -13921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proceed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7" grpId="0" animBg="1"/>
      <p:bldP spid="9" grpId="0" animBg="1"/>
      <p:bldP spid="10" grpId="0" animBg="1"/>
      <p:bldP spid="16" grpId="0" animBg="1"/>
      <p:bldP spid="19" grpId="0" animBg="1"/>
      <p:bldP spid="24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WhatsApp Image 2018-12-11 at 11.12.05 AM (6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303" y="1808922"/>
            <a:ext cx="2295563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WhatsApp Image 2018-12-11 at 11.12.05 AM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46" y="1789044"/>
            <a:ext cx="2307937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057965" y="765312"/>
            <a:ext cx="1903895" cy="9243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rgbClr val="FE7A10"/>
                </a:solidFill>
              </a:rPr>
              <a:t>Select the Testing Facility</a:t>
            </a:r>
            <a:endParaRPr lang="en-US" sz="1400" b="1" dirty="0">
              <a:solidFill>
                <a:srgbClr val="FE7A1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Add Test Details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1182" y="53466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5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263415" y="861690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03871" y="868017"/>
            <a:ext cx="1804504" cy="79181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Request Test and enter Result  at the same time, or later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87208" y="657251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01296" y="761998"/>
            <a:ext cx="1887330" cy="9276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“Ok” on the alert message displayed.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93964" y="600929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7</a:t>
            </a:r>
          </a:p>
        </p:txBody>
      </p:sp>
      <p:pic>
        <p:nvPicPr>
          <p:cNvPr id="14" name="Picture 13" descr="WhatsApp Image 2018-12-11 at 11.12.05 AM (4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485" y="1818860"/>
            <a:ext cx="2307937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 descr="WhatsApp Image 2018-12-11 at 11.12.05 AM (5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755" y="1868556"/>
            <a:ext cx="229865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Rectangular Callout 22"/>
          <p:cNvSpPr/>
          <p:nvPr/>
        </p:nvSpPr>
        <p:spPr>
          <a:xfrm>
            <a:off x="11261035" y="5894493"/>
            <a:ext cx="805069" cy="707886"/>
          </a:xfrm>
          <a:prstGeom prst="wedgeRectCallout">
            <a:avLst>
              <a:gd name="adj1" fmla="val -90094"/>
              <a:gd name="adj2" fmla="val -60956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to complete the form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84861" y="851451"/>
            <a:ext cx="1804504" cy="8282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the “Update Location”  Button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538990" y="685800"/>
            <a:ext cx="867280" cy="302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8</a:t>
            </a:r>
          </a:p>
        </p:txBody>
      </p:sp>
      <p:sp>
        <p:nvSpPr>
          <p:cNvPr id="27" name="Rectangle 26"/>
          <p:cNvSpPr/>
          <p:nvPr/>
        </p:nvSpPr>
        <p:spPr>
          <a:xfrm flipV="1">
            <a:off x="10628983" y="5436704"/>
            <a:ext cx="661869" cy="36774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7998426" y="5440016"/>
            <a:ext cx="661869" cy="36774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5437444" y="5413513"/>
            <a:ext cx="661869" cy="36774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2661114" y="5357191"/>
            <a:ext cx="661869" cy="36774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6009928" y="1014090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8647110" y="1027342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ular Callout 32"/>
          <p:cNvSpPr/>
          <p:nvPr/>
        </p:nvSpPr>
        <p:spPr>
          <a:xfrm>
            <a:off x="0" y="1885890"/>
            <a:ext cx="944202" cy="1600438"/>
          </a:xfrm>
          <a:prstGeom prst="wedgeRectCallout">
            <a:avLst>
              <a:gd name="adj1" fmla="val 65703"/>
              <a:gd name="adj2" fmla="val -13210"/>
            </a:avLst>
          </a:prstGeom>
          <a:solidFill>
            <a:schemeClr val="bg1"/>
          </a:solidFill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Both Public or Private Sector labs can be selected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2454292" y="6068780"/>
            <a:ext cx="825621" cy="400110"/>
          </a:xfrm>
          <a:prstGeom prst="wedgeRectCallout">
            <a:avLst>
              <a:gd name="adj1" fmla="val 1044"/>
              <a:gd name="adj2" fmla="val -13921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proceed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5399588" y="6131727"/>
            <a:ext cx="825621" cy="400110"/>
          </a:xfrm>
          <a:prstGeom prst="wedgeRectCallout">
            <a:avLst>
              <a:gd name="adj1" fmla="val 1044"/>
              <a:gd name="adj2" fmla="val -13921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proceed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8003640" y="6181423"/>
            <a:ext cx="825621" cy="400110"/>
          </a:xfrm>
          <a:prstGeom prst="wedgeRectCallout">
            <a:avLst>
              <a:gd name="adj1" fmla="val 1044"/>
              <a:gd name="adj2" fmla="val -13921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proceed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7" grpId="0" animBg="1"/>
      <p:bldP spid="9" grpId="0" animBg="1"/>
      <p:bldP spid="10" grpId="0" animBg="1"/>
      <p:bldP spid="16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54C1D0-8AAC-44F6-AFD4-A961E7DC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E1CCD-407F-4CBD-B1CE-2A77A8AF6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948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atsApp Image 2018-12-11 at 11.12.05 AM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46" y="1828800"/>
            <a:ext cx="229865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Rectangular Callout 19"/>
          <p:cNvSpPr/>
          <p:nvPr/>
        </p:nvSpPr>
        <p:spPr>
          <a:xfrm>
            <a:off x="3438940" y="1967476"/>
            <a:ext cx="1943651" cy="523220"/>
          </a:xfrm>
          <a:prstGeom prst="wedgeRectCallout">
            <a:avLst>
              <a:gd name="adj1" fmla="val -57286"/>
              <a:gd name="adj2" fmla="val 114865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Tests added are shown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5660" y="4439734"/>
            <a:ext cx="1186706" cy="898708"/>
          </a:xfrm>
          <a:prstGeom prst="wedgeRectCallout">
            <a:avLst>
              <a:gd name="adj1" fmla="val -118373"/>
              <a:gd name="adj2" fmla="val 52978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Message displayed after successful update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Add Test Details </a:t>
            </a:r>
          </a:p>
        </p:txBody>
      </p:sp>
      <p:pic>
        <p:nvPicPr>
          <p:cNvPr id="14" name="Picture 13" descr="WhatsApp Image 2018-12-11 at 11.25.50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589" y="1709530"/>
            <a:ext cx="2307937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Rectangular Callout 21"/>
          <p:cNvSpPr/>
          <p:nvPr/>
        </p:nvSpPr>
        <p:spPr>
          <a:xfrm flipH="1">
            <a:off x="8275005" y="1494618"/>
            <a:ext cx="2883878" cy="738664"/>
          </a:xfrm>
          <a:prstGeom prst="wedgeRectCallout">
            <a:avLst>
              <a:gd name="adj1" fmla="val 71666"/>
              <a:gd name="adj2" fmla="val 4872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On entering a +</a:t>
            </a:r>
            <a:r>
              <a:rPr lang="en-IN" sz="1400" dirty="0" err="1"/>
              <a:t>ve</a:t>
            </a:r>
            <a:r>
              <a:rPr lang="en-IN" sz="1400" dirty="0"/>
              <a:t> diagnostic test, case status changes to </a:t>
            </a:r>
            <a:r>
              <a:rPr lang="en-IN" sz="1400" b="1" dirty="0"/>
              <a:t>Diagnosed But Pending Treatment(Notified)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5C3381-C014-418A-8574-245657154907}"/>
              </a:ext>
            </a:extLst>
          </p:cNvPr>
          <p:cNvSpPr/>
          <p:nvPr/>
        </p:nvSpPr>
        <p:spPr>
          <a:xfrm>
            <a:off x="0" y="2085084"/>
            <a:ext cx="3275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+mj-lt"/>
              </a:rPr>
              <a:t>Adding Test Results for Patients across any Location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042769-54B1-450D-B2C2-C6818787ADC1}"/>
              </a:ext>
            </a:extLst>
          </p:cNvPr>
          <p:cNvSpPr txBox="1">
            <a:spLocks/>
          </p:cNvSpPr>
          <p:nvPr/>
        </p:nvSpPr>
        <p:spPr>
          <a:xfrm>
            <a:off x="3816626" y="1205129"/>
            <a:ext cx="7918174" cy="44402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Test Results for any Patient across the country can be entered now in Nikshay App.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Users can search any patient across any location in the country using “+Add Test” button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In the +Add Test section, patients can be searched using only the numeric patient ID and not by any other fields.</a:t>
            </a:r>
          </a:p>
          <a:p>
            <a:pPr marL="0" lvl="1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</a:pPr>
            <a:endParaRPr lang="en-IN" sz="2000" dirty="0">
              <a:solidFill>
                <a:schemeClr val="tx1"/>
              </a:solidFill>
            </a:endParaRP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dirty="0">
              <a:solidFill>
                <a:schemeClr val="tx1"/>
              </a:solidFill>
            </a:endParaRP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5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WhatsApp Image 2018-10-24 at 7.11.05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760" y="1871586"/>
            <a:ext cx="2640414" cy="4459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Picture 27" descr="WhatsApp Image 2018-10-24 at 7.11.05 AM (1).jpe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40574" y="1878496"/>
            <a:ext cx="2880000" cy="4437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 descr="WhatsApp Image 2018-10-24 at 7.20.08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4" y="1977887"/>
            <a:ext cx="2880000" cy="434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C06C80-9FB0-4B0E-BECF-B2FFB8F49573}"/>
              </a:ext>
            </a:extLst>
          </p:cNvPr>
          <p:cNvSpPr txBox="1"/>
          <p:nvPr/>
        </p:nvSpPr>
        <p:spPr>
          <a:xfrm>
            <a:off x="2653748" y="0"/>
            <a:ext cx="8369386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Adding Test Results for Patients across any 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465950-4820-4D24-8943-4A994E90615D}"/>
              </a:ext>
            </a:extLst>
          </p:cNvPr>
          <p:cNvSpPr/>
          <p:nvPr/>
        </p:nvSpPr>
        <p:spPr>
          <a:xfrm>
            <a:off x="897924" y="894455"/>
            <a:ext cx="1794555" cy="9144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+Add Tests to search any patient across the country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562CB-2CD0-4AEB-AE47-B2CE0FF489E0}"/>
              </a:ext>
            </a:extLst>
          </p:cNvPr>
          <p:cNvSpPr/>
          <p:nvPr/>
        </p:nvSpPr>
        <p:spPr>
          <a:xfrm>
            <a:off x="1415388" y="691588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CD657518-6EC6-48CA-BBFD-217559039851}"/>
              </a:ext>
            </a:extLst>
          </p:cNvPr>
          <p:cNvGrpSpPr/>
          <p:nvPr/>
        </p:nvGrpSpPr>
        <p:grpSpPr>
          <a:xfrm>
            <a:off x="3321103" y="748448"/>
            <a:ext cx="2764421" cy="1060424"/>
            <a:chOff x="1967474" y="712578"/>
            <a:chExt cx="2228957" cy="10604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72F079-8F99-4987-8656-F0B4BA704A77}"/>
                </a:ext>
              </a:extLst>
            </p:cNvPr>
            <p:cNvSpPr/>
            <p:nvPr/>
          </p:nvSpPr>
          <p:spPr>
            <a:xfrm>
              <a:off x="2502675" y="888692"/>
              <a:ext cx="1693756" cy="8843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Search Patients </a:t>
              </a:r>
              <a:r>
                <a:rPr lang="en-US" sz="1400" b="1" dirty="0" err="1">
                  <a:solidFill>
                    <a:srgbClr val="FE7A10"/>
                  </a:solidFill>
                </a:rPr>
                <a:t>Nikshay</a:t>
              </a:r>
              <a:r>
                <a:rPr lang="en-US" sz="1400" b="1" dirty="0">
                  <a:solidFill>
                    <a:srgbClr val="FE7A10"/>
                  </a:solidFill>
                </a:rPr>
                <a:t> ID to enter Test Results</a:t>
              </a: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D888B26-E53C-4395-A9E6-4BED08278433}"/>
                </a:ext>
              </a:extLst>
            </p:cNvPr>
            <p:cNvSpPr/>
            <p:nvPr/>
          </p:nvSpPr>
          <p:spPr>
            <a:xfrm rot="5400000" flipH="1">
              <a:off x="1935140" y="1173688"/>
              <a:ext cx="288000" cy="22333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5ECB60-0415-4D80-BB03-63CC06EEB401}"/>
                </a:ext>
              </a:extLst>
            </p:cNvPr>
            <p:cNvSpPr/>
            <p:nvPr/>
          </p:nvSpPr>
          <p:spPr>
            <a:xfrm>
              <a:off x="2923634" y="712578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2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517181" y="2024145"/>
            <a:ext cx="1295143" cy="341851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5620848" y="4468010"/>
            <a:ext cx="382555" cy="232397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D657518-6EC6-48CA-BBFD-217559039851}"/>
              </a:ext>
            </a:extLst>
          </p:cNvPr>
          <p:cNvGrpSpPr/>
          <p:nvPr/>
        </p:nvGrpSpPr>
        <p:grpSpPr>
          <a:xfrm>
            <a:off x="6750369" y="689114"/>
            <a:ext cx="2823522" cy="1071524"/>
            <a:chOff x="1788189" y="799653"/>
            <a:chExt cx="2007135" cy="107152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72F079-8F99-4987-8656-F0B4BA704A77}"/>
                </a:ext>
              </a:extLst>
            </p:cNvPr>
            <p:cNvSpPr/>
            <p:nvPr/>
          </p:nvSpPr>
          <p:spPr>
            <a:xfrm>
              <a:off x="2247324" y="986867"/>
              <a:ext cx="1548000" cy="8843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Verify patient details and confirm to add test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9D888B26-E53C-4395-A9E6-4BED08278433}"/>
                </a:ext>
              </a:extLst>
            </p:cNvPr>
            <p:cNvSpPr/>
            <p:nvPr/>
          </p:nvSpPr>
          <p:spPr>
            <a:xfrm rot="5400000" flipH="1">
              <a:off x="1755855" y="1283019"/>
              <a:ext cx="288000" cy="22333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5ECB60-0415-4D80-BB03-63CC06EEB401}"/>
                </a:ext>
              </a:extLst>
            </p:cNvPr>
            <p:cNvSpPr/>
            <p:nvPr/>
          </p:nvSpPr>
          <p:spPr>
            <a:xfrm>
              <a:off x="2658078" y="799653"/>
              <a:ext cx="792000" cy="280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3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7032188" y="5984969"/>
            <a:ext cx="2887063" cy="326379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9785545" y="5054279"/>
            <a:ext cx="1684422" cy="523220"/>
          </a:xfrm>
          <a:prstGeom prst="wedgeRectCallout">
            <a:avLst>
              <a:gd name="adj1" fmla="val -67614"/>
              <a:gd name="adj2" fmla="val 113894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Click here to complete the form</a:t>
            </a:r>
          </a:p>
        </p:txBody>
      </p:sp>
    </p:spTree>
    <p:extLst>
      <p:ext uri="{BB962C8B-B14F-4D97-AF65-F5344CB8AC3E}">
        <p14:creationId xmlns:p14="http://schemas.microsoft.com/office/powerpoint/2010/main" val="32351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3" grpId="0" animBg="1"/>
      <p:bldP spid="29" grpId="1" animBg="1"/>
      <p:bldP spid="2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Treatment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440297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dirty="0">
              <a:solidFill>
                <a:schemeClr val="tx1"/>
              </a:solidFill>
            </a:endParaRP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 txBox="1">
            <a:spLocks/>
          </p:cNvSpPr>
          <p:nvPr/>
        </p:nvSpPr>
        <p:spPr>
          <a:xfrm>
            <a:off x="3816626" y="1205129"/>
            <a:ext cx="7918174" cy="40145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rgbClr val="000F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Initiation of Treatment is the third step in the Patient Management Lifecycle in Nikshay (After Enrolment and Enter Test Details).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In Treatment Details section, “Date of Diagnosis” and “Basis of Diagnosis” gets populated based on the Diagnosis test details.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Once Treatment details are updated, the Adherence Calendar is  made available for view and update.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The Start Treatment Screen is common for DS TB and DR TB Patients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9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atsApp Image 2018-12-11 at 11.25.50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63" y="1888435"/>
            <a:ext cx="2307937" cy="396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187175" y="1043607"/>
            <a:ext cx="1804504" cy="6261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rgbClr val="FE7A10"/>
                </a:solidFill>
              </a:rPr>
              <a:t>Select Patients from the “Treatment Not Started” List</a:t>
            </a:r>
            <a:endParaRPr lang="en-US" sz="1400" b="1" dirty="0">
              <a:solidFill>
                <a:srgbClr val="FE7A1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Starting Treatment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10269" y="773207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372746" y="1308951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62895" y="997225"/>
            <a:ext cx="1804504" cy="682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Enter Type of Patient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537" y="796399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48557" y="891207"/>
            <a:ext cx="1887330" cy="7785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Enter Diagnosis Details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541225" y="720199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3</a:t>
            </a:r>
          </a:p>
        </p:txBody>
      </p:sp>
      <p:pic>
        <p:nvPicPr>
          <p:cNvPr id="14" name="Picture 13" descr="WhatsApp Image 2018-12-11 at 2.50.05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041" y="1838739"/>
            <a:ext cx="2307937" cy="396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6258406" y="1282447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228600" y="1874770"/>
            <a:ext cx="735495" cy="1169551"/>
          </a:xfrm>
          <a:prstGeom prst="wedgeRectCallout">
            <a:avLst>
              <a:gd name="adj1" fmla="val 126510"/>
              <a:gd name="adj2" fmla="val -188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Click here to Start treatment</a:t>
            </a:r>
          </a:p>
        </p:txBody>
      </p:sp>
      <p:pic>
        <p:nvPicPr>
          <p:cNvPr id="23" name="Picture 22" descr="WhatsApp Image 2018-12-11 at 3.06.44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606" y="1888435"/>
            <a:ext cx="2298656" cy="396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5" name="Rectangular Callout 24"/>
          <p:cNvSpPr/>
          <p:nvPr/>
        </p:nvSpPr>
        <p:spPr>
          <a:xfrm flipH="1">
            <a:off x="9190577" y="2628686"/>
            <a:ext cx="1788740" cy="738664"/>
          </a:xfrm>
          <a:prstGeom prst="wedgeRectCallout">
            <a:avLst>
              <a:gd name="adj1" fmla="val 96452"/>
              <a:gd name="adj2" fmla="val 1800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Auto-populated based on test result and is non editable</a:t>
            </a:r>
            <a:endParaRPr lang="en-IN" sz="1400" dirty="0"/>
          </a:p>
        </p:txBody>
      </p:sp>
      <p:sp>
        <p:nvSpPr>
          <p:cNvPr id="26" name="Rectangle 25"/>
          <p:cNvSpPr/>
          <p:nvPr/>
        </p:nvSpPr>
        <p:spPr>
          <a:xfrm>
            <a:off x="6830522" y="2452784"/>
            <a:ext cx="991574" cy="331926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833834" y="3548271"/>
            <a:ext cx="958443" cy="293300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64939" y="5539411"/>
            <a:ext cx="676836" cy="293300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420783" y="5483089"/>
            <a:ext cx="676836" cy="293300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>
            <a:off x="7950894" y="2557759"/>
            <a:ext cx="293711" cy="1219111"/>
          </a:xfrm>
          <a:prstGeom prst="rightBrace">
            <a:avLst>
              <a:gd name="adj1" fmla="val 8333"/>
              <a:gd name="adj2" fmla="val 49204"/>
            </a:avLst>
          </a:prstGeom>
          <a:ln w="38100">
            <a:solidFill>
              <a:srgbClr val="FE7A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28773" y="2485915"/>
            <a:ext cx="2111383" cy="331926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7" grpId="0" animBg="1"/>
      <p:bldP spid="9" grpId="0" animBg="1"/>
      <p:bldP spid="10" grpId="0" animBg="1"/>
      <p:bldP spid="16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12731" y="765313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Enter Adherence Details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Starting Treatment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15947" y="53466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4</a:t>
            </a:r>
          </a:p>
        </p:txBody>
      </p:sp>
      <p:pic>
        <p:nvPicPr>
          <p:cNvPr id="11" name="Picture 10" descr="WhatsApp Image 2018-12-11 at 2.50.05 PM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839" y="1610139"/>
            <a:ext cx="2314125" cy="396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 flipH="1">
            <a:off x="188843" y="1815803"/>
            <a:ext cx="1759226" cy="898708"/>
          </a:xfrm>
          <a:prstGeom prst="wedgeRectCallout">
            <a:avLst>
              <a:gd name="adj1" fmla="val -58248"/>
              <a:gd name="adj2" fmla="val 67355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Select the Adherence Technology through which patient will be monitored. 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4462670" y="4318784"/>
            <a:ext cx="1451322" cy="738664"/>
          </a:xfrm>
          <a:prstGeom prst="wedgeRectCallout">
            <a:avLst>
              <a:gd name="adj1" fmla="val -63725"/>
              <a:gd name="adj2" fmla="val 62446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Click here to complete the form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37722" y="5188226"/>
            <a:ext cx="685800" cy="36774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WhatsApp Image 2018-12-11 at 3.16.58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450" y="1639956"/>
            <a:ext cx="2298656" cy="396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" name="Rectangular Callout 23"/>
          <p:cNvSpPr/>
          <p:nvPr/>
        </p:nvSpPr>
        <p:spPr>
          <a:xfrm flipH="1">
            <a:off x="9241468" y="1866664"/>
            <a:ext cx="1224000" cy="518728"/>
          </a:xfrm>
          <a:prstGeom prst="wedgeRectCallout">
            <a:avLst>
              <a:gd name="adj1" fmla="val 128269"/>
              <a:gd name="adj2" fmla="val 8097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Status of case gets updated</a:t>
            </a:r>
          </a:p>
        </p:txBody>
      </p:sp>
      <p:sp>
        <p:nvSpPr>
          <p:cNvPr id="25" name="Rectangular Callout 24"/>
          <p:cNvSpPr/>
          <p:nvPr/>
        </p:nvSpPr>
        <p:spPr>
          <a:xfrm flipH="1">
            <a:off x="9383929" y="3798169"/>
            <a:ext cx="1224000" cy="1169551"/>
          </a:xfrm>
          <a:prstGeom prst="wedgeRectCallout">
            <a:avLst>
              <a:gd name="adj1" fmla="val 128269"/>
              <a:gd name="adj2" fmla="val 8097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Adherence calendar of the patient will now be visible.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3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1643535"/>
          </a:xfrm>
        </p:spPr>
        <p:txBody>
          <a:bodyPr>
            <a:normAutofit fontScale="90000"/>
          </a:bodyPr>
          <a:lstStyle/>
          <a:p>
            <a:r>
              <a:rPr lang="en-IN" dirty="0"/>
              <a:t>Allocating MERM Devices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WhatsApp Image 2018-12-10 at 11.48.49 AM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77" y="1789044"/>
            <a:ext cx="2160000" cy="37211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057966" y="765312"/>
            <a:ext cx="1804504" cy="8845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the “MERM” Tab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Allocating MERM Boxes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1182" y="53466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263415" y="861690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04479" y="818320"/>
            <a:ext cx="1804504" cy="8912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the “Allocate MERM” or “+”  Button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8608" y="647311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93183" y="831572"/>
            <a:ext cx="1887330" cy="8680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“Save” after entering necessary details.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7251" y="68044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52313" y="3284646"/>
            <a:ext cx="1139687" cy="1329595"/>
          </a:xfrm>
          <a:prstGeom prst="wedgeRectCallout">
            <a:avLst>
              <a:gd name="adj1" fmla="val -98808"/>
              <a:gd name="adj2" fmla="val 81814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Message displayed that MERM has been allocated successfully</a:t>
            </a:r>
          </a:p>
        </p:txBody>
      </p:sp>
      <p:pic>
        <p:nvPicPr>
          <p:cNvPr id="20" name="Picture 19" descr="WhatsApp Image 2018-12-10 at 11.48.49 AM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20" y="1779105"/>
            <a:ext cx="2160000" cy="37211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 descr="WhatsApp Image 2018-12-10 at 11.48.49 AM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911" y="1818863"/>
            <a:ext cx="2160000" cy="3716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 descr="WhatsApp Image 2018-12-10 at 11.48.49 A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460" y="1878497"/>
            <a:ext cx="2160000" cy="37211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1875182" y="4899992"/>
            <a:ext cx="1007166" cy="57978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19261" y="4979505"/>
            <a:ext cx="546652" cy="496956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92617" y="4452730"/>
            <a:ext cx="1007166" cy="318053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008782" y="3889513"/>
            <a:ext cx="1109869" cy="32467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7" grpId="0" animBg="1"/>
      <p:bldP spid="9" grpId="0" animBg="1"/>
      <p:bldP spid="10" grpId="0" animBg="1"/>
      <p:bldP spid="16" grpId="0" animBg="1"/>
      <p:bldP spid="19" grpId="0" animBg="1"/>
      <p:bldP spid="27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Adherence Tracking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877619"/>
          </a:xfrm>
        </p:spPr>
        <p:txBody>
          <a:bodyPr anchor="t">
            <a:normAutofit fontScale="92500"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As soon as the Patient’s treatment details are entered and, Patient’s status changes to “On treatment”, the ”Adherence” section is displayed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 Nikshay 2.0 is integrated with ICT Based adherence technologies of 99DOTS and MERM.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If a 99 DOTS patient makes a call or if a MERM Patient opens his Medicine box to indicate dose taken, Adherence calendar gets updated.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The Adherence Calendar can also be manually updated for Missed dose or Dose taken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Adherence details for a date range can be updated by selecting multiple dates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Tags (Remarks) can also be added for later reference</a:t>
            </a: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1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atsApp Image 2018-12-12 at 1.17.12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877" y="1878496"/>
            <a:ext cx="2304844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 descr="WhatsApp Image 2018-12-12 at 1.17.12 PM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920" y="1898373"/>
            <a:ext cx="2295563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739913" y="974034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“Add” to Mark doses manually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Manual Adherence Update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3129" y="743389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25" name="Rectangular Callout 24"/>
          <p:cNvSpPr/>
          <p:nvPr/>
        </p:nvSpPr>
        <p:spPr>
          <a:xfrm flipH="1">
            <a:off x="10968000" y="3370787"/>
            <a:ext cx="1018591" cy="1169551"/>
          </a:xfrm>
          <a:prstGeom prst="wedgeRectCallout">
            <a:avLst>
              <a:gd name="adj1" fmla="val 153441"/>
              <a:gd name="adj2" fmla="val -9717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Calendar updated with light green </a:t>
            </a:r>
            <a:r>
              <a:rPr lang="en-IN" sz="1000" dirty="0" err="1"/>
              <a:t>color</a:t>
            </a:r>
            <a:r>
              <a:rPr lang="en-IN" sz="1000" dirty="0"/>
              <a:t> as manually updated as dose taken</a:t>
            </a:r>
          </a:p>
        </p:txBody>
      </p:sp>
      <p:pic>
        <p:nvPicPr>
          <p:cNvPr id="14" name="Picture 13" descr="WhatsApp Image 2018-12-12 at 1.16.16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47" y="1838737"/>
            <a:ext cx="229865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 descr="WhatsApp Image 2018-12-12 at 1.17.12 PM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458" y="1888435"/>
            <a:ext cx="2307937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3496366" y="997227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Select Dates to be tagged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99582" y="76658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30235" y="1036982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“Confirm to mark manual doses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33451" y="806337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3</a:t>
            </a:r>
          </a:p>
        </p:txBody>
      </p:sp>
      <p:sp>
        <p:nvSpPr>
          <p:cNvPr id="30" name="Rectangular Callout 29"/>
          <p:cNvSpPr/>
          <p:nvPr/>
        </p:nvSpPr>
        <p:spPr>
          <a:xfrm flipH="1">
            <a:off x="6275558" y="5915836"/>
            <a:ext cx="1705563" cy="553998"/>
          </a:xfrm>
          <a:prstGeom prst="wedgeRectCallout">
            <a:avLst>
              <a:gd name="adj1" fmla="val 45075"/>
              <a:gd name="adj2" fmla="val -41060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In confirmation window, dates for which adherence is being updated is displayed</a:t>
            </a:r>
          </a:p>
        </p:txBody>
      </p:sp>
      <p:sp>
        <p:nvSpPr>
          <p:cNvPr id="31" name="Rectangular Callout 30"/>
          <p:cNvSpPr/>
          <p:nvPr/>
        </p:nvSpPr>
        <p:spPr>
          <a:xfrm flipH="1">
            <a:off x="4820478" y="5979947"/>
            <a:ext cx="1032026" cy="553998"/>
          </a:xfrm>
          <a:prstGeom prst="wedgeRectCallout">
            <a:avLst>
              <a:gd name="adj1" fmla="val 19277"/>
              <a:gd name="adj2" fmla="val -132017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After selecting dates, click here to confirm</a:t>
            </a:r>
          </a:p>
        </p:txBody>
      </p:sp>
      <p:sp>
        <p:nvSpPr>
          <p:cNvPr id="33" name="Rectangular Callout 32"/>
          <p:cNvSpPr/>
          <p:nvPr/>
        </p:nvSpPr>
        <p:spPr>
          <a:xfrm flipH="1">
            <a:off x="3119665" y="6029642"/>
            <a:ext cx="936000" cy="400110"/>
          </a:xfrm>
          <a:prstGeom prst="wedgeRectCallout">
            <a:avLst>
              <a:gd name="adj1" fmla="val -93734"/>
              <a:gd name="adj2" fmla="val -175518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to cancel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89652" y="5247861"/>
            <a:ext cx="495334" cy="238539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77539" y="3561522"/>
            <a:ext cx="495334" cy="238539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2977950" y="1116962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5605194" y="1140154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BB2F-D6C4-4D98-8362-B124A367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Nikshay version 2:</a:t>
            </a:r>
            <a:br>
              <a:rPr lang="en-GB" dirty="0"/>
            </a:br>
            <a:r>
              <a:rPr lang="en-GB" dirty="0"/>
              <a:t>Intro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Nikshay is an Integrated ICT system for TB patient management and care in India. Consolidating various improvements since 2012, Version 2 makes the following upgrades: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Unified interface for public and private sector health care providers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Integrates all adherence technologies such as 99DOTS and MERM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Unified DSTB and DRTB data entry forms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PHI level users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Mobile friendly website with mobile app</a:t>
            </a:r>
          </a:p>
        </p:txBody>
      </p:sp>
    </p:spTree>
    <p:extLst>
      <p:ext uri="{BB962C8B-B14F-4D97-AF65-F5344CB8AC3E}">
        <p14:creationId xmlns:p14="http://schemas.microsoft.com/office/powerpoint/2010/main" val="1402177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 Treatment Outcome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440297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DTO or TU or PHI level user can update Treatment Outcome.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Users can update Treatment Outcome (or any other details) of only those patients who are enrolled or taking treatment under their own District or TU or PHI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Outcome can be declared for a Public or Private Sector Patient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After update of Outcome, the patient record moves to “Outcome Assigned” list under “Patient Management”.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If Outcome of a case is updated incorrectly, it can be corrected using the “Reopen” case option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hatsApp Image 2018-12-11 at 3.40.25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26" y="1739347"/>
            <a:ext cx="2292469" cy="396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 descr="WhatsApp Image 2018-12-11 at 3.39.06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59" y="1689652"/>
            <a:ext cx="2304844" cy="396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276627" y="954157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“Outcome” Button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Assign Treatment Outcome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79843" y="72351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3528392" y="4875376"/>
            <a:ext cx="1451322" cy="523220"/>
          </a:xfrm>
          <a:prstGeom prst="wedgeRectCallout">
            <a:avLst>
              <a:gd name="adj1" fmla="val -135633"/>
              <a:gd name="adj2" fmla="val -3760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Click here to assign outcomes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32450" y="4601817"/>
            <a:ext cx="964098" cy="55659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ular Callout 23"/>
          <p:cNvSpPr/>
          <p:nvPr/>
        </p:nvSpPr>
        <p:spPr>
          <a:xfrm flipH="1">
            <a:off x="7432547" y="2363621"/>
            <a:ext cx="1224000" cy="523220"/>
          </a:xfrm>
          <a:prstGeom prst="wedgeRectCallout">
            <a:avLst>
              <a:gd name="adj1" fmla="val 105533"/>
              <a:gd name="adj2" fmla="val 120174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Select Outcome </a:t>
            </a:r>
          </a:p>
        </p:txBody>
      </p:sp>
      <p:sp>
        <p:nvSpPr>
          <p:cNvPr id="25" name="Rectangular Callout 24"/>
          <p:cNvSpPr/>
          <p:nvPr/>
        </p:nvSpPr>
        <p:spPr>
          <a:xfrm flipH="1">
            <a:off x="7495495" y="3957197"/>
            <a:ext cx="1737958" cy="307777"/>
          </a:xfrm>
          <a:prstGeom prst="wedgeRectCallout">
            <a:avLst>
              <a:gd name="adj1" fmla="val 112523"/>
              <a:gd name="adj2" fmla="val -4084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Enter Outcome Date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95957" y="1027043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Assign Treatment Outcome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9173" y="79639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22" name="Rectangular Callout 21"/>
          <p:cNvSpPr/>
          <p:nvPr/>
        </p:nvSpPr>
        <p:spPr>
          <a:xfrm flipH="1">
            <a:off x="7945714" y="4488966"/>
            <a:ext cx="1056705" cy="523220"/>
          </a:xfrm>
          <a:prstGeom prst="wedgeRectCallout">
            <a:avLst>
              <a:gd name="adj1" fmla="val 105694"/>
              <a:gd name="adj2" fmla="val -1387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Click on Close Case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11417" y="4681331"/>
            <a:ext cx="2064027" cy="198784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4170646" y="1166658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WhatsApp Image 2018-12-12 at 12.59.37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554" y="1808921"/>
            <a:ext cx="229865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8613278" y="5880908"/>
            <a:ext cx="1961958" cy="467820"/>
          </a:xfrm>
          <a:prstGeom prst="wedgeRectCallout">
            <a:avLst>
              <a:gd name="adj1" fmla="val 47891"/>
              <a:gd name="adj2" fmla="val -96964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Message displayed as Case closed successfully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8278820" y="1179910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4" grpId="0" animBg="1"/>
      <p:bldP spid="25" grpId="0" animBg="1"/>
      <p:bldP spid="14" grpId="0" animBg="1"/>
      <p:bldP spid="16" grpId="0" animBg="1"/>
      <p:bldP spid="22" grpId="0" animBg="1"/>
      <p:bldP spid="26" grpId="0" animBg="1"/>
      <p:bldP spid="27" grpId="0" animBg="1"/>
      <p:bldP spid="29" grpId="0" animBg="1"/>
      <p:bldP spid="3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WhatsApp Image 2018-12-12 at 2.09.55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537" y="1759226"/>
            <a:ext cx="2304844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Picture 31" descr="WhatsApp Image 2018-12-12 at 2.06.58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658" y="1769165"/>
            <a:ext cx="230175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Picture 30" descr="WhatsApp Image 2018-12-12 at 2.05.18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16" y="1818861"/>
            <a:ext cx="2295563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276627" y="954157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“Reopen Case”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Edit Treatment Outcomes (Reopen Case)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79843" y="72351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3448879" y="4298906"/>
            <a:ext cx="1172817" cy="1600438"/>
          </a:xfrm>
          <a:prstGeom prst="wedgeRectCallout">
            <a:avLst>
              <a:gd name="adj1" fmla="val -150827"/>
              <a:gd name="adj2" fmla="val 757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This section is visible after Treatment Outcome is updated for a case</a:t>
            </a:r>
            <a:endParaRPr lang="en-IN" sz="1400" dirty="0"/>
          </a:p>
        </p:txBody>
      </p:sp>
      <p:sp>
        <p:nvSpPr>
          <p:cNvPr id="21" name="Rectangle 20"/>
          <p:cNvSpPr/>
          <p:nvPr/>
        </p:nvSpPr>
        <p:spPr>
          <a:xfrm>
            <a:off x="1202633" y="4740965"/>
            <a:ext cx="964098" cy="55659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95957" y="1027043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Enter Date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9173" y="79639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62330" y="3230218"/>
            <a:ext cx="2064027" cy="198784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4170646" y="1166658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613278" y="5880908"/>
            <a:ext cx="1961958" cy="683264"/>
          </a:xfrm>
          <a:prstGeom prst="wedgeRectCallout">
            <a:avLst>
              <a:gd name="adj1" fmla="val 43332"/>
              <a:gd name="adj2" fmla="val -105462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Message displayed as Case Reopened successfully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8278820" y="1179910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ular Callout 32"/>
          <p:cNvSpPr/>
          <p:nvPr/>
        </p:nvSpPr>
        <p:spPr>
          <a:xfrm flipH="1">
            <a:off x="7286599" y="2677613"/>
            <a:ext cx="1368000" cy="523220"/>
          </a:xfrm>
          <a:prstGeom prst="wedgeRectCallout">
            <a:avLst>
              <a:gd name="adj1" fmla="val 100242"/>
              <a:gd name="adj2" fmla="val 47381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Click here to Reopen Case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14" grpId="0" animBg="1"/>
      <p:bldP spid="16" grpId="0" animBg="1"/>
      <p:bldP spid="26" grpId="0" animBg="1"/>
      <p:bldP spid="27" grpId="0" animBg="1"/>
      <p:bldP spid="29" grpId="0" animBg="1"/>
      <p:bldP spid="30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Delete a Case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440297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Before deleting a case, users should be careful because, “deletion” can not be undone.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 While deleting, the user needs to select the reason for deletion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1800" dirty="0">
                <a:solidFill>
                  <a:schemeClr val="tx1"/>
                </a:solidFill>
              </a:rPr>
              <a:t>The Audit Trail of deleted cases will be available with Nikshay Technical Team and can be extracted and shared with CTD if required.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dirty="0">
                <a:solidFill>
                  <a:schemeClr val="tx1"/>
                </a:solidFill>
              </a:rPr>
              <a:t>The deleted case will not be visible to users ( in the Application or in the  Reports/Registers)</a:t>
            </a: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WhatsApp Image 2018-12-12 at 2.15.13 PM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38" y="1749287"/>
            <a:ext cx="2295563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 descr="WhatsApp Image 2018-12-12 at 2.15.13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3" y="1759226"/>
            <a:ext cx="2295563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739914" y="1033670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“Reopen Case”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Delete Case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3130" y="803025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372" y="5337311"/>
            <a:ext cx="2097158" cy="258419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74661" y="1017104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Select Reason for Deletion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77877" y="786459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117099" y="1136841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6092211" y="1120275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ular Callout 32"/>
          <p:cNvSpPr/>
          <p:nvPr/>
        </p:nvSpPr>
        <p:spPr>
          <a:xfrm flipH="1">
            <a:off x="5378285" y="5957525"/>
            <a:ext cx="724341" cy="707886"/>
          </a:xfrm>
          <a:prstGeom prst="wedgeRectCallout">
            <a:avLst>
              <a:gd name="adj1" fmla="val 153756"/>
              <a:gd name="adj2" fmla="val -315138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Click here to Delete Patient Record</a:t>
            </a:r>
            <a:endParaRPr lang="en-IN" sz="1000" dirty="0"/>
          </a:p>
        </p:txBody>
      </p:sp>
      <p:pic>
        <p:nvPicPr>
          <p:cNvPr id="23" name="Picture 22" descr="WhatsApp Image 2018-12-12 at 2.15.13 PM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129" y="1729408"/>
            <a:ext cx="2295563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6650382" y="1030356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Confirm Deletion of patient record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53598" y="799711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014250" y="3939207"/>
            <a:ext cx="443950" cy="258419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WhatsApp Image 2018-12-12 at 2.15.13 PM (3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207" y="1749287"/>
            <a:ext cx="2295563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613278" y="5880908"/>
            <a:ext cx="1961958" cy="683264"/>
          </a:xfrm>
          <a:prstGeom prst="wedgeRectCallout">
            <a:avLst>
              <a:gd name="adj1" fmla="val 43332"/>
              <a:gd name="adj2" fmla="val -105462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Message displayed as Patient Record deleted successfully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14" grpId="0" animBg="1"/>
      <p:bldP spid="16" grpId="0" animBg="1"/>
      <p:bldP spid="27" grpId="0" animBg="1"/>
      <p:bldP spid="30" grpId="0" animBg="1"/>
      <p:bldP spid="33" grpId="0" animBg="1"/>
      <p:bldP spid="24" grpId="0" animBg="1"/>
      <p:bldP spid="25" grpId="0" animBg="1"/>
      <p:bldP spid="28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 Benefit Transfer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440297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Nikshay enables Direct Benefit Transfer of incentives into Bank Account of Beneficiaries under various schemes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The various schemes under which benefits can be processed are: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Nikshay </a:t>
            </a:r>
            <a:r>
              <a:rPr lang="en-I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Poshan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Yojana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TB Patient Incentive to TB Patients for nutrition support  (FEATURE AVAILABLE)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 supporters incentive (COMING SOON)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Tribal TB patients (COMING SOON)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Practitioners incentives for Notification (COMING SOON)</a:t>
            </a:r>
          </a:p>
          <a:p>
            <a:pPr marL="457200" lvl="2" indent="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endParaRPr lang="en-I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Process Overview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73717"/>
              </p:ext>
            </p:extLst>
          </p:nvPr>
        </p:nvGraphicFramePr>
        <p:xfrm>
          <a:off x="606563" y="985932"/>
          <a:ext cx="10934700" cy="533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737">
                  <a:extLst>
                    <a:ext uri="{9D8B030D-6E8A-4147-A177-3AD203B41FA5}">
                      <a16:colId xmlns:a16="http://schemas.microsoft.com/office/drawing/2014/main" val="1027177857"/>
                    </a:ext>
                  </a:extLst>
                </a:gridCol>
                <a:gridCol w="1015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algn="just"/>
                      <a:r>
                        <a:rPr lang="en-IN" sz="2000" b="1" u="none" dirty="0">
                          <a:solidFill>
                            <a:schemeClr val="tx2"/>
                          </a:solidFill>
                        </a:rPr>
                        <a:t>STEP</a:t>
                      </a: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DETAILS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IN" sz="2000" b="1" u="none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Update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Beneficiary’s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Bank Account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details (Bank Name, Account Number and IFSC Code) in Nikshay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IN" sz="2000" b="1" u="non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Beneficiary’s Bank details (entered in Nikshay), are sent to Public Finance Management System (PFMS) for 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validation/ registration</a:t>
                      </a:r>
                      <a:r>
                        <a:rPr lang="en-IN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This is a one time activity for each beneficiary (provided account details do not change). 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0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u="non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IN" sz="2000" b="1" u="none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on scheme eligibility criteria, every time a beneficiary is eligible for DBT a </a:t>
                      </a:r>
                      <a:r>
                        <a:rPr lang="en-IN" sz="1800" b="1" baseline="0" dirty="0">
                          <a:solidFill>
                            <a:schemeClr val="tx1"/>
                          </a:solidFill>
                        </a:rPr>
                        <a:t>Benefit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is created in the system. Each benefit is tracked till a DBT transaction is successful for the beneficiary.</a:t>
                      </a:r>
                      <a:endParaRPr lang="en-IN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IN" sz="2000" b="1" u="none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DBT can be made to validated/Registered beneficiaries. For every payment, double check at TU &amp; DTO is required (</a:t>
                      </a:r>
                      <a:r>
                        <a:rPr lang="en-IN" sz="1800" b="1" baseline="0" dirty="0">
                          <a:solidFill>
                            <a:schemeClr val="tx1"/>
                          </a:solidFill>
                        </a:rPr>
                        <a:t>Checker /TU – Approver/DTO</a:t>
                      </a:r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).</a:t>
                      </a:r>
                      <a:r>
                        <a:rPr lang="en-IN" sz="1800" b="0" baseline="0" dirty="0">
                          <a:solidFill>
                            <a:schemeClr val="tx1"/>
                          </a:solidFill>
                        </a:rPr>
                        <a:t> The DTOs approval will initiate payment process after OTP Authentication via registered mobile No.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0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u="non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IN" sz="2000" b="1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If</a:t>
                      </a:r>
                      <a:r>
                        <a:rPr lang="en-IN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 is a failure in beneficiary Validation / payment, the reason</a:t>
                      </a:r>
                      <a:r>
                        <a:rPr lang="en-IN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will be displayed to the users. On rectification of the said errors, the payment process can be re-triggered. 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024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IN" sz="2000" b="1" u="none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72000" marT="36000" marB="36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Nikshay reflects the 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Beneficiary</a:t>
                      </a:r>
                      <a:r>
                        <a:rPr lang="en-IN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status (</a:t>
                      </a:r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status of registration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Benefit Status(</a:t>
                      </a:r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status of payment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in DBT</a:t>
                      </a:r>
                      <a:r>
                        <a:rPr lang="en-IN" sz="1800" b="0" baseline="0" dirty="0">
                          <a:solidFill>
                            <a:schemeClr val="tx1"/>
                          </a:solidFill>
                        </a:rPr>
                        <a:t> Module (explained below)</a:t>
                      </a:r>
                      <a:endParaRPr lang="en-IN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310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WhatsApp Image 2018-10-24 at 7.43.49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13" y="2015411"/>
            <a:ext cx="2528494" cy="4355952"/>
          </a:xfrm>
          <a:prstGeom prst="rect">
            <a:avLst/>
          </a:prstGeom>
        </p:spPr>
      </p:pic>
      <p:pic>
        <p:nvPicPr>
          <p:cNvPr id="19" name="Picture 18" descr="WhatsApp Image 2018-10-24 at 7.41.17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940" y="1940766"/>
            <a:ext cx="2171342" cy="4460033"/>
          </a:xfrm>
          <a:prstGeom prst="rect">
            <a:avLst/>
          </a:prstGeom>
        </p:spPr>
      </p:pic>
      <p:pic>
        <p:nvPicPr>
          <p:cNvPr id="21" name="Picture 20" descr="WhatsApp Image 2018-10-24 at 7.20.08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4" y="1978089"/>
            <a:ext cx="2003957" cy="4348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C06C80-9FB0-4B0E-BECF-B2FFB8F49573}"/>
              </a:ext>
            </a:extLst>
          </p:cNvPr>
          <p:cNvSpPr txBox="1"/>
          <p:nvPr/>
        </p:nvSpPr>
        <p:spPr>
          <a:xfrm>
            <a:off x="2653748" y="0"/>
            <a:ext cx="8369386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Adding Bank Details for DBT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465950-4820-4D24-8943-4A994E90615D}"/>
              </a:ext>
            </a:extLst>
          </p:cNvPr>
          <p:cNvSpPr/>
          <p:nvPr/>
        </p:nvSpPr>
        <p:spPr>
          <a:xfrm>
            <a:off x="584886" y="902694"/>
            <a:ext cx="1662749" cy="8843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Search to search any patient across the country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562CB-2CD0-4AEB-AE47-B2CE0FF489E0}"/>
              </a:ext>
            </a:extLst>
          </p:cNvPr>
          <p:cNvSpPr/>
          <p:nvPr/>
        </p:nvSpPr>
        <p:spPr>
          <a:xfrm>
            <a:off x="1028209" y="691588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CD657518-6EC6-48CA-BBFD-217559039851}"/>
              </a:ext>
            </a:extLst>
          </p:cNvPr>
          <p:cNvGrpSpPr/>
          <p:nvPr/>
        </p:nvGrpSpPr>
        <p:grpSpPr>
          <a:xfrm>
            <a:off x="2668599" y="693918"/>
            <a:ext cx="2018731" cy="1068661"/>
            <a:chOff x="2183850" y="704341"/>
            <a:chExt cx="2018731" cy="106866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72F079-8F99-4987-8656-F0B4BA704A77}"/>
                </a:ext>
              </a:extLst>
            </p:cNvPr>
            <p:cNvSpPr/>
            <p:nvPr/>
          </p:nvSpPr>
          <p:spPr>
            <a:xfrm>
              <a:off x="2489110" y="888692"/>
              <a:ext cx="1713471" cy="8843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Search Patients by their Name, Old or new Nikshay ID</a:t>
              </a: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D888B26-E53C-4395-A9E6-4BED08278433}"/>
                </a:ext>
              </a:extLst>
            </p:cNvPr>
            <p:cNvSpPr/>
            <p:nvPr/>
          </p:nvSpPr>
          <p:spPr>
            <a:xfrm rot="5400000" flipH="1">
              <a:off x="2151516" y="1173688"/>
              <a:ext cx="288000" cy="22333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5ECB60-0415-4D80-BB03-63CC06EEB401}"/>
                </a:ext>
              </a:extLst>
            </p:cNvPr>
            <p:cNvSpPr/>
            <p:nvPr/>
          </p:nvSpPr>
          <p:spPr>
            <a:xfrm>
              <a:off x="2964228" y="704341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2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489190" y="2406700"/>
            <a:ext cx="1022029" cy="341851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D657518-6EC6-48CA-BBFD-217559039851}"/>
              </a:ext>
            </a:extLst>
          </p:cNvPr>
          <p:cNvGrpSpPr/>
          <p:nvPr/>
        </p:nvGrpSpPr>
        <p:grpSpPr>
          <a:xfrm>
            <a:off x="5148273" y="747041"/>
            <a:ext cx="2068072" cy="1032938"/>
            <a:chOff x="2183850" y="758726"/>
            <a:chExt cx="2068072" cy="103293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72F079-8F99-4987-8656-F0B4BA704A77}"/>
                </a:ext>
              </a:extLst>
            </p:cNvPr>
            <p:cNvSpPr/>
            <p:nvPr/>
          </p:nvSpPr>
          <p:spPr>
            <a:xfrm>
              <a:off x="2480479" y="907354"/>
              <a:ext cx="1771443" cy="8843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Click  on the DBT Tab in the Patient Details Page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9D888B26-E53C-4395-A9E6-4BED08278433}"/>
                </a:ext>
              </a:extLst>
            </p:cNvPr>
            <p:cNvSpPr/>
            <p:nvPr/>
          </p:nvSpPr>
          <p:spPr>
            <a:xfrm rot="5400000" flipH="1">
              <a:off x="2151516" y="1173688"/>
              <a:ext cx="288000" cy="22333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5ECB60-0415-4D80-BB03-63CC06EEB401}"/>
                </a:ext>
              </a:extLst>
            </p:cNvPr>
            <p:cNvSpPr/>
            <p:nvPr/>
          </p:nvSpPr>
          <p:spPr>
            <a:xfrm>
              <a:off x="2843098" y="758726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3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6363477" y="5358283"/>
            <a:ext cx="793103" cy="55732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2862276" y="1943279"/>
            <a:ext cx="1849683" cy="341851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WhatsApp Image 2018-10-29 at 10.11.19 A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736" y="1993557"/>
            <a:ext cx="2218810" cy="4382529"/>
          </a:xfrm>
          <a:prstGeom prst="rect">
            <a:avLst/>
          </a:prstGeom>
        </p:spPr>
      </p:pic>
      <p:grpSp>
        <p:nvGrpSpPr>
          <p:cNvPr id="28" name="Group 23">
            <a:extLst>
              <a:ext uri="{FF2B5EF4-FFF2-40B4-BE49-F238E27FC236}">
                <a16:creationId xmlns:a16="http://schemas.microsoft.com/office/drawing/2014/main" id="{CD657518-6EC6-48CA-BBFD-217559039851}"/>
              </a:ext>
            </a:extLst>
          </p:cNvPr>
          <p:cNvGrpSpPr/>
          <p:nvPr/>
        </p:nvGrpSpPr>
        <p:grpSpPr>
          <a:xfrm>
            <a:off x="7631981" y="602879"/>
            <a:ext cx="2311089" cy="1082365"/>
            <a:chOff x="2183850" y="709299"/>
            <a:chExt cx="2311089" cy="10823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72F079-8F99-4987-8656-F0B4BA704A77}"/>
                </a:ext>
              </a:extLst>
            </p:cNvPr>
            <p:cNvSpPr/>
            <p:nvPr/>
          </p:nvSpPr>
          <p:spPr>
            <a:xfrm>
              <a:off x="2480479" y="907354"/>
              <a:ext cx="2014460" cy="8843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Click  on the Edit button at the bottom of the screen</a:t>
              </a: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9D888B26-E53C-4395-A9E6-4BED08278433}"/>
                </a:ext>
              </a:extLst>
            </p:cNvPr>
            <p:cNvSpPr/>
            <p:nvPr/>
          </p:nvSpPr>
          <p:spPr>
            <a:xfrm rot="5400000" flipH="1">
              <a:off x="2151516" y="1173688"/>
              <a:ext cx="288000" cy="22333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5ECB60-0415-4D80-BB03-63CC06EEB401}"/>
                </a:ext>
              </a:extLst>
            </p:cNvPr>
            <p:cNvSpPr/>
            <p:nvPr/>
          </p:nvSpPr>
          <p:spPr>
            <a:xfrm>
              <a:off x="3172611" y="709299"/>
              <a:ext cx="792000" cy="308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4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9316995" y="5733105"/>
            <a:ext cx="562190" cy="55732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86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C06C80-9FB0-4B0E-BECF-B2FFB8F49573}"/>
              </a:ext>
            </a:extLst>
          </p:cNvPr>
          <p:cNvSpPr txBox="1"/>
          <p:nvPr/>
        </p:nvSpPr>
        <p:spPr>
          <a:xfrm>
            <a:off x="2653748" y="0"/>
            <a:ext cx="8369386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Adding Bank Details for DBT</a:t>
            </a:r>
          </a:p>
        </p:txBody>
      </p:sp>
      <p:pic>
        <p:nvPicPr>
          <p:cNvPr id="6" name="Picture 5" descr="WhatsApp Image 2018-10-29 at 10.20.10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8" y="1655546"/>
            <a:ext cx="2177920" cy="4649001"/>
          </a:xfrm>
          <a:prstGeom prst="rect">
            <a:avLst/>
          </a:prstGeom>
        </p:spPr>
      </p:pic>
      <p:pic>
        <p:nvPicPr>
          <p:cNvPr id="7" name="Picture 6" descr="WhatsApp Image 2018-10-29 at 10.21.52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627" y="1694045"/>
            <a:ext cx="2158885" cy="4480559"/>
          </a:xfrm>
          <a:prstGeom prst="rect">
            <a:avLst/>
          </a:prstGeom>
        </p:spPr>
      </p:pic>
      <p:pic>
        <p:nvPicPr>
          <p:cNvPr id="9" name="Picture 8" descr="WhatsApp Image 2018-10-29 at 10.22.57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441" y="1655546"/>
            <a:ext cx="2197387" cy="4504624"/>
          </a:xfrm>
          <a:prstGeom prst="rect">
            <a:avLst/>
          </a:prstGeom>
        </p:spPr>
      </p:pic>
      <p:pic>
        <p:nvPicPr>
          <p:cNvPr id="10" name="Picture 9" descr="WhatsApp Image 2018-10-29 at 10.11.19 AM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529" y="1674796"/>
            <a:ext cx="2256874" cy="44901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590714" y="2193536"/>
            <a:ext cx="1988857" cy="341851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465950-4820-4D24-8943-4A994E90615D}"/>
              </a:ext>
            </a:extLst>
          </p:cNvPr>
          <p:cNvSpPr/>
          <p:nvPr/>
        </p:nvSpPr>
        <p:spPr>
          <a:xfrm>
            <a:off x="584886" y="902694"/>
            <a:ext cx="2033186" cy="6951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the “Click to Select Bank” Button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2562CB-2CD0-4AEB-AE47-B2CE0FF489E0}"/>
              </a:ext>
            </a:extLst>
          </p:cNvPr>
          <p:cNvSpPr/>
          <p:nvPr/>
        </p:nvSpPr>
        <p:spPr>
          <a:xfrm>
            <a:off x="1057085" y="701214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465950-4820-4D24-8943-4A994E90615D}"/>
              </a:ext>
            </a:extLst>
          </p:cNvPr>
          <p:cNvSpPr/>
          <p:nvPr/>
        </p:nvSpPr>
        <p:spPr>
          <a:xfrm>
            <a:off x="2825968" y="891464"/>
            <a:ext cx="2102167" cy="783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Enter the Bank and Branch Details and click on the “Search” Button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562CB-2CD0-4AEB-AE47-B2CE0FF489E0}"/>
              </a:ext>
            </a:extLst>
          </p:cNvPr>
          <p:cNvSpPr/>
          <p:nvPr/>
        </p:nvSpPr>
        <p:spPr>
          <a:xfrm>
            <a:off x="3529174" y="699610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4437246" y="1816546"/>
            <a:ext cx="519765" cy="341851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465950-4820-4D24-8943-4A994E90615D}"/>
              </a:ext>
            </a:extLst>
          </p:cNvPr>
          <p:cNvSpPr/>
          <p:nvPr/>
        </p:nvSpPr>
        <p:spPr>
          <a:xfrm>
            <a:off x="5221054" y="880235"/>
            <a:ext cx="2102167" cy="783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Select the correct Bank detail.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5167162" y="2517586"/>
            <a:ext cx="2205790" cy="1034136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562CB-2CD0-4AEB-AE47-B2CE0FF489E0}"/>
              </a:ext>
            </a:extLst>
          </p:cNvPr>
          <p:cNvSpPr/>
          <p:nvPr/>
        </p:nvSpPr>
        <p:spPr>
          <a:xfrm>
            <a:off x="5847258" y="688381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465950-4820-4D24-8943-4A994E90615D}"/>
              </a:ext>
            </a:extLst>
          </p:cNvPr>
          <p:cNvSpPr/>
          <p:nvPr/>
        </p:nvSpPr>
        <p:spPr>
          <a:xfrm>
            <a:off x="7858245" y="802930"/>
            <a:ext cx="2102167" cy="783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Enter the Account Number details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2562CB-2CD0-4AEB-AE47-B2CE0FF489E0}"/>
              </a:ext>
            </a:extLst>
          </p:cNvPr>
          <p:cNvSpPr/>
          <p:nvPr/>
        </p:nvSpPr>
        <p:spPr>
          <a:xfrm>
            <a:off x="8587466" y="714092"/>
            <a:ext cx="792000" cy="31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4</a:t>
            </a:r>
          </a:p>
        </p:txBody>
      </p:sp>
      <p:sp>
        <p:nvSpPr>
          <p:cNvPr id="26" name="Rectangular Callout 25"/>
          <p:cNvSpPr/>
          <p:nvPr/>
        </p:nvSpPr>
        <p:spPr>
          <a:xfrm flipH="1">
            <a:off x="10223170" y="4472840"/>
            <a:ext cx="1346395" cy="738664"/>
          </a:xfrm>
          <a:prstGeom prst="wedgeRectCallout">
            <a:avLst>
              <a:gd name="adj1" fmla="val 80018"/>
              <a:gd name="adj2" fmla="val 2619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Click here to save the details.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7960093" y="3590223"/>
            <a:ext cx="2059806" cy="1018674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2611551" y="1179741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4946978" y="1183860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7471875" y="1187979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7A10"/>
          </a:solidFill>
        </p:spPr>
        <p:txBody>
          <a:bodyPr/>
          <a:lstStyle/>
          <a:p>
            <a:r>
              <a:rPr lang="en-GB" dirty="0" err="1"/>
              <a:t>Comorbidity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584013" cy="4692332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Comorbidity refers to the presence of one or more additional diseases or disorders co-occurring with a primary disease or disorder.</a:t>
            </a:r>
            <a:endParaRPr lang="en-IN" sz="2000" dirty="0">
              <a:solidFill>
                <a:schemeClr val="tx1"/>
              </a:solidFill>
            </a:endParaRP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In this section, HIV Information, Diabetes Information and Additional Information like </a:t>
            </a:r>
            <a:r>
              <a:rPr lang="en-IN" sz="2000" dirty="0" err="1">
                <a:solidFill>
                  <a:schemeClr val="tx1"/>
                </a:solidFill>
              </a:rPr>
              <a:t>Tobocco</a:t>
            </a:r>
            <a:r>
              <a:rPr lang="en-IN" sz="2000" dirty="0">
                <a:solidFill>
                  <a:schemeClr val="tx1"/>
                </a:solidFill>
              </a:rPr>
              <a:t> user or not, Alcohol intake etc can be added for a patient.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All the comorbidity details added for a given patient are visible to the User</a:t>
            </a:r>
          </a:p>
          <a:p>
            <a:pPr marL="457200" lvl="2" indent="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None/>
            </a:pP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3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5807839" y="94249"/>
            <a:ext cx="4185915" cy="348804"/>
          </a:xfrm>
          <a:prstGeom prst="rect">
            <a:avLst/>
          </a:prstGeom>
          <a:solidFill>
            <a:srgbClr val="CC4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N" sz="1101" b="1" dirty="0">
                <a:solidFill>
                  <a:schemeClr val="tx2"/>
                </a:solidFill>
              </a:rPr>
              <a:t>Mobile App installation procedure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103445" y="661744"/>
            <a:ext cx="2688299" cy="199407"/>
          </a:xfrm>
          <a:prstGeom prst="rect">
            <a:avLst/>
          </a:prstGeom>
          <a:solidFill>
            <a:srgbClr val="00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Step 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103443" y="861151"/>
            <a:ext cx="2688299" cy="59822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0099FF"/>
              </a:buClr>
              <a:tabLst>
                <a:tab pos="177800" algn="l"/>
                <a:tab pos="896938" algn="l"/>
              </a:tabLst>
            </a:pPr>
            <a:r>
              <a:rPr lang="en-US" sz="1200" dirty="0">
                <a:solidFill>
                  <a:schemeClr val="tx1"/>
                </a:solidFill>
              </a:rPr>
              <a:t>Go to </a:t>
            </a:r>
            <a:r>
              <a:rPr lang="en-US" sz="1200" b="1" dirty="0">
                <a:solidFill>
                  <a:schemeClr val="tx1"/>
                </a:solidFill>
              </a:rPr>
              <a:t>Google Play Store</a:t>
            </a:r>
            <a:r>
              <a:rPr lang="en-US" sz="1200" dirty="0">
                <a:solidFill>
                  <a:schemeClr val="tx1"/>
                </a:solidFill>
              </a:rPr>
              <a:t> on your </a:t>
            </a:r>
            <a:r>
              <a:rPr lang="en-US" sz="1200" b="1" dirty="0">
                <a:solidFill>
                  <a:schemeClr val="tx1"/>
                </a:solidFill>
              </a:rPr>
              <a:t>Tablet</a:t>
            </a:r>
            <a:r>
              <a:rPr lang="en-US" sz="1200" dirty="0">
                <a:solidFill>
                  <a:schemeClr val="tx1"/>
                </a:solidFill>
              </a:rPr>
              <a:t> or </a:t>
            </a:r>
            <a:r>
              <a:rPr lang="en-US" sz="1200" b="1" dirty="0">
                <a:solidFill>
                  <a:schemeClr val="tx1"/>
                </a:solidFill>
              </a:rPr>
              <a:t>Mobile</a:t>
            </a:r>
            <a:r>
              <a:rPr lang="en-US" sz="1200" dirty="0">
                <a:solidFill>
                  <a:schemeClr val="tx1"/>
                </a:solidFill>
              </a:rPr>
              <a:t> device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31" y="1497783"/>
            <a:ext cx="2747412" cy="19680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41974" y="2631374"/>
            <a:ext cx="576062" cy="323549"/>
          </a:xfrm>
          <a:prstGeom prst="rect">
            <a:avLst/>
          </a:prstGeom>
          <a:noFill/>
          <a:ln w="1905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506" y="1504194"/>
            <a:ext cx="2816313" cy="1955249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4876524" y="861151"/>
            <a:ext cx="2688299" cy="59822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0099FF"/>
              </a:buClr>
              <a:tabLst>
                <a:tab pos="177800" algn="l"/>
                <a:tab pos="896938" algn="l"/>
              </a:tabLst>
            </a:pPr>
            <a:r>
              <a:rPr lang="en-US" sz="1200" dirty="0">
                <a:solidFill>
                  <a:schemeClr val="tx1"/>
                </a:solidFill>
              </a:rPr>
              <a:t>In Google Play Store, search for </a:t>
            </a:r>
            <a:r>
              <a:rPr lang="en-US" sz="1200" b="1" dirty="0">
                <a:solidFill>
                  <a:schemeClr val="tx1"/>
                </a:solidFill>
              </a:rPr>
              <a:t>Nikshay App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876524" y="661744"/>
            <a:ext cx="2688299" cy="199407"/>
          </a:xfrm>
          <a:prstGeom prst="rect">
            <a:avLst/>
          </a:prstGeom>
          <a:solidFill>
            <a:srgbClr val="00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Step 2</a:t>
            </a:r>
          </a:p>
        </p:txBody>
      </p:sp>
      <p:sp>
        <p:nvSpPr>
          <p:cNvPr id="18" name="Notched Right Arrow 17"/>
          <p:cNvSpPr/>
          <p:nvPr/>
        </p:nvSpPr>
        <p:spPr>
          <a:xfrm>
            <a:off x="3972764" y="1023705"/>
            <a:ext cx="576000" cy="136556"/>
          </a:xfrm>
          <a:prstGeom prst="notchedRightArrow">
            <a:avLst/>
          </a:prstGeom>
          <a:solidFill>
            <a:srgbClr val="FF6600"/>
          </a:solidFill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9" name="Notched Right Arrow 118"/>
          <p:cNvSpPr/>
          <p:nvPr/>
        </p:nvSpPr>
        <p:spPr>
          <a:xfrm>
            <a:off x="7745844" y="1040822"/>
            <a:ext cx="576000" cy="136556"/>
          </a:xfrm>
          <a:prstGeom prst="notchedRightArrow">
            <a:avLst/>
          </a:prstGeom>
          <a:solidFill>
            <a:srgbClr val="FF6600"/>
          </a:solidFill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649603" y="861151"/>
            <a:ext cx="2688299" cy="59822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0099FF"/>
              </a:buClr>
              <a:tabLst>
                <a:tab pos="177800" algn="l"/>
                <a:tab pos="896938" algn="l"/>
              </a:tabLst>
            </a:pPr>
            <a:r>
              <a:rPr lang="en-US" sz="1200" dirty="0">
                <a:solidFill>
                  <a:schemeClr val="tx1"/>
                </a:solidFill>
              </a:rPr>
              <a:t>Click on “Install”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8649603" y="661744"/>
            <a:ext cx="2688299" cy="199407"/>
          </a:xfrm>
          <a:prstGeom prst="rect">
            <a:avLst/>
          </a:prstGeom>
          <a:solidFill>
            <a:srgbClr val="00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Step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9600" y="1497783"/>
            <a:ext cx="2637806" cy="195369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</p:pic>
      <p:sp>
        <p:nvSpPr>
          <p:cNvPr id="124" name="Rectangle 123"/>
          <p:cNvSpPr/>
          <p:nvPr/>
        </p:nvSpPr>
        <p:spPr>
          <a:xfrm>
            <a:off x="8656286" y="3777962"/>
            <a:ext cx="2688299" cy="199407"/>
          </a:xfrm>
          <a:prstGeom prst="rect">
            <a:avLst/>
          </a:prstGeom>
          <a:solidFill>
            <a:srgbClr val="00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Step 4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8656284" y="3977369"/>
            <a:ext cx="2688299" cy="59822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0099FF"/>
              </a:buClr>
              <a:tabLst>
                <a:tab pos="177800" algn="l"/>
                <a:tab pos="896938" algn="l"/>
              </a:tabLst>
            </a:pPr>
            <a:r>
              <a:rPr lang="en-US" sz="1200" dirty="0">
                <a:solidFill>
                  <a:schemeClr val="tx1"/>
                </a:solidFill>
              </a:rPr>
              <a:t>After installation, a shortcut of Nikshay App, gets created on Home Page</a:t>
            </a:r>
          </a:p>
        </p:txBody>
      </p:sp>
      <p:grpSp>
        <p:nvGrpSpPr>
          <p:cNvPr id="2" name="Group 24"/>
          <p:cNvGrpSpPr/>
          <p:nvPr/>
        </p:nvGrpSpPr>
        <p:grpSpPr>
          <a:xfrm>
            <a:off x="4983470" y="4651439"/>
            <a:ext cx="2715723" cy="1918219"/>
            <a:chOff x="2781096" y="6825208"/>
            <a:chExt cx="1527594" cy="2770761"/>
          </a:xfrm>
        </p:grpSpPr>
        <p:sp>
          <p:nvSpPr>
            <p:cNvPr id="133" name="Rectangle 132"/>
            <p:cNvSpPr/>
            <p:nvPr/>
          </p:nvSpPr>
          <p:spPr>
            <a:xfrm>
              <a:off x="2781096" y="6825208"/>
              <a:ext cx="1527594" cy="2770761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0099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endParaRPr>
            </a:p>
          </p:txBody>
        </p:sp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72" b="50960"/>
            <a:stretch/>
          </p:blipFill>
          <p:spPr>
            <a:xfrm>
              <a:off x="2794790" y="6852613"/>
              <a:ext cx="1476000" cy="836691"/>
            </a:xfrm>
            <a:prstGeom prst="rect">
              <a:avLst/>
            </a:prstGeom>
          </p:spPr>
        </p:pic>
      </p:grpSp>
      <p:sp>
        <p:nvSpPr>
          <p:cNvPr id="136" name="Rectangle 135"/>
          <p:cNvSpPr/>
          <p:nvPr/>
        </p:nvSpPr>
        <p:spPr>
          <a:xfrm>
            <a:off x="4971596" y="3777962"/>
            <a:ext cx="2688299" cy="199407"/>
          </a:xfrm>
          <a:prstGeom prst="rect">
            <a:avLst/>
          </a:prstGeom>
          <a:solidFill>
            <a:srgbClr val="00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Step 5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971596" y="3977369"/>
            <a:ext cx="2688299" cy="59822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0099FF"/>
              </a:buClr>
              <a:tabLst>
                <a:tab pos="177800" algn="l"/>
                <a:tab pos="896938" algn="l"/>
              </a:tabLst>
            </a:pPr>
            <a:r>
              <a:rPr lang="en-US" sz="1200" dirty="0">
                <a:solidFill>
                  <a:schemeClr val="tx1"/>
                </a:solidFill>
              </a:rPr>
              <a:t>Enter your Log in ID and Password start using the Application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8573663" y="4626512"/>
            <a:ext cx="2688300" cy="1968071"/>
            <a:chOff x="4865401" y="6753200"/>
            <a:chExt cx="1582429" cy="2842769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9161" y="6753200"/>
              <a:ext cx="1578669" cy="284276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5401" y="7898222"/>
              <a:ext cx="432967" cy="55272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941168" y="8265369"/>
              <a:ext cx="288000" cy="12892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400" b="1" dirty="0">
                  <a:solidFill>
                    <a:schemeClr val="tx2"/>
                  </a:solidFill>
                </a:rPr>
                <a:t>Nikshay</a:t>
              </a:r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10167012" y="2324465"/>
            <a:ext cx="1094953" cy="199407"/>
          </a:xfrm>
          <a:prstGeom prst="rect">
            <a:avLst/>
          </a:prstGeom>
          <a:noFill/>
          <a:ln w="1905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702381" y="5446516"/>
            <a:ext cx="576062" cy="323549"/>
          </a:xfrm>
          <a:prstGeom prst="rect">
            <a:avLst/>
          </a:prstGeom>
          <a:noFill/>
          <a:ln w="19050">
            <a:solidFill>
              <a:srgbClr val="F04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9" name="Notched Right Arrow 148"/>
          <p:cNvSpPr/>
          <p:nvPr/>
        </p:nvSpPr>
        <p:spPr>
          <a:xfrm rot="5400000">
            <a:off x="9880207" y="3442005"/>
            <a:ext cx="224308" cy="400185"/>
          </a:xfrm>
          <a:prstGeom prst="notchedRightArrow">
            <a:avLst/>
          </a:prstGeom>
          <a:solidFill>
            <a:srgbClr val="FF6600"/>
          </a:solidFill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0" name="Notched Right Arrow 149"/>
          <p:cNvSpPr/>
          <p:nvPr/>
        </p:nvSpPr>
        <p:spPr>
          <a:xfrm rot="10800000">
            <a:off x="7838089" y="4113257"/>
            <a:ext cx="704000" cy="174462"/>
          </a:xfrm>
          <a:prstGeom prst="notchedRightArrow">
            <a:avLst/>
          </a:prstGeom>
          <a:solidFill>
            <a:srgbClr val="FF6600"/>
          </a:solidFill>
          <a:ln w="95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227" y="3977370"/>
            <a:ext cx="3401534" cy="19943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txBody>
          <a:bodyPr wrap="square" lIns="0" tIns="36576" rIns="0" bIns="0" rtlCol="0">
            <a:spAutoFit/>
          </a:bodyPr>
          <a:lstStyle/>
          <a:p>
            <a:pPr marL="266700" indent="-177800">
              <a:lnSpc>
                <a:spcPct val="85000"/>
              </a:lnSpc>
              <a:spcAft>
                <a:spcPts val="600"/>
              </a:spcAft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US" sz="1100" dirty="0"/>
              <a:t>To use Nikshay App, user should have Internet connectivity on the Tablet or Mobile device. If a tablet is no connectivity, the App will not open or work.</a:t>
            </a:r>
          </a:p>
          <a:p>
            <a:pPr marL="266700" indent="-177800">
              <a:lnSpc>
                <a:spcPct val="85000"/>
              </a:lnSpc>
              <a:spcAft>
                <a:spcPts val="600"/>
              </a:spcAft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US" sz="1100" dirty="0"/>
              <a:t>Users should avoid using the Web application of Nikshay </a:t>
            </a:r>
            <a:r>
              <a:rPr lang="en-US" sz="1000" dirty="0"/>
              <a:t>(</a:t>
            </a:r>
            <a:r>
              <a:rPr lang="en-US" sz="1050" dirty="0">
                <a:hlinkClick r:id="rId8"/>
              </a:rPr>
              <a:t>https://Nikshay.in</a:t>
            </a:r>
            <a:r>
              <a:rPr lang="en-US" sz="1050" dirty="0"/>
              <a:t>)</a:t>
            </a:r>
            <a:r>
              <a:rPr lang="en-US" sz="1100" dirty="0"/>
              <a:t> on a tablet and use the Mobile App as it will give a better user experience</a:t>
            </a:r>
          </a:p>
          <a:p>
            <a:pPr marL="266700" indent="-177800">
              <a:lnSpc>
                <a:spcPct val="85000"/>
              </a:lnSpc>
              <a:spcAft>
                <a:spcPts val="600"/>
              </a:spcAft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US" sz="1100" dirty="0"/>
              <a:t>The mobile App is designed to work fast. If you find that the app is slow, kindly check internet connectivity before reporting the issue</a:t>
            </a:r>
          </a:p>
          <a:p>
            <a:pPr marL="266700" indent="-177800">
              <a:lnSpc>
                <a:spcPct val="85000"/>
              </a:lnSpc>
              <a:spcAft>
                <a:spcPts val="600"/>
              </a:spcAft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US" sz="1100" dirty="0"/>
              <a:t>For any queries or issues while using the App, please contact Nikshay </a:t>
            </a:r>
            <a:r>
              <a:rPr lang="en-US" sz="1100" dirty="0" err="1"/>
              <a:t>Sampark</a:t>
            </a:r>
            <a:r>
              <a:rPr lang="en-US" sz="1100" dirty="0"/>
              <a:t> at </a:t>
            </a:r>
            <a:r>
              <a:rPr lang="en-US" sz="1100" b="1" dirty="0"/>
              <a:t>1800116666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518222" y="3754250"/>
            <a:ext cx="3401536" cy="199407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2823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5" grpId="0" animBg="1"/>
      <p:bldP spid="10" grpId="0" animBg="1"/>
      <p:bldP spid="116" grpId="0" animBg="1"/>
      <p:bldP spid="117" grpId="0" animBg="1"/>
      <p:bldP spid="18" grpId="0" animBg="1"/>
      <p:bldP spid="119" grpId="0" animBg="1"/>
      <p:bldP spid="120" grpId="0" animBg="1"/>
      <p:bldP spid="122" grpId="0" animBg="1"/>
      <p:bldP spid="124" grpId="0" animBg="1"/>
      <p:bldP spid="125" grpId="0" animBg="1"/>
      <p:bldP spid="136" grpId="0" animBg="1"/>
      <p:bldP spid="137" grpId="0" animBg="1"/>
      <p:bldP spid="147" grpId="0" animBg="1"/>
      <p:bldP spid="148" grpId="0" animBg="1"/>
      <p:bldP spid="149" grpId="0" animBg="1"/>
      <p:bldP spid="150" grpId="0" animBg="1"/>
      <p:bldP spid="26" grpId="0" animBg="1"/>
      <p:bldP spid="15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22274" y="689571"/>
            <a:ext cx="1548000" cy="913711"/>
            <a:chOff x="584306" y="763712"/>
            <a:chExt cx="1548000" cy="913711"/>
          </a:xfrm>
        </p:grpSpPr>
        <p:sp>
          <p:nvSpPr>
            <p:cNvPr id="6" name="Rectangle 5"/>
            <p:cNvSpPr/>
            <p:nvPr/>
          </p:nvSpPr>
          <p:spPr>
            <a:xfrm>
              <a:off x="584306" y="910933"/>
              <a:ext cx="1548000" cy="7664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Click on Comorbidity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6271" y="763712"/>
              <a:ext cx="792000" cy="261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1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0912507" y="1915498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912506" y="1780615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1107268" y="1802900"/>
            <a:ext cx="726141" cy="225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Add Comorbidity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06C80-9FB0-4B0E-BECF-B2FFB8F49573}"/>
              </a:ext>
            </a:extLst>
          </p:cNvPr>
          <p:cNvSpPr txBox="1"/>
          <p:nvPr/>
        </p:nvSpPr>
        <p:spPr>
          <a:xfrm>
            <a:off x="2653748" y="0"/>
            <a:ext cx="8369386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Co-Morbidity</a:t>
            </a:r>
          </a:p>
        </p:txBody>
      </p:sp>
      <p:pic>
        <p:nvPicPr>
          <p:cNvPr id="14" name="Picture 13" descr="WhatsApp Image 2018-11-08 at 7.20.17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28" y="1705234"/>
            <a:ext cx="2679726" cy="43660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928010" y="4188225"/>
            <a:ext cx="1161535" cy="673636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WhatsApp Image 2018-11-08 at 6.45.54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81" y="1762898"/>
            <a:ext cx="2745629" cy="434957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068380" y="726643"/>
            <a:ext cx="1454560" cy="913711"/>
            <a:chOff x="584306" y="763712"/>
            <a:chExt cx="1548000" cy="913711"/>
          </a:xfrm>
        </p:grpSpPr>
        <p:sp>
          <p:nvSpPr>
            <p:cNvPr id="19" name="Rectangle 18"/>
            <p:cNvSpPr/>
            <p:nvPr/>
          </p:nvSpPr>
          <p:spPr>
            <a:xfrm>
              <a:off x="584306" y="910933"/>
              <a:ext cx="1548000" cy="7664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Enter Relevant HIV information 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16271" y="763712"/>
              <a:ext cx="792000" cy="261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3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5955957" y="5461686"/>
            <a:ext cx="634314" cy="521238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WhatsApp Image 2018-11-08 at 7.28.39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613" y="1804086"/>
            <a:ext cx="2643597" cy="428367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9209903" y="5634680"/>
            <a:ext cx="951470" cy="444843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662036" y="730762"/>
            <a:ext cx="1454560" cy="913711"/>
            <a:chOff x="584306" y="763712"/>
            <a:chExt cx="1548000" cy="913711"/>
          </a:xfrm>
        </p:grpSpPr>
        <p:sp>
          <p:nvSpPr>
            <p:cNvPr id="29" name="Rectangle 28"/>
            <p:cNvSpPr/>
            <p:nvPr/>
          </p:nvSpPr>
          <p:spPr>
            <a:xfrm>
              <a:off x="584306" y="910933"/>
              <a:ext cx="1548000" cy="7664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Click on the Edit Button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6271" y="763712"/>
              <a:ext cx="792000" cy="261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2</a:t>
              </a:r>
            </a:p>
          </p:txBody>
        </p:sp>
      </p:grpSp>
      <p:sp>
        <p:nvSpPr>
          <p:cNvPr id="31" name="Rectangular Callout 30"/>
          <p:cNvSpPr/>
          <p:nvPr/>
        </p:nvSpPr>
        <p:spPr>
          <a:xfrm flipH="1">
            <a:off x="10462067" y="5535521"/>
            <a:ext cx="1276852" cy="738664"/>
          </a:xfrm>
          <a:prstGeom prst="wedgeRectCallout">
            <a:avLst>
              <a:gd name="adj1" fmla="val 80018"/>
              <a:gd name="adj2" fmla="val 2619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400" dirty="0"/>
              <a:t>Click here to proceed further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979032" y="1179741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6957011" y="1093244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7" grpId="0" animBg="1"/>
      <p:bldP spid="31" grpId="0" animBg="1"/>
      <p:bldP spid="32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C06C80-9FB0-4B0E-BECF-B2FFB8F49573}"/>
              </a:ext>
            </a:extLst>
          </p:cNvPr>
          <p:cNvSpPr txBox="1"/>
          <p:nvPr/>
        </p:nvSpPr>
        <p:spPr>
          <a:xfrm>
            <a:off x="2653748" y="0"/>
            <a:ext cx="8369386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Co-Morbidity</a:t>
            </a:r>
          </a:p>
        </p:txBody>
      </p:sp>
      <p:pic>
        <p:nvPicPr>
          <p:cNvPr id="5" name="Picture 4" descr="WhatsApp Image 2018-11-08 at 6.45.46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6" y="1779373"/>
            <a:ext cx="2850291" cy="43248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17473" y="656620"/>
            <a:ext cx="1548000" cy="1065088"/>
            <a:chOff x="567830" y="763712"/>
            <a:chExt cx="1548000" cy="954900"/>
          </a:xfrm>
        </p:grpSpPr>
        <p:sp>
          <p:nvSpPr>
            <p:cNvPr id="7" name="Rectangle 6"/>
            <p:cNvSpPr/>
            <p:nvPr/>
          </p:nvSpPr>
          <p:spPr>
            <a:xfrm>
              <a:off x="567830" y="952122"/>
              <a:ext cx="1548000" cy="7664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Enter relevant information and click “Next” to proceed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6271" y="763712"/>
              <a:ext cx="792000" cy="186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4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2545492" y="5700584"/>
            <a:ext cx="881449" cy="378940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hatsApp Image 2018-11-08 at 6.45.37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824" y="1828800"/>
            <a:ext cx="2778581" cy="42589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6030097" y="5634681"/>
            <a:ext cx="790834" cy="41189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484922" y="743116"/>
            <a:ext cx="1548000" cy="1044493"/>
            <a:chOff x="567830" y="800639"/>
            <a:chExt cx="1548000" cy="936436"/>
          </a:xfrm>
        </p:grpSpPr>
        <p:sp>
          <p:nvSpPr>
            <p:cNvPr id="15" name="Rectangle 14"/>
            <p:cNvSpPr/>
            <p:nvPr/>
          </p:nvSpPr>
          <p:spPr>
            <a:xfrm>
              <a:off x="567830" y="952121"/>
              <a:ext cx="1548000" cy="7849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Enter relevant information and click “Update” to submit data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6272" y="800639"/>
              <a:ext cx="792000" cy="186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5</a:t>
              </a:r>
            </a:p>
          </p:txBody>
        </p:sp>
      </p:grpSp>
      <p:pic>
        <p:nvPicPr>
          <p:cNvPr id="17" name="Picture 16" descr="WhatsApp Image 2018-11-08 at 6.45.27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097" y="1746422"/>
            <a:ext cx="2805974" cy="45209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736220" y="4587120"/>
            <a:ext cx="1764000" cy="683264"/>
          </a:xfrm>
          <a:prstGeom prst="wedgeRectCallout">
            <a:avLst>
              <a:gd name="adj1" fmla="val -42994"/>
              <a:gd name="adj2" fmla="val 102745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Message displayed that details added successfully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983151" y="1167385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258907" cy="4601183"/>
          </a:xfrm>
          <a:solidFill>
            <a:srgbClr val="FE7A10"/>
          </a:solidFill>
        </p:spPr>
        <p:txBody>
          <a:bodyPr/>
          <a:lstStyle/>
          <a:p>
            <a:r>
              <a:rPr lang="en-GB" dirty="0"/>
              <a:t>Contact Tracing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584013" cy="4692332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Tracing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a process of screening all household members in contact with the TB patients including Children less than the age of six.</a:t>
            </a:r>
            <a:endParaRPr lang="en-I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tracing is very necessary to establish the primary source of the TB disease and to detect all those who are secondary infected for proper diagnosis and prompt treatment 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Under Contact Tracing tab, the details of other household members of the patient could be added.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All the Contact Tracing details added for a given patient are visible to the User</a:t>
            </a:r>
          </a:p>
          <a:p>
            <a:pPr marL="457200" lvl="2" indent="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None/>
            </a:pPr>
            <a:endParaRPr lang="en-I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912507" y="1915498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912506" y="1780615"/>
            <a:ext cx="920903" cy="389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1107268" y="1802900"/>
            <a:ext cx="726141" cy="225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Contact Tracing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WhatsApp Image 2018-11-08 at 7.20.17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41" y="1622855"/>
            <a:ext cx="2743199" cy="4440193"/>
          </a:xfrm>
          <a:prstGeom prst="rect">
            <a:avLst/>
          </a:prstGeom>
        </p:spPr>
      </p:pic>
      <p:pic>
        <p:nvPicPr>
          <p:cNvPr id="14" name="Picture 13" descr="WhatsApp Image 2018-11-08 at 7.51.54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007" y="1729945"/>
            <a:ext cx="2974291" cy="4357817"/>
          </a:xfrm>
          <a:prstGeom prst="rect">
            <a:avLst/>
          </a:prstGeom>
        </p:spPr>
      </p:pic>
      <p:pic>
        <p:nvPicPr>
          <p:cNvPr id="15" name="Picture 14" descr="WhatsApp Image 2018-11-08 at 7.52.12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178" y="1754659"/>
            <a:ext cx="2720714" cy="435781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22274" y="689571"/>
            <a:ext cx="1548000" cy="867380"/>
            <a:chOff x="584306" y="763712"/>
            <a:chExt cx="1548000" cy="727337"/>
          </a:xfrm>
        </p:grpSpPr>
        <p:sp>
          <p:nvSpPr>
            <p:cNvPr id="18" name="Rectangle 17"/>
            <p:cNvSpPr/>
            <p:nvPr/>
          </p:nvSpPr>
          <p:spPr>
            <a:xfrm>
              <a:off x="584306" y="910933"/>
              <a:ext cx="1548000" cy="5801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Click on “Contact Tracing”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6271" y="763712"/>
              <a:ext cx="792000" cy="261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47320" y="660741"/>
            <a:ext cx="1454560" cy="913711"/>
            <a:chOff x="584306" y="763712"/>
            <a:chExt cx="1548000" cy="913711"/>
          </a:xfrm>
        </p:grpSpPr>
        <p:sp>
          <p:nvSpPr>
            <p:cNvPr id="21" name="Rectangle 20"/>
            <p:cNvSpPr/>
            <p:nvPr/>
          </p:nvSpPr>
          <p:spPr>
            <a:xfrm>
              <a:off x="584306" y="910933"/>
              <a:ext cx="1548000" cy="7664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Enter Relevant information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6271" y="763712"/>
              <a:ext cx="791999" cy="261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67982" y="656622"/>
            <a:ext cx="1454560" cy="872520"/>
            <a:chOff x="750878" y="664859"/>
            <a:chExt cx="1548000" cy="872520"/>
          </a:xfrm>
        </p:grpSpPr>
        <p:sp>
          <p:nvSpPr>
            <p:cNvPr id="28" name="Rectangle 27"/>
            <p:cNvSpPr/>
            <p:nvPr/>
          </p:nvSpPr>
          <p:spPr>
            <a:xfrm>
              <a:off x="750878" y="770889"/>
              <a:ext cx="1548000" cy="76649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FE7A10"/>
                </a:solidFill>
              </a:endParaRPr>
            </a:p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Click on the Edit Button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5446" y="664859"/>
              <a:ext cx="791999" cy="261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2</a:t>
              </a:r>
            </a:p>
          </p:txBody>
        </p:sp>
      </p:grp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979032" y="1179741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7410092" y="1076768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9901881" y="5700584"/>
            <a:ext cx="782596" cy="387177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2113005" y="4172464"/>
            <a:ext cx="1136822" cy="659027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725666" y="4757664"/>
            <a:ext cx="1005016" cy="898708"/>
          </a:xfrm>
          <a:prstGeom prst="wedgeRectCallout">
            <a:avLst>
              <a:gd name="adj1" fmla="val -74793"/>
              <a:gd name="adj2" fmla="val 37591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Click this button to proceed further.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6499654" y="5428734"/>
            <a:ext cx="650789" cy="59312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18-11-08 at 7.52.53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679" y="1474573"/>
            <a:ext cx="2881039" cy="4477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WhatsApp Image 2018-11-08 at 7.53.08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095" y="1481647"/>
            <a:ext cx="2759563" cy="4478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2294238" y="4312507"/>
            <a:ext cx="1136822" cy="659027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06475" y="4218924"/>
            <a:ext cx="1572003" cy="683264"/>
          </a:xfrm>
          <a:prstGeom prst="wedgeRectCallout">
            <a:avLst>
              <a:gd name="adj1" fmla="val -88069"/>
              <a:gd name="adj2" fmla="val 121656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Message displayed that details added successfully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54263" y="182943"/>
            <a:ext cx="1548000" cy="1184538"/>
            <a:chOff x="567830" y="800639"/>
            <a:chExt cx="1548000" cy="936436"/>
          </a:xfrm>
        </p:grpSpPr>
        <p:sp>
          <p:nvSpPr>
            <p:cNvPr id="9" name="Rectangle 8"/>
            <p:cNvSpPr/>
            <p:nvPr/>
          </p:nvSpPr>
          <p:spPr>
            <a:xfrm>
              <a:off x="567830" y="952121"/>
              <a:ext cx="1548000" cy="7849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E7A10"/>
                  </a:solidFill>
                </a:rPr>
                <a:t>Enter relevant information and click “Update” to submit data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6272" y="800639"/>
              <a:ext cx="792000" cy="186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0546"/>
                  </a:solidFill>
                </a:rPr>
                <a:t>Step 4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5725297" y="5527589"/>
            <a:ext cx="790834" cy="41189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1643535"/>
          </a:xfrm>
        </p:spPr>
        <p:txBody>
          <a:bodyPr/>
          <a:lstStyle/>
          <a:p>
            <a:r>
              <a:rPr lang="en-IN" dirty="0"/>
              <a:t>Location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atsApp Image 2018-12-10 at 11.06.02 AM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317" y="1630018"/>
            <a:ext cx="2225915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WhatsApp Image 2018-12-10 at 11.05.36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59" y="1610140"/>
            <a:ext cx="1944323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 descr="WhatsApp Image 2018-12-06 at 3.56.38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96" y="1580321"/>
            <a:ext cx="2115127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057966" y="765313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the “Location” Tab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Updating Patient Location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1182" y="53466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7296" y="2932044"/>
            <a:ext cx="1719469" cy="347869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263415" y="861690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04479" y="818321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the “Update Location”  Button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8608" y="647311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3913" y="4502427"/>
            <a:ext cx="914400" cy="57978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WhatsApp Image 2018-12-10 at 11.06.02 A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760" y="1659834"/>
            <a:ext cx="2165790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193183" y="831572"/>
            <a:ext cx="1887330" cy="6990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“Ok” on the alert message displayed.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7251" y="68044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53130" y="4094922"/>
            <a:ext cx="367747" cy="27829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927570" y="4099655"/>
            <a:ext cx="1764000" cy="683264"/>
          </a:xfrm>
          <a:prstGeom prst="wedgeRectCallout">
            <a:avLst>
              <a:gd name="adj1" fmla="val -42994"/>
              <a:gd name="adj2" fmla="val 102745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Message displayed that location has been  updated successfully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34445" y="683463"/>
            <a:ext cx="1157555" cy="1329595"/>
          </a:xfrm>
          <a:prstGeom prst="wedgeRectCallout">
            <a:avLst>
              <a:gd name="adj1" fmla="val -82047"/>
              <a:gd name="adj2" fmla="val 118200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Click here to Update Location or view the location on the map.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4" grpId="0" animBg="1"/>
      <p:bldP spid="7" grpId="0" animBg="1"/>
      <p:bldP spid="9" grpId="0" animBg="1"/>
      <p:bldP spid="10" grpId="0" animBg="1"/>
      <p:bldP spid="11" grpId="0" animBg="1"/>
      <p:bldP spid="16" grpId="0" animBg="1"/>
      <p:bldP spid="19" grpId="0" animBg="1"/>
      <p:bldP spid="23" grpId="0" animBg="1"/>
      <p:bldP spid="27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164353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dirty="0"/>
              <a:t>Patients can now be transferred by editing the Current Facility  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166465"/>
            <a:ext cx="3123344" cy="1643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900" b="0" i="0" u="none" strike="noStrike" kern="1200" cap="none" spc="-100" normalizeH="0" baseline="0" noProof="0">
                <a:ln>
                  <a:noFill/>
                </a:ln>
                <a:solidFill>
                  <a:srgbClr val="000F4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Transfers </a:t>
            </a:r>
            <a:endParaRPr kumimoji="0" lang="en-US" sz="5900" b="0" i="0" u="none" strike="noStrike" kern="1200" cap="none" spc="-100" normalizeH="0" baseline="0" noProof="0" dirty="0">
              <a:ln>
                <a:noFill/>
              </a:ln>
              <a:solidFill>
                <a:srgbClr val="000F4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WhatsApp Image 2018-12-12 at 2.32.54 PM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571" y="1689652"/>
            <a:ext cx="2304844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 descr="WhatsApp Image 2018-12-12 at 2.32.54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43" y="1620079"/>
            <a:ext cx="229865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 descr="WhatsApp Image 2018-12-12 at 2.32.54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590" y="1560443"/>
            <a:ext cx="229865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 descr="WhatsApp Image 2018-12-06 at 3.56.38 PM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96" y="1580321"/>
            <a:ext cx="2115127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057966" y="765313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the “Health Facilities” Tab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Updating Current Facility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1182" y="53466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661" y="3154166"/>
            <a:ext cx="1888435" cy="246580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263415" y="861690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04479" y="818321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“Edit Facility”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8608" y="647311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58009" y="1898375"/>
            <a:ext cx="914400" cy="57978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3183" y="831572"/>
            <a:ext cx="1887330" cy="6990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“Ok” on the alert message displayed.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7251" y="68044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72401" y="3856383"/>
            <a:ext cx="367747" cy="27829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363218" y="3595955"/>
            <a:ext cx="828782" cy="683264"/>
          </a:xfrm>
          <a:prstGeom prst="wedgeRectCallout">
            <a:avLst>
              <a:gd name="adj1" fmla="val -137832"/>
              <a:gd name="adj2" fmla="val 191266"/>
            </a:avLst>
          </a:prstGeom>
          <a:noFill/>
          <a:ln w="28575">
            <a:solidFill>
              <a:srgbClr val="FE7A10"/>
            </a:solidFill>
          </a:ln>
        </p:spPr>
        <p:txBody>
          <a:bodyPr wrap="square" lIns="0" tIns="36576" rIns="0" bIns="0" rtlCol="0">
            <a:spAutoFit/>
          </a:bodyPr>
          <a:lstStyle>
            <a:defPPr>
              <a:defRPr lang="en-US"/>
            </a:defPPr>
            <a:lvl2pPr marL="88900" lvl="1" defTabSz="826252">
              <a:spcBef>
                <a:spcPts val="300"/>
              </a:spcBef>
              <a:spcAft>
                <a:spcPts val="300"/>
              </a:spcAft>
              <a:buClr>
                <a:srgbClr val="0099FF"/>
              </a:buClr>
              <a:buSzPct val="70000"/>
            </a:lvl2pPr>
          </a:lstStyle>
          <a:p>
            <a:pPr lvl="1"/>
            <a:r>
              <a:rPr lang="en-US" sz="1400" dirty="0"/>
              <a:t>Click here to Update Hierarchy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029147" y="834885"/>
            <a:ext cx="2025845" cy="7370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Update the location where the patient will be transferred to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670618" y="591287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52217" y="5352836"/>
            <a:ext cx="2287711" cy="259609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5819968" y="1024364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8470700" y="1075735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4" grpId="0" animBg="1"/>
      <p:bldP spid="7" grpId="0" animBg="1"/>
      <p:bldP spid="9" grpId="0" animBg="1"/>
      <p:bldP spid="10" grpId="0" animBg="1"/>
      <p:bldP spid="11" grpId="0" animBg="1"/>
      <p:bldP spid="16" grpId="0" animBg="1"/>
      <p:bldP spid="19" grpId="0" animBg="1"/>
      <p:bldP spid="23" grpId="0" animBg="1"/>
      <p:bldP spid="20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54C1D0-8AAC-44F6-AFD4-A961E7DC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912" y="1311511"/>
            <a:ext cx="7315200" cy="3255264"/>
          </a:xfrm>
        </p:spPr>
        <p:txBody>
          <a:bodyPr/>
          <a:lstStyle/>
          <a:p>
            <a:r>
              <a:rPr lang="en-GB" dirty="0"/>
              <a:t>Searching for Patient Records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E1CCD-407F-4CBD-B1CE-2A77A8AF6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33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sApp Image 2018-10-24 at 6.47.29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301" y="1670179"/>
            <a:ext cx="2681904" cy="3695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2B4FC-3CA2-4580-9F23-210A2508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Viewing patients at various stages?</a:t>
            </a:r>
            <a:br>
              <a:rPr lang="en-IN" b="1" dirty="0"/>
            </a:b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31901-162C-4E93-8FB9-F1A281FB6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206" y="868680"/>
            <a:ext cx="5197634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PRESUMPTIVE TB</a:t>
            </a:r>
          </a:p>
          <a:p>
            <a:r>
              <a:rPr lang="en-IN" sz="2400" b="1" dirty="0"/>
              <a:t>Diagnosis Pending- </a:t>
            </a:r>
            <a:r>
              <a:rPr lang="en-IN" sz="2400" dirty="0"/>
              <a:t>List of patients who are just enrolled and test results not added.</a:t>
            </a:r>
          </a:p>
          <a:p>
            <a:r>
              <a:rPr lang="en-IN" sz="2400" b="1" dirty="0"/>
              <a:t>Not Diagnosed as TB</a:t>
            </a:r>
            <a:r>
              <a:rPr lang="en-IN" sz="2400" dirty="0"/>
              <a:t>- List of presumptive patients where after enrolment it has been decided that this person is not a case of TB.</a:t>
            </a:r>
          </a:p>
          <a:p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F85E84-4C06-4A3A-90AF-95EB1A81166C}"/>
              </a:ext>
            </a:extLst>
          </p:cNvPr>
          <p:cNvSpPr/>
          <p:nvPr/>
        </p:nvSpPr>
        <p:spPr>
          <a:xfrm>
            <a:off x="3644348" y="2174033"/>
            <a:ext cx="2292626" cy="13529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733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atsApp Image 2018-12-11 at 3.26.20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320" y="834887"/>
            <a:ext cx="2517750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BC87AF-01C0-4F92-999A-41B54E09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 for Patient Records</a:t>
            </a:r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670315-EC95-45FE-BE37-955C0BBE47F0}"/>
              </a:ext>
            </a:extLst>
          </p:cNvPr>
          <p:cNvSpPr/>
          <p:nvPr/>
        </p:nvSpPr>
        <p:spPr>
          <a:xfrm>
            <a:off x="3593638" y="5286585"/>
            <a:ext cx="7753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/>
              <a:t>Click on the Search Icon located at the top right corner of the screen.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Patient records can be searched by </a:t>
            </a:r>
            <a:r>
              <a:rPr lang="en-US" b="1" dirty="0"/>
              <a:t>Name, Patient ID or Old Nikshay ID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C63F4-5850-46A3-B089-1E20900F2EDC}"/>
              </a:ext>
            </a:extLst>
          </p:cNvPr>
          <p:cNvSpPr/>
          <p:nvPr/>
        </p:nvSpPr>
        <p:spPr>
          <a:xfrm>
            <a:off x="6450494" y="864704"/>
            <a:ext cx="387627" cy="33793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hatsApp Image 2018-12-11 at 3.26.20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89" y="884582"/>
            <a:ext cx="2514375" cy="4320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8618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5A810F-16C5-4515-97B6-4E5B5FAD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34BA6-BA08-4E3E-A4FF-542F8163B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272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atsApp Image 2018-10-24 at 6.47.29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16" y="1156996"/>
            <a:ext cx="2481943" cy="3985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2B4FC-3CA2-4580-9F23-210A2508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Viewing patients at various stages?</a:t>
            </a:r>
            <a:br>
              <a:rPr lang="en-IN" b="1" dirty="0"/>
            </a:b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31901-162C-4E93-8FB9-F1A281FB6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206" y="868680"/>
            <a:ext cx="5197634" cy="5120640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DIAGNOSED TB (NOTIFIED)</a:t>
            </a:r>
          </a:p>
          <a:p>
            <a:r>
              <a:rPr lang="en-IN" sz="2400" b="1" dirty="0"/>
              <a:t>Treatment Not Started</a:t>
            </a:r>
            <a:r>
              <a:rPr lang="en-IN" sz="2400" dirty="0"/>
              <a:t>-List of</a:t>
            </a:r>
            <a:r>
              <a:rPr lang="en-IN" sz="2400" b="1" dirty="0"/>
              <a:t> </a:t>
            </a:r>
            <a:r>
              <a:rPr lang="en-IN" sz="2400" dirty="0"/>
              <a:t>patients diagnosed with TB but treatment not started.</a:t>
            </a:r>
          </a:p>
          <a:p>
            <a:r>
              <a:rPr lang="en-IN" sz="2400" b="1" dirty="0"/>
              <a:t>On Treatment List</a:t>
            </a:r>
            <a:r>
              <a:rPr lang="en-IN" sz="2400" dirty="0"/>
              <a:t>-</a:t>
            </a:r>
            <a:r>
              <a:rPr lang="en-IN" sz="2400" b="1" dirty="0"/>
              <a:t> L</a:t>
            </a:r>
            <a:r>
              <a:rPr lang="en-IN" sz="2400" dirty="0"/>
              <a:t>ist of patients diagnosed with TB and are on treatment.</a:t>
            </a:r>
          </a:p>
          <a:p>
            <a:pPr lvl="1"/>
            <a:r>
              <a:rPr lang="en-IN" sz="2000" b="1" dirty="0"/>
              <a:t>On Treatment Calendar</a:t>
            </a:r>
            <a:r>
              <a:rPr lang="en-IN" sz="2000" dirty="0"/>
              <a:t>-Month wise adherence calendar of patients diagnosed with TB.</a:t>
            </a:r>
          </a:p>
          <a:p>
            <a:r>
              <a:rPr lang="en-IN" sz="2400" b="1" dirty="0"/>
              <a:t>Outcome Assigned- </a:t>
            </a:r>
            <a:r>
              <a:rPr lang="en-IN" sz="2400" dirty="0"/>
              <a:t>List of all patients who are no longer on treatment.</a:t>
            </a:r>
          </a:p>
          <a:p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081B0-6CA7-495B-8D94-455125BFB718}"/>
              </a:ext>
            </a:extLst>
          </p:cNvPr>
          <p:cNvSpPr/>
          <p:nvPr/>
        </p:nvSpPr>
        <p:spPr>
          <a:xfrm>
            <a:off x="3829878" y="3256384"/>
            <a:ext cx="1948070" cy="1832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88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Enrolment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135312-8B75-4122-8D33-46B1FD56F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626" y="1205129"/>
            <a:ext cx="7918174" cy="4014571"/>
          </a:xfrm>
        </p:spPr>
        <p:txBody>
          <a:bodyPr anchor="t">
            <a:normAutofit/>
          </a:bodyPr>
          <a:lstStyle/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This module enables registration of ALL kinds of new cases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b="1" dirty="0">
                <a:solidFill>
                  <a:schemeClr val="tx1"/>
                </a:solidFill>
              </a:rPr>
              <a:t>Presumptive</a:t>
            </a:r>
            <a:r>
              <a:rPr lang="en-IN" sz="2000" dirty="0">
                <a:solidFill>
                  <a:schemeClr val="tx1"/>
                </a:solidFill>
              </a:rPr>
              <a:t> Case or Confirmed </a:t>
            </a:r>
            <a:r>
              <a:rPr lang="en-IN" sz="2000" b="1" dirty="0">
                <a:solidFill>
                  <a:schemeClr val="tx1"/>
                </a:solidFill>
              </a:rPr>
              <a:t>Patient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Taking treatment from </a:t>
            </a:r>
            <a:r>
              <a:rPr lang="en-IN" sz="2000" b="1" dirty="0">
                <a:solidFill>
                  <a:schemeClr val="tx1"/>
                </a:solidFill>
              </a:rPr>
              <a:t>Public</a:t>
            </a:r>
            <a:r>
              <a:rPr lang="en-IN" sz="2000" dirty="0">
                <a:solidFill>
                  <a:schemeClr val="tx1"/>
                </a:solidFill>
              </a:rPr>
              <a:t> or </a:t>
            </a:r>
            <a:r>
              <a:rPr lang="en-IN" sz="2000" b="1" dirty="0">
                <a:solidFill>
                  <a:schemeClr val="tx1"/>
                </a:solidFill>
              </a:rPr>
              <a:t>Private</a:t>
            </a:r>
            <a:r>
              <a:rPr lang="en-IN" sz="2000" dirty="0">
                <a:solidFill>
                  <a:schemeClr val="tx1"/>
                </a:solidFill>
              </a:rPr>
              <a:t> Sector</a:t>
            </a:r>
          </a:p>
          <a:p>
            <a:pPr marL="901700" lvl="2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b="1" dirty="0">
                <a:solidFill>
                  <a:schemeClr val="tx1"/>
                </a:solidFill>
              </a:rPr>
              <a:t>DS</a:t>
            </a:r>
            <a:r>
              <a:rPr lang="en-IN" sz="2000" dirty="0">
                <a:solidFill>
                  <a:schemeClr val="tx1"/>
                </a:solidFill>
              </a:rPr>
              <a:t> TB and </a:t>
            </a:r>
            <a:r>
              <a:rPr lang="en-IN" sz="2000" b="1" dirty="0">
                <a:solidFill>
                  <a:schemeClr val="tx1"/>
                </a:solidFill>
              </a:rPr>
              <a:t>DR</a:t>
            </a:r>
            <a:r>
              <a:rPr lang="en-IN" sz="2000" dirty="0">
                <a:solidFill>
                  <a:schemeClr val="tx1"/>
                </a:solidFill>
              </a:rPr>
              <a:t> TB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On enrolment, a unique 7 digit numeric Patient ID gets generated.</a:t>
            </a:r>
          </a:p>
          <a:p>
            <a:pPr marL="444500" lvl="1" indent="-444500" defTabSz="826252">
              <a:lnSpc>
                <a:spcPct val="130000"/>
              </a:lnSpc>
              <a:spcBef>
                <a:spcPct val="20000"/>
              </a:spcBef>
              <a:buClr>
                <a:srgbClr val="0099FF"/>
              </a:buClr>
              <a:buSzPct val="70000"/>
              <a:buFont typeface="Arial" pitchFamily="34" charset="0"/>
              <a:buChar char="►"/>
            </a:pPr>
            <a:r>
              <a:rPr lang="en-IN" sz="2000" dirty="0">
                <a:solidFill>
                  <a:schemeClr val="tx1"/>
                </a:solidFill>
              </a:rPr>
              <a:t>Before enrolment of a new case, users should search (by Patient Name) to see if the patient is already registered, to avoid duplicates registrations</a:t>
            </a:r>
          </a:p>
        </p:txBody>
      </p:sp>
    </p:spTree>
    <p:extLst>
      <p:ext uri="{BB962C8B-B14F-4D97-AF65-F5344CB8AC3E}">
        <p14:creationId xmlns:p14="http://schemas.microsoft.com/office/powerpoint/2010/main" val="107245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57966" y="765313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the          Icon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New Enrolment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91000" y="554546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1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511893" y="931264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50523" y="828260"/>
            <a:ext cx="1804504" cy="551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Click on  “New Enrollment”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3922" y="637370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83444" y="771937"/>
            <a:ext cx="1887330" cy="6990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Select Patient Type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46903" y="61086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3</a:t>
            </a:r>
          </a:p>
        </p:txBody>
      </p:sp>
      <p:pic>
        <p:nvPicPr>
          <p:cNvPr id="11" name="Picture 10" descr="WhatsApp Image 2018-12-10 at 2.51.58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174" y="1530626"/>
            <a:ext cx="2411470" cy="43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WhatsApp Image 2018-12-10 at 2.49.12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10" y="1480929"/>
            <a:ext cx="2520000" cy="4323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WhatsApp Image 2018-12-10 at 2.51.02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867" y="1630017"/>
            <a:ext cx="2511000" cy="43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FAA2C-0046-4BA1-93A9-5C0CC479191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2110" y="947248"/>
            <a:ext cx="263403" cy="212539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6914388" y="964396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45260" y="1610138"/>
            <a:ext cx="1092054" cy="298175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374836" y="5211416"/>
            <a:ext cx="2494722" cy="742123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7" grpId="0" animBg="1"/>
      <p:bldP spid="9" grpId="0" animBg="1"/>
      <p:bldP spid="10" grpId="0" animBg="1"/>
      <p:bldP spid="16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57966" y="765312"/>
            <a:ext cx="1893956" cy="8150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Select the Enrollment TU/PHI details and click on “Next” button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3748" y="0"/>
            <a:ext cx="9538252" cy="523220"/>
          </a:xfrm>
          <a:prstGeom prst="rect">
            <a:avLst/>
          </a:prstGeom>
          <a:solidFill>
            <a:srgbClr val="FE7A10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New Enrolment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90999" y="52472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4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3551651" y="1080351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30645" y="877956"/>
            <a:ext cx="1804504" cy="6029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Enter Basic Details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4774" y="627432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43687" y="712302"/>
            <a:ext cx="1887330" cy="7785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E7A10"/>
                </a:solidFill>
              </a:rPr>
              <a:t>Enter Residence Details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97207" y="610868"/>
            <a:ext cx="792000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546"/>
                </a:solidFill>
              </a:rPr>
              <a:t>Step 6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D888B26-E53C-4395-A9E6-4BED08278433}"/>
              </a:ext>
            </a:extLst>
          </p:cNvPr>
          <p:cNvSpPr/>
          <p:nvPr/>
        </p:nvSpPr>
        <p:spPr>
          <a:xfrm rot="5400000" flipH="1">
            <a:off x="6974022" y="1033970"/>
            <a:ext cx="288000" cy="223332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WhatsApp Image 2018-12-10 at 3.06.29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03" y="1659835"/>
            <a:ext cx="229865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 descr="WhatsApp Image 2018-12-10 at 3.06.29 PM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424" y="1620078"/>
            <a:ext cx="2304844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 descr="WhatsApp Image 2018-12-10 at 3.06.29 PM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841" y="1689652"/>
            <a:ext cx="2307937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2713382" y="5267738"/>
            <a:ext cx="546653" cy="33793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17094" y="5241235"/>
            <a:ext cx="546653" cy="33793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06947" y="5290929"/>
            <a:ext cx="546653" cy="337932"/>
          </a:xfrm>
          <a:prstGeom prst="rect">
            <a:avLst/>
          </a:prstGeom>
          <a:noFill/>
          <a:ln w="28575">
            <a:solidFill>
              <a:srgbClr val="FE7A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ular Callout 28"/>
          <p:cNvSpPr/>
          <p:nvPr/>
        </p:nvSpPr>
        <p:spPr>
          <a:xfrm>
            <a:off x="2474170" y="6019084"/>
            <a:ext cx="825621" cy="400110"/>
          </a:xfrm>
          <a:prstGeom prst="wedgeRectCallout">
            <a:avLst>
              <a:gd name="adj1" fmla="val 1044"/>
              <a:gd name="adj2" fmla="val -13921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proceed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5807092" y="6002519"/>
            <a:ext cx="825621" cy="400110"/>
          </a:xfrm>
          <a:prstGeom prst="wedgeRectCallout">
            <a:avLst>
              <a:gd name="adj1" fmla="val 1044"/>
              <a:gd name="adj2" fmla="val -13921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proceed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9206274" y="6002519"/>
            <a:ext cx="825621" cy="400110"/>
          </a:xfrm>
          <a:prstGeom prst="wedgeRectCallout">
            <a:avLst>
              <a:gd name="adj1" fmla="val 1044"/>
              <a:gd name="adj2" fmla="val -139210"/>
            </a:avLst>
          </a:prstGeom>
          <a:ln w="28575">
            <a:solidFill>
              <a:srgbClr val="FE7A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000" dirty="0"/>
              <a:t>Click here proceed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7" grpId="0" animBg="1"/>
      <p:bldP spid="9" grpId="0" animBg="1"/>
      <p:bldP spid="10" grpId="0" animBg="1"/>
      <p:bldP spid="16" grpId="0" animBg="1"/>
      <p:bldP spid="19" grpId="0" animBg="1"/>
      <p:bldP spid="20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EY_Dark_Theme">
  <a:themeElements>
    <a:clrScheme name="Custom 1">
      <a:dk1>
        <a:srgbClr val="000000"/>
      </a:dk1>
      <a:lt1>
        <a:srgbClr val="808080"/>
      </a:lt1>
      <a:dk2>
        <a:srgbClr val="FFFFFF"/>
      </a:dk2>
      <a:lt2>
        <a:srgbClr val="80808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7398</TotalTime>
  <Words>2837</Words>
  <Application>Microsoft Office PowerPoint</Application>
  <PresentationFormat>Widescreen</PresentationFormat>
  <Paragraphs>395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Corbel</vt:lpstr>
      <vt:lpstr>Wingdings 2</vt:lpstr>
      <vt:lpstr>Frame</vt:lpstr>
      <vt:lpstr>1_Frame</vt:lpstr>
      <vt:lpstr>EY_Dark_Theme</vt:lpstr>
      <vt:lpstr> Version-2.0         App User Guide</vt:lpstr>
      <vt:lpstr>Introduction </vt:lpstr>
      <vt:lpstr>Nikshay version 2: Intro</vt:lpstr>
      <vt:lpstr>PowerPoint Presentation</vt:lpstr>
      <vt:lpstr>Viewing patients at various stages? </vt:lpstr>
      <vt:lpstr>Viewing patients at various stages? </vt:lpstr>
      <vt:lpstr>New Enrolment</vt:lpstr>
      <vt:lpstr>PowerPoint Presentation</vt:lpstr>
      <vt:lpstr>PowerPoint Presentation</vt:lpstr>
      <vt:lpstr>PowerPoint Presentation</vt:lpstr>
      <vt:lpstr>Edit Patient details</vt:lpstr>
      <vt:lpstr>PowerPoint Presentation</vt:lpstr>
      <vt:lpstr>PowerPoint Presentation</vt:lpstr>
      <vt:lpstr>Patient Management</vt:lpstr>
      <vt:lpstr>Patient Management Screen </vt:lpstr>
      <vt:lpstr>PowerPoint Presentation</vt:lpstr>
      <vt:lpstr>Add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Treatment</vt:lpstr>
      <vt:lpstr>PowerPoint Presentation</vt:lpstr>
      <vt:lpstr>PowerPoint Presentation</vt:lpstr>
      <vt:lpstr>Allocating MERM Devices </vt:lpstr>
      <vt:lpstr>PowerPoint Presentation</vt:lpstr>
      <vt:lpstr>Adherence Tracking</vt:lpstr>
      <vt:lpstr>PowerPoint Presentation</vt:lpstr>
      <vt:lpstr>Assign Treatment Outcome</vt:lpstr>
      <vt:lpstr>PowerPoint Presentation</vt:lpstr>
      <vt:lpstr>PowerPoint Presentation</vt:lpstr>
      <vt:lpstr>Delete a Case</vt:lpstr>
      <vt:lpstr>PowerPoint Presentation</vt:lpstr>
      <vt:lpstr>Direct Benefit Transfer</vt:lpstr>
      <vt:lpstr>PowerPoint Presentation</vt:lpstr>
      <vt:lpstr>PowerPoint Presentation</vt:lpstr>
      <vt:lpstr>PowerPoint Presentation</vt:lpstr>
      <vt:lpstr>Comorbidity</vt:lpstr>
      <vt:lpstr>PowerPoint Presentation</vt:lpstr>
      <vt:lpstr>PowerPoint Presentation</vt:lpstr>
      <vt:lpstr>Contact Tracing</vt:lpstr>
      <vt:lpstr>PowerPoint Presentation</vt:lpstr>
      <vt:lpstr>PowerPoint Presentation</vt:lpstr>
      <vt:lpstr>Location </vt:lpstr>
      <vt:lpstr>PowerPoint Presentation</vt:lpstr>
      <vt:lpstr>Patients can now be transferred by editing the Current Facility  </vt:lpstr>
      <vt:lpstr>PowerPoint Presentation</vt:lpstr>
      <vt:lpstr>Searching for Patient Records</vt:lpstr>
      <vt:lpstr>Searching for Patient Records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Version-2.0         App User Guide</dc:title>
  <dc:creator>99DOTS</dc:creator>
  <cp:lastModifiedBy>99DOTS</cp:lastModifiedBy>
  <cp:revision>129</cp:revision>
  <dcterms:created xsi:type="dcterms:W3CDTF">2018-09-24T04:01:13Z</dcterms:created>
  <dcterms:modified xsi:type="dcterms:W3CDTF">2018-12-14T04:35:31Z</dcterms:modified>
</cp:coreProperties>
</file>