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12192000"/>
  <p:notesSz cx="6858000" cy="9144000"/>
  <p:embeddedFontLst>
    <p:embeddedFont>
      <p:font typeface="Corbel"/>
      <p:regular r:id="rId39"/>
      <p:bold r:id="rId40"/>
      <p:italic r:id="rId41"/>
      <p:boldItalic r:id="rId42"/>
    </p:embeddedFont>
    <p:embeddedFont>
      <p:font typeface="Open Sans Medium"/>
      <p:regular r:id="rId43"/>
      <p:bold r:id="rId44"/>
      <p:italic r:id="rId45"/>
      <p:boldItalic r:id="rId46"/>
    </p:embeddedFont>
    <p:embeddedFont>
      <p:font typeface="Open Sans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51" roundtripDataSignature="AMtx7mi7WRXSA+nm73qG98QiobnG1Li/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bold.fntdata"/><Relationship Id="rId42" Type="http://schemas.openxmlformats.org/officeDocument/2006/relationships/font" Target="fonts/Corbel-boldItalic.fntdata"/><Relationship Id="rId41" Type="http://schemas.openxmlformats.org/officeDocument/2006/relationships/font" Target="fonts/Corbel-italic.fntdata"/><Relationship Id="rId44" Type="http://schemas.openxmlformats.org/officeDocument/2006/relationships/font" Target="fonts/OpenSansMedium-bold.fntdata"/><Relationship Id="rId43" Type="http://schemas.openxmlformats.org/officeDocument/2006/relationships/font" Target="fonts/OpenSansMedium-regular.fntdata"/><Relationship Id="rId46" Type="http://schemas.openxmlformats.org/officeDocument/2006/relationships/font" Target="fonts/OpenSansMedium-boldItalic.fntdata"/><Relationship Id="rId45" Type="http://schemas.openxmlformats.org/officeDocument/2006/relationships/font" Target="fonts/OpenSans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OpenSans-bold.fntdata"/><Relationship Id="rId47" Type="http://schemas.openxmlformats.org/officeDocument/2006/relationships/font" Target="fonts/OpenSans-regular.fntdata"/><Relationship Id="rId49" Type="http://schemas.openxmlformats.org/officeDocument/2006/relationships/font" Target="fonts/OpenSa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font" Target="fonts/Corbel-regular.fntdata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customschemas.google.com/relationships/presentationmetadata" Target="metadata"/><Relationship Id="rId50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39a6c2aff2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239a6c2aff2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39a6c2aff2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239a6c2aff2_0_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39a6c2aff2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239a6c2aff2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39a6c2aff2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239a6c2aff2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39a6c2aff2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239a6c2aff2_0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39a6c2aff2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g239a6c2aff2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39a6c2aff2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g239a6c2aff2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39a6c2aff2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g239a6c2aff2_0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39a6c2aff2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4" name="Google Shape;324;g239a6c2aff2_0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39a6c2aff2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g239a6c2aff2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39a6c2aff2_0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239a6c2aff2_0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39a6c2aff2_0_1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g239a6c2aff2_0_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39a6c2aff2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2" name="Google Shape;352;g239a6c2aff2_0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39a6c2aff2_0_1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g239a6c2aff2_0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39a6c2aff2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39a6c2aff2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g239a6c2aff2_0_1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39a6c2aff2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39a6c2aff2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239a6c2aff2_0_2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39a6c2aff2_0_2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39a6c2aff2_0_2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239a6c2aff2_0_2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39a6c2aff2_0_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39a6c2aff2_0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239a6c2aff2_0_2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39a6c2aff2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3" name="Google Shape;403;g239a6c2aff2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39a6c2aff2_0_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g239a6c2aff2_0_2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39a6c2aff2_0_2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1" name="Google Shape;421;g239a6c2aff2_0_2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39a6c2aff2_0_2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9" name="Google Shape;429;g239a6c2aff2_0_2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39a6c2aff2_0_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7" name="Google Shape;437;g239a6c2aff2_0_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39a6c2aff2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g239a6c2aff2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39a6c2aff2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g239a6c2aff2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39a6c2aff2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239a6c2aff2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39a6c2aff2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239a6c2aff2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9a6c2aff2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239a6c2aff2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8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8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7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4" name="Google Shape;2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89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8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8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2" name="Google Shape;92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0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0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6" name="Google Shape;96;p9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9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99" name="Google Shape;99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Width Head + Copy - Text Only">
  <p:cSld name="Full Width Head + Copy - Text 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1"/>
          <p:cNvSpPr txBox="1"/>
          <p:nvPr>
            <p:ph idx="1" type="body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7154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b="0" sz="1867"/>
            </a:lvl1pPr>
            <a:lvl2pPr indent="-338645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indent="-3302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indent="-3175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11" name="Google Shape;111;p8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8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13" name="Google Shape;113;p81"/>
          <p:cNvSpPr txBox="1"/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1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91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7" name="Google Shape;117;p9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9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9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0" name="Google Shape;12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2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92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4" name="Google Shape;124;p9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9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9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7" name="Google Shape;12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3"/>
          <p:cNvSpPr txBox="1"/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5900"/>
              <a:buFont typeface="Corbel"/>
              <a:buNone/>
              <a:defRPr b="0" sz="5900">
                <a:solidFill>
                  <a:srgbClr val="000F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93"/>
          <p:cNvSpPr txBox="1"/>
          <p:nvPr>
            <p:ph idx="1" type="body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1" name="Google Shape;131;p9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9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9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34" name="Google Shape;134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94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38" name="Google Shape;138;p94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39" name="Google Shape;139;p9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9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9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42" name="Google Shape;14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95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95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7" name="Google Shape;147;p95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95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49" name="Google Shape;149;p9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9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9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52" name="Google Shape;152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6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9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9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9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58" name="Google Shape;158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9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9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63" name="Google Shape;16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7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9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9"/>
          <p:cNvSpPr txBox="1"/>
          <p:nvPr>
            <p:ph idx="1" type="body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8" name="Google Shape;28;p79"/>
          <p:cNvSpPr txBox="1"/>
          <p:nvPr>
            <p:ph idx="2" type="body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29" name="Google Shape;29;p7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9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2" name="Google Shape;3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8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98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169" name="Google Shape;169;p98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0" name="Google Shape;170;p9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98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9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3" name="Google Shape;173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9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99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77" name="Google Shape;177;p99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78" name="Google Shape;178;p99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99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99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81" name="Google Shape;18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00"/>
          <p:cNvSpPr txBox="1"/>
          <p:nvPr>
            <p:ph idx="1" type="body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85" name="Google Shape;185;p10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0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0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88" name="Google Shape;188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1"/>
          <p:cNvSpPr txBox="1"/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01"/>
          <p:cNvSpPr txBox="1"/>
          <p:nvPr>
            <p:ph idx="1" type="body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92" name="Google Shape;192;p101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01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01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95" name="Google Shape;195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2"/>
          <p:cNvSpPr txBox="1"/>
          <p:nvPr>
            <p:ph type="ctrTitle"/>
          </p:nvPr>
        </p:nvSpPr>
        <p:spPr>
          <a:xfrm>
            <a:off x="1069847" y="1298448"/>
            <a:ext cx="10216461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546"/>
              </a:buClr>
              <a:buSzPts val="5900"/>
              <a:buFont typeface="Corbel"/>
              <a:buNone/>
              <a:defRPr sz="5900">
                <a:solidFill>
                  <a:srgbClr val="0005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2"/>
          <p:cNvSpPr txBox="1"/>
          <p:nvPr>
            <p:ph idx="1" type="subTitle"/>
          </p:nvPr>
        </p:nvSpPr>
        <p:spPr>
          <a:xfrm>
            <a:off x="1100014" y="4670246"/>
            <a:ext cx="1018629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C4B14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" name="Google Shape;36;p82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2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2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39" name="Google Shape;3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3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3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>
                <a:solidFill>
                  <a:srgbClr val="000F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F46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000F46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000F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3" name="Google Shape;43;p83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3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3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46" name="Google Shape;4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4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4"/>
          <p:cNvSpPr txBox="1"/>
          <p:nvPr>
            <p:ph idx="1" type="body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4"/>
          <p:cNvSpPr txBox="1"/>
          <p:nvPr>
            <p:ph idx="2" type="body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1" name="Google Shape;51;p84"/>
          <p:cNvSpPr txBox="1"/>
          <p:nvPr>
            <p:ph idx="3" type="body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4"/>
          <p:cNvSpPr txBox="1"/>
          <p:nvPr>
            <p:ph idx="4" type="body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3" name="Google Shape;53;p84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4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4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56" name="Google Shape;56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5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5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5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5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2" name="Google Shape;6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6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6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6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67" name="Google Shape;6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6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6"/>
          <p:cNvSpPr/>
          <p:nvPr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7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7"/>
          <p:cNvSpPr txBox="1"/>
          <p:nvPr>
            <p:ph idx="1" type="body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3" name="Google Shape;73;p87"/>
          <p:cNvSpPr txBox="1"/>
          <p:nvPr>
            <p:ph idx="2" type="body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4" name="Google Shape;74;p8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77" name="Google Shape;7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0"/>
            <a:ext cx="1823778" cy="735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8"/>
          <p:cNvSpPr txBox="1"/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b="0"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8"/>
          <p:cNvSpPr/>
          <p:nvPr>
            <p:ph idx="2" type="pic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1" name="Google Shape;81;p88"/>
          <p:cNvSpPr txBox="1"/>
          <p:nvPr>
            <p:ph idx="1" type="body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88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88"/>
          <p:cNvSpPr txBox="1"/>
          <p:nvPr>
            <p:ph idx="11" type="ftr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88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85" name="Google Shape;85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152" y="19576"/>
            <a:ext cx="1823778" cy="69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7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77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7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77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77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77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77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BAD2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40BAD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" name="Google Shape;17;p7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0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0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b="0" i="0" sz="36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80"/>
          <p:cNvSpPr/>
          <p:nvPr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 cap="flat" cmpd="sng" w="10775">
            <a:solidFill>
              <a:srgbClr val="0099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0"/>
          <p:cNvSpPr txBox="1"/>
          <p:nvPr>
            <p:ph idx="1" type="body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000F4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5" name="Google Shape;105;p80"/>
          <p:cNvSpPr txBox="1"/>
          <p:nvPr>
            <p:ph idx="10" type="dt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80"/>
          <p:cNvSpPr txBox="1"/>
          <p:nvPr>
            <p:ph idx="11" type="ftr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80"/>
          <p:cNvSpPr txBox="1"/>
          <p:nvPr>
            <p:ph idx="12" type="sldNum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08" name="Google Shape;108;p8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6938" y="6707875"/>
            <a:ext cx="12192000" cy="1725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33.png"/><Relationship Id="rId5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 txBox="1"/>
          <p:nvPr>
            <p:ph type="title"/>
          </p:nvPr>
        </p:nvSpPr>
        <p:spPr>
          <a:xfrm>
            <a:off x="3555124" y="864900"/>
            <a:ext cx="8003400" cy="51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-IN">
                <a:latin typeface="Open Sans Medium"/>
                <a:ea typeface="Open Sans Medium"/>
                <a:cs typeface="Open Sans Medium"/>
                <a:sym typeface="Open Sans Medium"/>
              </a:rPr>
              <a:t>Monthly Lab Report</a:t>
            </a:r>
            <a:endParaRPr sz="53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9a6c2aff2_0_54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2.b Work Load Section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9" name="Google Shape;269;g239a6c2aff2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239a6c2aff2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887000"/>
            <a:ext cx="11709548" cy="555897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39a6c2aff2_0_63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2.c Referral from Public and Private sectors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76" name="Google Shape;276;g239a6c2aff2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39a6c2aff2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723225"/>
            <a:ext cx="11709548" cy="58250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39a6c2aff2_0_72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2.d </a:t>
            </a:r>
            <a:r>
              <a:rPr b="1" lang="en-IN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Patient Stratification - Presumptive TB section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83" name="Google Shape;283;g239a6c2aff2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39a6c2aff2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83" y="723225"/>
            <a:ext cx="11709548" cy="596429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39a6c2aff2_0_80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2.e </a:t>
            </a:r>
            <a:r>
              <a:rPr b="1" lang="en-IN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Patient Stratification - Presumptive DRTB section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0" name="Google Shape;290;g239a6c2aff2_0_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239a6c2aff2_0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673075"/>
            <a:ext cx="11709548" cy="57956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39a6c2aff2_0_87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2.f </a:t>
            </a:r>
            <a:r>
              <a:rPr b="1" lang="en-IN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Patient Stratification - Private Sector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7" name="Google Shape;297;g239a6c2aff2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39a6c2aff2_0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723225"/>
            <a:ext cx="11709548" cy="58299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39a6c2aff2_0_94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2.g </a:t>
            </a:r>
            <a:r>
              <a:rPr b="1" lang="en-IN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Others and Remarks sections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04" name="Google Shape;304;g239a6c2aff2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239a6c2aff2_0_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723225"/>
            <a:ext cx="11709548" cy="583647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39a6c2aff2_0_111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.Monthly Lab Report : TrueNat Monthly Report (web)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11" name="Google Shape;311;g239a6c2aff2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39a6c2aff2_0_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943850"/>
            <a:ext cx="11709548" cy="46946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39a6c2aff2_0_118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</a:t>
            </a: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.a Lab Profile section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18" name="Google Shape;318;g239a6c2aff2_0_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g239a6c2aff2_0_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723225"/>
            <a:ext cx="11709549" cy="576822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0" name="Google Shape;320;g239a6c2aff2_0_118"/>
          <p:cNvSpPr/>
          <p:nvPr/>
        </p:nvSpPr>
        <p:spPr>
          <a:xfrm>
            <a:off x="3518675" y="2414663"/>
            <a:ext cx="2865900" cy="1771200"/>
          </a:xfrm>
          <a:prstGeom prst="wedgeRectCallout">
            <a:avLst>
              <a:gd fmla="val -56387" name="adj1"/>
              <a:gd fmla="val 8486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TrueNat form should be filled for each machine.</a:t>
            </a:r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number of TruNat machines in a facility is a non mandatory field.</a:t>
            </a:r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Only one serial number should be filled in one form.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1" name="Google Shape;321;g239a6c2aff2_0_118"/>
          <p:cNvSpPr/>
          <p:nvPr/>
        </p:nvSpPr>
        <p:spPr>
          <a:xfrm>
            <a:off x="1241950" y="4492950"/>
            <a:ext cx="2049300" cy="781500"/>
          </a:xfrm>
          <a:prstGeom prst="rect">
            <a:avLst/>
          </a:prstGeom>
          <a:solidFill>
            <a:srgbClr val="E71224">
              <a:alpha val="4310"/>
            </a:srgbClr>
          </a:solidFill>
          <a:ln cap="flat" cmpd="sng" w="18000">
            <a:solidFill>
              <a:srgbClr val="E71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71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39a6c2aff2_0_127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3.b Work Load section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27" name="Google Shape;327;g239a6c2aff2_0_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239a6c2aff2_0_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723225"/>
            <a:ext cx="11709548" cy="58299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39a6c2aff2_0_136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3.c Referral from Public and Private sectors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34" name="Google Shape;334;g239a6c2aff2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239a6c2aff2_0_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723225"/>
            <a:ext cx="11709548" cy="58250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1"/>
          <p:cNvSpPr txBox="1"/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IN"/>
              <a:t>Contents</a:t>
            </a:r>
            <a:endParaRPr/>
          </a:p>
        </p:txBody>
      </p:sp>
      <p:sp>
        <p:nvSpPr>
          <p:cNvPr id="206" name="Google Shape;206;p41"/>
          <p:cNvSpPr txBox="1"/>
          <p:nvPr/>
        </p:nvSpPr>
        <p:spPr>
          <a:xfrm>
            <a:off x="3586825" y="743550"/>
            <a:ext cx="7995300" cy="5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242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1950"/>
              <a:buFont typeface="Open Sans"/>
              <a:buChar char="●"/>
            </a:pPr>
            <a:r>
              <a:rPr b="1" lang="en-IN" sz="1950">
                <a:solidFill>
                  <a:srgbClr val="000F46"/>
                </a:solidFill>
                <a:latin typeface="Open Sans"/>
                <a:ea typeface="Open Sans"/>
                <a:cs typeface="Open Sans"/>
                <a:sym typeface="Open Sans"/>
              </a:rPr>
              <a:t>Introduction</a:t>
            </a:r>
            <a:endParaRPr b="1" sz="1950">
              <a:solidFill>
                <a:srgbClr val="000F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242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1950"/>
              <a:buFont typeface="Open Sans"/>
              <a:buChar char="●"/>
            </a:pPr>
            <a:r>
              <a:rPr b="1" lang="en-IN" sz="1950">
                <a:solidFill>
                  <a:srgbClr val="000F46"/>
                </a:solidFill>
                <a:latin typeface="Open Sans"/>
                <a:ea typeface="Open Sans"/>
                <a:cs typeface="Open Sans"/>
                <a:sym typeface="Open Sans"/>
              </a:rPr>
              <a:t>Monthly Lab report Overview</a:t>
            </a:r>
            <a:endParaRPr b="1" sz="1950">
              <a:solidFill>
                <a:srgbClr val="000F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242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1950"/>
              <a:buFont typeface="Open Sans"/>
              <a:buChar char="●"/>
            </a:pPr>
            <a:r>
              <a:rPr b="1" lang="en-IN" sz="1950">
                <a:solidFill>
                  <a:srgbClr val="000F46"/>
                </a:solidFill>
                <a:latin typeface="Open Sans"/>
                <a:ea typeface="Open Sans"/>
                <a:cs typeface="Open Sans"/>
                <a:sym typeface="Open Sans"/>
              </a:rPr>
              <a:t>Monthly Lab forms in Ni-kshay Web:</a:t>
            </a:r>
            <a:endParaRPr b="1" sz="1950">
              <a:solidFill>
                <a:srgbClr val="000F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1355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6"/>
              <a:buFont typeface="Open Sans Medium"/>
              <a:buChar char="-"/>
            </a:pPr>
            <a:r>
              <a:rPr lang="en-IN" sz="195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Annexure M</a:t>
            </a:r>
            <a:endParaRPr sz="195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1355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6"/>
              <a:buFont typeface="Open Sans Medium"/>
              <a:buChar char="-"/>
            </a:pPr>
            <a:r>
              <a:rPr lang="en-IN" sz="195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CBNAAT</a:t>
            </a:r>
            <a:endParaRPr sz="195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1355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6"/>
              <a:buFont typeface="Open Sans Medium"/>
              <a:buChar char="-"/>
            </a:pPr>
            <a:r>
              <a:rPr lang="en-IN" sz="195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TrueNat</a:t>
            </a:r>
            <a:endParaRPr sz="195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5242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1950"/>
              <a:buFont typeface="Open Sans"/>
              <a:buChar char="●"/>
            </a:pPr>
            <a:r>
              <a:rPr b="1" lang="en-IN" sz="1950">
                <a:solidFill>
                  <a:srgbClr val="000F46"/>
                </a:solidFill>
                <a:latin typeface="Open Sans"/>
                <a:ea typeface="Open Sans"/>
                <a:cs typeface="Open Sans"/>
                <a:sym typeface="Open Sans"/>
              </a:rPr>
              <a:t>Monthly Lab forms in Ni-kshay App:</a:t>
            </a:r>
            <a:endParaRPr b="1" sz="1950">
              <a:solidFill>
                <a:srgbClr val="000F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1355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6"/>
              <a:buFont typeface="Open Sans Medium"/>
              <a:buChar char="-"/>
            </a:pPr>
            <a:r>
              <a:rPr lang="en-IN" sz="195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Annexure M</a:t>
            </a:r>
            <a:endParaRPr sz="195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1355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6"/>
              <a:buFont typeface="Open Sans Medium"/>
              <a:buChar char="-"/>
            </a:pPr>
            <a:r>
              <a:rPr lang="en-IN" sz="195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CBNAAT</a:t>
            </a:r>
            <a:endParaRPr sz="195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1355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6"/>
              <a:buFont typeface="Open Sans Medium"/>
              <a:buChar char="-"/>
            </a:pPr>
            <a:r>
              <a:rPr lang="en-IN" sz="195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TrueNat</a:t>
            </a:r>
            <a:endParaRPr sz="195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52425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F46"/>
              </a:buClr>
              <a:buSzPts val="1950"/>
              <a:buFont typeface="Open Sans"/>
              <a:buChar char="●"/>
            </a:pPr>
            <a:r>
              <a:rPr b="1" lang="en-IN" sz="1950">
                <a:solidFill>
                  <a:srgbClr val="000F46"/>
                </a:solidFill>
                <a:latin typeface="Open Sans"/>
                <a:ea typeface="Open Sans"/>
                <a:cs typeface="Open Sans"/>
                <a:sym typeface="Open Sans"/>
              </a:rPr>
              <a:t>Monthly Lab reports in Ni-kshay Web:</a:t>
            </a:r>
            <a:endParaRPr b="1" sz="1950">
              <a:solidFill>
                <a:srgbClr val="000F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1355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6"/>
              <a:buFont typeface="Open Sans Medium"/>
              <a:buChar char="-"/>
            </a:pPr>
            <a:r>
              <a:rPr lang="en-IN" sz="195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Annexure M</a:t>
            </a:r>
            <a:endParaRPr sz="195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1355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6"/>
              <a:buFont typeface="Open Sans Medium"/>
              <a:buChar char="-"/>
            </a:pPr>
            <a:r>
              <a:rPr lang="en-IN" sz="195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CBNAAT</a:t>
            </a:r>
            <a:endParaRPr sz="195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1355" lvl="0" marL="80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76"/>
              <a:buFont typeface="Open Sans Medium"/>
              <a:buChar char="-"/>
            </a:pPr>
            <a:r>
              <a:rPr lang="en-IN" sz="195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TrueNat</a:t>
            </a:r>
            <a:endParaRPr sz="195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39a6c2aff2_0_150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3.d </a:t>
            </a:r>
            <a:r>
              <a:rPr b="1" lang="en-IN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Patient Stratification - Presumptive TB section</a:t>
            </a: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41" name="Google Shape;341;g239a6c2aff2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g239a6c2aff2_0_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83" y="638950"/>
            <a:ext cx="11709550" cy="596429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39a6c2aff2_0_156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3.e </a:t>
            </a:r>
            <a:r>
              <a:rPr b="1" lang="en-IN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Patient Stratification - Presumptive TB section</a:t>
            </a: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48" name="Google Shape;348;g239a6c2aff2_0_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239a6c2aff2_0_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723225"/>
            <a:ext cx="11709548" cy="57909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39a6c2aff2_0_163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3.f </a:t>
            </a:r>
            <a:r>
              <a:rPr b="1" lang="en-IN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Patient Stratification - Private Sector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55" name="Google Shape;355;g239a6c2aff2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g239a6c2aff2_0_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875625"/>
            <a:ext cx="11709548" cy="56499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39a6c2aff2_0_170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3.g </a:t>
            </a:r>
            <a:r>
              <a:rPr b="1" lang="en-IN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Others and Remarks sections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62" name="Google Shape;362;g239a6c2aff2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239a6c2aff2_0_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723225"/>
            <a:ext cx="11709550" cy="574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39a6c2aff2_0_194"/>
          <p:cNvSpPr txBox="1"/>
          <p:nvPr>
            <p:ph type="title"/>
          </p:nvPr>
        </p:nvSpPr>
        <p:spPr>
          <a:xfrm>
            <a:off x="486837" y="646262"/>
            <a:ext cx="111063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0" name="Google Shape;370;g239a6c2aff2_0_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75" y="824287"/>
            <a:ext cx="3175874" cy="520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239a6c2aff2_0_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599" y="824287"/>
            <a:ext cx="3172023" cy="520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239a6c2aff2_0_1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239a6c2aff2_0_194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Monthly Lab Report in Ni-kshay: App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39a6c2aff2_0_205"/>
          <p:cNvSpPr txBox="1"/>
          <p:nvPr>
            <p:ph type="title"/>
          </p:nvPr>
        </p:nvSpPr>
        <p:spPr>
          <a:xfrm>
            <a:off x="486837" y="646262"/>
            <a:ext cx="111063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0" name="Google Shape;380;g239a6c2aff2_0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239a6c2aff2_0_205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Monthly Lab Report: Annexure M: App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82" name="Google Shape;382;g239a6c2aff2_0_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925" y="1132212"/>
            <a:ext cx="3464881" cy="520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39a6c2aff2_0_215"/>
          <p:cNvSpPr txBox="1"/>
          <p:nvPr>
            <p:ph type="title"/>
          </p:nvPr>
        </p:nvSpPr>
        <p:spPr>
          <a:xfrm>
            <a:off x="486837" y="646262"/>
            <a:ext cx="111063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239a6c2aff2_0_215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Monthly Lab </a:t>
            </a:r>
            <a:r>
              <a:rPr b="1" lang="en-IN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Report-CBNAAT Monthly Report</a:t>
            </a: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App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90" name="Google Shape;390;g239a6c2aff2_0_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239a6c2aff2_0_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0225" y="1086737"/>
            <a:ext cx="3391155" cy="520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39a6c2aff2_0_225"/>
          <p:cNvSpPr txBox="1"/>
          <p:nvPr>
            <p:ph type="title"/>
          </p:nvPr>
        </p:nvSpPr>
        <p:spPr>
          <a:xfrm>
            <a:off x="486837" y="646262"/>
            <a:ext cx="111063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8" name="Google Shape;398;g239a6c2aff2_0_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239a6c2aff2_0_225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Monthly Lab </a:t>
            </a:r>
            <a:r>
              <a:rPr b="1" lang="en-IN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Report-TruNat Monthly Report</a:t>
            </a: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App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00" name="Google Shape;400;g239a6c2aff2_0_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2200" y="916137"/>
            <a:ext cx="3717532" cy="5209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39a6c2aff2_0_101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Monthly Lab Report for Annexure M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06" name="Google Shape;406;g239a6c2aff2_0_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239a6c2aff2_0_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125" y="796750"/>
            <a:ext cx="11887201" cy="56946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08" name="Google Shape;408;g239a6c2aff2_0_101"/>
          <p:cNvSpPr/>
          <p:nvPr/>
        </p:nvSpPr>
        <p:spPr>
          <a:xfrm>
            <a:off x="2561225" y="2514025"/>
            <a:ext cx="1469100" cy="486000"/>
          </a:xfrm>
          <a:prstGeom prst="rect">
            <a:avLst/>
          </a:prstGeom>
          <a:solidFill>
            <a:srgbClr val="E71224">
              <a:alpha val="4310"/>
            </a:srgbClr>
          </a:solidFill>
          <a:ln cap="flat" cmpd="sng" w="18000">
            <a:solidFill>
              <a:srgbClr val="E71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71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239a6c2aff2_0_101"/>
          <p:cNvSpPr/>
          <p:nvPr/>
        </p:nvSpPr>
        <p:spPr>
          <a:xfrm>
            <a:off x="4030325" y="2181050"/>
            <a:ext cx="1469100" cy="420900"/>
          </a:xfrm>
          <a:prstGeom prst="rect">
            <a:avLst/>
          </a:prstGeom>
          <a:solidFill>
            <a:srgbClr val="E71224">
              <a:alpha val="4310"/>
            </a:srgbClr>
          </a:solidFill>
          <a:ln cap="flat" cmpd="sng" w="18000">
            <a:solidFill>
              <a:srgbClr val="E71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71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239a6c2aff2_0_101"/>
          <p:cNvSpPr/>
          <p:nvPr/>
        </p:nvSpPr>
        <p:spPr>
          <a:xfrm>
            <a:off x="609600" y="5498325"/>
            <a:ext cx="1469100" cy="486000"/>
          </a:xfrm>
          <a:prstGeom prst="rect">
            <a:avLst/>
          </a:prstGeom>
          <a:solidFill>
            <a:srgbClr val="E71224">
              <a:alpha val="4310"/>
            </a:srgbClr>
          </a:solidFill>
          <a:ln cap="flat" cmpd="sng" w="18000">
            <a:solidFill>
              <a:srgbClr val="E71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71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39a6c2aff2_0_238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Monthly Lab Report for Annexure M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16" name="Google Shape;416;g239a6c2aff2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239a6c2aff2_0_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825" y="655000"/>
            <a:ext cx="11887201" cy="33571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8" name="Google Shape;418;g239a6c2aff2_0_2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825" y="4182725"/>
            <a:ext cx="11887199" cy="24365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2"/>
          <p:cNvSpPr txBox="1"/>
          <p:nvPr/>
        </p:nvSpPr>
        <p:spPr>
          <a:xfrm>
            <a:off x="2606722" y="0"/>
            <a:ext cx="9444252" cy="6975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IN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endParaRPr b="0" i="0" sz="36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3" name="Google Shape;213;p42"/>
          <p:cNvSpPr/>
          <p:nvPr/>
        </p:nvSpPr>
        <p:spPr>
          <a:xfrm>
            <a:off x="10954603" y="743004"/>
            <a:ext cx="1096371" cy="313275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4" name="Google Shape;214;p42"/>
          <p:cNvSpPr txBox="1"/>
          <p:nvPr/>
        </p:nvSpPr>
        <p:spPr>
          <a:xfrm>
            <a:off x="715143" y="1005140"/>
            <a:ext cx="10515600" cy="5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7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 Medium"/>
              <a:buChar char="●"/>
            </a:pPr>
            <a:r>
              <a:rPr lang="en-IN" sz="240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The monthly lab report is created to gather the monthly Microscopy, CBNAAT, and TrueNat details of the lab.</a:t>
            </a:r>
            <a:endParaRPr sz="240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1778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 Medium"/>
              <a:buChar char="●"/>
            </a:pPr>
            <a:r>
              <a:rPr lang="en-IN" sz="240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The Monthly Lab report contains the following three reports-</a:t>
            </a:r>
            <a:endParaRPr sz="240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496887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1. Annexure M</a:t>
            </a:r>
            <a:endParaRPr sz="240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496887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2. CBNAAT Monthly report</a:t>
            </a:r>
            <a:endParaRPr sz="240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496887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3. TrueNat Monthly report</a:t>
            </a:r>
            <a:endParaRPr sz="240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1778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 Medium"/>
              <a:buChar char="●"/>
            </a:pPr>
            <a:r>
              <a:rPr lang="en-IN" sz="240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The report would be accessible using the SSO login in Ni-kshay at District, TU, and PHI levels.</a:t>
            </a:r>
            <a:endParaRPr sz="240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39a6c2aff2_0_249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Monthly Lab Report for CBNAAT Monthly Reporting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24" name="Google Shape;424;g239a6c2aff2_0_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g239a6c2aff2_0_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723225"/>
            <a:ext cx="11709548" cy="3673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6" name="Google Shape;426;g239a6c2aff2_0_2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475" y="4569400"/>
            <a:ext cx="11709549" cy="2118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39a6c2aff2_0_258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3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Monthly Lab Report for TruNat Monthly Reporting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32" name="Google Shape;432;g239a6c2aff2_0_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g239a6c2aff2_0_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723225"/>
            <a:ext cx="11887200" cy="34594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34" name="Google Shape;434;g239a6c2aff2_0_2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475" y="4365846"/>
            <a:ext cx="11887200" cy="209162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39a6c2aff2_0_265"/>
          <p:cNvSpPr txBox="1"/>
          <p:nvPr/>
        </p:nvSpPr>
        <p:spPr>
          <a:xfrm>
            <a:off x="3903250" y="2286000"/>
            <a:ext cx="4755900" cy="22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6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THANK YOU</a:t>
            </a:r>
            <a:endParaRPr b="1" sz="63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40" name="Google Shape;440;g239a6c2aff2_0_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lang="en-IN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Monthly Lab report Overview</a:t>
            </a:r>
            <a:endParaRPr sz="36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0" name="Google Shape;22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3"/>
          <p:cNvSpPr txBox="1"/>
          <p:nvPr/>
        </p:nvSpPr>
        <p:spPr>
          <a:xfrm>
            <a:off x="619950" y="868650"/>
            <a:ext cx="10952100" cy="56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1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Medium"/>
              <a:buChar char="●"/>
            </a:pPr>
            <a:r>
              <a:rPr lang="en-IN" sz="220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 form accessible by users on Web and App in “M&amp;E forms” tab in Ni-kshay Reports portal using existing Ni-kshay credentials.</a:t>
            </a:r>
            <a:endParaRPr sz="220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165100" lvl="0" marL="2286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Medium"/>
              <a:buChar char="●"/>
            </a:pPr>
            <a:r>
              <a:rPr lang="en-IN" sz="220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Captures the monthly microscopy , CBNAAT and TrueNat details of the lab at district , TU and PHI level for each month.</a:t>
            </a:r>
            <a:endParaRPr sz="220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165100" lvl="0" marL="2286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Medium"/>
              <a:buChar char="●"/>
            </a:pPr>
            <a:r>
              <a:rPr lang="en-IN" sz="220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The state and district in the form are captured based on the login hierarchy. The user can select the TU and PHI in the defaulted state/district.</a:t>
            </a:r>
            <a:endParaRPr sz="220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165100" lvl="0" marL="2286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Medium"/>
              <a:buChar char="●"/>
            </a:pPr>
            <a:r>
              <a:rPr lang="en-IN" sz="220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The date of reporting is defaulted to the current date and can be modified.</a:t>
            </a:r>
            <a:endParaRPr sz="220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165100" lvl="0" marL="2286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 Medium"/>
              <a:buChar char="●"/>
            </a:pPr>
            <a:r>
              <a:rPr lang="en-IN" sz="2200">
                <a:solidFill>
                  <a:srgbClr val="000F46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The other details in the form are to be entered by the user.</a:t>
            </a:r>
            <a:endParaRPr sz="2200">
              <a:solidFill>
                <a:srgbClr val="000F46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39a6c2aff2_0_3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Monthly Lab Report in Ni-kshay : Web</a:t>
            </a:r>
            <a:endParaRPr b="1"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7" name="Google Shape;227;g239a6c2aff2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239a6c2aff2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875625"/>
            <a:ext cx="11709548" cy="52006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9" name="Google Shape;229;g239a6c2aff2_0_3"/>
          <p:cNvSpPr/>
          <p:nvPr/>
        </p:nvSpPr>
        <p:spPr>
          <a:xfrm>
            <a:off x="452651" y="4358692"/>
            <a:ext cx="1620000" cy="410100"/>
          </a:xfrm>
          <a:prstGeom prst="rect">
            <a:avLst/>
          </a:prstGeom>
          <a:solidFill>
            <a:srgbClr val="E71224">
              <a:alpha val="4310"/>
            </a:srgbClr>
          </a:solidFill>
          <a:ln cap="flat" cmpd="sng" w="18000">
            <a:solidFill>
              <a:srgbClr val="E71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71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39a6c2aff2_0_3"/>
          <p:cNvSpPr/>
          <p:nvPr/>
        </p:nvSpPr>
        <p:spPr>
          <a:xfrm>
            <a:off x="639176" y="5591542"/>
            <a:ext cx="1620000" cy="410100"/>
          </a:xfrm>
          <a:prstGeom prst="rect">
            <a:avLst/>
          </a:prstGeom>
          <a:solidFill>
            <a:srgbClr val="E71224">
              <a:alpha val="4310"/>
            </a:srgbClr>
          </a:solidFill>
          <a:ln cap="flat" cmpd="sng" w="18000">
            <a:solidFill>
              <a:srgbClr val="E71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71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39a6c2aff2_0_12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1.</a:t>
            </a:r>
            <a:r>
              <a:rPr b="1" lang="en-IN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Monthly Lab Report : Annexure M (web)</a:t>
            </a:r>
            <a:endParaRPr b="1"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6" name="Google Shape;236;g239a6c2aff2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239a6c2aff2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830125"/>
            <a:ext cx="11709548" cy="55248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8" name="Google Shape;238;g239a6c2aff2_0_12"/>
          <p:cNvSpPr/>
          <p:nvPr/>
        </p:nvSpPr>
        <p:spPr>
          <a:xfrm>
            <a:off x="2606725" y="2260650"/>
            <a:ext cx="1344000" cy="703500"/>
          </a:xfrm>
          <a:prstGeom prst="rect">
            <a:avLst/>
          </a:prstGeom>
          <a:solidFill>
            <a:srgbClr val="E71224">
              <a:alpha val="4310"/>
            </a:srgbClr>
          </a:solidFill>
          <a:ln cap="flat" cmpd="sng" w="18000">
            <a:solidFill>
              <a:srgbClr val="E71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71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39a6c2aff2_0_23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3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1.a. Monthly Lab Report : Annexure M (web)</a:t>
            </a:r>
            <a:endParaRPr b="1" sz="30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44" name="Google Shape;244;g239a6c2aff2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39a6c2aff2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871075"/>
            <a:ext cx="11709549" cy="56658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39a6c2aff2_0_31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</a:t>
            </a: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.Monthly Lab Report : CBNAAT Monthly Report (web)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1" name="Google Shape;251;g239a6c2aff2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39a6c2aff2_0_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895875"/>
            <a:ext cx="11709548" cy="55273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3" name="Google Shape;253;g239a6c2aff2_0_31"/>
          <p:cNvSpPr/>
          <p:nvPr/>
        </p:nvSpPr>
        <p:spPr>
          <a:xfrm>
            <a:off x="2606725" y="2363025"/>
            <a:ext cx="1344000" cy="375300"/>
          </a:xfrm>
          <a:prstGeom prst="rect">
            <a:avLst/>
          </a:prstGeom>
          <a:solidFill>
            <a:srgbClr val="E71224">
              <a:alpha val="4310"/>
            </a:srgbClr>
          </a:solidFill>
          <a:ln cap="flat" cmpd="sng" w="18000">
            <a:solidFill>
              <a:srgbClr val="E71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71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239a6c2aff2_0_31"/>
          <p:cNvSpPr/>
          <p:nvPr/>
        </p:nvSpPr>
        <p:spPr>
          <a:xfrm>
            <a:off x="4146675" y="2738325"/>
            <a:ext cx="1794300" cy="277500"/>
          </a:xfrm>
          <a:prstGeom prst="rect">
            <a:avLst/>
          </a:prstGeom>
          <a:solidFill>
            <a:srgbClr val="E71224">
              <a:alpha val="4310"/>
            </a:srgbClr>
          </a:solidFill>
          <a:ln cap="flat" cmpd="sng" w="18000">
            <a:solidFill>
              <a:srgbClr val="E71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71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39a6c2aff2_0_40"/>
          <p:cNvSpPr txBox="1"/>
          <p:nvPr/>
        </p:nvSpPr>
        <p:spPr>
          <a:xfrm>
            <a:off x="2606725" y="0"/>
            <a:ext cx="94443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libri"/>
              <a:buNone/>
            </a:pP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</a:t>
            </a:r>
            <a:r>
              <a:rPr b="1" lang="en-IN" sz="29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.a. Lab Profile Section</a:t>
            </a:r>
            <a:endParaRPr b="1" sz="29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60" name="Google Shape;260;g239a6c2aff2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470" y="19776"/>
            <a:ext cx="1842375" cy="70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39a6c2aff2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75" y="786800"/>
            <a:ext cx="11709548" cy="577290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2" name="Google Shape;262;g239a6c2aff2_0_40"/>
          <p:cNvSpPr/>
          <p:nvPr/>
        </p:nvSpPr>
        <p:spPr>
          <a:xfrm>
            <a:off x="5088175" y="3181875"/>
            <a:ext cx="2865900" cy="1771200"/>
          </a:xfrm>
          <a:prstGeom prst="wedgeRectCallout">
            <a:avLst>
              <a:gd fmla="val -56387" name="adj1"/>
              <a:gd fmla="val 8486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CBNAAT form should be filled for each machine.</a:t>
            </a:r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The number of CBNAAT machines in a facility is a non mandatory field.</a:t>
            </a:r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Only one serial number should be filled in one form.</a:t>
            </a:r>
            <a:endParaRPr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3" name="Google Shape;263;g239a6c2aff2_0_40"/>
          <p:cNvSpPr/>
          <p:nvPr/>
        </p:nvSpPr>
        <p:spPr>
          <a:xfrm>
            <a:off x="2856925" y="5513375"/>
            <a:ext cx="2049300" cy="966600"/>
          </a:xfrm>
          <a:prstGeom prst="rect">
            <a:avLst/>
          </a:prstGeom>
          <a:solidFill>
            <a:srgbClr val="E71224">
              <a:alpha val="4310"/>
            </a:srgbClr>
          </a:solidFill>
          <a:ln cap="flat" cmpd="sng" w="18000">
            <a:solidFill>
              <a:srgbClr val="E71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E71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2018-08-06T06:16:16Z</dcterms:created>
  <dc:creator>Manu Mathew</dc:creator>
</cp:coreProperties>
</file>