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 id="214748366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8000" cx="12192000"/>
  <p:notesSz cx="6858000" cy="9144000"/>
  <p:embeddedFontLst>
    <p:embeddedFont>
      <p:font typeface="Roboto"/>
      <p:regular r:id="rId30"/>
      <p:bold r:id="rId31"/>
      <p:italic r:id="rId32"/>
      <p:boldItalic r:id="rId33"/>
    </p:embeddedFont>
    <p:embeddedFont>
      <p:font typeface="Corbel"/>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8" roundtripDataSignature="AMtx7miHi9ToPrd49ceNBYivvmkHB4582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eepak Balasubramani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A99F1F-D614-452F-AB52-978D5A29F5DA}">
  <a:tblStyle styleId="{94A99F1F-D614-452F-AB52-978D5A29F5D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3.xml"/><Relationship Id="rId33" Type="http://schemas.openxmlformats.org/officeDocument/2006/relationships/font" Target="fonts/Roboto-boldItalic.fntdata"/><Relationship Id="rId10" Type="http://schemas.openxmlformats.org/officeDocument/2006/relationships/slide" Target="slides/slide2.xml"/><Relationship Id="rId32" Type="http://schemas.openxmlformats.org/officeDocument/2006/relationships/font" Target="fonts/Roboto-italic.fntdata"/><Relationship Id="rId13" Type="http://schemas.openxmlformats.org/officeDocument/2006/relationships/slide" Target="slides/slide5.xml"/><Relationship Id="rId35" Type="http://schemas.openxmlformats.org/officeDocument/2006/relationships/font" Target="fonts/Corbel-bold.fntdata"/><Relationship Id="rId12" Type="http://schemas.openxmlformats.org/officeDocument/2006/relationships/slide" Target="slides/slide4.xml"/><Relationship Id="rId34" Type="http://schemas.openxmlformats.org/officeDocument/2006/relationships/font" Target="fonts/Corbel-regular.fntdata"/><Relationship Id="rId15" Type="http://schemas.openxmlformats.org/officeDocument/2006/relationships/slide" Target="slides/slide7.xml"/><Relationship Id="rId37" Type="http://schemas.openxmlformats.org/officeDocument/2006/relationships/font" Target="fonts/Corbel-boldItalic.fntdata"/><Relationship Id="rId14" Type="http://schemas.openxmlformats.org/officeDocument/2006/relationships/slide" Target="slides/slide6.xml"/><Relationship Id="rId36" Type="http://schemas.openxmlformats.org/officeDocument/2006/relationships/font" Target="fonts/Corbel-italic.fntdata"/><Relationship Id="rId17" Type="http://schemas.openxmlformats.org/officeDocument/2006/relationships/slide" Target="slides/slide9.xml"/><Relationship Id="rId16" Type="http://schemas.openxmlformats.org/officeDocument/2006/relationships/slide" Target="slides/slide8.xml"/><Relationship Id="rId38" Type="http://customschemas.google.com/relationships/presentationmetadata" Target="meta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20T07:05:34.196">
    <p:pos x="1620" y="0"/>
    <p:text>Ni-kshay needs to be uniformly used in the Deck
I have updated for now</p:text>
    <p:extLst>
      <p:ext uri="{C676402C-5697-4E1C-873F-D02D1690AC5C}">
        <p15:threadingInfo timeZoneBias="0"/>
      </p:ext>
      <p:ext uri="http://customooxmlschemas.google.com/">
        <go:slidesCustomData xmlns:go="http://customooxmlschemas.google.com/" commentPostId="AAAAz3yzre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28bad1053_0_3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9" name="Google Shape;209;g2528bad1053_0_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528bad105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2528bad105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528bad105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2528bad105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528bad105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2528bad1053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2ab39d4b5a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22ab39d4b5a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2ab39d4b5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22ab39d4b5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8" name="Shape 18"/>
        <p:cNvGrpSpPr/>
        <p:nvPr/>
      </p:nvGrpSpPr>
      <p:grpSpPr>
        <a:xfrm>
          <a:off x="0" y="0"/>
          <a:ext cx="0" cy="0"/>
          <a:chOff x="0" y="0"/>
          <a:chExt cx="0" cy="0"/>
        </a:xfrm>
      </p:grpSpPr>
      <p:sp>
        <p:nvSpPr>
          <p:cNvPr id="19" name="Google Shape;19;g2528bad1053_0_395"/>
          <p:cNvSpPr txBox="1"/>
          <p:nvPr>
            <p:ph idx="1" type="body"/>
          </p:nvPr>
        </p:nvSpPr>
        <p:spPr>
          <a:xfrm>
            <a:off x="486837" y="1718735"/>
            <a:ext cx="11106300" cy="4519200"/>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0" name="Google Shape;20;g2528bad1053_0_395"/>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400"/>
              <a:buFont typeface="Corbel"/>
              <a:buNone/>
              <a:defRPr/>
            </a:lvl1pPr>
            <a:lvl2pPr lvl="1" algn="l">
              <a:lnSpc>
                <a:spcPct val="100000"/>
              </a:lnSpc>
              <a:spcBef>
                <a:spcPts val="0"/>
              </a:spcBef>
              <a:spcAft>
                <a:spcPts val="0"/>
              </a:spcAft>
              <a:buClr>
                <a:schemeClr val="dk1"/>
              </a:buClr>
              <a:buSzPts val="1400"/>
              <a:buFont typeface="Corbel"/>
              <a:buNone/>
              <a:defRPr/>
            </a:lvl2pPr>
            <a:lvl3pPr lvl="2" algn="l">
              <a:lnSpc>
                <a:spcPct val="100000"/>
              </a:lnSpc>
              <a:spcBef>
                <a:spcPts val="0"/>
              </a:spcBef>
              <a:spcAft>
                <a:spcPts val="0"/>
              </a:spcAft>
              <a:buClr>
                <a:schemeClr val="dk1"/>
              </a:buClr>
              <a:buSzPts val="1400"/>
              <a:buFont typeface="Corbel"/>
              <a:buNone/>
              <a:defRPr/>
            </a:lvl3pPr>
            <a:lvl4pPr lvl="3" algn="l">
              <a:lnSpc>
                <a:spcPct val="100000"/>
              </a:lnSpc>
              <a:spcBef>
                <a:spcPts val="0"/>
              </a:spcBef>
              <a:spcAft>
                <a:spcPts val="0"/>
              </a:spcAft>
              <a:buClr>
                <a:schemeClr val="dk1"/>
              </a:buClr>
              <a:buSzPts val="1400"/>
              <a:buFont typeface="Corbel"/>
              <a:buNone/>
              <a:defRPr/>
            </a:lvl4pPr>
            <a:lvl5pPr lvl="4" algn="l">
              <a:lnSpc>
                <a:spcPct val="100000"/>
              </a:lnSpc>
              <a:spcBef>
                <a:spcPts val="0"/>
              </a:spcBef>
              <a:spcAft>
                <a:spcPts val="0"/>
              </a:spcAft>
              <a:buClr>
                <a:schemeClr val="dk1"/>
              </a:buClr>
              <a:buSzPts val="1400"/>
              <a:buFont typeface="Corbel"/>
              <a:buNone/>
              <a:defRPr/>
            </a:lvl5pPr>
            <a:lvl6pPr lvl="5" algn="l">
              <a:lnSpc>
                <a:spcPct val="100000"/>
              </a:lnSpc>
              <a:spcBef>
                <a:spcPts val="0"/>
              </a:spcBef>
              <a:spcAft>
                <a:spcPts val="0"/>
              </a:spcAft>
              <a:buClr>
                <a:schemeClr val="dk1"/>
              </a:buClr>
              <a:buSzPts val="1400"/>
              <a:buFont typeface="Corbel"/>
              <a:buNone/>
              <a:defRPr/>
            </a:lvl6pPr>
            <a:lvl7pPr lvl="6" algn="l">
              <a:lnSpc>
                <a:spcPct val="100000"/>
              </a:lnSpc>
              <a:spcBef>
                <a:spcPts val="0"/>
              </a:spcBef>
              <a:spcAft>
                <a:spcPts val="0"/>
              </a:spcAft>
              <a:buClr>
                <a:schemeClr val="dk1"/>
              </a:buClr>
              <a:buSzPts val="1400"/>
              <a:buFont typeface="Corbel"/>
              <a:buNone/>
              <a:defRPr/>
            </a:lvl7pPr>
            <a:lvl8pPr lvl="7" algn="l">
              <a:lnSpc>
                <a:spcPct val="100000"/>
              </a:lnSpc>
              <a:spcBef>
                <a:spcPts val="0"/>
              </a:spcBef>
              <a:spcAft>
                <a:spcPts val="0"/>
              </a:spcAft>
              <a:buClr>
                <a:schemeClr val="dk1"/>
              </a:buClr>
              <a:buSzPts val="1400"/>
              <a:buFont typeface="Corbel"/>
              <a:buNone/>
              <a:defRPr/>
            </a:lvl8pPr>
            <a:lvl9pPr lvl="8" algn="l">
              <a:lnSpc>
                <a:spcPct val="100000"/>
              </a:lnSpc>
              <a:spcBef>
                <a:spcPts val="0"/>
              </a:spcBef>
              <a:spcAft>
                <a:spcPts val="0"/>
              </a:spcAft>
              <a:buClr>
                <a:schemeClr val="dk1"/>
              </a:buClr>
              <a:buSzPts val="1400"/>
              <a:buFont typeface="Corbel"/>
              <a:buNone/>
              <a:defRPr/>
            </a:lvl9pPr>
          </a:lstStyle>
          <a:p/>
        </p:txBody>
      </p:sp>
      <p:sp>
        <p:nvSpPr>
          <p:cNvPr id="21" name="Google Shape;21;g2528bad1053_0_395"/>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sp>
        <p:nvSpPr>
          <p:cNvPr id="22" name="Google Shape;22;g2528bad1053_0_395"/>
          <p:cNvSpPr txBox="1"/>
          <p:nvPr>
            <p:ph type="title"/>
          </p:nvPr>
        </p:nvSpPr>
        <p:spPr>
          <a:xfrm>
            <a:off x="486837" y="646262"/>
            <a:ext cx="11106300" cy="697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g2528bad1053_0_460"/>
          <p:cNvSpPr txBox="1"/>
          <p:nvPr>
            <p:ph type="title"/>
          </p:nvPr>
        </p:nvSpPr>
        <p:spPr>
          <a:xfrm>
            <a:off x="256032" y="1143000"/>
            <a:ext cx="2834700" cy="2377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g2528bad1053_0_460"/>
          <p:cNvSpPr/>
          <p:nvPr>
            <p:ph idx="2" type="pic"/>
          </p:nvPr>
        </p:nvSpPr>
        <p:spPr>
          <a:xfrm>
            <a:off x="3570644" y="767419"/>
            <a:ext cx="8115300" cy="5331000"/>
          </a:xfrm>
          <a:prstGeom prst="rect">
            <a:avLst/>
          </a:prstGeom>
          <a:solidFill>
            <a:srgbClr val="BFBFBF"/>
          </a:solidFill>
          <a:ln>
            <a:noFill/>
          </a:ln>
        </p:spPr>
      </p:sp>
      <p:sp>
        <p:nvSpPr>
          <p:cNvPr id="86" name="Google Shape;86;g2528bad1053_0_460"/>
          <p:cNvSpPr txBox="1"/>
          <p:nvPr>
            <p:ph idx="1" type="body"/>
          </p:nvPr>
        </p:nvSpPr>
        <p:spPr>
          <a:xfrm>
            <a:off x="256032" y="3493008"/>
            <a:ext cx="2834700" cy="2322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7" name="Google Shape;87;g2528bad1053_0_460"/>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2528bad1053_0_460"/>
          <p:cNvSpPr txBox="1"/>
          <p:nvPr>
            <p:ph idx="11" type="ftr"/>
          </p:nvPr>
        </p:nvSpPr>
        <p:spPr>
          <a:xfrm>
            <a:off x="3499101"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g2528bad1053_0_460"/>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90" name="Google Shape;90;g2528bad1053_0_46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g2528bad1053_0_468"/>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2528bad1053_0_468"/>
          <p:cNvSpPr txBox="1"/>
          <p:nvPr>
            <p:ph idx="1" type="body"/>
          </p:nvPr>
        </p:nvSpPr>
        <p:spPr>
          <a:xfrm rot="5400000">
            <a:off x="4966518" y="-233142"/>
            <a:ext cx="512070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4" name="Google Shape;94;g2528bad1053_0_468"/>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2528bad1053_0_468"/>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528bad1053_0_468"/>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97" name="Google Shape;97;g2528bad1053_0_46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g2528bad1053_0_475"/>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2528bad1053_0_475"/>
          <p:cNvSpPr txBox="1"/>
          <p:nvPr>
            <p:ph idx="1" type="body"/>
          </p:nvPr>
        </p:nvSpPr>
        <p:spPr>
          <a:xfrm rot="5400000">
            <a:off x="4965162" y="-228570"/>
            <a:ext cx="512070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1" name="Google Shape;101;g2528bad1053_0_475"/>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528bad1053_0_475"/>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2528bad1053_0_475"/>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04" name="Google Shape;104;g2528bad1053_0_47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14" name="Shape 114"/>
        <p:cNvGrpSpPr/>
        <p:nvPr/>
      </p:nvGrpSpPr>
      <p:grpSpPr>
        <a:xfrm>
          <a:off x="0" y="0"/>
          <a:ext cx="0" cy="0"/>
          <a:chOff x="0" y="0"/>
          <a:chExt cx="0" cy="0"/>
        </a:xfrm>
      </p:grpSpPr>
      <p:sp>
        <p:nvSpPr>
          <p:cNvPr id="115" name="Google Shape;115;p59"/>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6" name="Google Shape;116;p5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5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118" name="Google Shape;118;p59"/>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19" name="Shape 119"/>
        <p:cNvGrpSpPr/>
        <p:nvPr/>
      </p:nvGrpSpPr>
      <p:grpSpPr>
        <a:xfrm>
          <a:off x="0" y="0"/>
          <a:ext cx="0" cy="0"/>
          <a:chOff x="0" y="0"/>
          <a:chExt cx="0" cy="0"/>
        </a:xfrm>
      </p:grpSpPr>
      <p:sp>
        <p:nvSpPr>
          <p:cNvPr id="120" name="Google Shape;120;g2528bad1053_0_152"/>
          <p:cNvSpPr txBox="1"/>
          <p:nvPr>
            <p:ph type="title"/>
          </p:nvPr>
        </p:nvSpPr>
        <p:spPr>
          <a:xfrm>
            <a:off x="831850" y="1709738"/>
            <a:ext cx="10515600" cy="2852700"/>
          </a:xfrm>
          <a:prstGeom prst="rect">
            <a:avLst/>
          </a:prstGeom>
          <a:noFill/>
          <a:ln>
            <a:noFill/>
          </a:ln>
        </p:spPr>
        <p:txBody>
          <a:bodyPr anchorCtr="0" anchor="b" bIns="22875" lIns="45725" spcFirstLastPara="1" rIns="45725" wrap="square" tIns="22875">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528bad1053_0_152"/>
          <p:cNvSpPr txBox="1"/>
          <p:nvPr>
            <p:ph idx="1" type="body"/>
          </p:nvPr>
        </p:nvSpPr>
        <p:spPr>
          <a:xfrm>
            <a:off x="831850" y="4589464"/>
            <a:ext cx="10515600" cy="1500000"/>
          </a:xfrm>
          <a:prstGeom prst="rect">
            <a:avLst/>
          </a:prstGeom>
          <a:noFill/>
          <a:ln>
            <a:noFill/>
          </a:ln>
        </p:spPr>
        <p:txBody>
          <a:bodyPr anchorCtr="0" anchor="t" bIns="22875" lIns="45725" spcFirstLastPara="1" rIns="45725" wrap="square" tIns="22875">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700"/>
              <a:buNone/>
              <a:defRPr sz="17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250"/>
              </a:spcAft>
              <a:buClr>
                <a:srgbClr val="888888"/>
              </a:buClr>
              <a:buSzPts val="1600"/>
              <a:buNone/>
              <a:defRPr sz="1600">
                <a:solidFill>
                  <a:srgbClr val="888888"/>
                </a:solidFill>
              </a:defRPr>
            </a:lvl9pPr>
          </a:lstStyle>
          <a:p/>
        </p:txBody>
      </p:sp>
      <p:sp>
        <p:nvSpPr>
          <p:cNvPr id="122" name="Google Shape;122;g2528bad1053_0_152"/>
          <p:cNvSpPr txBox="1"/>
          <p:nvPr>
            <p:ph idx="10" type="dt"/>
          </p:nvPr>
        </p:nvSpPr>
        <p:spPr>
          <a:xfrm>
            <a:off x="838200" y="6356350"/>
            <a:ext cx="2743200" cy="365100"/>
          </a:xfrm>
          <a:prstGeom prst="rect">
            <a:avLst/>
          </a:prstGeom>
          <a:noFill/>
          <a:ln>
            <a:noFill/>
          </a:ln>
        </p:spPr>
        <p:txBody>
          <a:bodyPr anchorCtr="0" anchor="ctr" bIns="22875" lIns="45725" spcFirstLastPara="1" rIns="45725" wrap="square" tIns="228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2528bad1053_0_152"/>
          <p:cNvSpPr txBox="1"/>
          <p:nvPr>
            <p:ph idx="11" type="ftr"/>
          </p:nvPr>
        </p:nvSpPr>
        <p:spPr>
          <a:xfrm>
            <a:off x="4038600" y="6356350"/>
            <a:ext cx="4114800" cy="365100"/>
          </a:xfrm>
          <a:prstGeom prst="rect">
            <a:avLst/>
          </a:prstGeom>
          <a:noFill/>
          <a:ln>
            <a:noFill/>
          </a:ln>
        </p:spPr>
        <p:txBody>
          <a:bodyPr anchorCtr="0" anchor="ctr" bIns="22875" lIns="45725" spcFirstLastPara="1" rIns="45725" wrap="square" tIns="2287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528bad1053_0_152"/>
          <p:cNvSpPr txBox="1"/>
          <p:nvPr>
            <p:ph idx="12" type="sldNum"/>
          </p:nvPr>
        </p:nvSpPr>
        <p:spPr>
          <a:xfrm>
            <a:off x="8610600" y="6356350"/>
            <a:ext cx="2743200" cy="365100"/>
          </a:xfrm>
          <a:prstGeom prst="rect">
            <a:avLst/>
          </a:prstGeom>
          <a:noFill/>
          <a:ln>
            <a:noFill/>
          </a:ln>
        </p:spPr>
        <p:txBody>
          <a:bodyPr anchorCtr="0" anchor="ctr" bIns="22875" lIns="45725" spcFirstLastPara="1" rIns="45725" wrap="square" tIns="2287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5" name="Shape 125"/>
        <p:cNvGrpSpPr/>
        <p:nvPr/>
      </p:nvGrpSpPr>
      <p:grpSpPr>
        <a:xfrm>
          <a:off x="0" y="0"/>
          <a:ext cx="0" cy="0"/>
          <a:chOff x="0" y="0"/>
          <a:chExt cx="0" cy="0"/>
        </a:xfrm>
      </p:grpSpPr>
      <p:sp>
        <p:nvSpPr>
          <p:cNvPr id="126" name="Google Shape;126;p70"/>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70"/>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28" name="Google Shape;128;p7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7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7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31" name="Google Shape;131;p70"/>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 name="Shape 132"/>
        <p:cNvGrpSpPr/>
        <p:nvPr/>
      </p:nvGrpSpPr>
      <p:grpSpPr>
        <a:xfrm>
          <a:off x="0" y="0"/>
          <a:ext cx="0" cy="0"/>
          <a:chOff x="0" y="0"/>
          <a:chExt cx="0" cy="0"/>
        </a:xfrm>
      </p:grpSpPr>
      <p:sp>
        <p:nvSpPr>
          <p:cNvPr id="133" name="Google Shape;133;p7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7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35" name="Google Shape;135;p7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7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7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38" name="Google Shape;138;p7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 name="Shape 139"/>
        <p:cNvGrpSpPr/>
        <p:nvPr/>
      </p:nvGrpSpPr>
      <p:grpSpPr>
        <a:xfrm>
          <a:off x="0" y="0"/>
          <a:ext cx="0" cy="0"/>
          <a:chOff x="0" y="0"/>
          <a:chExt cx="0" cy="0"/>
        </a:xfrm>
      </p:grpSpPr>
      <p:sp>
        <p:nvSpPr>
          <p:cNvPr id="140" name="Google Shape;140;p72"/>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72"/>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142" name="Google Shape;142;p7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7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7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45" name="Google Shape;145;p7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sp>
        <p:nvSpPr>
          <p:cNvPr id="147" name="Google Shape;147;p7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73"/>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9" name="Google Shape;149;p73"/>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0" name="Google Shape;150;p7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7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7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53" name="Google Shape;153;p7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4" name="Shape 154"/>
        <p:cNvGrpSpPr/>
        <p:nvPr/>
      </p:nvGrpSpPr>
      <p:grpSpPr>
        <a:xfrm>
          <a:off x="0" y="0"/>
          <a:ext cx="0" cy="0"/>
          <a:chOff x="0" y="0"/>
          <a:chExt cx="0" cy="0"/>
        </a:xfrm>
      </p:grpSpPr>
      <p:sp>
        <p:nvSpPr>
          <p:cNvPr id="155" name="Google Shape;155;p7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74"/>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7" name="Google Shape;157;p74"/>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8" name="Google Shape;158;p74"/>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9" name="Google Shape;159;p74"/>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60" name="Google Shape;160;p7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7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7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63" name="Google Shape;163;p7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g2528bad1053_0_400"/>
          <p:cNvSpPr txBox="1"/>
          <p:nvPr>
            <p:ph type="ctrTitle"/>
          </p:nvPr>
        </p:nvSpPr>
        <p:spPr>
          <a:xfrm>
            <a:off x="1069847" y="1298448"/>
            <a:ext cx="10216500" cy="3255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2528bad1053_0_400"/>
          <p:cNvSpPr txBox="1"/>
          <p:nvPr>
            <p:ph idx="1" type="subTitle"/>
          </p:nvPr>
        </p:nvSpPr>
        <p:spPr>
          <a:xfrm>
            <a:off x="1100014" y="4670246"/>
            <a:ext cx="10186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6" name="Google Shape;26;g2528bad1053_0_400"/>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2528bad1053_0_400"/>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2528bad1053_0_400"/>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29" name="Google Shape;29;g2528bad1053_0_400"/>
          <p:cNvPicPr preferRelativeResize="0"/>
          <p:nvPr/>
        </p:nvPicPr>
        <p:blipFill rotWithShape="1">
          <a:blip r:embed="rId2">
            <a:alphaModFix/>
          </a:blip>
          <a:srcRect b="0" l="0" r="0" t="0"/>
          <a:stretch/>
        </p:blipFill>
        <p:spPr>
          <a:xfrm>
            <a:off x="26938" y="6707875"/>
            <a:ext cx="12191999" cy="1725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p7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7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7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69" name="Google Shape;169;p7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70" name="Shape 170"/>
        <p:cNvGrpSpPr/>
        <p:nvPr/>
      </p:nvGrpSpPr>
      <p:grpSpPr>
        <a:xfrm>
          <a:off x="0" y="0"/>
          <a:ext cx="0" cy="0"/>
          <a:chOff x="0" y="0"/>
          <a:chExt cx="0" cy="0"/>
        </a:xfrm>
      </p:grpSpPr>
      <p:sp>
        <p:nvSpPr>
          <p:cNvPr id="171" name="Google Shape;171;p7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7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7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74" name="Google Shape;174;p76"/>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175" name="Google Shape;175;p76"/>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76"/>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7" name="Shape 177"/>
        <p:cNvGrpSpPr/>
        <p:nvPr/>
      </p:nvGrpSpPr>
      <p:grpSpPr>
        <a:xfrm>
          <a:off x="0" y="0"/>
          <a:ext cx="0" cy="0"/>
          <a:chOff x="0" y="0"/>
          <a:chExt cx="0" cy="0"/>
        </a:xfrm>
      </p:grpSpPr>
      <p:sp>
        <p:nvSpPr>
          <p:cNvPr id="178" name="Google Shape;178;p77"/>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77"/>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80" name="Google Shape;180;p77"/>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81" name="Google Shape;181;p7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7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7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84" name="Google Shape;184;p7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5" name="Shape 185"/>
        <p:cNvGrpSpPr/>
        <p:nvPr/>
      </p:nvGrpSpPr>
      <p:grpSpPr>
        <a:xfrm>
          <a:off x="0" y="0"/>
          <a:ext cx="0" cy="0"/>
          <a:chOff x="0" y="0"/>
          <a:chExt cx="0" cy="0"/>
        </a:xfrm>
      </p:grpSpPr>
      <p:sp>
        <p:nvSpPr>
          <p:cNvPr id="186" name="Google Shape;186;p7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78"/>
          <p:cNvSpPr/>
          <p:nvPr>
            <p:ph idx="2" type="pic"/>
          </p:nvPr>
        </p:nvSpPr>
        <p:spPr>
          <a:xfrm>
            <a:off x="3570644" y="767419"/>
            <a:ext cx="8115230" cy="5330952"/>
          </a:xfrm>
          <a:prstGeom prst="rect">
            <a:avLst/>
          </a:prstGeom>
          <a:solidFill>
            <a:srgbClr val="BFBFBF"/>
          </a:solidFill>
          <a:ln>
            <a:noFill/>
          </a:ln>
        </p:spPr>
      </p:sp>
      <p:sp>
        <p:nvSpPr>
          <p:cNvPr id="188" name="Google Shape;188;p78"/>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89" name="Google Shape;189;p7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78"/>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7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92" name="Google Shape;192;p7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3" name="Shape 193"/>
        <p:cNvGrpSpPr/>
        <p:nvPr/>
      </p:nvGrpSpPr>
      <p:grpSpPr>
        <a:xfrm>
          <a:off x="0" y="0"/>
          <a:ext cx="0" cy="0"/>
          <a:chOff x="0" y="0"/>
          <a:chExt cx="0" cy="0"/>
        </a:xfrm>
      </p:grpSpPr>
      <p:sp>
        <p:nvSpPr>
          <p:cNvPr id="194" name="Google Shape;194;p7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79"/>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6" name="Google Shape;196;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7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99" name="Google Shape;199;p7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0" name="Shape 200"/>
        <p:cNvGrpSpPr/>
        <p:nvPr/>
      </p:nvGrpSpPr>
      <p:grpSpPr>
        <a:xfrm>
          <a:off x="0" y="0"/>
          <a:ext cx="0" cy="0"/>
          <a:chOff x="0" y="0"/>
          <a:chExt cx="0" cy="0"/>
        </a:xfrm>
      </p:grpSpPr>
      <p:sp>
        <p:nvSpPr>
          <p:cNvPr id="201" name="Google Shape;201;p80"/>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80"/>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03" name="Google Shape;203;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8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06" name="Google Shape;206;p8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g2528bad1053_0_407"/>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2528bad1053_0_407"/>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3" name="Google Shape;33;g2528bad1053_0_407"/>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2528bad1053_0_407"/>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2528bad1053_0_407"/>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36" name="Google Shape;36;g2528bad1053_0_40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g2528bad1053_0_414"/>
          <p:cNvSpPr txBox="1"/>
          <p:nvPr>
            <p:ph type="title"/>
          </p:nvPr>
        </p:nvSpPr>
        <p:spPr>
          <a:xfrm>
            <a:off x="3867912" y="1298448"/>
            <a:ext cx="7315200" cy="3255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2528bad1053_0_41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0" name="Google Shape;40;g2528bad1053_0_414"/>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2528bad1053_0_414"/>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2528bad1053_0_414"/>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43" name="Google Shape;43;g2528bad1053_0_41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g2528bad1053_0_421"/>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g2528bad1053_0_421"/>
          <p:cNvSpPr txBox="1"/>
          <p:nvPr>
            <p:ph idx="1" type="body"/>
          </p:nvPr>
        </p:nvSpPr>
        <p:spPr>
          <a:xfrm>
            <a:off x="3867912" y="868680"/>
            <a:ext cx="3474600" cy="512070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7" name="Google Shape;47;g2528bad1053_0_421"/>
          <p:cNvSpPr txBox="1"/>
          <p:nvPr>
            <p:ph idx="2" type="body"/>
          </p:nvPr>
        </p:nvSpPr>
        <p:spPr>
          <a:xfrm>
            <a:off x="7818120" y="868680"/>
            <a:ext cx="3474600" cy="512070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g2528bad1053_0_421"/>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2528bad1053_0_421"/>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2528bad1053_0_421"/>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51" name="Google Shape;51;g2528bad1053_0_42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g2528bad1053_0_429"/>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2528bad1053_0_429"/>
          <p:cNvSpPr txBox="1"/>
          <p:nvPr>
            <p:ph idx="1" type="body"/>
          </p:nvPr>
        </p:nvSpPr>
        <p:spPr>
          <a:xfrm>
            <a:off x="3867912" y="1023586"/>
            <a:ext cx="3474600" cy="807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5" name="Google Shape;55;g2528bad1053_0_429"/>
          <p:cNvSpPr txBox="1"/>
          <p:nvPr>
            <p:ph idx="2" type="body"/>
          </p:nvPr>
        </p:nvSpPr>
        <p:spPr>
          <a:xfrm>
            <a:off x="3867912" y="1930936"/>
            <a:ext cx="3474600" cy="402330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6" name="Google Shape;56;g2528bad1053_0_429"/>
          <p:cNvSpPr txBox="1"/>
          <p:nvPr>
            <p:ph idx="3" type="body"/>
          </p:nvPr>
        </p:nvSpPr>
        <p:spPr>
          <a:xfrm>
            <a:off x="7818463" y="1023586"/>
            <a:ext cx="3474600" cy="8133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7" name="Google Shape;57;g2528bad1053_0_429"/>
          <p:cNvSpPr txBox="1"/>
          <p:nvPr>
            <p:ph idx="4" type="body"/>
          </p:nvPr>
        </p:nvSpPr>
        <p:spPr>
          <a:xfrm>
            <a:off x="7818463" y="1930936"/>
            <a:ext cx="3474600" cy="402330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8" name="Google Shape;58;g2528bad1053_0_429"/>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2528bad1053_0_429"/>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2528bad1053_0_429"/>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1" name="Google Shape;61;g2528bad1053_0_42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g2528bad1053_0_439"/>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2528bad1053_0_439"/>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2528bad1053_0_439"/>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2528bad1053_0_439"/>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7" name="Google Shape;67;g2528bad1053_0_43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g2528bad1053_0_445"/>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2528bad1053_0_445"/>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2528bad1053_0_445"/>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72" name="Google Shape;72;g2528bad1053_0_445"/>
          <p:cNvPicPr preferRelativeResize="0"/>
          <p:nvPr/>
        </p:nvPicPr>
        <p:blipFill rotWithShape="1">
          <a:blip r:embed="rId2">
            <a:alphaModFix/>
          </a:blip>
          <a:srcRect b="0" l="0" r="0" t="0"/>
          <a:stretch/>
        </p:blipFill>
        <p:spPr>
          <a:xfrm>
            <a:off x="26938" y="6707875"/>
            <a:ext cx="12191999" cy="172586"/>
          </a:xfrm>
          <a:prstGeom prst="rect">
            <a:avLst/>
          </a:prstGeom>
          <a:noFill/>
          <a:ln>
            <a:noFill/>
          </a:ln>
        </p:spPr>
      </p:pic>
      <p:sp>
        <p:nvSpPr>
          <p:cNvPr id="73" name="Google Shape;73;g2528bad1053_0_445"/>
          <p:cNvSpPr/>
          <p:nvPr/>
        </p:nvSpPr>
        <p:spPr>
          <a:xfrm>
            <a:off x="11815864" y="758952"/>
            <a:ext cx="384000" cy="5331000"/>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2528bad1053_0_445"/>
          <p:cNvSpPr/>
          <p:nvPr/>
        </p:nvSpPr>
        <p:spPr>
          <a:xfrm>
            <a:off x="1" y="758952"/>
            <a:ext cx="384000" cy="5331000"/>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g2528bad1053_0_452"/>
          <p:cNvSpPr txBox="1"/>
          <p:nvPr>
            <p:ph type="title"/>
          </p:nvPr>
        </p:nvSpPr>
        <p:spPr>
          <a:xfrm>
            <a:off x="256032" y="1143000"/>
            <a:ext cx="2834700" cy="2377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2528bad1053_0_452"/>
          <p:cNvSpPr txBox="1"/>
          <p:nvPr>
            <p:ph idx="1" type="body"/>
          </p:nvPr>
        </p:nvSpPr>
        <p:spPr>
          <a:xfrm>
            <a:off x="3867912" y="868680"/>
            <a:ext cx="7315200" cy="512070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8" name="Google Shape;78;g2528bad1053_0_452"/>
          <p:cNvSpPr txBox="1"/>
          <p:nvPr>
            <p:ph idx="2" type="body"/>
          </p:nvPr>
        </p:nvSpPr>
        <p:spPr>
          <a:xfrm>
            <a:off x="256032" y="3494176"/>
            <a:ext cx="2834700" cy="2322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9" name="Google Shape;79;g2528bad1053_0_452"/>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2528bad1053_0_452"/>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2528bad1053_0_452"/>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82" name="Google Shape;82;g2528bad1053_0_45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528bad1053_0_386"/>
          <p:cNvSpPr/>
          <p:nvPr/>
        </p:nvSpPr>
        <p:spPr>
          <a:xfrm>
            <a:off x="1" y="758952"/>
            <a:ext cx="3443700" cy="5331000"/>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11" name="Google Shape;11;g2528bad1053_0_386"/>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g2528bad1053_0_386"/>
          <p:cNvSpPr/>
          <p:nvPr/>
        </p:nvSpPr>
        <p:spPr>
          <a:xfrm>
            <a:off x="11815864" y="758952"/>
            <a:ext cx="384000" cy="5331000"/>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2528bad1053_0_386"/>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g2528bad1053_0_386"/>
          <p:cNvSpPr txBox="1"/>
          <p:nvPr>
            <p:ph idx="10" type="dt"/>
          </p:nvPr>
        </p:nvSpPr>
        <p:spPr>
          <a:xfrm>
            <a:off x="262465"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g2528bad1053_0_386"/>
          <p:cNvSpPr txBox="1"/>
          <p:nvPr>
            <p:ph idx="11" type="ftr"/>
          </p:nvPr>
        </p:nvSpPr>
        <p:spPr>
          <a:xfrm>
            <a:off x="3869268" y="6356350"/>
            <a:ext cx="59115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6" name="Google Shape;16;g2528bad1053_0_386"/>
          <p:cNvSpPr txBox="1"/>
          <p:nvPr>
            <p:ph idx="12" type="sldNum"/>
          </p:nvPr>
        </p:nvSpPr>
        <p:spPr>
          <a:xfrm>
            <a:off x="10634135" y="6356350"/>
            <a:ext cx="1530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7" name="Google Shape;17;g2528bad1053_0_386"/>
          <p:cNvPicPr preferRelativeResize="0"/>
          <p:nvPr/>
        </p:nvPicPr>
        <p:blipFill rotWithShape="1">
          <a:blip r:embed="rId1">
            <a:alphaModFix/>
          </a:blip>
          <a:srcRect b="0" l="0" r="0" t="0"/>
          <a:stretch/>
        </p:blipFill>
        <p:spPr>
          <a:xfrm>
            <a:off x="26938" y="6707875"/>
            <a:ext cx="12191999"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58"/>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5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58"/>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10" name="Google Shape;110;p5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 name="Google Shape;111;p5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5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13" name="Google Shape;113;p58"/>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2.jp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528bad1053_0_380"/>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id="212" name="Google Shape;212;g2528bad1053_0_380"/>
          <p:cNvPicPr preferRelativeResize="0"/>
          <p:nvPr/>
        </p:nvPicPr>
        <p:blipFill rotWithShape="1">
          <a:blip r:embed="rId3">
            <a:alphaModFix/>
          </a:blip>
          <a:srcRect b="0" l="0" r="0" t="0"/>
          <a:stretch/>
        </p:blipFill>
        <p:spPr>
          <a:xfrm>
            <a:off x="241024" y="-34227"/>
            <a:ext cx="2134042" cy="814816"/>
          </a:xfrm>
          <a:prstGeom prst="rect">
            <a:avLst/>
          </a:prstGeom>
          <a:noFill/>
          <a:ln>
            <a:noFill/>
          </a:ln>
        </p:spPr>
      </p:pic>
      <p:sp>
        <p:nvSpPr>
          <p:cNvPr id="213" name="Google Shape;213;g2528bad1053_0_380"/>
          <p:cNvSpPr txBox="1"/>
          <p:nvPr>
            <p:ph type="title"/>
          </p:nvPr>
        </p:nvSpPr>
        <p:spPr>
          <a:xfrm>
            <a:off x="3867912" y="1298448"/>
            <a:ext cx="7689000" cy="3255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orbel"/>
              <a:buNone/>
            </a:pPr>
            <a:r>
              <a:rPr lang="en-IN" sz="5000">
                <a:solidFill>
                  <a:schemeClr val="dk1"/>
                </a:solidFill>
              </a:rPr>
              <a:t>Module 9:</a:t>
            </a:r>
            <a:br>
              <a:rPr lang="en-IN" sz="5000">
                <a:solidFill>
                  <a:schemeClr val="dk1"/>
                </a:solidFill>
              </a:rPr>
            </a:br>
            <a:r>
              <a:rPr lang="en-IN" sz="5000">
                <a:solidFill>
                  <a:schemeClr val="dk1"/>
                </a:solidFill>
              </a:rPr>
              <a:t>Treatment Supporter Scheme for TPT beneficiary</a:t>
            </a:r>
            <a:endParaRPr sz="5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3: Assign Treatment Supporter to TPT beneficiary </a:t>
            </a:r>
            <a:endParaRPr sz="2800"/>
          </a:p>
        </p:txBody>
      </p:sp>
      <p:sp>
        <p:nvSpPr>
          <p:cNvPr id="318" name="Google Shape;318;p47"/>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Open the TPT </a:t>
            </a:r>
            <a:r>
              <a:rPr b="1" i="0" lang="en-IN" sz="1800" u="none" cap="none" strike="noStrike">
                <a:solidFill>
                  <a:schemeClr val="dk1"/>
                </a:solidFill>
                <a:latin typeface="Corbel"/>
                <a:ea typeface="Corbel"/>
                <a:cs typeface="Corbel"/>
                <a:sym typeface="Corbel"/>
              </a:rPr>
              <a:t>beneficiary </a:t>
            </a:r>
            <a:r>
              <a:rPr b="1" i="0" lang="en-IN" sz="1800" u="none" cap="none" strike="noStrike">
                <a:solidFill>
                  <a:srgbClr val="000000"/>
                </a:solidFill>
                <a:latin typeface="Corbel"/>
                <a:ea typeface="Corbel"/>
                <a:cs typeface="Corbel"/>
                <a:sym typeface="Corbel"/>
              </a:rPr>
              <a:t>record, Go to “Others” 🡪</a:t>
            </a:r>
            <a:r>
              <a:rPr b="0" i="0" lang="en-IN" sz="1800" u="none" cap="none" strike="noStrike">
                <a:solidFill>
                  <a:srgbClr val="000000"/>
                </a:solidFill>
                <a:latin typeface="Times New Roman"/>
                <a:ea typeface="Times New Roman"/>
                <a:cs typeface="Times New Roman"/>
                <a:sym typeface="Times New Roman"/>
              </a:rPr>
              <a:t> </a:t>
            </a:r>
            <a:r>
              <a:rPr b="1" i="0" lang="en-IN" sz="1800" u="none" cap="none" strike="noStrike">
                <a:solidFill>
                  <a:srgbClr val="000000"/>
                </a:solidFill>
                <a:latin typeface="Corbel"/>
                <a:ea typeface="Corbel"/>
                <a:cs typeface="Corbel"/>
                <a:sym typeface="Corbel"/>
              </a:rPr>
              <a:t>“Staff/Treatment Supporter”</a:t>
            </a:r>
            <a:endParaRPr b="0" i="0" sz="1800" u="none" cap="none" strike="noStrike">
              <a:solidFill>
                <a:srgbClr val="000000"/>
              </a:solidFill>
              <a:latin typeface="Corbel"/>
              <a:ea typeface="Corbel"/>
              <a:cs typeface="Corbel"/>
              <a:sym typeface="Corbel"/>
            </a:endParaRPr>
          </a:p>
        </p:txBody>
      </p:sp>
      <p:sp>
        <p:nvSpPr>
          <p:cNvPr id="319" name="Google Shape;319;p47"/>
          <p:cNvSpPr/>
          <p:nvPr/>
        </p:nvSpPr>
        <p:spPr>
          <a:xfrm>
            <a:off x="0" y="1447146"/>
            <a:ext cx="12192000" cy="5256276"/>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7"/>
          <p:cNvSpPr/>
          <p:nvPr/>
        </p:nvSpPr>
        <p:spPr>
          <a:xfrm>
            <a:off x="6793082" y="5738690"/>
            <a:ext cx="1588917" cy="317241"/>
          </a:xfrm>
          <a:prstGeom prst="wedgeRectCallout">
            <a:avLst>
              <a:gd fmla="val -68855" name="adj1"/>
              <a:gd fmla="val -130180"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 Click here to Add</a:t>
            </a:r>
            <a:endParaRPr b="0" i="0" sz="1400" u="none" cap="none" strike="noStrike">
              <a:solidFill>
                <a:srgbClr val="000000"/>
              </a:solidFill>
              <a:latin typeface="Arial"/>
              <a:ea typeface="Arial"/>
              <a:cs typeface="Arial"/>
              <a:sym typeface="Arial"/>
            </a:endParaRPr>
          </a:p>
        </p:txBody>
      </p:sp>
      <p:pic>
        <p:nvPicPr>
          <p:cNvPr id="321" name="Google Shape;321;p47"/>
          <p:cNvPicPr preferRelativeResize="0"/>
          <p:nvPr/>
        </p:nvPicPr>
        <p:blipFill rotWithShape="1">
          <a:blip r:embed="rId4">
            <a:alphaModFix/>
          </a:blip>
          <a:srcRect b="0" l="0" r="0" t="0"/>
          <a:stretch/>
        </p:blipFill>
        <p:spPr>
          <a:xfrm>
            <a:off x="0" y="0"/>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8"/>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3: Assign Treatment Supporter to TPT beneficiary </a:t>
            </a:r>
            <a:endParaRPr sz="2800"/>
          </a:p>
        </p:txBody>
      </p:sp>
      <p:sp>
        <p:nvSpPr>
          <p:cNvPr id="327" name="Google Shape;327;p48"/>
          <p:cNvSpPr/>
          <p:nvPr/>
        </p:nvSpPr>
        <p:spPr>
          <a:xfrm>
            <a:off x="44200" y="1291775"/>
            <a:ext cx="12147900" cy="5344200"/>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8"/>
          <p:cNvSpPr/>
          <p:nvPr/>
        </p:nvSpPr>
        <p:spPr>
          <a:xfrm>
            <a:off x="1983232" y="5311140"/>
            <a:ext cx="4112768" cy="977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8"/>
          <p:cNvSpPr/>
          <p:nvPr/>
        </p:nvSpPr>
        <p:spPr>
          <a:xfrm>
            <a:off x="8205133" y="5972006"/>
            <a:ext cx="3728720" cy="634067"/>
          </a:xfrm>
          <a:prstGeom prst="rect">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Note: The Treatment Supporters of TPT beneficiary current TUs will appear in this drop down</a:t>
            </a:r>
            <a:endParaRPr b="0" i="0" sz="1400" u="none" cap="none" strike="noStrike">
              <a:solidFill>
                <a:srgbClr val="000000"/>
              </a:solidFill>
              <a:latin typeface="Arial"/>
              <a:ea typeface="Arial"/>
              <a:cs typeface="Arial"/>
              <a:sym typeface="Arial"/>
            </a:endParaRPr>
          </a:p>
        </p:txBody>
      </p:sp>
      <p:sp>
        <p:nvSpPr>
          <p:cNvPr id="330" name="Google Shape;330;p48"/>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Select Treatment Supporter’s Name</a:t>
            </a:r>
            <a:endParaRPr b="0" i="0" sz="1400" u="none" cap="none" strike="noStrike">
              <a:solidFill>
                <a:srgbClr val="000000"/>
              </a:solidFill>
              <a:latin typeface="Arial"/>
              <a:ea typeface="Arial"/>
              <a:cs typeface="Arial"/>
              <a:sym typeface="Arial"/>
            </a:endParaRPr>
          </a:p>
        </p:txBody>
      </p:sp>
      <p:pic>
        <p:nvPicPr>
          <p:cNvPr id="331" name="Google Shape;331;p48"/>
          <p:cNvPicPr preferRelativeResize="0"/>
          <p:nvPr/>
        </p:nvPicPr>
        <p:blipFill rotWithShape="1">
          <a:blip r:embed="rId5">
            <a:alphaModFix/>
          </a:blip>
          <a:srcRect b="0" l="0" r="0" t="0"/>
          <a:stretch/>
        </p:blipFill>
        <p:spPr>
          <a:xfrm>
            <a:off x="0" y="0"/>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9"/>
          <p:cNvSpPr txBox="1"/>
          <p:nvPr>
            <p:ph type="title"/>
          </p:nvPr>
        </p:nvSpPr>
        <p:spPr>
          <a:xfrm>
            <a:off x="486837" y="646262"/>
            <a:ext cx="11106151" cy="697577"/>
          </a:xfrm>
          <a:prstGeom prst="rect">
            <a:avLst/>
          </a:prstGeom>
          <a:noFill/>
          <a:ln>
            <a:noFill/>
          </a:ln>
        </p:spPr>
        <p:txBody>
          <a:bodyPr anchorCtr="0" anchor="ctr" bIns="0" lIns="0" spcFirstLastPara="1" rIns="0" wrap="square" tIns="12050">
            <a:spAutoFit/>
          </a:bodyPr>
          <a:lstStyle/>
          <a:p>
            <a:pPr indent="0" lvl="0" marL="554990" rtl="0" algn="l">
              <a:lnSpc>
                <a:spcPct val="100000"/>
              </a:lnSpc>
              <a:spcBef>
                <a:spcPts val="95"/>
              </a:spcBef>
              <a:spcAft>
                <a:spcPts val="0"/>
              </a:spcAft>
              <a:buSzPts val="3600"/>
              <a:buNone/>
            </a:pPr>
            <a:r>
              <a:rPr lang="en-IN"/>
              <a:t>2. Assigning a Treatment Supporter to a Patient</a:t>
            </a:r>
            <a:endParaRPr/>
          </a:p>
        </p:txBody>
      </p:sp>
      <p:sp>
        <p:nvSpPr>
          <p:cNvPr id="337" name="Google Shape;337;p49"/>
          <p:cNvSpPr/>
          <p:nvPr/>
        </p:nvSpPr>
        <p:spPr>
          <a:xfrm>
            <a:off x="11212491" y="1238685"/>
            <a:ext cx="914400" cy="1966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38" name="Google Shape;338;p49"/>
          <p:cNvSpPr/>
          <p:nvPr/>
        </p:nvSpPr>
        <p:spPr>
          <a:xfrm>
            <a:off x="11224007" y="1248745"/>
            <a:ext cx="914400" cy="1966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39" name="Google Shape;339;p49"/>
          <p:cNvSpPr/>
          <p:nvPr/>
        </p:nvSpPr>
        <p:spPr>
          <a:xfrm>
            <a:off x="11301349" y="3936638"/>
            <a:ext cx="461010" cy="427891"/>
          </a:xfrm>
          <a:custGeom>
            <a:rect b="b" l="l" r="r" t="t"/>
            <a:pathLst>
              <a:path extrusionOk="0" h="320039" w="295909">
                <a:moveTo>
                  <a:pt x="0" y="320039"/>
                </a:moveTo>
                <a:lnTo>
                  <a:pt x="295655" y="320039"/>
                </a:lnTo>
                <a:lnTo>
                  <a:pt x="295655" y="0"/>
                </a:lnTo>
                <a:lnTo>
                  <a:pt x="0" y="0"/>
                </a:lnTo>
                <a:lnTo>
                  <a:pt x="0" y="320039"/>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9"/>
          <p:cNvSpPr/>
          <p:nvPr/>
        </p:nvSpPr>
        <p:spPr>
          <a:xfrm>
            <a:off x="8019047" y="6240886"/>
            <a:ext cx="3662160" cy="433797"/>
          </a:xfrm>
          <a:prstGeom prst="wedgeRectCallout">
            <a:avLst>
              <a:gd fmla="val 40955" name="adj1"/>
              <a:gd fmla="val -93178"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A Treatment Supporter can be  unassigned by clicking the  delete button</a:t>
            </a:r>
            <a:endParaRPr b="0" i="0" sz="1400" u="none" cap="none" strike="noStrike">
              <a:solidFill>
                <a:srgbClr val="000000"/>
              </a:solidFill>
              <a:latin typeface="Arial"/>
              <a:ea typeface="Arial"/>
              <a:cs typeface="Arial"/>
              <a:sym typeface="Arial"/>
            </a:endParaRPr>
          </a:p>
        </p:txBody>
      </p:sp>
      <p:sp>
        <p:nvSpPr>
          <p:cNvPr id="341" name="Google Shape;341;p49"/>
          <p:cNvSpPr txBox="1"/>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600"/>
              <a:buFont typeface="Corbel"/>
              <a:buNone/>
            </a:pPr>
            <a:r>
              <a:rPr b="0" i="0" lang="en-IN" sz="2800" u="none" cap="none" strike="noStrike">
                <a:solidFill>
                  <a:srgbClr val="FFFFFF"/>
                </a:solidFill>
                <a:latin typeface="Corbel"/>
                <a:ea typeface="Corbel"/>
                <a:cs typeface="Corbel"/>
                <a:sym typeface="Corbel"/>
              </a:rPr>
              <a:t>Step 3: Assign Treatment Supporter to TPT beneficiary </a:t>
            </a:r>
            <a:endParaRPr b="0" i="0" sz="2800" u="none" cap="none" strike="noStrike">
              <a:solidFill>
                <a:srgbClr val="FFFFFF"/>
              </a:solidFill>
              <a:latin typeface="Corbel"/>
              <a:ea typeface="Corbel"/>
              <a:cs typeface="Corbel"/>
              <a:sym typeface="Corbel"/>
            </a:endParaRPr>
          </a:p>
        </p:txBody>
      </p:sp>
      <p:sp>
        <p:nvSpPr>
          <p:cNvPr id="342" name="Google Shape;342;p49"/>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Treatment Supporter cannot be unassigned if a benefit has been sent to PFMS or paid</a:t>
            </a:r>
            <a:endParaRPr b="0" i="0" sz="1800" u="none" cap="none" strike="noStrike">
              <a:solidFill>
                <a:srgbClr val="000000"/>
              </a:solidFill>
              <a:latin typeface="Corbel"/>
              <a:ea typeface="Corbel"/>
              <a:cs typeface="Corbel"/>
              <a:sym typeface="Corbel"/>
            </a:endParaRPr>
          </a:p>
        </p:txBody>
      </p:sp>
      <p:pic>
        <p:nvPicPr>
          <p:cNvPr id="343" name="Google Shape;343;p49"/>
          <p:cNvPicPr preferRelativeResize="0"/>
          <p:nvPr/>
        </p:nvPicPr>
        <p:blipFill rotWithShape="1">
          <a:blip r:embed="rId3">
            <a:alphaModFix/>
          </a:blip>
          <a:srcRect b="0" l="0" r="0" t="0"/>
          <a:stretch/>
        </p:blipFill>
        <p:spPr>
          <a:xfrm>
            <a:off x="169575" y="1248750"/>
            <a:ext cx="12022424" cy="4799350"/>
          </a:xfrm>
          <a:prstGeom prst="rect">
            <a:avLst/>
          </a:prstGeom>
          <a:noFill/>
          <a:ln cap="flat" cmpd="sng" w="9525">
            <a:solidFill>
              <a:schemeClr val="dk1"/>
            </a:solidFill>
            <a:prstDash val="solid"/>
            <a:round/>
            <a:headEnd len="sm" w="sm" type="none"/>
            <a:tailEnd len="sm" w="sm" type="none"/>
          </a:ln>
        </p:spPr>
      </p:pic>
      <p:pic>
        <p:nvPicPr>
          <p:cNvPr id="344" name="Google Shape;344;p49"/>
          <p:cNvPicPr preferRelativeResize="0"/>
          <p:nvPr/>
        </p:nvPicPr>
        <p:blipFill rotWithShape="1">
          <a:blip r:embed="rId4">
            <a:alphaModFix/>
          </a:blip>
          <a:srcRect b="0" l="0" r="0" t="0"/>
          <a:stretch/>
        </p:blipFill>
        <p:spPr>
          <a:xfrm>
            <a:off x="0" y="0"/>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4: Manually create Benefits</a:t>
            </a:r>
            <a:endParaRPr/>
          </a:p>
        </p:txBody>
      </p:sp>
      <p:sp>
        <p:nvSpPr>
          <p:cNvPr id="350" name="Google Shape;350;p50"/>
          <p:cNvSpPr txBox="1"/>
          <p:nvPr>
            <p:ph idx="1" type="body"/>
          </p:nvPr>
        </p:nvSpPr>
        <p:spPr>
          <a:xfrm>
            <a:off x="432079" y="884255"/>
            <a:ext cx="11160909" cy="5353564"/>
          </a:xfrm>
          <a:prstGeom prst="rect">
            <a:avLst/>
          </a:prstGeom>
          <a:noFill/>
          <a:ln>
            <a:noFill/>
          </a:ln>
        </p:spPr>
        <p:txBody>
          <a:bodyPr anchorCtr="0" anchor="t" bIns="45700" lIns="91425" spcFirstLastPara="1" rIns="91425" wrap="square" tIns="45700">
            <a:normAutofit lnSpcReduction="20000"/>
          </a:bodyPr>
          <a:lstStyle/>
          <a:p>
            <a:pPr indent="0" lvl="0" marL="12700" marR="5080" rtl="0" algn="l">
              <a:lnSpc>
                <a:spcPct val="150000"/>
              </a:lnSpc>
              <a:spcBef>
                <a:spcPts val="600"/>
              </a:spcBef>
              <a:spcAft>
                <a:spcPts val="0"/>
              </a:spcAft>
              <a:buClr>
                <a:srgbClr val="40B9D2"/>
              </a:buClr>
              <a:buSzPts val="1867"/>
              <a:buNone/>
            </a:pPr>
            <a:r>
              <a:rPr lang="en-IN" sz="2400">
                <a:solidFill>
                  <a:srgbClr val="000E46"/>
                </a:solidFill>
              </a:rPr>
              <a:t>Benefit can be created only if the following conditions are met:</a:t>
            </a:r>
            <a:endParaRPr sz="2400"/>
          </a:p>
          <a:p>
            <a:pPr indent="-491045" lvl="0" marL="469900" marR="5080" rtl="0" algn="l">
              <a:lnSpc>
                <a:spcPct val="150000"/>
              </a:lnSpc>
              <a:spcBef>
                <a:spcPts val="600"/>
              </a:spcBef>
              <a:spcAft>
                <a:spcPts val="0"/>
              </a:spcAft>
              <a:buClr>
                <a:srgbClr val="40B9D2"/>
              </a:buClr>
              <a:buSzPts val="2400"/>
              <a:buFont typeface="Corbel"/>
              <a:buAutoNum type="arabicPeriod"/>
            </a:pPr>
            <a:r>
              <a:rPr lang="en-IN" sz="2400">
                <a:solidFill>
                  <a:srgbClr val="000E46"/>
                </a:solidFill>
              </a:rPr>
              <a:t>A staff (Treatment supporter = Yes) is assigned as Treatment supporter to the </a:t>
            </a:r>
            <a:r>
              <a:rPr lang="en-IN" sz="2400">
                <a:solidFill>
                  <a:schemeClr val="dk1"/>
                </a:solidFill>
              </a:rPr>
              <a:t>beneficiary</a:t>
            </a:r>
            <a:endParaRPr sz="2400"/>
          </a:p>
          <a:p>
            <a:pPr indent="-491045" lvl="0" marL="469900" marR="5080" rtl="0" algn="l">
              <a:lnSpc>
                <a:spcPct val="150000"/>
              </a:lnSpc>
              <a:spcBef>
                <a:spcPts val="600"/>
              </a:spcBef>
              <a:spcAft>
                <a:spcPts val="0"/>
              </a:spcAft>
              <a:buClr>
                <a:srgbClr val="40B9D2"/>
              </a:buClr>
              <a:buSzPts val="2400"/>
              <a:buFont typeface="Corbel"/>
              <a:buAutoNum type="arabicPeriod"/>
            </a:pPr>
            <a:r>
              <a:rPr lang="en-IN" sz="2400">
                <a:solidFill>
                  <a:srgbClr val="000E46"/>
                </a:solidFill>
              </a:rPr>
              <a:t>The assigned staff has Eligible for Honorarium = Yes</a:t>
            </a:r>
            <a:endParaRPr sz="2400"/>
          </a:p>
          <a:p>
            <a:pPr indent="-491045" lvl="0" marL="469900" rtl="0" algn="l">
              <a:lnSpc>
                <a:spcPct val="150000"/>
              </a:lnSpc>
              <a:spcBef>
                <a:spcPts val="600"/>
              </a:spcBef>
              <a:spcAft>
                <a:spcPts val="0"/>
              </a:spcAft>
              <a:buClr>
                <a:srgbClr val="40B9D2"/>
              </a:buClr>
              <a:buSzPts val="2400"/>
              <a:buFont typeface="Corbel"/>
              <a:buAutoNum type="arabicPeriod"/>
            </a:pPr>
            <a:r>
              <a:rPr lang="en-IN" sz="2400">
                <a:solidFill>
                  <a:srgbClr val="000E46"/>
                </a:solidFill>
              </a:rPr>
              <a:t>Treatment Supporter’s Bank details are validated by PFMS</a:t>
            </a:r>
            <a:endParaRPr sz="2400"/>
          </a:p>
          <a:p>
            <a:pPr indent="-491045" lvl="0" marL="469900" marR="731520" rtl="0" algn="l">
              <a:lnSpc>
                <a:spcPct val="150000"/>
              </a:lnSpc>
              <a:spcBef>
                <a:spcPts val="600"/>
              </a:spcBef>
              <a:spcAft>
                <a:spcPts val="0"/>
              </a:spcAft>
              <a:buClr>
                <a:srgbClr val="40B9D2"/>
              </a:buClr>
              <a:buSzPts val="2400"/>
              <a:buFont typeface="Corbel"/>
              <a:buAutoNum type="arabicPeriod"/>
            </a:pPr>
            <a:r>
              <a:rPr lang="en-IN" sz="2400">
                <a:solidFill>
                  <a:srgbClr val="000E46"/>
                </a:solidFill>
              </a:rPr>
              <a:t>Treatment Status of </a:t>
            </a:r>
            <a:r>
              <a:rPr lang="en-IN" sz="2400">
                <a:solidFill>
                  <a:schemeClr val="dk1"/>
                </a:solidFill>
              </a:rPr>
              <a:t>beneficiary</a:t>
            </a:r>
            <a:r>
              <a:rPr lang="en-IN" sz="2400">
                <a:solidFill>
                  <a:srgbClr val="000E46"/>
                </a:solidFill>
              </a:rPr>
              <a:t>: </a:t>
            </a:r>
            <a:endParaRPr sz="2400"/>
          </a:p>
          <a:p>
            <a:pPr indent="-499554" lvl="1" marL="927100" marR="731520" rtl="0" algn="l">
              <a:lnSpc>
                <a:spcPct val="150000"/>
              </a:lnSpc>
              <a:spcBef>
                <a:spcPts val="600"/>
              </a:spcBef>
              <a:spcAft>
                <a:spcPts val="0"/>
              </a:spcAft>
              <a:buClr>
                <a:srgbClr val="40B9D2"/>
              </a:buClr>
              <a:buSzPts val="2400"/>
              <a:buFont typeface="Corbel"/>
              <a:buAutoNum type="arabicPeriod"/>
            </a:pPr>
            <a:r>
              <a:rPr lang="en-IN" sz="2400">
                <a:solidFill>
                  <a:srgbClr val="000E46"/>
                </a:solidFill>
              </a:rPr>
              <a:t>For </a:t>
            </a:r>
            <a:r>
              <a:rPr b="1" lang="en-IN" sz="2400">
                <a:solidFill>
                  <a:srgbClr val="000E46"/>
                </a:solidFill>
              </a:rPr>
              <a:t>TPT </a:t>
            </a:r>
            <a:r>
              <a:rPr b="1" lang="en-IN" sz="2400">
                <a:solidFill>
                  <a:schemeClr val="dk1"/>
                </a:solidFill>
              </a:rPr>
              <a:t>beneficiary</a:t>
            </a:r>
            <a:r>
              <a:rPr lang="en-IN" sz="2400">
                <a:solidFill>
                  <a:schemeClr val="dk1"/>
                </a:solidFill>
              </a:rPr>
              <a:t> </a:t>
            </a:r>
            <a:r>
              <a:rPr lang="en-IN" sz="2400">
                <a:solidFill>
                  <a:srgbClr val="000E46"/>
                </a:solidFill>
              </a:rPr>
              <a:t>, one benefit of maximum amount of Rs. 2,50 can be created if outcome is updated as  “Treatment Completed </a:t>
            </a:r>
            <a:endParaRPr sz="2400"/>
          </a:p>
          <a:p>
            <a:pPr indent="0" lvl="0" marL="12700" marR="5080" rtl="0" algn="l">
              <a:lnSpc>
                <a:spcPct val="150000"/>
              </a:lnSpc>
              <a:spcBef>
                <a:spcPts val="600"/>
              </a:spcBef>
              <a:spcAft>
                <a:spcPts val="0"/>
              </a:spcAft>
              <a:buClr>
                <a:srgbClr val="40B9D2"/>
              </a:buClr>
              <a:buSzPts val="1867"/>
              <a:buNone/>
            </a:pPr>
            <a:r>
              <a:rPr lang="en-IN" sz="2400">
                <a:solidFill>
                  <a:srgbClr val="000E46"/>
                </a:solidFill>
              </a:rPr>
              <a:t>If all the above conditions are met, TU user can create Benefit for Treatment Supporter</a:t>
            </a:r>
            <a:endParaRPr sz="2400"/>
          </a:p>
          <a:p>
            <a:pPr indent="-228599" lvl="0" marL="457200" rtl="0" algn="l">
              <a:lnSpc>
                <a:spcPct val="150000"/>
              </a:lnSpc>
              <a:spcBef>
                <a:spcPts val="800"/>
              </a:spcBef>
              <a:spcAft>
                <a:spcPts val="0"/>
              </a:spcAft>
              <a:buSzPts val="1867"/>
              <a:buNone/>
            </a:pPr>
            <a:r>
              <a:t/>
            </a:r>
            <a:endParaRPr sz="2400"/>
          </a:p>
        </p:txBody>
      </p:sp>
      <p:pic>
        <p:nvPicPr>
          <p:cNvPr id="351" name="Google Shape;351;p50"/>
          <p:cNvPicPr preferRelativeResize="0"/>
          <p:nvPr/>
        </p:nvPicPr>
        <p:blipFill rotWithShape="1">
          <a:blip r:embed="rId3">
            <a:alphaModFix/>
          </a:blip>
          <a:srcRect b="0" l="0" r="0" t="0"/>
          <a:stretch/>
        </p:blipFill>
        <p:spPr>
          <a:xfrm>
            <a:off x="0" y="0"/>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486837" y="646262"/>
            <a:ext cx="11106151" cy="697577"/>
          </a:xfrm>
          <a:prstGeom prst="rect">
            <a:avLst/>
          </a:prstGeom>
          <a:noFill/>
          <a:ln>
            <a:noFill/>
          </a:ln>
        </p:spPr>
        <p:txBody>
          <a:bodyPr anchorCtr="0" anchor="ctr" bIns="0" lIns="0" spcFirstLastPara="1" rIns="0" wrap="square" tIns="12050">
            <a:spAutoFit/>
          </a:bodyPr>
          <a:lstStyle/>
          <a:p>
            <a:pPr indent="0" lvl="0" marL="12700" rtl="0" algn="l">
              <a:lnSpc>
                <a:spcPct val="100000"/>
              </a:lnSpc>
              <a:spcBef>
                <a:spcPts val="95"/>
              </a:spcBef>
              <a:spcAft>
                <a:spcPts val="0"/>
              </a:spcAft>
              <a:buSzPts val="3600"/>
              <a:buNone/>
            </a:pPr>
            <a:r>
              <a:rPr lang="en-IN"/>
              <a:t>3. Creation of Benefits by TU</a:t>
            </a:r>
            <a:endParaRPr/>
          </a:p>
        </p:txBody>
      </p:sp>
      <p:sp>
        <p:nvSpPr>
          <p:cNvPr id="357" name="Google Shape;357;p51"/>
          <p:cNvSpPr txBox="1"/>
          <p:nvPr/>
        </p:nvSpPr>
        <p:spPr>
          <a:xfrm>
            <a:off x="2732913" y="54924"/>
            <a:ext cx="6931800" cy="456000"/>
          </a:xfrm>
          <a:prstGeom prst="rect">
            <a:avLst/>
          </a:prstGeom>
          <a:noFill/>
          <a:ln>
            <a:noFill/>
          </a:ln>
        </p:spPr>
        <p:txBody>
          <a:bodyPr anchorCtr="0" anchor="ctr" bIns="0" lIns="0" spcFirstLastPara="1" rIns="0" wrap="square" tIns="12050">
            <a:spAutoFit/>
          </a:bodyPr>
          <a:lstStyle/>
          <a:p>
            <a:pPr indent="0" lvl="0" marL="12700" marR="0" rtl="0" algn="l">
              <a:lnSpc>
                <a:spcPct val="100000"/>
              </a:lnSpc>
              <a:spcBef>
                <a:spcPts val="95"/>
              </a:spcBef>
              <a:spcAft>
                <a:spcPts val="0"/>
              </a:spcAft>
              <a:buClr>
                <a:srgbClr val="FFFFFF"/>
              </a:buClr>
              <a:buSzPts val="3600"/>
              <a:buFont typeface="Corbel"/>
              <a:buNone/>
            </a:pPr>
            <a:r>
              <a:rPr b="0" i="0" lang="en-IN" sz="2800" u="none" cap="none" strike="noStrike">
                <a:solidFill>
                  <a:srgbClr val="FFFFFF"/>
                </a:solidFill>
                <a:latin typeface="Corbel"/>
                <a:ea typeface="Corbel"/>
                <a:cs typeface="Corbel"/>
                <a:sym typeface="Corbel"/>
              </a:rPr>
              <a:t>Step 4: Manually create Benefits</a:t>
            </a:r>
            <a:endParaRPr b="0" i="0" sz="2800" u="none" cap="none" strike="noStrike">
              <a:solidFill>
                <a:srgbClr val="FFFFFF"/>
              </a:solidFill>
              <a:latin typeface="Corbel"/>
              <a:ea typeface="Corbel"/>
              <a:cs typeface="Corbel"/>
              <a:sym typeface="Corbel"/>
            </a:endParaRPr>
          </a:p>
        </p:txBody>
      </p:sp>
      <p:sp>
        <p:nvSpPr>
          <p:cNvPr id="358" name="Google Shape;358;p51"/>
          <p:cNvSpPr/>
          <p:nvPr/>
        </p:nvSpPr>
        <p:spPr>
          <a:xfrm>
            <a:off x="11280383" y="848319"/>
            <a:ext cx="914400" cy="1966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59" name="Google Shape;359;p51"/>
          <p:cNvSpPr/>
          <p:nvPr/>
        </p:nvSpPr>
        <p:spPr>
          <a:xfrm>
            <a:off x="3199830" y="5858427"/>
            <a:ext cx="3186900" cy="523200"/>
          </a:xfrm>
          <a:prstGeom prst="wedgeRectCallout">
            <a:avLst>
              <a:gd fmla="val -69610" name="adj1"/>
              <a:gd fmla="val -9347"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If eligibility conditions are met, benefit can be generated by clicking here</a:t>
            </a:r>
            <a:endParaRPr b="0" i="0" sz="1400" u="none" cap="none" strike="noStrike">
              <a:solidFill>
                <a:srgbClr val="000000"/>
              </a:solidFill>
              <a:latin typeface="Arial"/>
              <a:ea typeface="Arial"/>
              <a:cs typeface="Arial"/>
              <a:sym typeface="Arial"/>
            </a:endParaRPr>
          </a:p>
        </p:txBody>
      </p:sp>
      <p:sp>
        <p:nvSpPr>
          <p:cNvPr id="360" name="Google Shape;360;p51"/>
          <p:cNvSpPr txBox="1"/>
          <p:nvPr/>
        </p:nvSpPr>
        <p:spPr>
          <a:xfrm>
            <a:off x="436036" y="824581"/>
            <a:ext cx="11573083"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Login as TU User, open Patient’s Record for which Treatment Supporter Honorarium is to be paid, and Go to ‘DBT’ Tab</a:t>
            </a:r>
            <a:endParaRPr b="0" i="0" sz="1800" u="none" cap="none" strike="noStrike">
              <a:solidFill>
                <a:srgbClr val="000000"/>
              </a:solidFill>
              <a:latin typeface="Corbel"/>
              <a:ea typeface="Corbel"/>
              <a:cs typeface="Corbel"/>
              <a:sym typeface="Corbel"/>
            </a:endParaRPr>
          </a:p>
        </p:txBody>
      </p:sp>
      <p:pic>
        <p:nvPicPr>
          <p:cNvPr id="361" name="Google Shape;361;p51"/>
          <p:cNvPicPr preferRelativeResize="0"/>
          <p:nvPr/>
        </p:nvPicPr>
        <p:blipFill rotWithShape="1">
          <a:blip r:embed="rId3">
            <a:alphaModFix/>
          </a:blip>
          <a:srcRect b="0" l="0" r="0" t="0"/>
          <a:stretch/>
        </p:blipFill>
        <p:spPr>
          <a:xfrm>
            <a:off x="0" y="738375"/>
            <a:ext cx="12191999" cy="5039925"/>
          </a:xfrm>
          <a:prstGeom prst="rect">
            <a:avLst/>
          </a:prstGeom>
          <a:noFill/>
          <a:ln cap="flat" cmpd="sng" w="9525">
            <a:solidFill>
              <a:schemeClr val="dk1"/>
            </a:solidFill>
            <a:prstDash val="solid"/>
            <a:round/>
            <a:headEnd len="sm" w="sm" type="none"/>
            <a:tailEnd len="sm" w="sm" type="none"/>
          </a:ln>
        </p:spPr>
      </p:pic>
      <p:pic>
        <p:nvPicPr>
          <p:cNvPr id="362" name="Google Shape;362;p51"/>
          <p:cNvPicPr preferRelativeResize="0"/>
          <p:nvPr/>
        </p:nvPicPr>
        <p:blipFill rotWithShape="1">
          <a:blip r:embed="rId4">
            <a:alphaModFix/>
          </a:blip>
          <a:srcRect b="0" l="0" r="0" t="0"/>
          <a:stretch/>
        </p:blipFill>
        <p:spPr>
          <a:xfrm>
            <a:off x="0" y="-40675"/>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2"/>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p>
            <a:pPr indent="-228599" lvl="0" marL="457200" rtl="0" algn="l">
              <a:lnSpc>
                <a:spcPct val="90000"/>
              </a:lnSpc>
              <a:spcBef>
                <a:spcPts val="800"/>
              </a:spcBef>
              <a:spcAft>
                <a:spcPts val="0"/>
              </a:spcAft>
              <a:buSzPts val="1867"/>
              <a:buNone/>
            </a:pPr>
            <a:r>
              <a:t/>
            </a:r>
            <a:endParaRPr/>
          </a:p>
        </p:txBody>
      </p:sp>
      <p:sp>
        <p:nvSpPr>
          <p:cNvPr id="368" name="Google Shape;368;p52"/>
          <p:cNvSpPr/>
          <p:nvPr/>
        </p:nvSpPr>
        <p:spPr>
          <a:xfrm>
            <a:off x="8125097" y="5879271"/>
            <a:ext cx="1758696" cy="790510"/>
          </a:xfrm>
          <a:custGeom>
            <a:rect b="b" l="l" r="r" t="t"/>
            <a:pathLst>
              <a:path extrusionOk="0" h="862965" w="2255520">
                <a:moveTo>
                  <a:pt x="0" y="862584"/>
                </a:moveTo>
                <a:lnTo>
                  <a:pt x="2255520" y="862584"/>
                </a:lnTo>
                <a:lnTo>
                  <a:pt x="2255520" y="0"/>
                </a:lnTo>
                <a:lnTo>
                  <a:pt x="0" y="0"/>
                </a:lnTo>
                <a:lnTo>
                  <a:pt x="0" y="862584"/>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52"/>
          <p:cNvSpPr txBox="1"/>
          <p:nvPr/>
        </p:nvSpPr>
        <p:spPr>
          <a:xfrm>
            <a:off x="2732912" y="83861"/>
            <a:ext cx="7012971" cy="455894"/>
          </a:xfrm>
          <a:prstGeom prst="rect">
            <a:avLst/>
          </a:prstGeom>
          <a:noFill/>
          <a:ln>
            <a:noFill/>
          </a:ln>
        </p:spPr>
        <p:txBody>
          <a:bodyPr anchorCtr="0" anchor="ctr" bIns="0" lIns="0" spcFirstLastPara="1" rIns="0" wrap="square" tIns="12050">
            <a:spAutoFit/>
          </a:bodyPr>
          <a:lstStyle/>
          <a:p>
            <a:pPr indent="0" lvl="0" marL="12700" marR="0" rtl="0" algn="l">
              <a:lnSpc>
                <a:spcPct val="100000"/>
              </a:lnSpc>
              <a:spcBef>
                <a:spcPts val="95"/>
              </a:spcBef>
              <a:spcAft>
                <a:spcPts val="0"/>
              </a:spcAft>
              <a:buClr>
                <a:srgbClr val="FFFFFF"/>
              </a:buClr>
              <a:buSzPts val="3600"/>
              <a:buFont typeface="Corbel"/>
              <a:buNone/>
            </a:pPr>
            <a:r>
              <a:rPr b="0" i="0" lang="en-IN" sz="2800" u="none" cap="none" strike="noStrike">
                <a:solidFill>
                  <a:srgbClr val="FFFFFF"/>
                </a:solidFill>
                <a:latin typeface="Corbel"/>
                <a:ea typeface="Corbel"/>
                <a:cs typeface="Corbel"/>
                <a:sym typeface="Corbel"/>
              </a:rPr>
              <a:t>Step 4: Manually create Benefits</a:t>
            </a:r>
            <a:endParaRPr b="0" i="0" sz="2800" u="none" cap="none" strike="noStrike">
              <a:solidFill>
                <a:srgbClr val="FFFFFF"/>
              </a:solidFill>
              <a:latin typeface="Corbel"/>
              <a:ea typeface="Corbel"/>
              <a:cs typeface="Corbel"/>
              <a:sym typeface="Corbel"/>
            </a:endParaRPr>
          </a:p>
        </p:txBody>
      </p:sp>
      <p:sp>
        <p:nvSpPr>
          <p:cNvPr id="370" name="Google Shape;370;p52"/>
          <p:cNvSpPr/>
          <p:nvPr/>
        </p:nvSpPr>
        <p:spPr>
          <a:xfrm>
            <a:off x="1763245" y="1788659"/>
            <a:ext cx="447392" cy="25120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1" name="Google Shape;371;p52"/>
          <p:cNvSpPr/>
          <p:nvPr/>
        </p:nvSpPr>
        <p:spPr>
          <a:xfrm>
            <a:off x="5322035" y="5880223"/>
            <a:ext cx="1209393" cy="1824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2" name="Google Shape;372;p52"/>
          <p:cNvSpPr/>
          <p:nvPr/>
        </p:nvSpPr>
        <p:spPr>
          <a:xfrm>
            <a:off x="2922155" y="5880223"/>
            <a:ext cx="675156" cy="259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3" name="Google Shape;373;p52"/>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Enter amount and click on Save</a:t>
            </a:r>
            <a:endParaRPr b="0" i="0" sz="1800" u="none" cap="none" strike="noStrike">
              <a:solidFill>
                <a:srgbClr val="000000"/>
              </a:solidFill>
              <a:latin typeface="Corbel"/>
              <a:ea typeface="Corbel"/>
              <a:cs typeface="Corbel"/>
              <a:sym typeface="Corbel"/>
            </a:endParaRPr>
          </a:p>
        </p:txBody>
      </p:sp>
      <p:pic>
        <p:nvPicPr>
          <p:cNvPr id="374" name="Google Shape;374;p52"/>
          <p:cNvPicPr preferRelativeResize="0"/>
          <p:nvPr/>
        </p:nvPicPr>
        <p:blipFill rotWithShape="1">
          <a:blip r:embed="rId3">
            <a:alphaModFix/>
          </a:blip>
          <a:srcRect b="0" l="0" r="0" t="0"/>
          <a:stretch/>
        </p:blipFill>
        <p:spPr>
          <a:xfrm>
            <a:off x="48941" y="1227909"/>
            <a:ext cx="12143060" cy="5441871"/>
          </a:xfrm>
          <a:prstGeom prst="rect">
            <a:avLst/>
          </a:prstGeom>
          <a:noFill/>
          <a:ln cap="flat" cmpd="sng" w="9525">
            <a:solidFill>
              <a:schemeClr val="dk1"/>
            </a:solidFill>
            <a:prstDash val="solid"/>
            <a:round/>
            <a:headEnd len="sm" w="sm" type="none"/>
            <a:tailEnd len="sm" w="sm" type="none"/>
          </a:ln>
        </p:spPr>
      </p:pic>
      <p:graphicFrame>
        <p:nvGraphicFramePr>
          <p:cNvPr id="375" name="Google Shape;375;p52"/>
          <p:cNvGraphicFramePr/>
          <p:nvPr/>
        </p:nvGraphicFramePr>
        <p:xfrm>
          <a:off x="7942217" y="5904411"/>
          <a:ext cx="3000000" cy="3000000"/>
        </p:xfrm>
        <a:graphic>
          <a:graphicData uri="http://schemas.openxmlformats.org/drawingml/2006/table">
            <a:tbl>
              <a:tblPr>
                <a:noFill/>
                <a:tableStyleId>{94A99F1F-D614-452F-AB52-978D5A29F5DA}</a:tableStyleId>
              </a:tblPr>
              <a:tblGrid>
                <a:gridCol w="1737350"/>
              </a:tblGrid>
              <a:tr h="7707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376" name="Google Shape;376;p52"/>
          <p:cNvGraphicFramePr/>
          <p:nvPr/>
        </p:nvGraphicFramePr>
        <p:xfrm>
          <a:off x="11495313" y="6152606"/>
          <a:ext cx="3000000" cy="3000000"/>
        </p:xfrm>
        <a:graphic>
          <a:graphicData uri="http://schemas.openxmlformats.org/drawingml/2006/table">
            <a:tbl>
              <a:tblPr>
                <a:noFill/>
                <a:tableStyleId>{94A99F1F-D614-452F-AB52-978D5A29F5DA}</a:tableStyleId>
              </a:tblPr>
              <a:tblGrid>
                <a:gridCol w="587825"/>
              </a:tblGrid>
              <a:tr h="1698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377" name="Google Shape;377;p52"/>
          <p:cNvPicPr preferRelativeResize="0"/>
          <p:nvPr/>
        </p:nvPicPr>
        <p:blipFill rotWithShape="1">
          <a:blip r:embed="rId4">
            <a:alphaModFix/>
          </a:blip>
          <a:srcRect b="0" l="0" r="0" t="0"/>
          <a:stretch/>
        </p:blipFill>
        <p:spPr>
          <a:xfrm>
            <a:off x="0" y="-40675"/>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3"/>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p>
            <a:pPr indent="-228599" lvl="0" marL="457200" rtl="0" algn="l">
              <a:lnSpc>
                <a:spcPct val="90000"/>
              </a:lnSpc>
              <a:spcBef>
                <a:spcPts val="800"/>
              </a:spcBef>
              <a:spcAft>
                <a:spcPts val="0"/>
              </a:spcAft>
              <a:buSzPts val="1867"/>
              <a:buNone/>
            </a:pPr>
            <a:r>
              <a:t/>
            </a:r>
            <a:endParaRPr/>
          </a:p>
        </p:txBody>
      </p:sp>
      <p:sp>
        <p:nvSpPr>
          <p:cNvPr id="383" name="Google Shape;383;p53"/>
          <p:cNvSpPr txBox="1"/>
          <p:nvPr>
            <p:ph type="title"/>
          </p:nvPr>
        </p:nvSpPr>
        <p:spPr>
          <a:xfrm>
            <a:off x="486837" y="646262"/>
            <a:ext cx="11106151" cy="697577"/>
          </a:xfrm>
          <a:prstGeom prst="rect">
            <a:avLst/>
          </a:prstGeom>
          <a:noFill/>
          <a:ln>
            <a:noFill/>
          </a:ln>
        </p:spPr>
        <p:txBody>
          <a:bodyPr anchorCtr="0" anchor="ctr" bIns="0" lIns="0" spcFirstLastPara="1" rIns="0" wrap="square" tIns="12050">
            <a:spAutoFit/>
          </a:bodyPr>
          <a:lstStyle/>
          <a:p>
            <a:pPr indent="0" lvl="0" marL="12700" rtl="0" algn="l">
              <a:lnSpc>
                <a:spcPct val="100000"/>
              </a:lnSpc>
              <a:spcBef>
                <a:spcPts val="95"/>
              </a:spcBef>
              <a:spcAft>
                <a:spcPts val="0"/>
              </a:spcAft>
              <a:buSzPts val="3600"/>
              <a:buNone/>
            </a:pPr>
            <a:r>
              <a:rPr lang="en-IN"/>
              <a:t>3. Creation of Benefits by TU</a:t>
            </a:r>
            <a:endParaRPr/>
          </a:p>
        </p:txBody>
      </p:sp>
      <p:sp>
        <p:nvSpPr>
          <p:cNvPr id="384" name="Google Shape;384;p53"/>
          <p:cNvSpPr/>
          <p:nvPr/>
        </p:nvSpPr>
        <p:spPr>
          <a:xfrm>
            <a:off x="271779" y="6103598"/>
            <a:ext cx="2045335" cy="396240"/>
          </a:xfrm>
          <a:custGeom>
            <a:rect b="b" l="l" r="r" t="t"/>
            <a:pathLst>
              <a:path extrusionOk="0" h="396240" w="2045335">
                <a:moveTo>
                  <a:pt x="0" y="396240"/>
                </a:moveTo>
                <a:lnTo>
                  <a:pt x="2045208" y="396240"/>
                </a:lnTo>
                <a:lnTo>
                  <a:pt x="2045208" y="0"/>
                </a:lnTo>
                <a:lnTo>
                  <a:pt x="0" y="0"/>
                </a:lnTo>
                <a:lnTo>
                  <a:pt x="0" y="396240"/>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53"/>
          <p:cNvSpPr txBox="1"/>
          <p:nvPr/>
        </p:nvSpPr>
        <p:spPr>
          <a:xfrm>
            <a:off x="2732912" y="53141"/>
            <a:ext cx="6675247" cy="455894"/>
          </a:xfrm>
          <a:prstGeom prst="rect">
            <a:avLst/>
          </a:prstGeom>
          <a:noFill/>
          <a:ln>
            <a:noFill/>
          </a:ln>
        </p:spPr>
        <p:txBody>
          <a:bodyPr anchorCtr="0" anchor="ctr" bIns="0" lIns="0" spcFirstLastPara="1" rIns="0" wrap="square" tIns="12050">
            <a:spAutoFit/>
          </a:bodyPr>
          <a:lstStyle/>
          <a:p>
            <a:pPr indent="0" lvl="0" marL="12700" marR="0" rtl="0" algn="l">
              <a:lnSpc>
                <a:spcPct val="100000"/>
              </a:lnSpc>
              <a:spcBef>
                <a:spcPts val="95"/>
              </a:spcBef>
              <a:spcAft>
                <a:spcPts val="0"/>
              </a:spcAft>
              <a:buClr>
                <a:srgbClr val="FFFFFF"/>
              </a:buClr>
              <a:buSzPts val="3600"/>
              <a:buFont typeface="Corbel"/>
              <a:buNone/>
            </a:pPr>
            <a:r>
              <a:rPr b="0" i="0" lang="en-IN" sz="2800" u="none" cap="none" strike="noStrike">
                <a:solidFill>
                  <a:srgbClr val="FFFFFF"/>
                </a:solidFill>
                <a:latin typeface="Corbel"/>
                <a:ea typeface="Corbel"/>
                <a:cs typeface="Corbel"/>
                <a:sym typeface="Corbel"/>
              </a:rPr>
              <a:t>Step 4: Manually create Benefits</a:t>
            </a:r>
            <a:endParaRPr b="0" i="0" sz="2800" u="none" cap="none" strike="noStrike">
              <a:solidFill>
                <a:srgbClr val="FFFFFF"/>
              </a:solidFill>
              <a:latin typeface="Corbel"/>
              <a:ea typeface="Corbel"/>
              <a:cs typeface="Corbel"/>
              <a:sym typeface="Corbel"/>
            </a:endParaRPr>
          </a:p>
        </p:txBody>
      </p:sp>
      <p:sp>
        <p:nvSpPr>
          <p:cNvPr id="386" name="Google Shape;386;p53"/>
          <p:cNvSpPr/>
          <p:nvPr/>
        </p:nvSpPr>
        <p:spPr>
          <a:xfrm>
            <a:off x="1763245" y="1517363"/>
            <a:ext cx="447392" cy="25120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7" name="Google Shape;387;p53"/>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As user clicks on Save, Benefit will get created and notification displayed</a:t>
            </a:r>
            <a:endParaRPr b="0" i="0" sz="1800" u="none" cap="none" strike="noStrike">
              <a:solidFill>
                <a:srgbClr val="000000"/>
              </a:solidFill>
              <a:latin typeface="Corbel"/>
              <a:ea typeface="Corbel"/>
              <a:cs typeface="Corbel"/>
              <a:sym typeface="Corbel"/>
            </a:endParaRPr>
          </a:p>
        </p:txBody>
      </p:sp>
      <p:pic>
        <p:nvPicPr>
          <p:cNvPr id="388" name="Google Shape;388;p53"/>
          <p:cNvPicPr preferRelativeResize="0"/>
          <p:nvPr/>
        </p:nvPicPr>
        <p:blipFill rotWithShape="1">
          <a:blip r:embed="rId3">
            <a:alphaModFix/>
          </a:blip>
          <a:srcRect b="0" l="0" r="0" t="0"/>
          <a:stretch/>
        </p:blipFill>
        <p:spPr>
          <a:xfrm>
            <a:off x="169571" y="1114404"/>
            <a:ext cx="12022430" cy="5667375"/>
          </a:xfrm>
          <a:prstGeom prst="rect">
            <a:avLst/>
          </a:prstGeom>
          <a:noFill/>
          <a:ln cap="flat" cmpd="sng" w="9525">
            <a:solidFill>
              <a:schemeClr val="dk1"/>
            </a:solidFill>
            <a:prstDash val="solid"/>
            <a:round/>
            <a:headEnd len="sm" w="sm" type="none"/>
            <a:tailEnd len="sm" w="sm" type="none"/>
          </a:ln>
        </p:spPr>
      </p:pic>
      <p:graphicFrame>
        <p:nvGraphicFramePr>
          <p:cNvPr id="389" name="Google Shape;389;p53"/>
          <p:cNvGraphicFramePr/>
          <p:nvPr/>
        </p:nvGraphicFramePr>
        <p:xfrm>
          <a:off x="7956646" y="4334026"/>
          <a:ext cx="3000000" cy="3000000"/>
        </p:xfrm>
        <a:graphic>
          <a:graphicData uri="http://schemas.openxmlformats.org/drawingml/2006/table">
            <a:tbl>
              <a:tblPr>
                <a:noFill/>
                <a:tableStyleId>{94A99F1F-D614-452F-AB52-978D5A29F5DA}</a:tableStyleId>
              </a:tblPr>
              <a:tblGrid>
                <a:gridCol w="4235350"/>
              </a:tblGrid>
              <a:tr h="1316150">
                <a:tc>
                  <a:txBody>
                    <a:bodyPr/>
                    <a:lstStyle/>
                    <a:p>
                      <a:pPr indent="0" lvl="0" marL="177800" marR="0" rtl="0" algn="l">
                        <a:lnSpc>
                          <a:spcPct val="100000"/>
                        </a:lnSpc>
                        <a:spcBef>
                          <a:spcPts val="0"/>
                        </a:spcBef>
                        <a:spcAft>
                          <a:spcPts val="0"/>
                        </a:spcAft>
                        <a:buClr>
                          <a:srgbClr val="000000"/>
                        </a:buClr>
                        <a:buSzPts val="1200"/>
                        <a:buFont typeface="Arial"/>
                        <a:buNone/>
                      </a:pPr>
                      <a:r>
                        <a:rPr lang="en-IN" sz="1200" u="none" cap="none" strike="noStrike"/>
                        <a:t>Note:</a:t>
                      </a:r>
                      <a:endParaRPr sz="1400" u="none" cap="none" strike="noStrike"/>
                    </a:p>
                    <a:p>
                      <a:pPr indent="0" lvl="0" marL="177800" marR="0" rtl="0" algn="l">
                        <a:lnSpc>
                          <a:spcPct val="100000"/>
                        </a:lnSpc>
                        <a:spcBef>
                          <a:spcPts val="0"/>
                        </a:spcBef>
                        <a:spcAft>
                          <a:spcPts val="0"/>
                        </a:spcAft>
                        <a:buClr>
                          <a:srgbClr val="000000"/>
                        </a:buClr>
                        <a:buSzPts val="1200"/>
                        <a:buFont typeface="Arial"/>
                        <a:buNone/>
                      </a:pPr>
                      <a:r>
                        <a:rPr lang="en-IN" sz="1200" u="none" cap="none" strike="noStrike"/>
                        <a:t>1. A TPT beneficiary episode record cannot be deleted if benefit to the Treatment Supporter has already been sent to PFMS or paid</a:t>
                      </a:r>
                      <a:endParaRPr sz="1400" u="none" cap="none" strike="noStrike"/>
                    </a:p>
                    <a:p>
                      <a:pPr indent="0" lvl="0" marL="177800" marR="0" rtl="0" algn="l">
                        <a:lnSpc>
                          <a:spcPct val="100000"/>
                        </a:lnSpc>
                        <a:spcBef>
                          <a:spcPts val="0"/>
                        </a:spcBef>
                        <a:spcAft>
                          <a:spcPts val="0"/>
                        </a:spcAft>
                        <a:buClr>
                          <a:srgbClr val="000000"/>
                        </a:buClr>
                        <a:buSzPts val="1200"/>
                        <a:buFont typeface="Arial"/>
                        <a:buNone/>
                      </a:pPr>
                      <a:r>
                        <a:rPr lang="en-IN" sz="1200" u="none" cap="none" strike="noStrike"/>
                        <a:t>2. Edit of Case type (DSTB to DRTB/ DRTB to DSTB/ TPT to DSTB/ TPT to DRTB) will not be possible once benefit is generated under this scheme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390" name="Google Shape;390;p53"/>
          <p:cNvPicPr preferRelativeResize="0"/>
          <p:nvPr/>
        </p:nvPicPr>
        <p:blipFill rotWithShape="1">
          <a:blip r:embed="rId4">
            <a:alphaModFix/>
          </a:blip>
          <a:srcRect b="0" l="0" r="0" t="0"/>
          <a:stretch/>
        </p:blipFill>
        <p:spPr>
          <a:xfrm>
            <a:off x="0" y="-40675"/>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4"/>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5: Approval of  Benefit by DBT Checker </a:t>
            </a:r>
            <a:endParaRPr sz="2800"/>
          </a:p>
        </p:txBody>
      </p:sp>
      <p:sp>
        <p:nvSpPr>
          <p:cNvPr id="396" name="Google Shape;396;p54"/>
          <p:cNvSpPr/>
          <p:nvPr/>
        </p:nvSpPr>
        <p:spPr>
          <a:xfrm>
            <a:off x="1903917" y="1406769"/>
            <a:ext cx="447392" cy="2893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7" name="Google Shape;397;p54"/>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Benefit will be available at DBT Checker login for approval. </a:t>
            </a:r>
            <a:endParaRPr b="0" i="0" sz="1800" u="none" cap="none" strike="noStrike">
              <a:solidFill>
                <a:srgbClr val="000000"/>
              </a:solidFill>
              <a:latin typeface="Corbel"/>
              <a:ea typeface="Corbel"/>
              <a:cs typeface="Corbel"/>
              <a:sym typeface="Corbel"/>
            </a:endParaRPr>
          </a:p>
        </p:txBody>
      </p:sp>
      <p:pic>
        <p:nvPicPr>
          <p:cNvPr id="398" name="Google Shape;398;p54"/>
          <p:cNvPicPr preferRelativeResize="0"/>
          <p:nvPr/>
        </p:nvPicPr>
        <p:blipFill rotWithShape="1">
          <a:blip r:embed="rId3">
            <a:alphaModFix/>
          </a:blip>
          <a:srcRect b="0" l="0" r="0" t="0"/>
          <a:stretch/>
        </p:blipFill>
        <p:spPr>
          <a:xfrm>
            <a:off x="0" y="1130486"/>
            <a:ext cx="12192000" cy="5562600"/>
          </a:xfrm>
          <a:prstGeom prst="rect">
            <a:avLst/>
          </a:prstGeom>
          <a:noFill/>
          <a:ln cap="flat" cmpd="sng" w="9525">
            <a:solidFill>
              <a:schemeClr val="dk1"/>
            </a:solidFill>
            <a:prstDash val="solid"/>
            <a:round/>
            <a:headEnd len="sm" w="sm" type="none"/>
            <a:tailEnd len="sm" w="sm" type="none"/>
          </a:ln>
        </p:spPr>
      </p:pic>
      <p:graphicFrame>
        <p:nvGraphicFramePr>
          <p:cNvPr id="399" name="Google Shape;399;p54"/>
          <p:cNvGraphicFramePr/>
          <p:nvPr/>
        </p:nvGraphicFramePr>
        <p:xfrm>
          <a:off x="2168434" y="6021977"/>
          <a:ext cx="3000000" cy="3000000"/>
        </p:xfrm>
        <a:graphic>
          <a:graphicData uri="http://schemas.openxmlformats.org/drawingml/2006/table">
            <a:tbl>
              <a:tblPr>
                <a:noFill/>
                <a:tableStyleId>{94A99F1F-D614-452F-AB52-978D5A29F5DA}</a:tableStyleId>
              </a:tblPr>
              <a:tblGrid>
                <a:gridCol w="1045025"/>
              </a:tblGrid>
              <a:tr h="6400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400" name="Google Shape;400;p54"/>
          <p:cNvGraphicFramePr/>
          <p:nvPr/>
        </p:nvGraphicFramePr>
        <p:xfrm>
          <a:off x="8257842" y="6070069"/>
          <a:ext cx="3000000" cy="3000000"/>
        </p:xfrm>
        <a:graphic>
          <a:graphicData uri="http://schemas.openxmlformats.org/drawingml/2006/table">
            <a:tbl>
              <a:tblPr>
                <a:noFill/>
                <a:tableStyleId>{94A99F1F-D614-452F-AB52-978D5A29F5DA}</a:tableStyleId>
              </a:tblPr>
              <a:tblGrid>
                <a:gridCol w="2782275"/>
              </a:tblGrid>
              <a:tr h="640075">
                <a:tc>
                  <a:txBody>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Benefit Status can be seen here</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401" name="Google Shape;401;p54"/>
          <p:cNvPicPr preferRelativeResize="0"/>
          <p:nvPr/>
        </p:nvPicPr>
        <p:blipFill rotWithShape="1">
          <a:blip r:embed="rId4">
            <a:alphaModFix/>
          </a:blip>
          <a:srcRect b="0" l="0" r="0" t="0"/>
          <a:stretch/>
        </p:blipFill>
        <p:spPr>
          <a:xfrm>
            <a:off x="0" y="-40675"/>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5"/>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5: Approval of  Benefit by DBT Checker </a:t>
            </a:r>
            <a:endParaRPr sz="2800"/>
          </a:p>
        </p:txBody>
      </p:sp>
      <p:sp>
        <p:nvSpPr>
          <p:cNvPr id="407" name="Google Shape;407;p55"/>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The DBT Checker User will be able to process the Benefits</a:t>
            </a:r>
            <a:endParaRPr b="0" i="0" sz="1400" u="none" cap="none" strike="noStrike">
              <a:solidFill>
                <a:srgbClr val="000000"/>
              </a:solidFill>
              <a:latin typeface="Arial"/>
              <a:ea typeface="Arial"/>
              <a:cs typeface="Arial"/>
              <a:sym typeface="Arial"/>
            </a:endParaRPr>
          </a:p>
        </p:txBody>
      </p:sp>
      <p:pic>
        <p:nvPicPr>
          <p:cNvPr id="408" name="Google Shape;408;p55"/>
          <p:cNvPicPr preferRelativeResize="0"/>
          <p:nvPr/>
        </p:nvPicPr>
        <p:blipFill rotWithShape="1">
          <a:blip r:embed="rId3">
            <a:alphaModFix/>
          </a:blip>
          <a:srcRect b="0" l="0" r="0" t="0"/>
          <a:stretch/>
        </p:blipFill>
        <p:spPr>
          <a:xfrm>
            <a:off x="169570" y="1114405"/>
            <a:ext cx="12022430" cy="5573778"/>
          </a:xfrm>
          <a:prstGeom prst="rect">
            <a:avLst/>
          </a:prstGeom>
          <a:noFill/>
          <a:ln cap="flat" cmpd="sng" w="9525">
            <a:solidFill>
              <a:schemeClr val="dk1"/>
            </a:solidFill>
            <a:prstDash val="solid"/>
            <a:round/>
            <a:headEnd len="sm" w="sm" type="none"/>
            <a:tailEnd len="sm" w="sm" type="none"/>
          </a:ln>
        </p:spPr>
      </p:pic>
      <p:pic>
        <p:nvPicPr>
          <p:cNvPr id="409" name="Google Shape;409;p55"/>
          <p:cNvPicPr preferRelativeResize="0"/>
          <p:nvPr/>
        </p:nvPicPr>
        <p:blipFill rotWithShape="1">
          <a:blip r:embed="rId4">
            <a:alphaModFix/>
          </a:blip>
          <a:srcRect b="0" l="0" r="0" t="0"/>
          <a:stretch/>
        </p:blipFill>
        <p:spPr>
          <a:xfrm>
            <a:off x="0" y="-40675"/>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2528bad1053_1_0"/>
          <p:cNvSpPr txBox="1"/>
          <p:nvPr>
            <p:ph type="title"/>
          </p:nvPr>
        </p:nvSpPr>
        <p:spPr>
          <a:xfrm>
            <a:off x="2573274" y="0"/>
            <a:ext cx="9360600" cy="62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Handling of DBT benefits upon transfer of TPT beneficiary</a:t>
            </a:r>
            <a:endParaRPr/>
          </a:p>
        </p:txBody>
      </p:sp>
      <p:sp>
        <p:nvSpPr>
          <p:cNvPr id="415" name="Google Shape;415;g2528bad1053_1_0"/>
          <p:cNvSpPr txBox="1"/>
          <p:nvPr>
            <p:ph idx="1" type="body"/>
          </p:nvPr>
        </p:nvSpPr>
        <p:spPr>
          <a:xfrm>
            <a:off x="432079" y="884255"/>
            <a:ext cx="11160900" cy="5353500"/>
          </a:xfrm>
          <a:prstGeom prst="rect">
            <a:avLst/>
          </a:prstGeom>
          <a:noFill/>
          <a:ln>
            <a:noFill/>
          </a:ln>
        </p:spPr>
        <p:txBody>
          <a:bodyPr anchorCtr="0" anchor="t" bIns="45700" lIns="91425" spcFirstLastPara="1" rIns="91425" wrap="square" tIns="45700">
            <a:normAutofit/>
          </a:bodyPr>
          <a:lstStyle/>
          <a:p>
            <a:pPr indent="-385254" lvl="0" marL="457200" rtl="0" algn="l">
              <a:lnSpc>
                <a:spcPct val="200000"/>
              </a:lnSpc>
              <a:spcBef>
                <a:spcPts val="800"/>
              </a:spcBef>
              <a:spcAft>
                <a:spcPts val="0"/>
              </a:spcAft>
              <a:buSzPts val="2467"/>
              <a:buChar char="●"/>
            </a:pPr>
            <a:r>
              <a:rPr lang="en-IN" sz="2467"/>
              <a:t>Upon transfer of a TPT beneficiary to a hierarchy outside the existing TBU, all unprocessed benefits would be transferred along with the beneficiary to new hierarchy</a:t>
            </a:r>
            <a:endParaRPr sz="2467"/>
          </a:p>
          <a:p>
            <a:pPr indent="-385254" lvl="0" marL="457200" rtl="0" algn="l">
              <a:lnSpc>
                <a:spcPct val="200000"/>
              </a:lnSpc>
              <a:spcBef>
                <a:spcPts val="0"/>
              </a:spcBef>
              <a:spcAft>
                <a:spcPts val="0"/>
              </a:spcAft>
              <a:buSzPts val="2467"/>
              <a:buChar char="●"/>
            </a:pPr>
            <a:r>
              <a:rPr lang="en-IN" sz="2467"/>
              <a:t>All processed DBT benefits would not be transferred and status of payment need to be monitored from parent hierarchy itself</a:t>
            </a:r>
            <a:endParaRPr sz="2467"/>
          </a:p>
        </p:txBody>
      </p:sp>
      <p:pic>
        <p:nvPicPr>
          <p:cNvPr id="416" name="Google Shape;416;g2528bad1053_1_0"/>
          <p:cNvPicPr preferRelativeResize="0"/>
          <p:nvPr/>
        </p:nvPicPr>
        <p:blipFill rotWithShape="1">
          <a:blip r:embed="rId3">
            <a:alphaModFix/>
          </a:blip>
          <a:srcRect b="0" l="0" r="0" t="0"/>
          <a:stretch/>
        </p:blipFill>
        <p:spPr>
          <a:xfrm>
            <a:off x="0" y="-40675"/>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nvSpPr>
        <p:spPr>
          <a:xfrm>
            <a:off x="331724" y="2587878"/>
            <a:ext cx="2050414" cy="1562100"/>
          </a:xfrm>
          <a:prstGeom prst="rect">
            <a:avLst/>
          </a:prstGeom>
          <a:noFill/>
          <a:ln>
            <a:noFill/>
          </a:ln>
        </p:spPr>
        <p:txBody>
          <a:bodyPr anchorCtr="0" anchor="t" bIns="0" lIns="0" spcFirstLastPara="1" rIns="0" wrap="square" tIns="67300">
            <a:spAutoFit/>
          </a:bodyPr>
          <a:lstStyle/>
          <a:p>
            <a:pPr indent="0" lvl="0" marL="12700" marR="5080" rtl="0" algn="l">
              <a:lnSpc>
                <a:spcPct val="90000"/>
              </a:lnSpc>
              <a:spcBef>
                <a:spcPts val="0"/>
              </a:spcBef>
              <a:spcAft>
                <a:spcPts val="0"/>
              </a:spcAft>
              <a:buClr>
                <a:srgbClr val="000000"/>
              </a:buClr>
              <a:buSzPts val="3600"/>
              <a:buFont typeface="Arial"/>
              <a:buNone/>
            </a:pPr>
            <a:r>
              <a:rPr b="0" i="0" lang="en-IN" sz="3600" u="none" cap="none" strike="noStrike">
                <a:solidFill>
                  <a:srgbClr val="FFFFFF"/>
                </a:solidFill>
                <a:latin typeface="Corbel"/>
                <a:ea typeface="Corbel"/>
                <a:cs typeface="Corbel"/>
                <a:sym typeface="Corbel"/>
              </a:rPr>
              <a:t>Staff and  Treatment  Supporters</a:t>
            </a:r>
            <a:endParaRPr b="0" i="0" sz="3600" u="none" cap="none" strike="noStrike">
              <a:solidFill>
                <a:srgbClr val="000000"/>
              </a:solidFill>
              <a:latin typeface="Corbel"/>
              <a:ea typeface="Corbel"/>
              <a:cs typeface="Corbel"/>
              <a:sym typeface="Corbel"/>
            </a:endParaRPr>
          </a:p>
        </p:txBody>
      </p:sp>
      <p:sp>
        <p:nvSpPr>
          <p:cNvPr id="219" name="Google Shape;219;p41"/>
          <p:cNvSpPr txBox="1"/>
          <p:nvPr>
            <p:ph idx="1" type="body"/>
          </p:nvPr>
        </p:nvSpPr>
        <p:spPr>
          <a:xfrm>
            <a:off x="545525" y="1090464"/>
            <a:ext cx="11100900" cy="5346600"/>
          </a:xfrm>
          <a:prstGeom prst="rect">
            <a:avLst/>
          </a:prstGeom>
          <a:noFill/>
          <a:ln>
            <a:noFill/>
          </a:ln>
        </p:spPr>
        <p:txBody>
          <a:bodyPr anchorCtr="0" anchor="t" bIns="45700" lIns="91425" spcFirstLastPara="1" rIns="91425" wrap="square" tIns="45700">
            <a:noAutofit/>
          </a:bodyPr>
          <a:lstStyle/>
          <a:p>
            <a:pPr indent="-516889" lvl="1" marL="444500" rtl="0" algn="just">
              <a:lnSpc>
                <a:spcPct val="200000"/>
              </a:lnSpc>
              <a:spcBef>
                <a:spcPts val="36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A Treatment Supporter can be any person such as a Medical Officer, MPWs, community volunteers working with the  program etc.. Even a </a:t>
            </a:r>
            <a:r>
              <a:rPr lang="en-IN" sz="2400">
                <a:solidFill>
                  <a:srgbClr val="000000"/>
                </a:solidFill>
              </a:rPr>
              <a:t>beneficiarie</a:t>
            </a:r>
            <a:r>
              <a:rPr lang="en-IN" sz="2400">
                <a:solidFill>
                  <a:srgbClr val="000000"/>
                </a:solidFill>
                <a:latin typeface="Corbel"/>
                <a:ea typeface="Corbel"/>
                <a:cs typeface="Corbel"/>
                <a:sym typeface="Corbel"/>
              </a:rPr>
              <a:t>s relative can be a Treatment Supporter. </a:t>
            </a:r>
            <a:endParaRPr sz="2400"/>
          </a:p>
          <a:p>
            <a:pPr indent="-516889" lvl="1" marL="444500" rtl="0" algn="just">
              <a:lnSpc>
                <a:spcPct val="20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As per </a:t>
            </a:r>
            <a:r>
              <a:rPr lang="en-IN" sz="2400">
                <a:solidFill>
                  <a:srgbClr val="000000"/>
                </a:solidFill>
              </a:rPr>
              <a:t>NTEP </a:t>
            </a:r>
            <a:r>
              <a:rPr lang="en-IN" sz="2400">
                <a:solidFill>
                  <a:srgbClr val="000000"/>
                </a:solidFill>
                <a:latin typeface="Corbel"/>
                <a:ea typeface="Corbel"/>
                <a:cs typeface="Corbel"/>
                <a:sym typeface="Corbel"/>
              </a:rPr>
              <a:t>guidelines, salaried </a:t>
            </a:r>
            <a:r>
              <a:rPr lang="en-IN" sz="2400">
                <a:solidFill>
                  <a:srgbClr val="000000"/>
                </a:solidFill>
              </a:rPr>
              <a:t>NTEP</a:t>
            </a:r>
            <a:r>
              <a:rPr lang="en-IN" sz="2400">
                <a:solidFill>
                  <a:srgbClr val="000000"/>
                </a:solidFill>
                <a:latin typeface="Corbel"/>
                <a:ea typeface="Corbel"/>
                <a:cs typeface="Corbel"/>
                <a:sym typeface="Corbel"/>
              </a:rPr>
              <a:t>/ General Health System staff may also be assigned as treatment supporters for a </a:t>
            </a:r>
            <a:r>
              <a:rPr lang="en-IN" sz="2400">
                <a:solidFill>
                  <a:srgbClr val="000000"/>
                </a:solidFill>
              </a:rPr>
              <a:t>beneficiary</a:t>
            </a:r>
            <a:r>
              <a:rPr lang="en-IN" sz="2400">
                <a:solidFill>
                  <a:srgbClr val="000000"/>
                </a:solidFill>
                <a:latin typeface="Corbel"/>
                <a:ea typeface="Corbel"/>
                <a:cs typeface="Corbel"/>
                <a:sym typeface="Corbel"/>
              </a:rPr>
              <a:t>.  However, they will not be eligible for any honorarium.</a:t>
            </a:r>
            <a:endParaRPr sz="2400"/>
          </a:p>
          <a:p>
            <a:pPr indent="-516889" lvl="1" marL="444500" rtl="0" algn="just">
              <a:lnSpc>
                <a:spcPct val="20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A TPT </a:t>
            </a:r>
            <a:r>
              <a:rPr lang="en-IN" sz="2400">
                <a:solidFill>
                  <a:srgbClr val="000000"/>
                </a:solidFill>
              </a:rPr>
              <a:t>beneficiary </a:t>
            </a:r>
            <a:r>
              <a:rPr lang="en-IN" sz="2400">
                <a:solidFill>
                  <a:srgbClr val="000000"/>
                </a:solidFill>
                <a:latin typeface="Corbel"/>
                <a:ea typeface="Corbel"/>
                <a:cs typeface="Corbel"/>
                <a:sym typeface="Corbel"/>
              </a:rPr>
              <a:t>can only be linked to one treatment supporter at a time.</a:t>
            </a:r>
            <a:endParaRPr sz="2400"/>
          </a:p>
          <a:p>
            <a:pPr indent="-364490" lvl="1" marL="444500" rtl="0" algn="just">
              <a:lnSpc>
                <a:spcPct val="200000"/>
              </a:lnSpc>
              <a:spcBef>
                <a:spcPts val="610"/>
              </a:spcBef>
              <a:spcAft>
                <a:spcPts val="0"/>
              </a:spcAft>
              <a:buClr>
                <a:srgbClr val="0099FF"/>
              </a:buClr>
              <a:buSzPts val="1260"/>
              <a:buFont typeface="Noto Sans Symbols"/>
              <a:buNone/>
            </a:pPr>
            <a:r>
              <a:t/>
            </a:r>
            <a:endParaRPr sz="2400">
              <a:solidFill>
                <a:srgbClr val="000000"/>
              </a:solidFill>
              <a:latin typeface="Corbel"/>
              <a:ea typeface="Corbel"/>
              <a:cs typeface="Corbel"/>
              <a:sym typeface="Corbel"/>
            </a:endParaRPr>
          </a:p>
          <a:p>
            <a:pPr indent="-358578" lvl="1" marL="444500" rtl="0" algn="just">
              <a:lnSpc>
                <a:spcPct val="200000"/>
              </a:lnSpc>
              <a:spcBef>
                <a:spcPts val="637"/>
              </a:spcBef>
              <a:spcAft>
                <a:spcPts val="0"/>
              </a:spcAft>
              <a:buClr>
                <a:srgbClr val="0099FF"/>
              </a:buClr>
              <a:buSzPts val="1353"/>
              <a:buFont typeface="Noto Sans Symbols"/>
              <a:buNone/>
            </a:pPr>
            <a:r>
              <a:t/>
            </a:r>
            <a:endParaRPr sz="2400">
              <a:solidFill>
                <a:srgbClr val="000000"/>
              </a:solidFill>
              <a:latin typeface="Corbel"/>
              <a:ea typeface="Corbel"/>
              <a:cs typeface="Corbel"/>
              <a:sym typeface="Corbel"/>
            </a:endParaRPr>
          </a:p>
          <a:p>
            <a:pPr indent="-358578" lvl="1" marL="444500" rtl="0" algn="just">
              <a:lnSpc>
                <a:spcPct val="200000"/>
              </a:lnSpc>
              <a:spcBef>
                <a:spcPts val="637"/>
              </a:spcBef>
              <a:spcAft>
                <a:spcPts val="250"/>
              </a:spcAft>
              <a:buClr>
                <a:srgbClr val="0099FF"/>
              </a:buClr>
              <a:buSzPts val="1353"/>
              <a:buFont typeface="Noto Sans Symbols"/>
              <a:buNone/>
            </a:pPr>
            <a:r>
              <a:t/>
            </a:r>
            <a:endParaRPr sz="2400">
              <a:solidFill>
                <a:srgbClr val="000000"/>
              </a:solidFill>
              <a:latin typeface="Corbel"/>
              <a:ea typeface="Corbel"/>
              <a:cs typeface="Corbel"/>
              <a:sym typeface="Corbel"/>
            </a:endParaRPr>
          </a:p>
        </p:txBody>
      </p:sp>
      <p:sp>
        <p:nvSpPr>
          <p:cNvPr id="220" name="Google Shape;220;p41"/>
          <p:cNvSpPr txBox="1"/>
          <p:nvPr/>
        </p:nvSpPr>
        <p:spPr>
          <a:xfrm>
            <a:off x="3347100" y="0"/>
            <a:ext cx="7087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IN" sz="2800" u="none" cap="none" strike="noStrike">
                <a:solidFill>
                  <a:schemeClr val="lt1"/>
                </a:solidFill>
                <a:latin typeface="Arial"/>
                <a:ea typeface="Arial"/>
                <a:cs typeface="Arial"/>
                <a:sym typeface="Arial"/>
              </a:rPr>
              <a:t>Who can be a Treatment Supporter </a:t>
            </a:r>
            <a:endParaRPr b="0" i="0" sz="1400" u="none" cap="none" strike="noStrike">
              <a:solidFill>
                <a:srgbClr val="000000"/>
              </a:solidFill>
              <a:latin typeface="Arial"/>
              <a:ea typeface="Arial"/>
              <a:cs typeface="Arial"/>
              <a:sym typeface="Arial"/>
            </a:endParaRPr>
          </a:p>
        </p:txBody>
      </p:sp>
      <p:pic>
        <p:nvPicPr>
          <p:cNvPr id="221" name="Google Shape;221;p41"/>
          <p:cNvPicPr preferRelativeResize="0"/>
          <p:nvPr/>
        </p:nvPicPr>
        <p:blipFill rotWithShape="1">
          <a:blip r:embed="rId3">
            <a:alphaModFix/>
          </a:blip>
          <a:srcRect b="0" l="0" r="0" t="0"/>
          <a:stretch/>
        </p:blipFill>
        <p:spPr>
          <a:xfrm>
            <a:off x="0" y="0"/>
            <a:ext cx="1840900"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2528bad1053_0_7"/>
          <p:cNvSpPr txBox="1"/>
          <p:nvPr>
            <p:ph type="title"/>
          </p:nvPr>
        </p:nvSpPr>
        <p:spPr>
          <a:xfrm>
            <a:off x="2573274" y="0"/>
            <a:ext cx="9360600" cy="62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orbel"/>
              <a:buNone/>
            </a:pPr>
            <a:r>
              <a:rPr lang="en-IN" sz="2800">
                <a:solidFill>
                  <a:schemeClr val="lt1"/>
                </a:solidFill>
              </a:rPr>
              <a:t>SOP for moving Treatment supporter to different hierarchy</a:t>
            </a:r>
            <a:endParaRPr sz="2800"/>
          </a:p>
        </p:txBody>
      </p:sp>
      <p:sp>
        <p:nvSpPr>
          <p:cNvPr id="422" name="Google Shape;422;g2528bad1053_0_7"/>
          <p:cNvSpPr txBox="1"/>
          <p:nvPr>
            <p:ph idx="1" type="body"/>
          </p:nvPr>
        </p:nvSpPr>
        <p:spPr>
          <a:xfrm>
            <a:off x="432079" y="884255"/>
            <a:ext cx="11160900" cy="5353500"/>
          </a:xfrm>
          <a:prstGeom prst="rect">
            <a:avLst/>
          </a:prstGeom>
          <a:noFill/>
          <a:ln>
            <a:noFill/>
          </a:ln>
        </p:spPr>
        <p:txBody>
          <a:bodyPr anchorCtr="0" anchor="t" bIns="45700" lIns="91425" spcFirstLastPara="1" rIns="91425" wrap="square" tIns="45700">
            <a:noAutofit/>
          </a:bodyPr>
          <a:lstStyle/>
          <a:p>
            <a:pPr indent="0" lvl="0" marL="12700" marR="5080" rtl="0" algn="l">
              <a:lnSpc>
                <a:spcPct val="80000"/>
              </a:lnSpc>
              <a:spcBef>
                <a:spcPts val="600"/>
              </a:spcBef>
              <a:spcAft>
                <a:spcPts val="0"/>
              </a:spcAft>
              <a:buClr>
                <a:srgbClr val="40B9D2"/>
              </a:buClr>
              <a:buSzPts val="1867"/>
              <a:buNone/>
            </a:pPr>
            <a:r>
              <a:rPr lang="en-IN" sz="2000">
                <a:solidFill>
                  <a:srgbClr val="000E46"/>
                </a:solidFill>
              </a:rPr>
              <a:t>Treatment Supporter Scheme for TPT cases:-</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 1. Users can register a staff with new bank details and generate a TSS benefit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2. We will delete all beneficiary bank account number in database which are in old hierarchy to avoid the duplicate pop message while entering bank account details in new hierarchy to same staffs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3. Processed &amp; Unprocessed benefit will not move with patient to new hierarchy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4. Users have the option to pay the old hierarchy benefits which are in status “Approver_Pening”.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5. Kindly follow below steps for payment where benefit under “Approver_Pening” in old hierarchy.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a. users can remove the treatment supporter from other tab where benefits is not processed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b. After removing the treatment supporter system will delete the TSS benefit which are under “Approver_pending” in backend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c. User need re-register same treatment supporter with bank details in new hierarchy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d. User can use the same bank details for payment since we have deleted old beneficiary (Isdeleted= 1)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e. Once beneficiary is validated by PFMS for new staff then you can assign the treatment supporter and create a TSS benefit by TU logins</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 f. After all this process, user can reassign the same Treatment supporter to patient for further process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g. Create a TSS benefit manually from patient DBT page by TU logins </a:t>
            </a:r>
            <a:endParaRPr sz="2000">
              <a:solidFill>
                <a:srgbClr val="000E46"/>
              </a:solidFill>
            </a:endParaRPr>
          </a:p>
          <a:p>
            <a:pPr indent="0" lvl="0" marL="12700" marR="5080" rtl="0" algn="l">
              <a:lnSpc>
                <a:spcPct val="80000"/>
              </a:lnSpc>
              <a:spcBef>
                <a:spcPts val="600"/>
              </a:spcBef>
              <a:spcAft>
                <a:spcPts val="0"/>
              </a:spcAft>
              <a:buClr>
                <a:srgbClr val="40B9D2"/>
              </a:buClr>
              <a:buSzPts val="1867"/>
              <a:buNone/>
            </a:pPr>
            <a:r>
              <a:rPr lang="en-IN" sz="2000">
                <a:solidFill>
                  <a:srgbClr val="000E46"/>
                </a:solidFill>
              </a:rPr>
              <a:t>h. Clear all backlogs benefits which are already under PFMS process to avoid the future rejection.</a:t>
            </a:r>
            <a:endParaRPr sz="2067"/>
          </a:p>
          <a:p>
            <a:pPr indent="-228600" lvl="0" marL="457200" rtl="0" algn="l">
              <a:lnSpc>
                <a:spcPct val="70000"/>
              </a:lnSpc>
              <a:spcBef>
                <a:spcPts val="800"/>
              </a:spcBef>
              <a:spcAft>
                <a:spcPts val="0"/>
              </a:spcAft>
              <a:buSzPts val="1867"/>
              <a:buNone/>
            </a:pPr>
            <a:r>
              <a:t/>
            </a:r>
            <a:endParaRPr sz="2067"/>
          </a:p>
        </p:txBody>
      </p:sp>
      <p:pic>
        <p:nvPicPr>
          <p:cNvPr id="423" name="Google Shape;423;g2528bad1053_0_7"/>
          <p:cNvPicPr preferRelativeResize="0"/>
          <p:nvPr/>
        </p:nvPicPr>
        <p:blipFill rotWithShape="1">
          <a:blip r:embed="rId3">
            <a:alphaModFix/>
          </a:blip>
          <a:srcRect b="0" l="0" r="0" t="0"/>
          <a:stretch/>
        </p:blipFill>
        <p:spPr>
          <a:xfrm>
            <a:off x="0" y="-40675"/>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528bad1053_0_37"/>
          <p:cNvSpPr txBox="1"/>
          <p:nvPr>
            <p:ph type="title"/>
          </p:nvPr>
        </p:nvSpPr>
        <p:spPr>
          <a:xfrm>
            <a:off x="831850" y="1736672"/>
            <a:ext cx="10515600" cy="2852700"/>
          </a:xfrm>
          <a:prstGeom prst="rect">
            <a:avLst/>
          </a:prstGeom>
          <a:noFill/>
          <a:ln>
            <a:noFill/>
          </a:ln>
        </p:spPr>
        <p:txBody>
          <a:bodyPr anchorCtr="0" anchor="ctr" bIns="22875" lIns="45725" spcFirstLastPara="1" rIns="45725" wrap="square" tIns="22875">
            <a:normAutofit/>
          </a:bodyPr>
          <a:lstStyle/>
          <a:p>
            <a:pPr indent="0" lvl="0" marL="12700" marR="5080" rtl="0" algn="ctr">
              <a:lnSpc>
                <a:spcPct val="100000"/>
              </a:lnSpc>
              <a:spcBef>
                <a:spcPts val="600"/>
              </a:spcBef>
              <a:spcAft>
                <a:spcPts val="0"/>
              </a:spcAft>
              <a:buClr>
                <a:srgbClr val="40B9D2"/>
              </a:buClr>
              <a:buSzPts val="1867"/>
              <a:buFont typeface="Arial"/>
              <a:buNone/>
            </a:pPr>
            <a:r>
              <a:rPr lang="en-IN" sz="5000">
                <a:solidFill>
                  <a:srgbClr val="000E46"/>
                </a:solidFill>
              </a:rPr>
              <a:t>Thank you</a:t>
            </a:r>
            <a:endParaRPr sz="5000">
              <a:solidFill>
                <a:srgbClr val="000E46"/>
              </a:solidFill>
            </a:endParaRPr>
          </a:p>
        </p:txBody>
      </p:sp>
      <p:pic>
        <p:nvPicPr>
          <p:cNvPr id="429" name="Google Shape;429;g2528bad1053_0_37"/>
          <p:cNvPicPr preferRelativeResize="0"/>
          <p:nvPr/>
        </p:nvPicPr>
        <p:blipFill rotWithShape="1">
          <a:blip r:embed="rId3">
            <a:alphaModFix/>
          </a:blip>
          <a:srcRect b="0" l="0" r="0" t="0"/>
          <a:stretch/>
        </p:blipFill>
        <p:spPr>
          <a:xfrm>
            <a:off x="0" y="-40675"/>
            <a:ext cx="1921025" cy="64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nvSpPr>
        <p:spPr>
          <a:xfrm>
            <a:off x="331724" y="2587878"/>
            <a:ext cx="2050414" cy="1562100"/>
          </a:xfrm>
          <a:prstGeom prst="rect">
            <a:avLst/>
          </a:prstGeom>
          <a:noFill/>
          <a:ln>
            <a:noFill/>
          </a:ln>
        </p:spPr>
        <p:txBody>
          <a:bodyPr anchorCtr="0" anchor="t" bIns="0" lIns="0" spcFirstLastPara="1" rIns="0" wrap="square" tIns="67300">
            <a:spAutoFit/>
          </a:bodyPr>
          <a:lstStyle/>
          <a:p>
            <a:pPr indent="0" lvl="0" marL="12700" marR="5080" rtl="0" algn="l">
              <a:lnSpc>
                <a:spcPct val="90000"/>
              </a:lnSpc>
              <a:spcBef>
                <a:spcPts val="0"/>
              </a:spcBef>
              <a:spcAft>
                <a:spcPts val="0"/>
              </a:spcAft>
              <a:buClr>
                <a:srgbClr val="000000"/>
              </a:buClr>
              <a:buSzPts val="3600"/>
              <a:buFont typeface="Arial"/>
              <a:buNone/>
            </a:pPr>
            <a:r>
              <a:rPr b="0" i="0" lang="en-IN" sz="3600" u="none" cap="none" strike="noStrike">
                <a:solidFill>
                  <a:srgbClr val="FFFFFF"/>
                </a:solidFill>
                <a:latin typeface="Corbel"/>
                <a:ea typeface="Corbel"/>
                <a:cs typeface="Corbel"/>
                <a:sym typeface="Corbel"/>
              </a:rPr>
              <a:t>Staff and  Treatment  Supporters</a:t>
            </a:r>
            <a:endParaRPr b="0" i="0" sz="3600" u="none" cap="none" strike="noStrike">
              <a:solidFill>
                <a:srgbClr val="000000"/>
              </a:solidFill>
              <a:latin typeface="Corbel"/>
              <a:ea typeface="Corbel"/>
              <a:cs typeface="Corbel"/>
              <a:sym typeface="Corbel"/>
            </a:endParaRPr>
          </a:p>
        </p:txBody>
      </p:sp>
      <p:sp>
        <p:nvSpPr>
          <p:cNvPr id="227" name="Google Shape;227;p42"/>
          <p:cNvSpPr txBox="1"/>
          <p:nvPr>
            <p:ph idx="1" type="body"/>
          </p:nvPr>
        </p:nvSpPr>
        <p:spPr>
          <a:xfrm>
            <a:off x="478350" y="1049604"/>
            <a:ext cx="11073000" cy="5631900"/>
          </a:xfrm>
          <a:prstGeom prst="rect">
            <a:avLst/>
          </a:prstGeom>
          <a:noFill/>
          <a:ln>
            <a:noFill/>
          </a:ln>
        </p:spPr>
        <p:txBody>
          <a:bodyPr anchorCtr="0" anchor="t" bIns="45700" lIns="91425" spcFirstLastPara="1" rIns="91425" wrap="square" tIns="45700">
            <a:noAutofit/>
          </a:bodyPr>
          <a:lstStyle/>
          <a:p>
            <a:pPr indent="-516890" lvl="1" marL="444500" rtl="0" algn="just">
              <a:lnSpc>
                <a:spcPct val="150000"/>
              </a:lnSpc>
              <a:spcBef>
                <a:spcPts val="36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 Treatment Supporter is a person who helps a TPT </a:t>
            </a:r>
            <a:r>
              <a:rPr lang="en-IN" sz="2400">
                <a:solidFill>
                  <a:srgbClr val="000000"/>
                </a:solidFill>
              </a:rPr>
              <a:t>beneficiary </a:t>
            </a:r>
            <a:r>
              <a:rPr lang="en-IN" sz="2400">
                <a:solidFill>
                  <a:srgbClr val="000000"/>
                </a:solidFill>
                <a:latin typeface="Corbel"/>
                <a:ea typeface="Corbel"/>
                <a:cs typeface="Corbel"/>
                <a:sym typeface="Corbel"/>
              </a:rPr>
              <a:t>to complete his treatment </a:t>
            </a:r>
            <a:endParaRPr sz="2400"/>
          </a:p>
          <a:p>
            <a:pPr indent="-516890" lvl="1" marL="444500" rtl="0" algn="just">
              <a:lnSpc>
                <a:spcPct val="15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They explain the </a:t>
            </a:r>
            <a:r>
              <a:rPr lang="en-IN" sz="2400">
                <a:solidFill>
                  <a:srgbClr val="000000"/>
                </a:solidFill>
              </a:rPr>
              <a:t>beneficiary </a:t>
            </a:r>
            <a:r>
              <a:rPr lang="en-IN" sz="2400">
                <a:solidFill>
                  <a:srgbClr val="000000"/>
                </a:solidFill>
                <a:latin typeface="Corbel"/>
                <a:ea typeface="Corbel"/>
                <a:cs typeface="Corbel"/>
                <a:sym typeface="Corbel"/>
              </a:rPr>
              <a:t>about TPT treatment and inform them about the treatment facilities provided by the government </a:t>
            </a:r>
            <a:endParaRPr sz="2400">
              <a:solidFill>
                <a:srgbClr val="000000"/>
              </a:solidFill>
              <a:latin typeface="Corbel"/>
              <a:ea typeface="Corbel"/>
              <a:cs typeface="Corbel"/>
              <a:sym typeface="Corbel"/>
            </a:endParaRPr>
          </a:p>
          <a:p>
            <a:pPr indent="-516890" lvl="1" marL="444500" rtl="0" algn="just">
              <a:lnSpc>
                <a:spcPct val="15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They encourage </a:t>
            </a:r>
            <a:r>
              <a:rPr lang="en-IN" sz="2400">
                <a:solidFill>
                  <a:schemeClr val="dk1"/>
                </a:solidFill>
              </a:rPr>
              <a:t>beneficiary </a:t>
            </a:r>
            <a:r>
              <a:rPr lang="en-IN" sz="2400">
                <a:solidFill>
                  <a:srgbClr val="000000"/>
                </a:solidFill>
                <a:latin typeface="Corbel"/>
                <a:ea typeface="Corbel"/>
                <a:cs typeface="Corbel"/>
                <a:sym typeface="Corbel"/>
              </a:rPr>
              <a:t>to take the prescribed TPT medication regularly, on schedule, for the full duration of the treatment</a:t>
            </a:r>
            <a:endParaRPr sz="2400"/>
          </a:p>
          <a:p>
            <a:pPr indent="-516890" lvl="1" marL="444500" rtl="0" algn="just">
              <a:lnSpc>
                <a:spcPct val="15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They help the </a:t>
            </a:r>
            <a:r>
              <a:rPr lang="en-IN" sz="2400">
                <a:solidFill>
                  <a:schemeClr val="dk1"/>
                </a:solidFill>
              </a:rPr>
              <a:t>beneficiary </a:t>
            </a:r>
            <a:r>
              <a:rPr lang="en-IN" sz="2400">
                <a:solidFill>
                  <a:srgbClr val="000000"/>
                </a:solidFill>
                <a:latin typeface="Corbel"/>
                <a:ea typeface="Corbel"/>
                <a:cs typeface="Corbel"/>
                <a:sym typeface="Corbel"/>
              </a:rPr>
              <a:t>to visit nearest health facility for regular health check ups and conduct the follow-up tests on time</a:t>
            </a:r>
            <a:endParaRPr sz="2400"/>
          </a:p>
          <a:p>
            <a:pPr indent="-516890" lvl="1" marL="444500" rtl="0" algn="just">
              <a:lnSpc>
                <a:spcPct val="150000"/>
              </a:lnSpc>
              <a:spcBef>
                <a:spcPts val="610"/>
              </a:spcBef>
              <a:spcAft>
                <a:spcPts val="250"/>
              </a:spcAft>
              <a:buClr>
                <a:srgbClr val="0099FF"/>
              </a:buClr>
              <a:buSzPts val="2400"/>
              <a:buFont typeface="Noto Sans Symbols"/>
              <a:buChar char="▪"/>
            </a:pPr>
            <a:r>
              <a:rPr lang="en-IN" sz="2400">
                <a:solidFill>
                  <a:srgbClr val="000000"/>
                </a:solidFill>
                <a:latin typeface="Corbel"/>
                <a:ea typeface="Corbel"/>
                <a:cs typeface="Corbel"/>
                <a:sym typeface="Corbel"/>
              </a:rPr>
              <a:t>If the </a:t>
            </a:r>
            <a:r>
              <a:rPr lang="en-IN" sz="2400">
                <a:solidFill>
                  <a:schemeClr val="dk1"/>
                </a:solidFill>
              </a:rPr>
              <a:t>beneficiary </a:t>
            </a:r>
            <a:r>
              <a:rPr lang="en-IN" sz="2400">
                <a:solidFill>
                  <a:srgbClr val="000000"/>
                </a:solidFill>
                <a:latin typeface="Corbel"/>
                <a:ea typeface="Corbel"/>
                <a:cs typeface="Corbel"/>
                <a:sym typeface="Corbel"/>
              </a:rPr>
              <a:t>faces any health issues such as ADR, refers the </a:t>
            </a:r>
            <a:r>
              <a:rPr lang="en-IN" sz="2400">
                <a:solidFill>
                  <a:schemeClr val="dk1"/>
                </a:solidFill>
              </a:rPr>
              <a:t>beneficiary </a:t>
            </a:r>
            <a:r>
              <a:rPr lang="en-IN" sz="2400">
                <a:solidFill>
                  <a:srgbClr val="000000"/>
                </a:solidFill>
                <a:latin typeface="Corbel"/>
                <a:ea typeface="Corbel"/>
                <a:cs typeface="Corbel"/>
                <a:sym typeface="Corbel"/>
              </a:rPr>
              <a:t>to the health facility</a:t>
            </a:r>
            <a:endParaRPr b="1" sz="2400">
              <a:solidFill>
                <a:srgbClr val="000000"/>
              </a:solidFill>
              <a:latin typeface="Corbel"/>
              <a:ea typeface="Corbel"/>
              <a:cs typeface="Corbel"/>
              <a:sym typeface="Corbel"/>
            </a:endParaRPr>
          </a:p>
        </p:txBody>
      </p:sp>
      <p:sp>
        <p:nvSpPr>
          <p:cNvPr id="228" name="Google Shape;228;p42"/>
          <p:cNvSpPr txBox="1"/>
          <p:nvPr/>
        </p:nvSpPr>
        <p:spPr>
          <a:xfrm>
            <a:off x="2661920" y="0"/>
            <a:ext cx="7772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IN" sz="2800" u="none" cap="none" strike="noStrike">
                <a:solidFill>
                  <a:schemeClr val="lt1"/>
                </a:solidFill>
                <a:latin typeface="Arial"/>
                <a:ea typeface="Arial"/>
                <a:cs typeface="Arial"/>
                <a:sym typeface="Arial"/>
              </a:rPr>
              <a:t>Role of a Treatment Supporter </a:t>
            </a:r>
            <a:endParaRPr b="0" i="0" sz="1400" u="none" cap="none" strike="noStrike">
              <a:solidFill>
                <a:srgbClr val="000000"/>
              </a:solidFill>
              <a:latin typeface="Arial"/>
              <a:ea typeface="Arial"/>
              <a:cs typeface="Arial"/>
              <a:sym typeface="Arial"/>
            </a:endParaRPr>
          </a:p>
        </p:txBody>
      </p:sp>
      <p:pic>
        <p:nvPicPr>
          <p:cNvPr id="229" name="Google Shape;229;p42"/>
          <p:cNvPicPr preferRelativeResize="0"/>
          <p:nvPr/>
        </p:nvPicPr>
        <p:blipFill rotWithShape="1">
          <a:blip r:embed="rId3">
            <a:alphaModFix/>
          </a:blip>
          <a:srcRect b="0" l="0" r="0" t="0"/>
          <a:stretch/>
        </p:blipFill>
        <p:spPr>
          <a:xfrm>
            <a:off x="0" y="0"/>
            <a:ext cx="17928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3"/>
          <p:cNvSpPr txBox="1"/>
          <p:nvPr/>
        </p:nvSpPr>
        <p:spPr>
          <a:xfrm>
            <a:off x="331724" y="2587878"/>
            <a:ext cx="2241550" cy="1562100"/>
          </a:xfrm>
          <a:prstGeom prst="rect">
            <a:avLst/>
          </a:prstGeom>
          <a:noFill/>
          <a:ln>
            <a:noFill/>
          </a:ln>
        </p:spPr>
        <p:txBody>
          <a:bodyPr anchorCtr="0" anchor="t" bIns="0" lIns="0" spcFirstLastPara="1" rIns="0" wrap="square" tIns="67300">
            <a:spAutoFit/>
          </a:bodyPr>
          <a:lstStyle/>
          <a:p>
            <a:pPr indent="0" lvl="0" marL="12700" marR="5080" rtl="0" algn="l">
              <a:lnSpc>
                <a:spcPct val="90000"/>
              </a:lnSpc>
              <a:spcBef>
                <a:spcPts val="0"/>
              </a:spcBef>
              <a:spcAft>
                <a:spcPts val="0"/>
              </a:spcAft>
              <a:buClr>
                <a:srgbClr val="000000"/>
              </a:buClr>
              <a:buSzPts val="3600"/>
              <a:buFont typeface="Arial"/>
              <a:buNone/>
            </a:pPr>
            <a:r>
              <a:rPr b="0" i="0" lang="en-IN" sz="3600" u="none" cap="none" strike="noStrike">
                <a:solidFill>
                  <a:srgbClr val="FFFFFF"/>
                </a:solidFill>
                <a:latin typeface="Corbel"/>
                <a:ea typeface="Corbel"/>
                <a:cs typeface="Corbel"/>
                <a:sym typeface="Corbel"/>
              </a:rPr>
              <a:t>Treatment  Supporter’s  Honorarium</a:t>
            </a:r>
            <a:endParaRPr b="0" i="0" sz="3600" u="none" cap="none" strike="noStrike">
              <a:solidFill>
                <a:srgbClr val="000000"/>
              </a:solidFill>
              <a:latin typeface="Corbel"/>
              <a:ea typeface="Corbel"/>
              <a:cs typeface="Corbel"/>
              <a:sym typeface="Corbel"/>
            </a:endParaRPr>
          </a:p>
        </p:txBody>
      </p:sp>
      <p:sp>
        <p:nvSpPr>
          <p:cNvPr id="235" name="Google Shape;235;p43"/>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About the TPT Treatment Supporter Honorarium Scheme</a:t>
            </a:r>
            <a:endParaRPr/>
          </a:p>
        </p:txBody>
      </p:sp>
      <p:sp>
        <p:nvSpPr>
          <p:cNvPr id="236" name="Google Shape;236;p43"/>
          <p:cNvSpPr txBox="1"/>
          <p:nvPr>
            <p:ph idx="1" type="body"/>
          </p:nvPr>
        </p:nvSpPr>
        <p:spPr>
          <a:xfrm>
            <a:off x="331725" y="877074"/>
            <a:ext cx="11432100" cy="4132200"/>
          </a:xfrm>
          <a:prstGeom prst="rect">
            <a:avLst/>
          </a:prstGeom>
          <a:noFill/>
          <a:ln>
            <a:noFill/>
          </a:ln>
        </p:spPr>
        <p:txBody>
          <a:bodyPr anchorCtr="0" anchor="t" bIns="45700" lIns="91425" spcFirstLastPara="1" rIns="91425" wrap="square" tIns="45700">
            <a:noAutofit/>
          </a:bodyPr>
          <a:lstStyle/>
          <a:p>
            <a:pPr indent="0" lvl="0" marL="95250" rtl="0" algn="just">
              <a:lnSpc>
                <a:spcPct val="200000"/>
              </a:lnSpc>
              <a:spcBef>
                <a:spcPts val="360"/>
              </a:spcBef>
              <a:spcAft>
                <a:spcPts val="0"/>
              </a:spcAft>
              <a:buClr>
                <a:srgbClr val="0099FF"/>
              </a:buClr>
              <a:buSzPts val="1260"/>
              <a:buNone/>
            </a:pPr>
            <a:r>
              <a:rPr b="1" lang="en-IN" sz="2400">
                <a:solidFill>
                  <a:srgbClr val="000000"/>
                </a:solidFill>
                <a:latin typeface="Corbel"/>
                <a:ea typeface="Corbel"/>
                <a:cs typeface="Corbel"/>
                <a:sym typeface="Corbel"/>
              </a:rPr>
              <a:t>Eligibility: Honorarium to be disbursed  upon completion of treatment for TPT patient as below</a:t>
            </a:r>
            <a:endParaRPr sz="2400"/>
          </a:p>
          <a:p>
            <a:pPr indent="-427990" lvl="3" marL="908050" rtl="0" algn="just">
              <a:lnSpc>
                <a:spcPct val="20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For TPT </a:t>
            </a:r>
            <a:r>
              <a:rPr lang="en-IN" sz="2400">
                <a:solidFill>
                  <a:schemeClr val="dk1"/>
                </a:solidFill>
              </a:rPr>
              <a:t>beneficiary </a:t>
            </a:r>
            <a:r>
              <a:rPr lang="en-IN" sz="2400">
                <a:solidFill>
                  <a:srgbClr val="000000"/>
                </a:solidFill>
                <a:latin typeface="Corbel"/>
                <a:ea typeface="Corbel"/>
                <a:cs typeface="Corbel"/>
                <a:sym typeface="Corbel"/>
              </a:rPr>
              <a:t>, Rs. 250 </a:t>
            </a:r>
            <a:endParaRPr sz="2400">
              <a:solidFill>
                <a:srgbClr val="000000"/>
              </a:solidFill>
            </a:endParaRPr>
          </a:p>
          <a:p>
            <a:pPr indent="-427990" lvl="3" marL="908050" rtl="0" algn="just">
              <a:lnSpc>
                <a:spcPct val="200000"/>
              </a:lnSpc>
              <a:spcBef>
                <a:spcPts val="610"/>
              </a:spcBef>
              <a:spcAft>
                <a:spcPts val="0"/>
              </a:spcAft>
              <a:buClr>
                <a:srgbClr val="0099FF"/>
              </a:buClr>
              <a:buSzPts val="2400"/>
              <a:buFont typeface="Noto Sans Symbols"/>
              <a:buChar char="▪"/>
            </a:pPr>
            <a:r>
              <a:rPr lang="en-IN" sz="2400">
                <a:solidFill>
                  <a:srgbClr val="000000"/>
                </a:solidFill>
              </a:rPr>
              <a:t>System will generate the manual benefit only for those TPT beneficiaries who are recorded on or after 1 st October 2022 are eligible for incentive under this scheme</a:t>
            </a:r>
            <a:endParaRPr sz="2400">
              <a:solidFill>
                <a:schemeClr val="dk1"/>
              </a:solidFill>
              <a:latin typeface="Roboto"/>
              <a:ea typeface="Roboto"/>
              <a:cs typeface="Roboto"/>
              <a:sym typeface="Roboto"/>
            </a:endParaRPr>
          </a:p>
          <a:p>
            <a:pPr indent="0" lvl="0" marL="1828800" rtl="0" algn="just">
              <a:lnSpc>
                <a:spcPct val="200000"/>
              </a:lnSpc>
              <a:spcBef>
                <a:spcPts val="610"/>
              </a:spcBef>
              <a:spcAft>
                <a:spcPts val="250"/>
              </a:spcAft>
              <a:buSzPts val="1867"/>
              <a:buNone/>
            </a:pPr>
            <a:r>
              <a:t/>
            </a:r>
            <a:endParaRPr sz="2400">
              <a:solidFill>
                <a:srgbClr val="000000"/>
              </a:solidFill>
            </a:endParaRPr>
          </a:p>
        </p:txBody>
      </p:sp>
      <p:pic>
        <p:nvPicPr>
          <p:cNvPr id="237" name="Google Shape;237;p43"/>
          <p:cNvPicPr preferRelativeResize="0"/>
          <p:nvPr/>
        </p:nvPicPr>
        <p:blipFill rotWithShape="1">
          <a:blip r:embed="rId3">
            <a:alphaModFix/>
          </a:blip>
          <a:srcRect b="0" l="0" r="0" t="0"/>
          <a:stretch/>
        </p:blipFill>
        <p:spPr>
          <a:xfrm>
            <a:off x="0" y="0"/>
            <a:ext cx="2081250"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4"/>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DBT processing via </a:t>
            </a:r>
            <a:r>
              <a:rPr lang="en-IN" sz="2800">
                <a:extLst>
                  <a:ext uri="http://customooxmlschemas.google.com/">
                    <go:slidesCustomData xmlns:go="http://customooxmlschemas.google.com/" textRoundtripDataId="0"/>
                  </a:ext>
                </a:extLst>
              </a:rPr>
              <a:t>Ni-kshay</a:t>
            </a:r>
            <a:endParaRPr/>
          </a:p>
        </p:txBody>
      </p:sp>
      <p:sp>
        <p:nvSpPr>
          <p:cNvPr id="243" name="Google Shape;243;p44"/>
          <p:cNvSpPr/>
          <p:nvPr/>
        </p:nvSpPr>
        <p:spPr>
          <a:xfrm>
            <a:off x="491949" y="2658949"/>
            <a:ext cx="5964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1</a:t>
            </a:r>
            <a:endParaRPr b="0" i="0" sz="1500" u="none" cap="none" strike="noStrike">
              <a:solidFill>
                <a:srgbClr val="000000"/>
              </a:solidFill>
              <a:latin typeface="Arial"/>
              <a:ea typeface="Arial"/>
              <a:cs typeface="Arial"/>
              <a:sym typeface="Arial"/>
            </a:endParaRPr>
          </a:p>
        </p:txBody>
      </p:sp>
      <p:sp>
        <p:nvSpPr>
          <p:cNvPr id="244" name="Google Shape;244;p44"/>
          <p:cNvSpPr/>
          <p:nvPr/>
        </p:nvSpPr>
        <p:spPr>
          <a:xfrm>
            <a:off x="1283127" y="2647727"/>
            <a:ext cx="49302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Registration of Treatment Supporter</a:t>
            </a:r>
            <a:endParaRPr b="0" i="0" sz="1500" u="none" cap="none" strike="noStrike">
              <a:solidFill>
                <a:srgbClr val="000000"/>
              </a:solidFill>
              <a:latin typeface="Arial"/>
              <a:ea typeface="Arial"/>
              <a:cs typeface="Arial"/>
              <a:sym typeface="Arial"/>
            </a:endParaRPr>
          </a:p>
        </p:txBody>
      </p:sp>
      <p:sp>
        <p:nvSpPr>
          <p:cNvPr id="245" name="Google Shape;245;p44"/>
          <p:cNvSpPr/>
          <p:nvPr/>
        </p:nvSpPr>
        <p:spPr>
          <a:xfrm>
            <a:off x="491949" y="3363995"/>
            <a:ext cx="5964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2</a:t>
            </a:r>
            <a:endParaRPr b="0" i="0" sz="1500" u="none" cap="none" strike="noStrike">
              <a:solidFill>
                <a:srgbClr val="000000"/>
              </a:solidFill>
              <a:latin typeface="Arial"/>
              <a:ea typeface="Arial"/>
              <a:cs typeface="Arial"/>
              <a:sym typeface="Arial"/>
            </a:endParaRPr>
          </a:p>
        </p:txBody>
      </p:sp>
      <p:sp>
        <p:nvSpPr>
          <p:cNvPr id="246" name="Google Shape;246;p44"/>
          <p:cNvSpPr/>
          <p:nvPr/>
        </p:nvSpPr>
        <p:spPr>
          <a:xfrm>
            <a:off x="1283127" y="3352773"/>
            <a:ext cx="49302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Update Bank details of Treatment Supporter</a:t>
            </a:r>
            <a:endParaRPr b="0" i="0" sz="1500" u="none" cap="none" strike="noStrike">
              <a:solidFill>
                <a:srgbClr val="000000"/>
              </a:solidFill>
              <a:latin typeface="Arial"/>
              <a:ea typeface="Arial"/>
              <a:cs typeface="Arial"/>
              <a:sym typeface="Arial"/>
            </a:endParaRPr>
          </a:p>
        </p:txBody>
      </p:sp>
      <p:sp>
        <p:nvSpPr>
          <p:cNvPr id="247" name="Google Shape;247;p44"/>
          <p:cNvSpPr/>
          <p:nvPr/>
        </p:nvSpPr>
        <p:spPr>
          <a:xfrm>
            <a:off x="491949" y="4069040"/>
            <a:ext cx="5964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3</a:t>
            </a:r>
            <a:endParaRPr b="0" i="0" sz="1500" u="none" cap="none" strike="noStrike">
              <a:solidFill>
                <a:srgbClr val="000000"/>
              </a:solidFill>
              <a:latin typeface="Arial"/>
              <a:ea typeface="Arial"/>
              <a:cs typeface="Arial"/>
              <a:sym typeface="Arial"/>
            </a:endParaRPr>
          </a:p>
        </p:txBody>
      </p:sp>
      <p:sp>
        <p:nvSpPr>
          <p:cNvPr id="248" name="Google Shape;248;p44"/>
          <p:cNvSpPr/>
          <p:nvPr/>
        </p:nvSpPr>
        <p:spPr>
          <a:xfrm>
            <a:off x="1283126" y="4057831"/>
            <a:ext cx="4930200" cy="5925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Assign Treatment Supporter to a TPT Beneficiary</a:t>
            </a:r>
            <a:endParaRPr b="0" i="0" sz="1900" u="none" cap="none" strike="noStrike">
              <a:solidFill>
                <a:schemeClr val="lt1"/>
              </a:solidFill>
              <a:latin typeface="Arial"/>
              <a:ea typeface="Arial"/>
              <a:cs typeface="Arial"/>
              <a:sym typeface="Arial"/>
            </a:endParaRPr>
          </a:p>
        </p:txBody>
      </p:sp>
      <p:sp>
        <p:nvSpPr>
          <p:cNvPr id="249" name="Google Shape;249;p44"/>
          <p:cNvSpPr/>
          <p:nvPr/>
        </p:nvSpPr>
        <p:spPr>
          <a:xfrm>
            <a:off x="491949" y="4827234"/>
            <a:ext cx="5964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4</a:t>
            </a:r>
            <a:endParaRPr b="0" i="0" sz="1500" u="none" cap="none" strike="noStrike">
              <a:solidFill>
                <a:srgbClr val="000000"/>
              </a:solidFill>
              <a:latin typeface="Arial"/>
              <a:ea typeface="Arial"/>
              <a:cs typeface="Arial"/>
              <a:sym typeface="Arial"/>
            </a:endParaRPr>
          </a:p>
        </p:txBody>
      </p:sp>
      <p:sp>
        <p:nvSpPr>
          <p:cNvPr id="250" name="Google Shape;250;p44"/>
          <p:cNvSpPr/>
          <p:nvPr/>
        </p:nvSpPr>
        <p:spPr>
          <a:xfrm>
            <a:off x="1283127" y="4816012"/>
            <a:ext cx="49302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Manually create Benefits</a:t>
            </a:r>
            <a:endParaRPr b="0" i="0" sz="1900" u="none" cap="none" strike="noStrike">
              <a:solidFill>
                <a:schemeClr val="lt1"/>
              </a:solidFill>
              <a:latin typeface="Arial"/>
              <a:ea typeface="Arial"/>
              <a:cs typeface="Arial"/>
              <a:sym typeface="Arial"/>
            </a:endParaRPr>
          </a:p>
        </p:txBody>
      </p:sp>
      <p:sp>
        <p:nvSpPr>
          <p:cNvPr id="251" name="Google Shape;251;p44"/>
          <p:cNvSpPr/>
          <p:nvPr/>
        </p:nvSpPr>
        <p:spPr>
          <a:xfrm>
            <a:off x="491949" y="5561807"/>
            <a:ext cx="5964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5</a:t>
            </a:r>
            <a:endParaRPr b="0" i="0" sz="1500" u="none" cap="none" strike="noStrike">
              <a:solidFill>
                <a:srgbClr val="000000"/>
              </a:solidFill>
              <a:latin typeface="Arial"/>
              <a:ea typeface="Arial"/>
              <a:cs typeface="Arial"/>
              <a:sym typeface="Arial"/>
            </a:endParaRPr>
          </a:p>
        </p:txBody>
      </p:sp>
      <p:sp>
        <p:nvSpPr>
          <p:cNvPr id="252" name="Google Shape;252;p44"/>
          <p:cNvSpPr/>
          <p:nvPr/>
        </p:nvSpPr>
        <p:spPr>
          <a:xfrm>
            <a:off x="1283127" y="5550586"/>
            <a:ext cx="4930200" cy="4812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IN" sz="1900" u="none" cap="none" strike="noStrike">
                <a:solidFill>
                  <a:schemeClr val="lt1"/>
                </a:solidFill>
                <a:latin typeface="Arial"/>
                <a:ea typeface="Arial"/>
                <a:cs typeface="Arial"/>
                <a:sym typeface="Arial"/>
              </a:rPr>
              <a:t>Approval of  Benefit by DBT Checker </a:t>
            </a:r>
            <a:endParaRPr b="0" i="0" sz="1900" u="none" cap="none" strike="noStrike">
              <a:solidFill>
                <a:schemeClr val="lt1"/>
              </a:solidFill>
              <a:latin typeface="Arial"/>
              <a:ea typeface="Arial"/>
              <a:cs typeface="Arial"/>
              <a:sym typeface="Arial"/>
            </a:endParaRPr>
          </a:p>
        </p:txBody>
      </p:sp>
      <p:sp>
        <p:nvSpPr>
          <p:cNvPr id="253" name="Google Shape;253;p44"/>
          <p:cNvSpPr txBox="1"/>
          <p:nvPr/>
        </p:nvSpPr>
        <p:spPr>
          <a:xfrm>
            <a:off x="6799145" y="3045930"/>
            <a:ext cx="32520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500" u="none" cap="none" strike="noStrike">
                <a:solidFill>
                  <a:srgbClr val="000000"/>
                </a:solidFill>
                <a:latin typeface="Arial"/>
                <a:ea typeface="Arial"/>
                <a:cs typeface="Arial"/>
                <a:sym typeface="Arial"/>
              </a:rPr>
              <a:t>(Once per treatment supporter)</a:t>
            </a:r>
            <a:endParaRPr b="0" i="0" sz="1500" u="none" cap="none" strike="noStrike">
              <a:solidFill>
                <a:srgbClr val="000000"/>
              </a:solidFill>
              <a:latin typeface="Arial"/>
              <a:ea typeface="Arial"/>
              <a:cs typeface="Arial"/>
              <a:sym typeface="Arial"/>
            </a:endParaRPr>
          </a:p>
        </p:txBody>
      </p:sp>
      <p:sp>
        <p:nvSpPr>
          <p:cNvPr id="254" name="Google Shape;254;p44"/>
          <p:cNvSpPr/>
          <p:nvPr/>
        </p:nvSpPr>
        <p:spPr>
          <a:xfrm>
            <a:off x="6403165" y="2647727"/>
            <a:ext cx="206100" cy="11859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Arial"/>
              <a:ea typeface="Arial"/>
              <a:cs typeface="Arial"/>
              <a:sym typeface="Arial"/>
            </a:endParaRPr>
          </a:p>
        </p:txBody>
      </p:sp>
      <p:sp>
        <p:nvSpPr>
          <p:cNvPr id="255" name="Google Shape;255;p44"/>
          <p:cNvSpPr txBox="1"/>
          <p:nvPr/>
        </p:nvSpPr>
        <p:spPr>
          <a:xfrm>
            <a:off x="6799145" y="4907374"/>
            <a:ext cx="5124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500" u="none" cap="none" strike="noStrike">
                <a:solidFill>
                  <a:srgbClr val="000000"/>
                </a:solidFill>
                <a:latin typeface="Arial"/>
                <a:ea typeface="Arial"/>
                <a:cs typeface="Arial"/>
                <a:sym typeface="Arial"/>
              </a:rPr>
              <a:t>(Once per benefit)</a:t>
            </a:r>
            <a:endParaRPr b="0" i="0" sz="1500" u="none" cap="none" strike="noStrike">
              <a:solidFill>
                <a:srgbClr val="000000"/>
              </a:solidFill>
              <a:latin typeface="Arial"/>
              <a:ea typeface="Arial"/>
              <a:cs typeface="Arial"/>
              <a:sym typeface="Arial"/>
            </a:endParaRPr>
          </a:p>
        </p:txBody>
      </p:sp>
      <p:sp>
        <p:nvSpPr>
          <p:cNvPr id="256" name="Google Shape;256;p44"/>
          <p:cNvSpPr txBox="1"/>
          <p:nvPr/>
        </p:nvSpPr>
        <p:spPr>
          <a:xfrm>
            <a:off x="6799145" y="5607487"/>
            <a:ext cx="24072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500" u="none" cap="none" strike="noStrike">
                <a:solidFill>
                  <a:srgbClr val="000000"/>
                </a:solidFill>
                <a:latin typeface="Arial"/>
                <a:ea typeface="Arial"/>
                <a:cs typeface="Arial"/>
                <a:sym typeface="Arial"/>
              </a:rPr>
              <a:t>(Once per benefit)</a:t>
            </a:r>
            <a:endParaRPr b="0" i="0" sz="1500" u="none" cap="none" strike="noStrike">
              <a:solidFill>
                <a:srgbClr val="000000"/>
              </a:solidFill>
              <a:latin typeface="Arial"/>
              <a:ea typeface="Arial"/>
              <a:cs typeface="Arial"/>
              <a:sym typeface="Arial"/>
            </a:endParaRPr>
          </a:p>
        </p:txBody>
      </p:sp>
      <p:sp>
        <p:nvSpPr>
          <p:cNvPr id="257" name="Google Shape;257;p44"/>
          <p:cNvSpPr/>
          <p:nvPr/>
        </p:nvSpPr>
        <p:spPr>
          <a:xfrm>
            <a:off x="6403165" y="5512149"/>
            <a:ext cx="206100" cy="5925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Arial"/>
              <a:ea typeface="Arial"/>
              <a:cs typeface="Arial"/>
              <a:sym typeface="Arial"/>
            </a:endParaRPr>
          </a:p>
        </p:txBody>
      </p:sp>
      <p:sp>
        <p:nvSpPr>
          <p:cNvPr id="258" name="Google Shape;258;p44"/>
          <p:cNvSpPr txBox="1"/>
          <p:nvPr>
            <p:ph idx="1" type="body"/>
          </p:nvPr>
        </p:nvSpPr>
        <p:spPr>
          <a:xfrm>
            <a:off x="331725" y="877074"/>
            <a:ext cx="11432100" cy="1554900"/>
          </a:xfrm>
          <a:prstGeom prst="rect">
            <a:avLst/>
          </a:prstGeom>
          <a:noFill/>
          <a:ln>
            <a:noFill/>
          </a:ln>
        </p:spPr>
        <p:txBody>
          <a:bodyPr anchorCtr="0" anchor="t" bIns="45700" lIns="91425" spcFirstLastPara="1" rIns="91425" wrap="square" tIns="45700">
            <a:noAutofit/>
          </a:bodyPr>
          <a:lstStyle/>
          <a:p>
            <a:pPr indent="0" lvl="0" marL="95250" rtl="0" algn="just">
              <a:lnSpc>
                <a:spcPct val="130000"/>
              </a:lnSpc>
              <a:spcBef>
                <a:spcPts val="360"/>
              </a:spcBef>
              <a:spcAft>
                <a:spcPts val="0"/>
              </a:spcAft>
              <a:buClr>
                <a:srgbClr val="0099FF"/>
              </a:buClr>
              <a:buSzPts val="1260"/>
              <a:buNone/>
            </a:pPr>
            <a:r>
              <a:rPr lang="en-IN" sz="2400">
                <a:solidFill>
                  <a:srgbClr val="000000"/>
                </a:solidFill>
                <a:latin typeface="Corbel"/>
                <a:ea typeface="Corbel"/>
                <a:cs typeface="Corbel"/>
                <a:sym typeface="Corbel"/>
              </a:rPr>
              <a:t>Following are the 5 steps to be followed for processing payments under this scheme. This is the 2</a:t>
            </a:r>
            <a:r>
              <a:rPr baseline="30000" lang="en-IN" sz="2400">
                <a:solidFill>
                  <a:srgbClr val="000000"/>
                </a:solidFill>
                <a:latin typeface="Corbel"/>
                <a:ea typeface="Corbel"/>
                <a:cs typeface="Corbel"/>
                <a:sym typeface="Corbel"/>
              </a:rPr>
              <a:t>nd</a:t>
            </a:r>
            <a:r>
              <a:rPr lang="en-IN" sz="2400">
                <a:solidFill>
                  <a:srgbClr val="000000"/>
                </a:solidFill>
                <a:latin typeface="Corbel"/>
                <a:ea typeface="Corbel"/>
                <a:cs typeface="Corbel"/>
                <a:sym typeface="Corbel"/>
              </a:rPr>
              <a:t> scheme in </a:t>
            </a:r>
            <a:r>
              <a:rPr lang="en-IN" sz="2400">
                <a:solidFill>
                  <a:srgbClr val="000000"/>
                </a:solidFill>
              </a:rPr>
              <a:t>Ni-kshay</a:t>
            </a:r>
            <a:r>
              <a:rPr lang="en-IN" sz="2400">
                <a:solidFill>
                  <a:srgbClr val="000000"/>
                </a:solidFill>
                <a:latin typeface="Corbel"/>
                <a:ea typeface="Corbel"/>
                <a:cs typeface="Corbel"/>
                <a:sym typeface="Corbel"/>
              </a:rPr>
              <a:t> in which the benefits must be generated manually by TU User. </a:t>
            </a:r>
            <a:endParaRPr sz="2400"/>
          </a:p>
          <a:p>
            <a:pPr indent="0" lvl="0" marL="95250" rtl="0" algn="just">
              <a:lnSpc>
                <a:spcPct val="130000"/>
              </a:lnSpc>
              <a:spcBef>
                <a:spcPts val="610"/>
              </a:spcBef>
              <a:spcAft>
                <a:spcPts val="250"/>
              </a:spcAft>
              <a:buClr>
                <a:srgbClr val="0099FF"/>
              </a:buClr>
              <a:buSzPts val="1260"/>
              <a:buNone/>
            </a:pPr>
            <a:r>
              <a:t/>
            </a:r>
            <a:endParaRPr sz="2400"/>
          </a:p>
        </p:txBody>
      </p:sp>
      <p:sp>
        <p:nvSpPr>
          <p:cNvPr id="259" name="Google Shape;259;p44"/>
          <p:cNvSpPr/>
          <p:nvPr/>
        </p:nvSpPr>
        <p:spPr>
          <a:xfrm>
            <a:off x="6403165" y="4002092"/>
            <a:ext cx="206100" cy="5925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Arial"/>
              <a:ea typeface="Arial"/>
              <a:cs typeface="Arial"/>
              <a:sym typeface="Arial"/>
            </a:endParaRPr>
          </a:p>
        </p:txBody>
      </p:sp>
      <p:sp>
        <p:nvSpPr>
          <p:cNvPr id="260" name="Google Shape;260;p44"/>
          <p:cNvSpPr/>
          <p:nvPr/>
        </p:nvSpPr>
        <p:spPr>
          <a:xfrm>
            <a:off x="6403165" y="4783377"/>
            <a:ext cx="206100" cy="5925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Arial"/>
              <a:ea typeface="Arial"/>
              <a:cs typeface="Arial"/>
              <a:sym typeface="Arial"/>
            </a:endParaRPr>
          </a:p>
        </p:txBody>
      </p:sp>
      <p:sp>
        <p:nvSpPr>
          <p:cNvPr id="261" name="Google Shape;261;p44"/>
          <p:cNvSpPr txBox="1"/>
          <p:nvPr/>
        </p:nvSpPr>
        <p:spPr>
          <a:xfrm>
            <a:off x="6799145" y="4057819"/>
            <a:ext cx="24072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500" u="none" cap="none" strike="noStrike">
                <a:solidFill>
                  <a:srgbClr val="000000"/>
                </a:solidFill>
                <a:latin typeface="Arial"/>
                <a:ea typeface="Arial"/>
                <a:cs typeface="Arial"/>
                <a:sym typeface="Arial"/>
              </a:rPr>
              <a:t>(Once per benefit)</a:t>
            </a:r>
            <a:endParaRPr b="0" i="0" sz="1500" u="none" cap="none" strike="noStrike">
              <a:solidFill>
                <a:srgbClr val="000000"/>
              </a:solidFill>
              <a:latin typeface="Arial"/>
              <a:ea typeface="Arial"/>
              <a:cs typeface="Arial"/>
              <a:sym typeface="Arial"/>
            </a:endParaRPr>
          </a:p>
        </p:txBody>
      </p:sp>
      <p:pic>
        <p:nvPicPr>
          <p:cNvPr id="262" name="Google Shape;262;p44"/>
          <p:cNvPicPr preferRelativeResize="0"/>
          <p:nvPr/>
        </p:nvPicPr>
        <p:blipFill rotWithShape="1">
          <a:blip r:embed="rId4">
            <a:alphaModFix/>
          </a:blip>
          <a:srcRect b="0" l="0" r="0" t="0"/>
          <a:stretch/>
        </p:blipFill>
        <p:spPr>
          <a:xfrm>
            <a:off x="0" y="0"/>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5"/>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1: Registration of Treatment Supporter in </a:t>
            </a:r>
            <a:r>
              <a:rPr lang="en-IN" sz="2800"/>
              <a:t>Ni-kshay</a:t>
            </a:r>
            <a:endParaRPr/>
          </a:p>
        </p:txBody>
      </p:sp>
      <p:sp>
        <p:nvSpPr>
          <p:cNvPr id="268" name="Google Shape;268;p45"/>
          <p:cNvSpPr txBox="1"/>
          <p:nvPr/>
        </p:nvSpPr>
        <p:spPr>
          <a:xfrm>
            <a:off x="563247" y="807930"/>
            <a:ext cx="4339748"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Go to Admin  🡪 Staff/TS Management</a:t>
            </a:r>
            <a:endParaRPr b="0" i="0" sz="1600" u="none" cap="none" strike="noStrike">
              <a:solidFill>
                <a:srgbClr val="000000"/>
              </a:solidFill>
              <a:latin typeface="Corbel"/>
              <a:ea typeface="Corbel"/>
              <a:cs typeface="Corbel"/>
              <a:sym typeface="Corbel"/>
            </a:endParaRPr>
          </a:p>
        </p:txBody>
      </p:sp>
      <p:pic>
        <p:nvPicPr>
          <p:cNvPr id="269" name="Google Shape;269;p45"/>
          <p:cNvPicPr preferRelativeResize="0"/>
          <p:nvPr/>
        </p:nvPicPr>
        <p:blipFill rotWithShape="1">
          <a:blip r:embed="rId3">
            <a:alphaModFix/>
          </a:blip>
          <a:srcRect b="0" l="0" r="0" t="0"/>
          <a:stretch/>
        </p:blipFill>
        <p:spPr>
          <a:xfrm>
            <a:off x="0" y="0"/>
            <a:ext cx="1921025" cy="647200"/>
          </a:xfrm>
          <a:prstGeom prst="rect">
            <a:avLst/>
          </a:prstGeom>
          <a:noFill/>
          <a:ln>
            <a:noFill/>
          </a:ln>
        </p:spPr>
      </p:pic>
      <p:pic>
        <p:nvPicPr>
          <p:cNvPr id="270" name="Google Shape;270;p45"/>
          <p:cNvPicPr preferRelativeResize="0"/>
          <p:nvPr/>
        </p:nvPicPr>
        <p:blipFill>
          <a:blip r:embed="rId4">
            <a:alphaModFix/>
          </a:blip>
          <a:stretch>
            <a:fillRect/>
          </a:stretch>
        </p:blipFill>
        <p:spPr>
          <a:xfrm>
            <a:off x="94475" y="1250150"/>
            <a:ext cx="12097525" cy="5473275"/>
          </a:xfrm>
          <a:prstGeom prst="rect">
            <a:avLst/>
          </a:prstGeom>
          <a:noFill/>
          <a:ln cap="flat" cmpd="sng" w="9525">
            <a:solidFill>
              <a:schemeClr val="dk1"/>
            </a:solidFill>
            <a:prstDash val="solid"/>
            <a:round/>
            <a:headEnd len="sm" w="sm" type="none"/>
            <a:tailEnd len="sm" w="sm" type="none"/>
          </a:ln>
        </p:spPr>
      </p:pic>
      <p:sp>
        <p:nvSpPr>
          <p:cNvPr id="271" name="Google Shape;271;p45"/>
          <p:cNvSpPr/>
          <p:nvPr/>
        </p:nvSpPr>
        <p:spPr>
          <a:xfrm>
            <a:off x="96206" y="5693736"/>
            <a:ext cx="1728605" cy="344840"/>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5"/>
          <p:cNvSpPr/>
          <p:nvPr/>
        </p:nvSpPr>
        <p:spPr>
          <a:xfrm>
            <a:off x="96200" y="6378575"/>
            <a:ext cx="1728605" cy="344840"/>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2ab39d4b5a_0_17"/>
          <p:cNvSpPr txBox="1"/>
          <p:nvPr>
            <p:ph type="title"/>
          </p:nvPr>
        </p:nvSpPr>
        <p:spPr>
          <a:xfrm>
            <a:off x="2573274" y="0"/>
            <a:ext cx="9360600" cy="62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1: Registration of Treatment Supporter in Ni-kshay</a:t>
            </a:r>
            <a:endParaRPr/>
          </a:p>
        </p:txBody>
      </p:sp>
      <p:sp>
        <p:nvSpPr>
          <p:cNvPr id="278" name="Google Shape;278;g22ab39d4b5a_0_17"/>
          <p:cNvSpPr txBox="1"/>
          <p:nvPr/>
        </p:nvSpPr>
        <p:spPr>
          <a:xfrm>
            <a:off x="563252" y="807925"/>
            <a:ext cx="77670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Go to Admin  🡪 Staff/TS Management &gt; </a:t>
            </a:r>
            <a:r>
              <a:rPr b="1" lang="en-IN" sz="1800">
                <a:latin typeface="Corbel"/>
                <a:ea typeface="Corbel"/>
                <a:cs typeface="Corbel"/>
                <a:sym typeface="Corbel"/>
              </a:rPr>
              <a:t>Staff Details page</a:t>
            </a:r>
            <a:endParaRPr b="0" i="0" sz="1600" u="none" cap="none" strike="noStrike">
              <a:solidFill>
                <a:srgbClr val="000000"/>
              </a:solidFill>
              <a:latin typeface="Corbel"/>
              <a:ea typeface="Corbel"/>
              <a:cs typeface="Corbel"/>
              <a:sym typeface="Corbel"/>
            </a:endParaRPr>
          </a:p>
        </p:txBody>
      </p:sp>
      <p:pic>
        <p:nvPicPr>
          <p:cNvPr id="279" name="Google Shape;279;g22ab39d4b5a_0_17"/>
          <p:cNvPicPr preferRelativeResize="0"/>
          <p:nvPr/>
        </p:nvPicPr>
        <p:blipFill rotWithShape="1">
          <a:blip r:embed="rId3">
            <a:alphaModFix/>
          </a:blip>
          <a:srcRect b="0" l="0" r="0" t="0"/>
          <a:stretch/>
        </p:blipFill>
        <p:spPr>
          <a:xfrm>
            <a:off x="0" y="0"/>
            <a:ext cx="1921025" cy="647200"/>
          </a:xfrm>
          <a:prstGeom prst="rect">
            <a:avLst/>
          </a:prstGeom>
          <a:noFill/>
          <a:ln>
            <a:noFill/>
          </a:ln>
        </p:spPr>
      </p:pic>
      <p:sp>
        <p:nvSpPr>
          <p:cNvPr id="280" name="Google Shape;280;g22ab39d4b5a_0_17"/>
          <p:cNvSpPr/>
          <p:nvPr/>
        </p:nvSpPr>
        <p:spPr>
          <a:xfrm>
            <a:off x="1868856" y="2328836"/>
            <a:ext cx="1728605" cy="344840"/>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1" name="Google Shape;281;g22ab39d4b5a_0_17"/>
          <p:cNvPicPr preferRelativeResize="0"/>
          <p:nvPr/>
        </p:nvPicPr>
        <p:blipFill>
          <a:blip r:embed="rId4">
            <a:alphaModFix/>
          </a:blip>
          <a:stretch>
            <a:fillRect/>
          </a:stretch>
        </p:blipFill>
        <p:spPr>
          <a:xfrm>
            <a:off x="142425" y="1250125"/>
            <a:ext cx="12049574" cy="5483451"/>
          </a:xfrm>
          <a:prstGeom prst="rect">
            <a:avLst/>
          </a:prstGeom>
          <a:noFill/>
          <a:ln cap="flat" cmpd="sng" w="9525">
            <a:solidFill>
              <a:schemeClr val="dk1"/>
            </a:solidFill>
            <a:prstDash val="solid"/>
            <a:round/>
            <a:headEnd len="sm" w="sm" type="none"/>
            <a:tailEnd len="sm" w="sm" type="none"/>
          </a:ln>
        </p:spPr>
      </p:pic>
      <p:sp>
        <p:nvSpPr>
          <p:cNvPr id="282" name="Google Shape;282;g22ab39d4b5a_0_17"/>
          <p:cNvSpPr/>
          <p:nvPr/>
        </p:nvSpPr>
        <p:spPr>
          <a:xfrm>
            <a:off x="1868856" y="2328836"/>
            <a:ext cx="1728605" cy="344840"/>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2ab39d4b5a_0_17"/>
          <p:cNvSpPr/>
          <p:nvPr/>
        </p:nvSpPr>
        <p:spPr>
          <a:xfrm>
            <a:off x="1748848" y="3362500"/>
            <a:ext cx="2400478" cy="344840"/>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g22ab39d4b5a_0_0"/>
          <p:cNvPicPr preferRelativeResize="0"/>
          <p:nvPr/>
        </p:nvPicPr>
        <p:blipFill rotWithShape="1">
          <a:blip r:embed="rId3">
            <a:alphaModFix/>
          </a:blip>
          <a:srcRect b="0" l="0" r="0" t="0"/>
          <a:stretch/>
        </p:blipFill>
        <p:spPr>
          <a:xfrm>
            <a:off x="184400" y="1178350"/>
            <a:ext cx="12007601" cy="5506650"/>
          </a:xfrm>
          <a:prstGeom prst="rect">
            <a:avLst/>
          </a:prstGeom>
          <a:noFill/>
          <a:ln cap="flat" cmpd="sng" w="9525">
            <a:solidFill>
              <a:schemeClr val="dk1"/>
            </a:solidFill>
            <a:prstDash val="solid"/>
            <a:round/>
            <a:headEnd len="sm" w="sm" type="none"/>
            <a:tailEnd len="sm" w="sm" type="none"/>
          </a:ln>
        </p:spPr>
      </p:pic>
      <p:sp>
        <p:nvSpPr>
          <p:cNvPr id="289" name="Google Shape;289;g22ab39d4b5a_0_0"/>
          <p:cNvSpPr txBox="1"/>
          <p:nvPr>
            <p:ph type="title"/>
          </p:nvPr>
        </p:nvSpPr>
        <p:spPr>
          <a:xfrm>
            <a:off x="2573274" y="0"/>
            <a:ext cx="9360600" cy="62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1: Registration of Treatment Supporter in Ni-kshay</a:t>
            </a:r>
            <a:endParaRPr/>
          </a:p>
        </p:txBody>
      </p:sp>
      <p:sp>
        <p:nvSpPr>
          <p:cNvPr id="290" name="Google Shape;290;g22ab39d4b5a_0_0"/>
          <p:cNvSpPr txBox="1"/>
          <p:nvPr/>
        </p:nvSpPr>
        <p:spPr>
          <a:xfrm>
            <a:off x="563247" y="807930"/>
            <a:ext cx="43398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orbel"/>
                <a:ea typeface="Corbel"/>
                <a:cs typeface="Corbel"/>
                <a:sym typeface="Corbel"/>
              </a:rPr>
              <a:t>Go to Admin  🡪 Staff/TS Management</a:t>
            </a:r>
            <a:endParaRPr b="0" i="0" sz="1600" u="none" cap="none" strike="noStrike">
              <a:solidFill>
                <a:srgbClr val="000000"/>
              </a:solidFill>
              <a:latin typeface="Corbel"/>
              <a:ea typeface="Corbel"/>
              <a:cs typeface="Corbel"/>
              <a:sym typeface="Corbel"/>
            </a:endParaRPr>
          </a:p>
        </p:txBody>
      </p:sp>
      <p:sp>
        <p:nvSpPr>
          <p:cNvPr id="291" name="Google Shape;291;g22ab39d4b5a_0_0"/>
          <p:cNvSpPr/>
          <p:nvPr/>
        </p:nvSpPr>
        <p:spPr>
          <a:xfrm>
            <a:off x="4043735" y="5860721"/>
            <a:ext cx="2191741" cy="549761"/>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22ab39d4b5a_0_0"/>
          <p:cNvSpPr/>
          <p:nvPr/>
        </p:nvSpPr>
        <p:spPr>
          <a:xfrm>
            <a:off x="184393" y="5507035"/>
            <a:ext cx="1728605" cy="344840"/>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22ab39d4b5a_0_0"/>
          <p:cNvSpPr/>
          <p:nvPr/>
        </p:nvSpPr>
        <p:spPr>
          <a:xfrm>
            <a:off x="6738417" y="5976856"/>
            <a:ext cx="1298400" cy="317100"/>
          </a:xfrm>
          <a:prstGeom prst="wedgeRectCallout">
            <a:avLst>
              <a:gd fmla="val -77440" name="adj1"/>
              <a:gd fmla="val 17402"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    Select “Yes”</a:t>
            </a:r>
            <a:endParaRPr b="0" i="0" sz="1400" u="none" cap="none" strike="noStrike">
              <a:solidFill>
                <a:srgbClr val="000000"/>
              </a:solidFill>
              <a:latin typeface="Arial"/>
              <a:ea typeface="Arial"/>
              <a:cs typeface="Arial"/>
              <a:sym typeface="Arial"/>
            </a:endParaRPr>
          </a:p>
        </p:txBody>
      </p:sp>
      <p:sp>
        <p:nvSpPr>
          <p:cNvPr id="294" name="Google Shape;294;g22ab39d4b5a_0_0"/>
          <p:cNvSpPr/>
          <p:nvPr/>
        </p:nvSpPr>
        <p:spPr>
          <a:xfrm>
            <a:off x="9288314" y="3860811"/>
            <a:ext cx="2298000" cy="317100"/>
          </a:xfrm>
          <a:prstGeom prst="wedgeRectCallout">
            <a:avLst>
              <a:gd fmla="val -72568" name="adj1"/>
              <a:gd fmla="val 20343"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    Select “PublicAndPrivate”</a:t>
            </a:r>
            <a:endParaRPr b="0" i="0" sz="1400" u="none" cap="none" strike="noStrike">
              <a:solidFill>
                <a:srgbClr val="000000"/>
              </a:solidFill>
              <a:latin typeface="Arial"/>
              <a:ea typeface="Arial"/>
              <a:cs typeface="Arial"/>
              <a:sym typeface="Arial"/>
            </a:endParaRPr>
          </a:p>
        </p:txBody>
      </p:sp>
      <p:sp>
        <p:nvSpPr>
          <p:cNvPr id="295" name="Google Shape;295;g22ab39d4b5a_0_0"/>
          <p:cNvSpPr/>
          <p:nvPr/>
        </p:nvSpPr>
        <p:spPr>
          <a:xfrm>
            <a:off x="8843037" y="1696273"/>
            <a:ext cx="3091920" cy="549761"/>
          </a:xfrm>
          <a:custGeom>
            <a:rect b="b" l="l" r="r" t="t"/>
            <a:pathLst>
              <a:path extrusionOk="0" h="440690" w="2609215">
                <a:moveTo>
                  <a:pt x="0" y="440435"/>
                </a:moveTo>
                <a:lnTo>
                  <a:pt x="2609088" y="440435"/>
                </a:lnTo>
                <a:lnTo>
                  <a:pt x="2609088" y="0"/>
                </a:lnTo>
                <a:lnTo>
                  <a:pt x="0" y="0"/>
                </a:lnTo>
                <a:lnTo>
                  <a:pt x="0" y="440435"/>
                </a:lnTo>
                <a:close/>
              </a:path>
            </a:pathLst>
          </a:cu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Note: Treatment Supporters can be created only at TU and PHI levels </a:t>
            </a:r>
            <a:endParaRPr b="0" i="0" sz="1400" u="none" cap="none" strike="noStrike">
              <a:solidFill>
                <a:srgbClr val="000000"/>
              </a:solidFill>
              <a:latin typeface="Arial"/>
              <a:ea typeface="Arial"/>
              <a:cs typeface="Arial"/>
              <a:sym typeface="Arial"/>
            </a:endParaRPr>
          </a:p>
        </p:txBody>
      </p:sp>
      <p:sp>
        <p:nvSpPr>
          <p:cNvPr id="296" name="Google Shape;296;g22ab39d4b5a_0_0"/>
          <p:cNvSpPr/>
          <p:nvPr/>
        </p:nvSpPr>
        <p:spPr>
          <a:xfrm>
            <a:off x="9404121" y="4600932"/>
            <a:ext cx="2298000" cy="397500"/>
          </a:xfrm>
          <a:prstGeom prst="wedgeRectCallout">
            <a:avLst>
              <a:gd fmla="val -74192" name="adj1"/>
              <a:gd fmla="val 17402"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 Mobile No. must be unique</a:t>
            </a:r>
            <a:endParaRPr b="0" i="0" sz="1400" u="none" cap="none" strike="noStrike">
              <a:solidFill>
                <a:srgbClr val="000000"/>
              </a:solidFill>
              <a:latin typeface="Arial"/>
              <a:ea typeface="Arial"/>
              <a:cs typeface="Arial"/>
              <a:sym typeface="Arial"/>
            </a:endParaRPr>
          </a:p>
        </p:txBody>
      </p:sp>
      <p:sp>
        <p:nvSpPr>
          <p:cNvPr id="297" name="Google Shape;297;g22ab39d4b5a_0_0"/>
          <p:cNvSpPr/>
          <p:nvPr/>
        </p:nvSpPr>
        <p:spPr>
          <a:xfrm>
            <a:off x="184393" y="4844486"/>
            <a:ext cx="1728605" cy="344840"/>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8" name="Google Shape;298;g22ab39d4b5a_0_0"/>
          <p:cNvPicPr preferRelativeResize="0"/>
          <p:nvPr/>
        </p:nvPicPr>
        <p:blipFill rotWithShape="1">
          <a:blip r:embed="rId4">
            <a:alphaModFix/>
          </a:blip>
          <a:srcRect b="0" l="0" r="0" t="0"/>
          <a:stretch/>
        </p:blipFill>
        <p:spPr>
          <a:xfrm>
            <a:off x="0" y="0"/>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6"/>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2: Update Bank details of Treatment Supporter</a:t>
            </a:r>
            <a:endParaRPr/>
          </a:p>
        </p:txBody>
      </p:sp>
      <p:sp>
        <p:nvSpPr>
          <p:cNvPr id="304" name="Google Shape;304;p46"/>
          <p:cNvSpPr/>
          <p:nvPr/>
        </p:nvSpPr>
        <p:spPr>
          <a:xfrm>
            <a:off x="138075" y="647200"/>
            <a:ext cx="12054000" cy="6034200"/>
          </a:xfrm>
          <a:prstGeom prst="rect">
            <a:avLst/>
          </a:prstGeom>
          <a:blipFill rotWithShape="1">
            <a:blip r:embed="rId3">
              <a:alphaModFix/>
            </a:blip>
            <a:stretch>
              <a:fillRect b="0" l="0" r="-9297" t="74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6"/>
          <p:cNvSpPr/>
          <p:nvPr/>
        </p:nvSpPr>
        <p:spPr>
          <a:xfrm>
            <a:off x="3724910" y="4170696"/>
            <a:ext cx="2299970" cy="554465"/>
          </a:xfrm>
          <a:custGeom>
            <a:rect b="b" l="l" r="r" t="t"/>
            <a:pathLst>
              <a:path extrusionOk="0" h="440689" w="2781300">
                <a:moveTo>
                  <a:pt x="0" y="440435"/>
                </a:moveTo>
                <a:lnTo>
                  <a:pt x="2781300" y="440435"/>
                </a:lnTo>
                <a:lnTo>
                  <a:pt x="2781300"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6"/>
          <p:cNvSpPr/>
          <p:nvPr/>
        </p:nvSpPr>
        <p:spPr>
          <a:xfrm>
            <a:off x="9616693" y="4725161"/>
            <a:ext cx="254635" cy="1152000"/>
          </a:xfrm>
          <a:custGeom>
            <a:rect b="b" l="l" r="r" t="t"/>
            <a:pathLst>
              <a:path extrusionOk="0" h="1805940" w="254634">
                <a:moveTo>
                  <a:pt x="0" y="0"/>
                </a:moveTo>
                <a:lnTo>
                  <a:pt x="49512" y="1670"/>
                </a:lnTo>
                <a:lnTo>
                  <a:pt x="89963" y="6223"/>
                </a:lnTo>
                <a:lnTo>
                  <a:pt x="117246" y="12965"/>
                </a:lnTo>
                <a:lnTo>
                  <a:pt x="127253" y="21208"/>
                </a:lnTo>
                <a:lnTo>
                  <a:pt x="127253" y="867384"/>
                </a:lnTo>
                <a:lnTo>
                  <a:pt x="137261" y="875638"/>
                </a:lnTo>
                <a:lnTo>
                  <a:pt x="164544" y="882380"/>
                </a:lnTo>
                <a:lnTo>
                  <a:pt x="204995" y="886926"/>
                </a:lnTo>
                <a:lnTo>
                  <a:pt x="254507" y="888593"/>
                </a:lnTo>
                <a:lnTo>
                  <a:pt x="204995" y="890260"/>
                </a:lnTo>
                <a:lnTo>
                  <a:pt x="164544" y="894807"/>
                </a:lnTo>
                <a:lnTo>
                  <a:pt x="137261" y="901548"/>
                </a:lnTo>
                <a:lnTo>
                  <a:pt x="127253" y="909802"/>
                </a:lnTo>
                <a:lnTo>
                  <a:pt x="127253" y="1784731"/>
                </a:lnTo>
                <a:lnTo>
                  <a:pt x="117246" y="1792984"/>
                </a:lnTo>
                <a:lnTo>
                  <a:pt x="89963" y="1799726"/>
                </a:lnTo>
                <a:lnTo>
                  <a:pt x="49512" y="1804272"/>
                </a:lnTo>
                <a:lnTo>
                  <a:pt x="0" y="1805939"/>
                </a:lnTo>
              </a:path>
            </a:pathLst>
          </a:cu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6"/>
          <p:cNvSpPr/>
          <p:nvPr/>
        </p:nvSpPr>
        <p:spPr>
          <a:xfrm>
            <a:off x="6569563" y="4289307"/>
            <a:ext cx="1368000" cy="317241"/>
          </a:xfrm>
          <a:prstGeom prst="wedgeRectCallout">
            <a:avLst>
              <a:gd fmla="val -72568" name="adj1"/>
              <a:gd fmla="val 20343"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    Select ‘Yes’</a:t>
            </a:r>
            <a:endParaRPr b="0" i="0" sz="1400" u="none" cap="none" strike="noStrike">
              <a:solidFill>
                <a:srgbClr val="000000"/>
              </a:solidFill>
              <a:latin typeface="Arial"/>
              <a:ea typeface="Arial"/>
              <a:cs typeface="Arial"/>
              <a:sym typeface="Arial"/>
            </a:endParaRPr>
          </a:p>
        </p:txBody>
      </p:sp>
      <p:sp>
        <p:nvSpPr>
          <p:cNvPr id="308" name="Google Shape;308;p46"/>
          <p:cNvSpPr/>
          <p:nvPr/>
        </p:nvSpPr>
        <p:spPr>
          <a:xfrm>
            <a:off x="10332173" y="5128156"/>
            <a:ext cx="1368000" cy="500484"/>
          </a:xfrm>
          <a:prstGeom prst="wedgeRectCallout">
            <a:avLst>
              <a:gd fmla="val -72568" name="adj1"/>
              <a:gd fmla="val 20343"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Enter Bank details</a:t>
            </a:r>
            <a:endParaRPr b="0" i="0" sz="1400" u="none" cap="none" strike="noStrike">
              <a:solidFill>
                <a:srgbClr val="000000"/>
              </a:solidFill>
              <a:latin typeface="Arial"/>
              <a:ea typeface="Arial"/>
              <a:cs typeface="Arial"/>
              <a:sym typeface="Arial"/>
            </a:endParaRPr>
          </a:p>
        </p:txBody>
      </p:sp>
      <p:sp>
        <p:nvSpPr>
          <p:cNvPr id="309" name="Google Shape;309;p46"/>
          <p:cNvSpPr/>
          <p:nvPr/>
        </p:nvSpPr>
        <p:spPr>
          <a:xfrm>
            <a:off x="4161790" y="3075451"/>
            <a:ext cx="1619250" cy="554465"/>
          </a:xfrm>
          <a:custGeom>
            <a:rect b="b" l="l" r="r" t="t"/>
            <a:pathLst>
              <a:path extrusionOk="0" h="440689" w="2781300">
                <a:moveTo>
                  <a:pt x="0" y="440435"/>
                </a:moveTo>
                <a:lnTo>
                  <a:pt x="2781300" y="440435"/>
                </a:lnTo>
                <a:lnTo>
                  <a:pt x="2781300"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6"/>
          <p:cNvSpPr/>
          <p:nvPr/>
        </p:nvSpPr>
        <p:spPr>
          <a:xfrm>
            <a:off x="6240842" y="3048201"/>
            <a:ext cx="3563914" cy="581715"/>
          </a:xfrm>
          <a:prstGeom prst="wedgeRectCallout">
            <a:avLst>
              <a:gd fmla="val -59454" name="adj1"/>
              <a:gd fmla="val 15103"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Treatment Supporter can login into </a:t>
            </a:r>
            <a:r>
              <a:rPr lang="en-IN"/>
              <a:t>Ni-kshay</a:t>
            </a:r>
            <a:r>
              <a:rPr b="0" i="0" lang="en-IN" sz="1400" u="none" cap="none" strike="noStrike">
                <a:solidFill>
                  <a:srgbClr val="000000"/>
                </a:solidFill>
                <a:latin typeface="Arial"/>
                <a:ea typeface="Arial"/>
                <a:cs typeface="Arial"/>
                <a:sym typeface="Arial"/>
              </a:rPr>
              <a:t> and view /edit details of patients assigned</a:t>
            </a:r>
            <a:endParaRPr b="0" i="0" sz="1400" u="none" cap="none" strike="noStrike">
              <a:solidFill>
                <a:srgbClr val="000000"/>
              </a:solidFill>
              <a:latin typeface="Arial"/>
              <a:ea typeface="Arial"/>
              <a:cs typeface="Arial"/>
              <a:sym typeface="Arial"/>
            </a:endParaRPr>
          </a:p>
        </p:txBody>
      </p:sp>
      <p:sp>
        <p:nvSpPr>
          <p:cNvPr id="311" name="Google Shape;311;p46"/>
          <p:cNvSpPr/>
          <p:nvPr/>
        </p:nvSpPr>
        <p:spPr>
          <a:xfrm>
            <a:off x="1442720" y="5826614"/>
            <a:ext cx="2719070" cy="581715"/>
          </a:xfrm>
          <a:prstGeom prst="wedgeRectCallout">
            <a:avLst>
              <a:gd fmla="val 59709" name="adj1"/>
              <a:gd fmla="val -39041"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Arial"/>
                <a:ea typeface="Arial"/>
                <a:cs typeface="Arial"/>
                <a:sym typeface="Arial"/>
              </a:rPr>
              <a:t>As Bank details are entered, its sent to PFMS for validation</a:t>
            </a:r>
            <a:endParaRPr b="0" i="0" sz="1400" u="none" cap="none" strike="noStrike">
              <a:solidFill>
                <a:srgbClr val="000000"/>
              </a:solidFill>
              <a:latin typeface="Arial"/>
              <a:ea typeface="Arial"/>
              <a:cs typeface="Arial"/>
              <a:sym typeface="Arial"/>
            </a:endParaRPr>
          </a:p>
        </p:txBody>
      </p:sp>
      <p:pic>
        <p:nvPicPr>
          <p:cNvPr id="312" name="Google Shape;312;p46"/>
          <p:cNvPicPr preferRelativeResize="0"/>
          <p:nvPr/>
        </p:nvPicPr>
        <p:blipFill rotWithShape="1">
          <a:blip r:embed="rId4">
            <a:alphaModFix/>
          </a:blip>
          <a:srcRect b="0" l="0" r="0" t="0"/>
          <a:stretch/>
        </p:blipFill>
        <p:spPr>
          <a:xfrm>
            <a:off x="0" y="0"/>
            <a:ext cx="1921025" cy="647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2018-08-06T06:16:16Z</dcterms:created>
  <dc:creator>Manu Mathew</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-369173686</vt:i4>
  </property>
  <property fmtid="{D5CDD505-2E9C-101B-9397-08002B2CF9AE}" pid="3" name="_NewReviewCycle">
    <vt:lpwstr/>
  </property>
  <property fmtid="{D5CDD505-2E9C-101B-9397-08002B2CF9AE}" pid="4" name="_EmailSubject">
    <vt:lpwstr>DBT Deck</vt:lpwstr>
  </property>
  <property fmtid="{D5CDD505-2E9C-101B-9397-08002B2CF9AE}" pid="5" name="_AuthorEmail">
    <vt:lpwstr>tonmoy@everwell.org</vt:lpwstr>
  </property>
  <property fmtid="{D5CDD505-2E9C-101B-9397-08002B2CF9AE}" pid="6" name="_AuthorEmailDisplayName">
    <vt:lpwstr>Tonmoy Dutta</vt:lpwstr>
  </property>
</Properties>
</file>