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Layouts/slideLayout1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711" r:id="rId2"/>
    <p:sldMasterId id="2147483723" r:id="rId3"/>
    <p:sldMasterId id="2147483735" r:id="rId4"/>
    <p:sldMasterId id="2147483747" r:id="rId5"/>
  </p:sldMasterIdLst>
  <p:notesMasterIdLst>
    <p:notesMasterId r:id="rId22"/>
  </p:notesMasterIdLst>
  <p:sldIdLst>
    <p:sldId id="992" r:id="rId6"/>
    <p:sldId id="314" r:id="rId7"/>
    <p:sldId id="993" r:id="rId8"/>
    <p:sldId id="315" r:id="rId9"/>
    <p:sldId id="995" r:id="rId10"/>
    <p:sldId id="996" r:id="rId11"/>
    <p:sldId id="997" r:id="rId12"/>
    <p:sldId id="998" r:id="rId13"/>
    <p:sldId id="1001" r:id="rId14"/>
    <p:sldId id="322" r:id="rId15"/>
    <p:sldId id="999" r:id="rId16"/>
    <p:sldId id="323" r:id="rId17"/>
    <p:sldId id="324" r:id="rId18"/>
    <p:sldId id="325" r:id="rId19"/>
    <p:sldId id="1002" r:id="rId20"/>
    <p:sldId id="1000" r:id="rId2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reatment Supporter Scheme" id="{6579C593-5990-4F76-95C5-5E918C3C97BD}">
          <p14:sldIdLst>
            <p14:sldId id="992"/>
            <p14:sldId id="314"/>
            <p14:sldId id="993"/>
            <p14:sldId id="315"/>
            <p14:sldId id="995"/>
            <p14:sldId id="996"/>
            <p14:sldId id="997"/>
            <p14:sldId id="998"/>
            <p14:sldId id="1001"/>
            <p14:sldId id="322"/>
            <p14:sldId id="999"/>
            <p14:sldId id="323"/>
            <p14:sldId id="324"/>
            <p14:sldId id="325"/>
            <p14:sldId id="1002"/>
            <p14:sldId id="100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13" roundtripDataSignature="AMtx7mged4uOU5B1dzn+ZZbdQLJBnp0W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tu R Chaudhury" initials="MRC" lastIdx="1" clrIdx="0">
    <p:extLst>
      <p:ext uri="{19B8F6BF-5375-455C-9EA6-DF929625EA0E}">
        <p15:presenceInfo xmlns:p15="http://schemas.microsoft.com/office/powerpoint/2012/main" userId="S-1-5-21-1644491937-1275210071-1417001333-4080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6E7B655-C571-4936-A472-B0EC13E22957}">
  <a:tblStyle styleId="{66E7B655-C571-4936-A472-B0EC13E2295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14" autoAdjust="0"/>
    <p:restoredTop sz="94353" autoAdjust="0"/>
  </p:normalViewPr>
  <p:slideViewPr>
    <p:cSldViewPr snapToGrid="0">
      <p:cViewPr varScale="1">
        <p:scale>
          <a:sx n="82" d="100"/>
          <a:sy n="82" d="100"/>
        </p:scale>
        <p:origin x="88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1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31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314" Type="http://schemas.openxmlformats.org/officeDocument/2006/relationships/commentAuthors" Target="commentAuthor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313" Type="http://customschemas.google.com/relationships/presentationmetadata" Target="metadata"/><Relationship Id="rId31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31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9296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186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54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99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70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8870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18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4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5050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30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9270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97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443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553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7146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561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9993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661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3295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0804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244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187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5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5069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35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2117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4922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72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6636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02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6561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348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263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951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7628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680480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9024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4072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493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107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Width Head + Copy - Text Only">
  <p:cSld name="Full Width Head + Copy - Text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body" idx="1"/>
          </p:nvPr>
        </p:nvSpPr>
        <p:spPr>
          <a:xfrm>
            <a:off x="486837" y="1718735"/>
            <a:ext cx="11106151" cy="4519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7154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67"/>
              <a:buChar char="●"/>
              <a:defRPr sz="1867" b="0"/>
            </a:lvl1pPr>
            <a:lvl2pPr marL="914400" lvl="1" indent="-338645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6C8C1A"/>
              </a:buClr>
              <a:buSzPts val="1733"/>
              <a:buFont typeface="Noto Sans Symbols"/>
              <a:buChar char="▪"/>
              <a:defRPr sz="1733"/>
            </a:lvl2pPr>
            <a:lvl3pPr marL="1371600" lvl="2" indent="-330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086AB"/>
              </a:buClr>
              <a:buSzPts val="1600"/>
              <a:buFont typeface="Arial"/>
              <a:buChar char="•"/>
              <a:defRPr sz="1600"/>
            </a:lvl3pPr>
            <a:lvl4pPr marL="1828800" lvl="3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Arial"/>
              <a:buChar char="-"/>
              <a:defRPr/>
            </a:lvl4pPr>
            <a:lvl5pPr marL="2286000" lvl="4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●"/>
              <a:defRPr/>
            </a:lvl5pPr>
            <a:lvl6pPr marL="2743200" lvl="5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6pPr>
            <a:lvl7pPr marL="3200400" lvl="6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SzPts val="1800"/>
              <a:buChar char="●"/>
              <a:defRPr/>
            </a:lvl8pPr>
            <a:lvl9pPr marL="4114800" lvl="8" indent="-342900" algn="l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SzPts val="1800"/>
              <a:buChar char="●"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ftr" idx="11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sldNum" idx="12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020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7" y="1298448"/>
            <a:ext cx="10216461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0005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4" y="4670246"/>
            <a:ext cx="10186293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rgbClr val="CC4B14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E212AD-7BDF-4F5A-97B5-D6C23DC2D9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3105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F46"/>
                </a:solidFill>
              </a:defRPr>
            </a:lvl1pPr>
            <a:lvl2pPr>
              <a:defRPr>
                <a:solidFill>
                  <a:srgbClr val="000F46"/>
                </a:solidFill>
              </a:defRPr>
            </a:lvl2pPr>
            <a:lvl3pPr>
              <a:defRPr>
                <a:solidFill>
                  <a:srgbClr val="000F46"/>
                </a:solidFill>
              </a:defRPr>
            </a:lvl3pPr>
            <a:lvl4pPr>
              <a:defRPr>
                <a:solidFill>
                  <a:srgbClr val="000F46"/>
                </a:solidFill>
              </a:defRPr>
            </a:lvl4pPr>
            <a:lvl5pPr>
              <a:defRPr>
                <a:solidFill>
                  <a:srgbClr val="000F46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9268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EB5D1E-B592-4073-B1FA-63D911255B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51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rgbClr val="000F4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9EA425-4206-4864-A99F-860504ED8D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107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F2223E-3C34-418B-A110-3485A94353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364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9547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0A4563-71F1-4BBE-BEBD-39ED938053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08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2237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533164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076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2016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5A70CCE-300C-43FA-9B52-15F45FEEAB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68440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2C72B3-A82A-427D-8259-76A6E9BF1A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02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A24BE-C740-4D25-A3E5-75BB47628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1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EBF547-C395-46D3-9E30-33E513BA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E1907B8-2621-4BF9-988D-C28476625AB5}"/>
              </a:ext>
            </a:extLst>
          </p:cNvPr>
          <p:cNvSpPr/>
          <p:nvPr userDrawn="1"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E1C66B-6AF1-4A59-BD48-A10DCCAF6482}"/>
              </a:ext>
            </a:extLst>
          </p:cNvPr>
          <p:cNvSpPr/>
          <p:nvPr userDrawn="1"/>
        </p:nvSpPr>
        <p:spPr>
          <a:xfrm>
            <a:off x="1" y="758952"/>
            <a:ext cx="384048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910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8036C1-B869-494C-B43E-49DE2A49B0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421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44CD0-FC2C-42A0-8238-B5560E603626}" type="datetimeFigureOut">
              <a:rPr lang="en-IN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/>
              <a:t>26-12-2019</a:t>
            </a:fld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IN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6D426-5B99-4009-B816-91CE10B8C909}" type="slidenum">
              <a:rPr lang="en-IN" smtClean="0">
                <a:solidFill>
                  <a:srgbClr val="40BAD2"/>
                </a:solidFill>
              </a:rPr>
              <a:pPr/>
              <a:t>‹#›</a:t>
            </a:fld>
            <a:endParaRPr lang="en-IN" dirty="0">
              <a:solidFill>
                <a:srgbClr val="40BAD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CBA954-F8EA-4B94-97CC-780A6E1C61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52" y="0"/>
            <a:ext cx="1823778" cy="73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7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26-12-2019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658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26-12-2019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  <a:cs typeface="+mn-cs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50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defTabSz="457200">
              <a:buClrTx/>
              <a:buFontTx/>
              <a:buNone/>
            </a:pPr>
            <a:endParaRPr lang="en-IN" sz="1800" kern="1200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4A444CD0-FC2C-42A0-8238-B5560E603626}" type="datetimeFigureOut">
              <a:rPr lang="en-IN" kern="120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/>
                <a:ea typeface="+mn-ea"/>
              </a:rPr>
              <a:pPr defTabSz="457200">
                <a:buClrTx/>
                <a:buFontTx/>
                <a:buNone/>
              </a:pPr>
              <a:t>26-12-2019</a:t>
            </a:fld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defTabSz="457200">
              <a:buClrTx/>
              <a:buFontTx/>
              <a:buNone/>
            </a:pPr>
            <a:endParaRPr lang="en-IN" kern="1200" dirty="0">
              <a:solidFill>
                <a:srgbClr val="000000">
                  <a:lumMod val="50000"/>
                  <a:lumOff val="50000"/>
                </a:srgbClr>
              </a:solidFill>
              <a:latin typeface="Corbel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pPr defTabSz="457200">
              <a:buClrTx/>
              <a:buFontTx/>
              <a:buNone/>
            </a:pPr>
            <a:fld id="{E566D426-5B99-4009-B816-91CE10B8C909}" type="slidenum">
              <a:rPr lang="en-IN" kern="1200" smtClean="0">
                <a:solidFill>
                  <a:srgbClr val="40BAD2"/>
                </a:solidFill>
                <a:latin typeface="Corbel"/>
                <a:ea typeface="+mn-ea"/>
              </a:rPr>
              <a:pPr defTabSz="457200">
                <a:buClrTx/>
                <a:buFontTx/>
                <a:buNone/>
              </a:pPr>
              <a:t>‹#›</a:t>
            </a:fld>
            <a:endParaRPr lang="en-IN" kern="1200" dirty="0">
              <a:solidFill>
                <a:srgbClr val="40BAD2"/>
              </a:solidFill>
              <a:latin typeface="Corbel"/>
              <a:ea typeface="+mn-e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00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44878" y="0"/>
            <a:ext cx="9574060" cy="589936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0" y="1452906"/>
            <a:ext cx="108000" cy="4392000"/>
          </a:xfrm>
          <a:prstGeom prst="rect">
            <a:avLst/>
          </a:prstGeom>
          <a:solidFill>
            <a:srgbClr val="0099FF"/>
          </a:solidFill>
          <a:ln>
            <a:solidFill>
              <a:srgbClr val="00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rgbClr val="FE7A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IN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000F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444CD0-FC2C-42A0-8238-B5560E603626}" type="datetimeFigureOut">
              <a:rPr lang="en-IN" smtClean="0"/>
              <a:t>26-12-2019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E566D426-5B99-4009-B816-91CE10B8C909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8B1C3-5324-4B70-90AE-CE586592B2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6938" y="6707875"/>
            <a:ext cx="12192000" cy="172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108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rgbClr val="000F46"/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rgbClr val="000F46"/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rgbClr val="000F46"/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rgbClr val="000F4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97C245-CF22-4223-AA01-1131DF80C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dirty="0"/>
              <a:t>Module 6:</a:t>
            </a:r>
            <a:br>
              <a:rPr lang="en-IN" dirty="0"/>
            </a:br>
            <a:r>
              <a:rPr lang="en-IN" sz="6000" dirty="0">
                <a:solidFill>
                  <a:schemeClr val="tx1"/>
                </a:solidFill>
              </a:rPr>
              <a:t>Treatment Supporter Scheme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5130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5499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2. </a:t>
            </a:r>
            <a:r>
              <a:rPr spc="-10" dirty="0"/>
              <a:t>Assigning </a:t>
            </a:r>
            <a:r>
              <a:rPr spc="-5" dirty="0"/>
              <a:t>a </a:t>
            </a:r>
            <a:r>
              <a:rPr spc="-25" dirty="0"/>
              <a:t>Treatment </a:t>
            </a:r>
            <a:r>
              <a:rPr spc="-10" dirty="0"/>
              <a:t>Supporter </a:t>
            </a:r>
            <a:r>
              <a:rPr spc="-5" dirty="0"/>
              <a:t>to a</a:t>
            </a:r>
            <a:r>
              <a:rPr spc="-285" dirty="0"/>
              <a:t> </a:t>
            </a:r>
            <a:r>
              <a:rPr spc="-5" dirty="0"/>
              <a:t>Patient</a:t>
            </a:r>
          </a:p>
        </p:txBody>
      </p:sp>
      <p:sp>
        <p:nvSpPr>
          <p:cNvPr id="9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1212491" y="1238685"/>
            <a:ext cx="914400" cy="1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11" name="object 2"/>
          <p:cNvSpPr/>
          <p:nvPr/>
        </p:nvSpPr>
        <p:spPr>
          <a:xfrm>
            <a:off x="160002" y="1336998"/>
            <a:ext cx="11759819" cy="4365752"/>
          </a:xfrm>
          <a:prstGeom prst="rect">
            <a:avLst/>
          </a:prstGeom>
          <a:blipFill>
            <a:blip r:embed="rId3" cstate="print"/>
            <a:stretch>
              <a:fillRect b="-2583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11224007" y="1248745"/>
            <a:ext cx="914400" cy="1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D968C4D3-2C0A-4957-ABA4-9DFD2274E251}"/>
              </a:ext>
            </a:extLst>
          </p:cNvPr>
          <p:cNvSpPr/>
          <p:nvPr/>
        </p:nvSpPr>
        <p:spPr>
          <a:xfrm>
            <a:off x="11301349" y="3936638"/>
            <a:ext cx="461010" cy="427891"/>
          </a:xfrm>
          <a:custGeom>
            <a:avLst/>
            <a:gdLst/>
            <a:ahLst/>
            <a:cxnLst/>
            <a:rect l="l" t="t" r="r" b="b"/>
            <a:pathLst>
              <a:path w="295909" h="320039">
                <a:moveTo>
                  <a:pt x="0" y="320039"/>
                </a:moveTo>
                <a:lnTo>
                  <a:pt x="295655" y="320039"/>
                </a:lnTo>
                <a:lnTo>
                  <a:pt x="295655" y="0"/>
                </a:lnTo>
                <a:lnTo>
                  <a:pt x="0" y="0"/>
                </a:lnTo>
                <a:lnTo>
                  <a:pt x="0" y="320039"/>
                </a:lnTo>
                <a:close/>
              </a:path>
            </a:pathLst>
          </a:custGeom>
          <a:ln w="28956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2C078AC9-90C1-4585-BA17-CE12C5209428}"/>
              </a:ext>
            </a:extLst>
          </p:cNvPr>
          <p:cNvSpPr txBox="1"/>
          <p:nvPr/>
        </p:nvSpPr>
        <p:spPr>
          <a:xfrm>
            <a:off x="8786114" y="4726665"/>
            <a:ext cx="2976245" cy="659155"/>
          </a:xfrm>
          <a:prstGeom prst="wedgeRectCallout">
            <a:avLst>
              <a:gd name="adj1" fmla="val 40955"/>
              <a:gd name="adj2" fmla="val -93178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/>
          </a:lstStyle>
          <a:p>
            <a:r>
              <a:rPr dirty="0"/>
              <a:t>A Treatment Supporter can be  unassigned by clicking the  delete button</a:t>
            </a: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16B702FA-076B-40FA-87EE-8150C949A3E0}"/>
              </a:ext>
            </a:extLst>
          </p:cNvPr>
          <p:cNvSpPr txBox="1">
            <a:spLocks/>
          </p:cNvSpPr>
          <p:nvPr/>
        </p:nvSpPr>
        <p:spPr>
          <a:xfrm>
            <a:off x="2573274" y="0"/>
            <a:ext cx="9360579" cy="62796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kern="1200" spc="-60" baseline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IN" sz="2800"/>
              <a:t>Step 3: </a:t>
            </a:r>
            <a:r>
              <a:rPr lang="en-GB" sz="2800"/>
              <a:t>Assign Treatment Supporter to patient</a:t>
            </a:r>
            <a:endParaRPr lang="en-IN" sz="2800" dirty="0"/>
          </a:p>
        </p:txBody>
      </p:sp>
      <p:sp>
        <p:nvSpPr>
          <p:cNvPr id="17" name="object 3">
            <a:extLst>
              <a:ext uri="{FF2B5EF4-FFF2-40B4-BE49-F238E27FC236}">
                <a16:creationId xmlns:a16="http://schemas.microsoft.com/office/drawing/2014/main" id="{E2A3B5CC-12FC-4E9B-BEA9-28F5C85E1713}"/>
              </a:ext>
            </a:extLst>
          </p:cNvPr>
          <p:cNvSpPr txBox="1"/>
          <p:nvPr/>
        </p:nvSpPr>
        <p:spPr>
          <a:xfrm>
            <a:off x="436037" y="824581"/>
            <a:ext cx="8900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GB" sz="1800" b="1" spc="-15" dirty="0">
                <a:latin typeface="Corbel"/>
                <a:cs typeface="Corbel"/>
              </a:rPr>
              <a:t>Treatment </a:t>
            </a:r>
            <a:r>
              <a:rPr lang="en-GB" sz="1800" b="1" spc="-5" dirty="0">
                <a:latin typeface="Corbel"/>
                <a:cs typeface="Corbel"/>
              </a:rPr>
              <a:t>Supporter cannot </a:t>
            </a:r>
            <a:r>
              <a:rPr lang="en-GB" sz="1800" b="1" dirty="0">
                <a:latin typeface="Corbel"/>
                <a:cs typeface="Corbel"/>
              </a:rPr>
              <a:t>be </a:t>
            </a:r>
            <a:r>
              <a:rPr lang="en-GB" sz="1800" b="1" spc="-5" dirty="0">
                <a:latin typeface="Corbel"/>
                <a:cs typeface="Corbel"/>
              </a:rPr>
              <a:t>unassigned </a:t>
            </a:r>
            <a:r>
              <a:rPr lang="en-GB" sz="1800" b="1" dirty="0">
                <a:latin typeface="Corbel"/>
                <a:cs typeface="Corbel"/>
              </a:rPr>
              <a:t>if a </a:t>
            </a:r>
            <a:r>
              <a:rPr lang="en-GB" sz="1800" b="1" spc="-5" dirty="0">
                <a:latin typeface="Corbel"/>
                <a:cs typeface="Corbel"/>
              </a:rPr>
              <a:t>benefit </a:t>
            </a:r>
            <a:r>
              <a:rPr lang="en-GB" sz="1800" b="1" dirty="0">
                <a:latin typeface="Corbel"/>
                <a:cs typeface="Corbel"/>
              </a:rPr>
              <a:t>has been sent to PFMS or </a:t>
            </a:r>
            <a:r>
              <a:rPr lang="en-GB" sz="1800" b="1" spc="-5" dirty="0">
                <a:latin typeface="Corbel"/>
                <a:cs typeface="Corbel"/>
              </a:rPr>
              <a:t>paid</a:t>
            </a:r>
            <a:endParaRPr lang="en-GB"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9801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3274" y="0"/>
            <a:ext cx="9360579" cy="627965"/>
          </a:xfrm>
        </p:spPr>
        <p:txBody>
          <a:bodyPr>
            <a:normAutofit/>
          </a:bodyPr>
          <a:lstStyle/>
          <a:p>
            <a:r>
              <a:rPr lang="en-IN" sz="2800" dirty="0"/>
              <a:t>Step 4: Manually create Benefits</a:t>
            </a:r>
          </a:p>
        </p:txBody>
      </p:sp>
      <p:sp>
        <p:nvSpPr>
          <p:cNvPr id="6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948F0DA5-3D9F-4509-BE59-4F395BF540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79" y="884255"/>
            <a:ext cx="11160909" cy="5353564"/>
          </a:xfrm>
        </p:spPr>
        <p:txBody>
          <a:bodyPr anchor="t">
            <a:normAutofit/>
          </a:bodyPr>
          <a:lstStyle/>
          <a:p>
            <a:pPr marL="12700" marR="5080" indent="0">
              <a:lnSpc>
                <a:spcPct val="100000"/>
              </a:lnSpc>
              <a:spcBef>
                <a:spcPts val="600"/>
              </a:spcBef>
              <a:buClr>
                <a:srgbClr val="40B9D2"/>
              </a:buClr>
              <a:buNone/>
              <a:tabLst>
                <a:tab pos="469265" algn="l"/>
                <a:tab pos="469900" algn="l"/>
              </a:tabLst>
            </a:pPr>
            <a:r>
              <a:rPr lang="en-US" sz="1800" spc="-5" dirty="0">
                <a:solidFill>
                  <a:srgbClr val="000E46"/>
                </a:solidFill>
              </a:rPr>
              <a:t>Benefit can be created only if the following conditions are met:</a:t>
            </a: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40B9D2"/>
              </a:buClr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 dirty="0">
                <a:solidFill>
                  <a:srgbClr val="000E46"/>
                </a:solidFill>
              </a:rPr>
              <a:t>A staff (Treatment supporter = Yes) is assigned as Treatment supporter to the patient</a:t>
            </a:r>
          </a:p>
          <a:p>
            <a:pPr marL="469900" marR="5080" indent="-457200">
              <a:lnSpc>
                <a:spcPct val="100000"/>
              </a:lnSpc>
              <a:spcBef>
                <a:spcPts val="600"/>
              </a:spcBef>
              <a:buClr>
                <a:srgbClr val="40B9D2"/>
              </a:buClr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 dirty="0">
                <a:solidFill>
                  <a:srgbClr val="000E46"/>
                </a:solidFill>
              </a:rPr>
              <a:t>The assigned staff has Eligible </a:t>
            </a:r>
            <a:r>
              <a:rPr lang="en-US" sz="1800" dirty="0">
                <a:solidFill>
                  <a:srgbClr val="000E46"/>
                </a:solidFill>
              </a:rPr>
              <a:t>for </a:t>
            </a:r>
            <a:r>
              <a:rPr lang="en-US" sz="1800" spc="-20" dirty="0">
                <a:solidFill>
                  <a:srgbClr val="000E46"/>
                </a:solidFill>
              </a:rPr>
              <a:t>Honorarium = Yes</a:t>
            </a:r>
            <a:endParaRPr lang="en-US" sz="1800" dirty="0"/>
          </a:p>
          <a:p>
            <a:pPr marL="469900" indent="-457200">
              <a:lnSpc>
                <a:spcPct val="100000"/>
              </a:lnSpc>
              <a:spcBef>
                <a:spcPts val="600"/>
              </a:spcBef>
              <a:buClr>
                <a:srgbClr val="40B9D2"/>
              </a:buClr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20" dirty="0">
                <a:solidFill>
                  <a:srgbClr val="000E46"/>
                </a:solidFill>
              </a:rPr>
              <a:t>Treatment </a:t>
            </a:r>
            <a:r>
              <a:rPr lang="en-US" sz="1800" dirty="0">
                <a:solidFill>
                  <a:srgbClr val="000E46"/>
                </a:solidFill>
              </a:rPr>
              <a:t>Supporter’s Bank details are </a:t>
            </a:r>
            <a:r>
              <a:rPr lang="en-US" sz="1800" spc="-5" dirty="0">
                <a:solidFill>
                  <a:srgbClr val="000E46"/>
                </a:solidFill>
              </a:rPr>
              <a:t>validated </a:t>
            </a:r>
            <a:r>
              <a:rPr lang="en-US" sz="1800" dirty="0">
                <a:solidFill>
                  <a:srgbClr val="000E46"/>
                </a:solidFill>
              </a:rPr>
              <a:t>by</a:t>
            </a:r>
            <a:r>
              <a:rPr lang="en-US" sz="1800" spc="-195" dirty="0">
                <a:solidFill>
                  <a:srgbClr val="000E46"/>
                </a:solidFill>
              </a:rPr>
              <a:t> </a:t>
            </a:r>
            <a:r>
              <a:rPr lang="en-US" sz="1800" spc="-10" dirty="0">
                <a:solidFill>
                  <a:srgbClr val="000E46"/>
                </a:solidFill>
              </a:rPr>
              <a:t>PFMS</a:t>
            </a:r>
            <a:endParaRPr lang="en-US" sz="1800" dirty="0"/>
          </a:p>
          <a:p>
            <a:pPr marL="469900" marR="731520" indent="-457200">
              <a:lnSpc>
                <a:spcPct val="100000"/>
              </a:lnSpc>
              <a:spcBef>
                <a:spcPts val="600"/>
              </a:spcBef>
              <a:buClr>
                <a:srgbClr val="40B9D2"/>
              </a:buClr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 dirty="0">
                <a:solidFill>
                  <a:srgbClr val="000E46"/>
                </a:solidFill>
              </a:rPr>
              <a:t>Treatment Status of patient: </a:t>
            </a:r>
          </a:p>
          <a:p>
            <a:pPr marL="927100" marR="731520" lvl="1" indent="-457200">
              <a:lnSpc>
                <a:spcPct val="100000"/>
              </a:lnSpc>
              <a:spcBef>
                <a:spcPts val="600"/>
              </a:spcBef>
              <a:buClr>
                <a:srgbClr val="40B9D2"/>
              </a:buClr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 dirty="0">
                <a:solidFill>
                  <a:srgbClr val="000E46"/>
                </a:solidFill>
              </a:rPr>
              <a:t>For </a:t>
            </a:r>
            <a:r>
              <a:rPr lang="en-US" sz="1800" b="1" spc="-5" dirty="0">
                <a:solidFill>
                  <a:srgbClr val="000E46"/>
                </a:solidFill>
              </a:rPr>
              <a:t>DS TB patient</a:t>
            </a:r>
            <a:r>
              <a:rPr lang="en-US" sz="1800" spc="-5" dirty="0">
                <a:solidFill>
                  <a:srgbClr val="000E46"/>
                </a:solidFill>
              </a:rPr>
              <a:t>, one benefit of maximum amount of Rs. 1,000 can be created if outcome is updated as “Cured”</a:t>
            </a:r>
            <a:r>
              <a:rPr lang="en-US" sz="1800" spc="-155" dirty="0">
                <a:solidFill>
                  <a:srgbClr val="000E46"/>
                </a:solidFill>
              </a:rPr>
              <a:t> </a:t>
            </a:r>
            <a:r>
              <a:rPr lang="en-US" sz="1800" spc="-5" dirty="0">
                <a:solidFill>
                  <a:srgbClr val="000E46"/>
                </a:solidFill>
              </a:rPr>
              <a:t>or  </a:t>
            </a:r>
            <a:r>
              <a:rPr lang="en-US" sz="1800" spc="-15" dirty="0">
                <a:solidFill>
                  <a:srgbClr val="000E46"/>
                </a:solidFill>
              </a:rPr>
              <a:t>“Treatment</a:t>
            </a:r>
            <a:r>
              <a:rPr lang="en-US" sz="1800" spc="-45" dirty="0">
                <a:solidFill>
                  <a:srgbClr val="000E46"/>
                </a:solidFill>
              </a:rPr>
              <a:t> </a:t>
            </a:r>
            <a:r>
              <a:rPr lang="en-US" sz="1800" spc="-5" dirty="0">
                <a:solidFill>
                  <a:srgbClr val="000E46"/>
                </a:solidFill>
              </a:rPr>
              <a:t>Completed </a:t>
            </a:r>
          </a:p>
          <a:p>
            <a:pPr marL="927100" marR="731520" lvl="1" indent="-457200">
              <a:lnSpc>
                <a:spcPct val="100000"/>
              </a:lnSpc>
              <a:spcBef>
                <a:spcPts val="600"/>
              </a:spcBef>
              <a:buClr>
                <a:srgbClr val="40B9D2"/>
              </a:buClr>
              <a:buFont typeface="+mj-lt"/>
              <a:buAutoNum type="arabicPeriod"/>
              <a:tabLst>
                <a:tab pos="469265" algn="l"/>
                <a:tab pos="469900" algn="l"/>
              </a:tabLst>
            </a:pPr>
            <a:r>
              <a:rPr lang="en-US" sz="1800" spc="-5" dirty="0">
                <a:solidFill>
                  <a:srgbClr val="000E46"/>
                </a:solidFill>
              </a:rPr>
              <a:t>For </a:t>
            </a:r>
            <a:r>
              <a:rPr lang="en-US" sz="1800" b="1" dirty="0">
                <a:solidFill>
                  <a:srgbClr val="000E46"/>
                </a:solidFill>
              </a:rPr>
              <a:t>DR </a:t>
            </a:r>
            <a:r>
              <a:rPr lang="en-US" sz="1800" b="1" spc="-5" dirty="0">
                <a:solidFill>
                  <a:srgbClr val="000E46"/>
                </a:solidFill>
              </a:rPr>
              <a:t>TB </a:t>
            </a:r>
            <a:r>
              <a:rPr lang="en-US" sz="1800" b="1" dirty="0">
                <a:solidFill>
                  <a:srgbClr val="000E46"/>
                </a:solidFill>
              </a:rPr>
              <a:t>patients </a:t>
            </a:r>
            <a:r>
              <a:rPr lang="en-US" sz="1800" spc="-5" dirty="0">
                <a:solidFill>
                  <a:srgbClr val="000E46"/>
                </a:solidFill>
              </a:rPr>
              <a:t>two benefits can be generated:</a:t>
            </a:r>
            <a:endParaRPr lang="en-US" sz="1800" dirty="0"/>
          </a:p>
          <a:p>
            <a:pPr marL="1427480" marR="172085" lvl="2" indent="-342900">
              <a:lnSpc>
                <a:spcPct val="100000"/>
              </a:lnSpc>
              <a:spcBef>
                <a:spcPts val="610"/>
              </a:spcBef>
              <a:buClr>
                <a:srgbClr val="40B9D2"/>
              </a:buClr>
              <a:buFont typeface="Wingdings" panose="05000000000000000000" pitchFamily="2" charset="2"/>
              <a:buChar char="§"/>
              <a:tabLst>
                <a:tab pos="1268730" algn="l"/>
              </a:tabLst>
            </a:pPr>
            <a:r>
              <a:rPr lang="en-US" sz="1800" dirty="0">
                <a:solidFill>
                  <a:srgbClr val="000E46"/>
                </a:solidFill>
              </a:rPr>
              <a:t>First benefit of maximum amount Rs. </a:t>
            </a:r>
            <a:r>
              <a:rPr lang="en-US" sz="1800" spc="-10" dirty="0">
                <a:solidFill>
                  <a:srgbClr val="000E46"/>
                </a:solidFill>
              </a:rPr>
              <a:t>2000 can be created </a:t>
            </a:r>
            <a:r>
              <a:rPr lang="en-US" sz="1800" spc="-5" dirty="0">
                <a:solidFill>
                  <a:srgbClr val="000E46"/>
                </a:solidFill>
              </a:rPr>
              <a:t>at </a:t>
            </a:r>
            <a:r>
              <a:rPr lang="en-US" sz="1800" dirty="0">
                <a:solidFill>
                  <a:srgbClr val="000E46"/>
                </a:solidFill>
              </a:rPr>
              <a:t>end IP ( i.e.. Initiation Date + 6 months) </a:t>
            </a:r>
            <a:endParaRPr lang="en-US" sz="1800" spc="-10" dirty="0">
              <a:solidFill>
                <a:srgbClr val="000E46"/>
              </a:solidFill>
            </a:endParaRPr>
          </a:p>
          <a:p>
            <a:pPr marL="1427480" marR="172085" lvl="2" indent="-342900">
              <a:lnSpc>
                <a:spcPct val="100000"/>
              </a:lnSpc>
              <a:spcBef>
                <a:spcPts val="610"/>
              </a:spcBef>
              <a:buClr>
                <a:srgbClr val="40B9D2"/>
              </a:buClr>
              <a:buFont typeface="Wingdings" panose="05000000000000000000" pitchFamily="2" charset="2"/>
              <a:buChar char="§"/>
              <a:tabLst>
                <a:tab pos="1268730" algn="l"/>
              </a:tabLst>
            </a:pPr>
            <a:r>
              <a:rPr lang="en-US" sz="1800" spc="-5" dirty="0">
                <a:solidFill>
                  <a:srgbClr val="000E46"/>
                </a:solidFill>
              </a:rPr>
              <a:t>Second benefit of maximum amount </a:t>
            </a:r>
            <a:r>
              <a:rPr lang="en-US" sz="1800" dirty="0">
                <a:solidFill>
                  <a:srgbClr val="000E46"/>
                </a:solidFill>
              </a:rPr>
              <a:t>Rs.3000 can be created if </a:t>
            </a:r>
            <a:r>
              <a:rPr lang="en-US" sz="1800" spc="-5" dirty="0">
                <a:solidFill>
                  <a:srgbClr val="000E46"/>
                </a:solidFill>
              </a:rPr>
              <a:t>Outcome  is updated as</a:t>
            </a:r>
            <a:r>
              <a:rPr lang="en-US" sz="1800" dirty="0">
                <a:solidFill>
                  <a:srgbClr val="000E46"/>
                </a:solidFill>
              </a:rPr>
              <a:t> </a:t>
            </a:r>
            <a:r>
              <a:rPr lang="en-US" sz="1800" spc="-5" dirty="0">
                <a:solidFill>
                  <a:srgbClr val="000E46"/>
                </a:solidFill>
              </a:rPr>
              <a:t>“Cured” or </a:t>
            </a:r>
            <a:r>
              <a:rPr lang="en-US" sz="1800" spc="-15" dirty="0">
                <a:solidFill>
                  <a:srgbClr val="000E46"/>
                </a:solidFill>
              </a:rPr>
              <a:t>“Treatment</a:t>
            </a:r>
            <a:r>
              <a:rPr lang="en-US" sz="1800" spc="-45" dirty="0">
                <a:solidFill>
                  <a:srgbClr val="000E46"/>
                </a:solidFill>
              </a:rPr>
              <a:t> </a:t>
            </a:r>
            <a:r>
              <a:rPr lang="en-US" sz="1800" spc="-5" dirty="0">
                <a:solidFill>
                  <a:srgbClr val="000E46"/>
                </a:solidFill>
              </a:rPr>
              <a:t>Completed”</a:t>
            </a:r>
          </a:p>
          <a:p>
            <a:pPr marL="12700" marR="5080" indent="0">
              <a:lnSpc>
                <a:spcPct val="100000"/>
              </a:lnSpc>
              <a:spcBef>
                <a:spcPts val="600"/>
              </a:spcBef>
              <a:buClr>
                <a:srgbClr val="40B9D2"/>
              </a:buClr>
              <a:buNone/>
              <a:tabLst>
                <a:tab pos="469265" algn="l"/>
                <a:tab pos="469900" algn="l"/>
              </a:tabLst>
            </a:pPr>
            <a:r>
              <a:rPr lang="en-US" sz="1800" spc="-5" dirty="0">
                <a:solidFill>
                  <a:srgbClr val="000E46"/>
                </a:solidFill>
              </a:rPr>
              <a:t>If all the above conditions are met, TU user can create Benefit for Treatment Supporter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73107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10504" y="1319898"/>
            <a:ext cx="11776765" cy="4851585"/>
          </a:xfrm>
          <a:prstGeom prst="rect">
            <a:avLst/>
          </a:prstGeom>
          <a:blipFill>
            <a:blip r:embed="rId2" cstate="print"/>
            <a:stretch>
              <a:fillRect t="-12394" r="-1086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86837" y="646262"/>
            <a:ext cx="11106151" cy="6975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3. </a:t>
            </a:r>
            <a:r>
              <a:rPr spc="-10" dirty="0"/>
              <a:t>Creation </a:t>
            </a:r>
            <a:r>
              <a:rPr spc="-5" dirty="0"/>
              <a:t>of </a:t>
            </a:r>
            <a:r>
              <a:rPr spc="-10" dirty="0"/>
              <a:t>Benefits </a:t>
            </a:r>
            <a:r>
              <a:rPr spc="-5" dirty="0"/>
              <a:t>by</a:t>
            </a:r>
            <a:r>
              <a:rPr spc="-229" dirty="0"/>
              <a:t> </a:t>
            </a:r>
            <a:r>
              <a:rPr spc="-10" dirty="0"/>
              <a:t>TU</a:t>
            </a:r>
          </a:p>
        </p:txBody>
      </p:sp>
      <p:sp>
        <p:nvSpPr>
          <p:cNvPr id="7" name="object 7"/>
          <p:cNvSpPr/>
          <p:nvPr/>
        </p:nvSpPr>
        <p:spPr>
          <a:xfrm>
            <a:off x="1884526" y="5877728"/>
            <a:ext cx="2245360" cy="334010"/>
          </a:xfrm>
          <a:custGeom>
            <a:avLst/>
            <a:gdLst/>
            <a:ahLst/>
            <a:cxnLst/>
            <a:rect l="l" t="t" r="r" b="b"/>
            <a:pathLst>
              <a:path w="2245360" h="334009">
                <a:moveTo>
                  <a:pt x="0" y="333755"/>
                </a:moveTo>
                <a:lnTo>
                  <a:pt x="2244852" y="333755"/>
                </a:lnTo>
                <a:lnTo>
                  <a:pt x="2244852" y="0"/>
                </a:lnTo>
                <a:lnTo>
                  <a:pt x="0" y="0"/>
                </a:lnTo>
                <a:lnTo>
                  <a:pt x="0" y="333755"/>
                </a:lnTo>
                <a:close/>
              </a:path>
            </a:pathLst>
          </a:custGeom>
          <a:ln w="28956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2732913" y="54924"/>
            <a:ext cx="6931948" cy="4558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800" dirty="0"/>
              <a:t>Step 4: Manually create Benefits</a:t>
            </a:r>
            <a:endParaRPr lang="en-US" sz="2800" spc="-10" dirty="0"/>
          </a:p>
        </p:txBody>
      </p:sp>
      <p:sp>
        <p:nvSpPr>
          <p:cNvPr id="12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11280383" y="848319"/>
            <a:ext cx="914400" cy="1966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10" name="Speech Bubble: Rectangle 9">
            <a:extLst>
              <a:ext uri="{FF2B5EF4-FFF2-40B4-BE49-F238E27FC236}">
                <a16:creationId xmlns:a16="http://schemas.microsoft.com/office/drawing/2014/main" id="{0C025BBD-F402-4B7E-8376-1565416861CB}"/>
              </a:ext>
            </a:extLst>
          </p:cNvPr>
          <p:cNvSpPr/>
          <p:nvPr/>
        </p:nvSpPr>
        <p:spPr>
          <a:xfrm>
            <a:off x="4911464" y="5793419"/>
            <a:ext cx="3186945" cy="523220"/>
          </a:xfrm>
          <a:prstGeom prst="wedgeRectCallout">
            <a:avLst>
              <a:gd name="adj1" fmla="val -69610"/>
              <a:gd name="adj2" fmla="val -9347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dirty="0"/>
              <a:t>If eligibility conditions are met, benefit can be generated by clicking here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B471F67F-6319-4308-9E80-1DC18908E0A0}"/>
              </a:ext>
            </a:extLst>
          </p:cNvPr>
          <p:cNvSpPr txBox="1"/>
          <p:nvPr/>
        </p:nvSpPr>
        <p:spPr>
          <a:xfrm>
            <a:off x="436036" y="824581"/>
            <a:ext cx="115730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GB" sz="1800" b="1" spc="-5" dirty="0">
                <a:latin typeface="Corbel"/>
                <a:cs typeface="Corbel"/>
              </a:rPr>
              <a:t>Login as TU User, open </a:t>
            </a:r>
            <a:r>
              <a:rPr lang="en-GB" sz="1800" b="1" spc="-10" dirty="0">
                <a:latin typeface="Corbel"/>
                <a:cs typeface="Corbel"/>
              </a:rPr>
              <a:t>Patient’s Record for which Treatment Supporter Honorarium is to be paid, and Go to ‘</a:t>
            </a:r>
            <a:r>
              <a:rPr lang="en-GB" sz="1800" b="1" spc="-5" dirty="0">
                <a:latin typeface="Corbel"/>
                <a:cs typeface="Corbel"/>
              </a:rPr>
              <a:t>DBT’</a:t>
            </a:r>
            <a:r>
              <a:rPr lang="en-GB" sz="1800" b="1" spc="-75" dirty="0">
                <a:latin typeface="Corbel"/>
                <a:cs typeface="Corbel"/>
              </a:rPr>
              <a:t> </a:t>
            </a:r>
            <a:r>
              <a:rPr lang="en-GB" sz="1800" b="1" spc="-35" dirty="0">
                <a:latin typeface="Corbel"/>
                <a:cs typeface="Corbel"/>
              </a:rPr>
              <a:t>Tab</a:t>
            </a:r>
            <a:endParaRPr lang="en-GB"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60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4"/>
          <p:cNvSpPr/>
          <p:nvPr/>
        </p:nvSpPr>
        <p:spPr>
          <a:xfrm>
            <a:off x="70103" y="1421891"/>
            <a:ext cx="11875008" cy="52882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94854" y="5848350"/>
            <a:ext cx="2255520" cy="862965"/>
          </a:xfrm>
          <a:custGeom>
            <a:avLst/>
            <a:gdLst/>
            <a:ahLst/>
            <a:cxnLst/>
            <a:rect l="l" t="t" r="r" b="b"/>
            <a:pathLst>
              <a:path w="2255520" h="862965">
                <a:moveTo>
                  <a:pt x="0" y="862584"/>
                </a:moveTo>
                <a:lnTo>
                  <a:pt x="2255520" y="862584"/>
                </a:lnTo>
                <a:lnTo>
                  <a:pt x="2255520" y="0"/>
                </a:lnTo>
                <a:lnTo>
                  <a:pt x="0" y="0"/>
                </a:lnTo>
                <a:lnTo>
                  <a:pt x="0" y="862584"/>
                </a:lnTo>
                <a:close/>
              </a:path>
            </a:pathLst>
          </a:custGeom>
          <a:ln w="28956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253978" y="5848350"/>
            <a:ext cx="497205" cy="428625"/>
          </a:xfrm>
          <a:custGeom>
            <a:avLst/>
            <a:gdLst/>
            <a:ahLst/>
            <a:cxnLst/>
            <a:rect l="l" t="t" r="r" b="b"/>
            <a:pathLst>
              <a:path w="497204" h="428625">
                <a:moveTo>
                  <a:pt x="0" y="428244"/>
                </a:moveTo>
                <a:lnTo>
                  <a:pt x="496824" y="428244"/>
                </a:lnTo>
                <a:lnTo>
                  <a:pt x="496824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28956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2732912" y="83861"/>
            <a:ext cx="7012971" cy="4558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800" dirty="0"/>
              <a:t>Step 4: Manually create Benefits</a:t>
            </a:r>
            <a:endParaRPr lang="en-US" sz="2800" spc="-10" dirty="0"/>
          </a:p>
        </p:txBody>
      </p:sp>
      <p:sp>
        <p:nvSpPr>
          <p:cNvPr id="9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1763245" y="1788659"/>
            <a:ext cx="447392" cy="251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22035" y="5880223"/>
            <a:ext cx="1209393" cy="18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22155" y="5880223"/>
            <a:ext cx="675156" cy="2593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26D50DCD-2BD4-4E64-9BDD-00C82627ABB0}"/>
              </a:ext>
            </a:extLst>
          </p:cNvPr>
          <p:cNvSpPr txBox="1"/>
          <p:nvPr/>
        </p:nvSpPr>
        <p:spPr>
          <a:xfrm>
            <a:off x="436037" y="824581"/>
            <a:ext cx="8900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GB" sz="1800" b="1" spc="-5" dirty="0">
                <a:latin typeface="Corbel"/>
                <a:cs typeface="Corbel"/>
              </a:rPr>
              <a:t>Enter </a:t>
            </a:r>
            <a:r>
              <a:rPr lang="en-GB" sz="1800" b="1" dirty="0">
                <a:latin typeface="Corbel"/>
                <a:cs typeface="Corbel"/>
              </a:rPr>
              <a:t>amount and click on Save</a:t>
            </a:r>
            <a:endParaRPr lang="en-GB"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1919122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3. </a:t>
            </a:r>
            <a:r>
              <a:rPr spc="-10" dirty="0"/>
              <a:t>Creation </a:t>
            </a:r>
            <a:r>
              <a:rPr spc="-5" dirty="0"/>
              <a:t>of </a:t>
            </a:r>
            <a:r>
              <a:rPr spc="-10" dirty="0"/>
              <a:t>Benefits </a:t>
            </a:r>
            <a:r>
              <a:rPr spc="-5" dirty="0"/>
              <a:t>by</a:t>
            </a:r>
            <a:r>
              <a:rPr spc="-229" dirty="0"/>
              <a:t> </a:t>
            </a:r>
            <a:r>
              <a:rPr spc="-10" dirty="0"/>
              <a:t>TU</a:t>
            </a:r>
          </a:p>
        </p:txBody>
      </p:sp>
      <p:sp>
        <p:nvSpPr>
          <p:cNvPr id="4" name="object 4"/>
          <p:cNvSpPr/>
          <p:nvPr/>
        </p:nvSpPr>
        <p:spPr>
          <a:xfrm>
            <a:off x="271779" y="1143736"/>
            <a:ext cx="11920221" cy="53267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1779" y="6103598"/>
            <a:ext cx="2045335" cy="396240"/>
          </a:xfrm>
          <a:custGeom>
            <a:avLst/>
            <a:gdLst/>
            <a:ahLst/>
            <a:cxnLst/>
            <a:rect l="l" t="t" r="r" b="b"/>
            <a:pathLst>
              <a:path w="2045335" h="396240">
                <a:moveTo>
                  <a:pt x="0" y="396240"/>
                </a:moveTo>
                <a:lnTo>
                  <a:pt x="2045208" y="396240"/>
                </a:lnTo>
                <a:lnTo>
                  <a:pt x="2045208" y="0"/>
                </a:lnTo>
                <a:lnTo>
                  <a:pt x="0" y="0"/>
                </a:lnTo>
                <a:lnTo>
                  <a:pt x="0" y="396240"/>
                </a:lnTo>
                <a:close/>
              </a:path>
            </a:pathLst>
          </a:custGeom>
          <a:ln w="28956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2732912" y="53141"/>
            <a:ext cx="6675247" cy="45589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12065" rIns="0" bIns="0" rtlCol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orbel"/>
              <a:buNone/>
              <a:defRPr sz="3600" b="0" i="0" u="none" strike="noStrike" cap="none">
                <a:solidFill>
                  <a:srgbClr val="FFFFFF"/>
                </a:solidFill>
                <a:latin typeface="Corbel"/>
                <a:ea typeface="Corbel"/>
                <a:cs typeface="Corbel"/>
                <a:sym typeface="Corb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IN" sz="2800" dirty="0"/>
              <a:t>Step 4: Manually create Benefits</a:t>
            </a:r>
            <a:endParaRPr lang="en-US" sz="2800" spc="-10" dirty="0"/>
          </a:p>
        </p:txBody>
      </p:sp>
      <p:sp>
        <p:nvSpPr>
          <p:cNvPr id="8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1763245" y="1517363"/>
            <a:ext cx="447392" cy="25120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30B9DA2D-C47F-464E-ADF0-4AFAB6B2023D}"/>
              </a:ext>
            </a:extLst>
          </p:cNvPr>
          <p:cNvSpPr txBox="1"/>
          <p:nvPr/>
        </p:nvSpPr>
        <p:spPr>
          <a:xfrm>
            <a:off x="436037" y="824581"/>
            <a:ext cx="8900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GB" sz="1800" b="1" spc="-5" dirty="0">
                <a:latin typeface="Corbel"/>
                <a:cs typeface="Corbel"/>
              </a:rPr>
              <a:t>As user clicks on Save, Benefit will get created and notification </a:t>
            </a:r>
            <a:r>
              <a:rPr lang="en-GB" sz="1800" b="1" dirty="0">
                <a:latin typeface="Corbel"/>
                <a:cs typeface="Corbel"/>
              </a:rPr>
              <a:t>displayed</a:t>
            </a:r>
            <a:endParaRPr lang="en-GB" sz="1800" dirty="0">
              <a:latin typeface="Corbel"/>
              <a:cs typeface="Corbe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BCB08DE-7CF1-453E-B8CD-27D6E177BAD4}"/>
              </a:ext>
            </a:extLst>
          </p:cNvPr>
          <p:cNvSpPr/>
          <p:nvPr/>
        </p:nvSpPr>
        <p:spPr>
          <a:xfrm>
            <a:off x="5290457" y="2642888"/>
            <a:ext cx="6629764" cy="1169551"/>
          </a:xfrm>
          <a:prstGeom prst="rect">
            <a:avLst/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pPr marL="177800"/>
            <a:r>
              <a:rPr lang="en-US" dirty="0"/>
              <a:t>Note:</a:t>
            </a:r>
          </a:p>
          <a:p>
            <a:pPr marL="177800"/>
            <a:r>
              <a:rPr lang="en-US" dirty="0"/>
              <a:t>1. A patient’s episode record cannot be deleted if benefit to the Treatment Supporter has already been sent to PFMS or paid</a:t>
            </a:r>
          </a:p>
          <a:p>
            <a:pPr marL="177800"/>
            <a:r>
              <a:rPr lang="en-US" dirty="0"/>
              <a:t>2. Edit of Case type (DSTB to DRTB/ DRTB to DSTB) will not be possible once benefit is generated under this scheme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3583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3274" y="0"/>
            <a:ext cx="9360579" cy="627965"/>
          </a:xfrm>
        </p:spPr>
        <p:txBody>
          <a:bodyPr>
            <a:normAutofit/>
          </a:bodyPr>
          <a:lstStyle/>
          <a:p>
            <a:r>
              <a:rPr lang="en-IN" sz="2800" dirty="0"/>
              <a:t>Step 5: </a:t>
            </a:r>
            <a:r>
              <a:rPr lang="en-GB" sz="2800" dirty="0"/>
              <a:t>Approval of  Benefit by DBT Checker </a:t>
            </a:r>
            <a:endParaRPr lang="en-IN" sz="2800" dirty="0"/>
          </a:p>
        </p:txBody>
      </p:sp>
      <p:sp>
        <p:nvSpPr>
          <p:cNvPr id="6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831CD0E-EE26-428A-B13E-AB07EB1A64E4}"/>
              </a:ext>
            </a:extLst>
          </p:cNvPr>
          <p:cNvSpPr/>
          <p:nvPr/>
        </p:nvSpPr>
        <p:spPr>
          <a:xfrm>
            <a:off x="254508" y="1406769"/>
            <a:ext cx="11239500" cy="46756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5">
            <a:extLst>
              <a:ext uri="{FF2B5EF4-FFF2-40B4-BE49-F238E27FC236}">
                <a16:creationId xmlns:a16="http://schemas.microsoft.com/office/drawing/2014/main" id="{7A2FF098-5604-4BAD-9E99-68BE3EC65E96}"/>
              </a:ext>
            </a:extLst>
          </p:cNvPr>
          <p:cNvSpPr/>
          <p:nvPr/>
        </p:nvSpPr>
        <p:spPr>
          <a:xfrm>
            <a:off x="2438399" y="5634093"/>
            <a:ext cx="1016539" cy="329828"/>
          </a:xfrm>
          <a:custGeom>
            <a:avLst/>
            <a:gdLst/>
            <a:ahLst/>
            <a:cxnLst/>
            <a:rect l="l" t="t" r="r" b="b"/>
            <a:pathLst>
              <a:path w="1103629" h="448310">
                <a:moveTo>
                  <a:pt x="0" y="448056"/>
                </a:moveTo>
                <a:lnTo>
                  <a:pt x="1103376" y="448056"/>
                </a:lnTo>
                <a:lnTo>
                  <a:pt x="1103376" y="0"/>
                </a:lnTo>
                <a:lnTo>
                  <a:pt x="0" y="0"/>
                </a:lnTo>
                <a:lnTo>
                  <a:pt x="0" y="448056"/>
                </a:lnTo>
                <a:close/>
              </a:path>
            </a:pathLst>
          </a:custGeom>
          <a:ln w="28956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E4FE514-89F2-4101-B929-A00D3B393E1C}"/>
              </a:ext>
            </a:extLst>
          </p:cNvPr>
          <p:cNvSpPr/>
          <p:nvPr/>
        </p:nvSpPr>
        <p:spPr>
          <a:xfrm>
            <a:off x="1903917" y="1406769"/>
            <a:ext cx="447392" cy="2893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>
              <a:buClrTx/>
              <a:buFontTx/>
              <a:buNone/>
            </a:pPr>
            <a:endParaRPr lang="en-US" sz="1800" kern="1200" dirty="0">
              <a:solidFill>
                <a:srgbClr val="FFFFFF"/>
              </a:solidFill>
            </a:endParaRP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1832A582-92DF-442F-A826-40A4FCF11B4A}"/>
              </a:ext>
            </a:extLst>
          </p:cNvPr>
          <p:cNvSpPr/>
          <p:nvPr/>
        </p:nvSpPr>
        <p:spPr>
          <a:xfrm>
            <a:off x="8991361" y="5634092"/>
            <a:ext cx="1889999" cy="448309"/>
          </a:xfrm>
          <a:prstGeom prst="wedgeRectCallout">
            <a:avLst>
              <a:gd name="adj1" fmla="val -73658"/>
              <a:gd name="adj2" fmla="val -32342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dirty="0"/>
              <a:t>Benefit Status can be seen here</a:t>
            </a:r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42D0426-68CD-4B50-89CE-7D3B9F46B527}"/>
              </a:ext>
            </a:extLst>
          </p:cNvPr>
          <p:cNvSpPr txBox="1"/>
          <p:nvPr/>
        </p:nvSpPr>
        <p:spPr>
          <a:xfrm>
            <a:off x="436037" y="824581"/>
            <a:ext cx="8900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GB" sz="1800" b="1" spc="-5" dirty="0">
                <a:latin typeface="Corbel"/>
                <a:cs typeface="Corbel"/>
              </a:rPr>
              <a:t>Benefit will </a:t>
            </a:r>
            <a:r>
              <a:rPr lang="en-GB" sz="1800" b="1" dirty="0">
                <a:latin typeface="Corbel"/>
                <a:cs typeface="Corbel"/>
              </a:rPr>
              <a:t>be available at </a:t>
            </a:r>
            <a:r>
              <a:rPr lang="en-GB" sz="1800" b="1" spc="-25" dirty="0">
                <a:latin typeface="Corbel"/>
                <a:cs typeface="Corbel"/>
              </a:rPr>
              <a:t>DBT Checker </a:t>
            </a:r>
            <a:r>
              <a:rPr lang="en-GB" sz="1800" b="1" spc="-5" dirty="0">
                <a:latin typeface="Corbel"/>
                <a:cs typeface="Corbel"/>
              </a:rPr>
              <a:t>login for</a:t>
            </a:r>
            <a:r>
              <a:rPr lang="en-GB" sz="1800" b="1" spc="65" dirty="0">
                <a:latin typeface="Corbel"/>
                <a:cs typeface="Corbel"/>
              </a:rPr>
              <a:t> </a:t>
            </a:r>
            <a:r>
              <a:rPr lang="en-GB" sz="1800" b="1" spc="-5" dirty="0">
                <a:latin typeface="Corbel"/>
                <a:cs typeface="Corbel"/>
              </a:rPr>
              <a:t>approval. </a:t>
            </a:r>
            <a:endParaRPr lang="en-GB" sz="1800" dirty="0">
              <a:latin typeface="Corbel"/>
              <a:cs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53930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3274" y="0"/>
            <a:ext cx="9360579" cy="627965"/>
          </a:xfrm>
        </p:spPr>
        <p:txBody>
          <a:bodyPr>
            <a:normAutofit/>
          </a:bodyPr>
          <a:lstStyle/>
          <a:p>
            <a:r>
              <a:rPr lang="en-IN" sz="2800" dirty="0"/>
              <a:t>Step 5: </a:t>
            </a:r>
            <a:r>
              <a:rPr lang="en-GB" sz="2800" dirty="0"/>
              <a:t>Approval of  Benefit by DBT Checker </a:t>
            </a:r>
            <a:endParaRPr lang="en-IN" sz="2800" dirty="0"/>
          </a:p>
        </p:txBody>
      </p:sp>
      <p:sp>
        <p:nvSpPr>
          <p:cNvPr id="6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3">
            <a:extLst>
              <a:ext uri="{FF2B5EF4-FFF2-40B4-BE49-F238E27FC236}">
                <a16:creationId xmlns:a16="http://schemas.microsoft.com/office/drawing/2014/main" id="{C42D0426-68CD-4B50-89CE-7D3B9F46B527}"/>
              </a:ext>
            </a:extLst>
          </p:cNvPr>
          <p:cNvSpPr txBox="1"/>
          <p:nvPr/>
        </p:nvSpPr>
        <p:spPr>
          <a:xfrm>
            <a:off x="436037" y="824581"/>
            <a:ext cx="8900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GB" sz="1800" b="1" spc="-5" dirty="0">
                <a:latin typeface="Corbel"/>
                <a:cs typeface="Corbel"/>
              </a:rPr>
              <a:t>The DBT Checker User will be able to process the Benefits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505EF5F2-C7B3-4AF0-8E6E-D9BB79E283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4FDEC08-224A-4C34-AF84-D2CBB90B1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0" y="1232296"/>
            <a:ext cx="11903754" cy="4952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97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7878"/>
            <a:ext cx="2050414" cy="15621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sz="3600" spc="-50" dirty="0">
                <a:solidFill>
                  <a:srgbClr val="FFFFFF"/>
                </a:solidFill>
                <a:latin typeface="Corbel"/>
                <a:cs typeface="Corbel"/>
              </a:rPr>
              <a:t>Staff </a:t>
            </a:r>
            <a:r>
              <a:rPr sz="3600" spc="-45" dirty="0">
                <a:solidFill>
                  <a:srgbClr val="FFFFFF"/>
                </a:solidFill>
                <a:latin typeface="Corbel"/>
                <a:cs typeface="Corbel"/>
              </a:rPr>
              <a:t>and  </a:t>
            </a:r>
            <a:r>
              <a:rPr sz="3600" spc="-85" dirty="0">
                <a:solidFill>
                  <a:srgbClr val="FFFFFF"/>
                </a:solidFill>
                <a:latin typeface="Corbel"/>
                <a:cs typeface="Corbel"/>
              </a:rPr>
              <a:t>Treatment  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upp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rter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45530" y="1090487"/>
            <a:ext cx="11100940" cy="2785292"/>
          </a:xfrm>
        </p:spPr>
        <p:txBody>
          <a:bodyPr anchor="t">
            <a:normAutofit/>
          </a:bodyPr>
          <a:lstStyle/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lang="en-GB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A Treatment Supporter </a:t>
            </a: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can be any person such as a Medical Officer, MPWs, community volunteers working with the  program etc.. Even a patient’s relative can be a Treatment Supporter. </a:t>
            </a: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As per RNTCP guidelines, salaried RNTCP/ General Health System staff may also be assigned as treatment supporters for a patient.  However, they will not be eligible for any honorarium.</a:t>
            </a: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A patient can only be linked to one treatment supporter at a time.</a:t>
            </a: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endParaRPr lang="en-GB" sz="1800" dirty="0">
              <a:solidFill>
                <a:srgbClr val="000000"/>
              </a:solidFill>
              <a:latin typeface="Corbel" panose="020B0503020204020204" pitchFamily="34" charset="0"/>
              <a:sym typeface="Arial"/>
            </a:endParaRP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endParaRPr lang="en-US" sz="1933" dirty="0">
              <a:solidFill>
                <a:srgbClr val="000000"/>
              </a:solidFill>
              <a:latin typeface="Corbel" panose="020B0503020204020204" pitchFamily="34" charset="0"/>
              <a:sym typeface="Arial"/>
            </a:endParaRP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endParaRPr lang="en-US" sz="1933" kern="1200" dirty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192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</a:rPr>
              <a:t>Who can be a Treatment Supporter </a:t>
            </a:r>
          </a:p>
        </p:txBody>
      </p:sp>
      <p:sp>
        <p:nvSpPr>
          <p:cNvPr id="7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542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7878"/>
            <a:ext cx="2050414" cy="15621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sz="3600" spc="-50" dirty="0">
                <a:solidFill>
                  <a:srgbClr val="FFFFFF"/>
                </a:solidFill>
                <a:latin typeface="Corbel"/>
                <a:cs typeface="Corbel"/>
              </a:rPr>
              <a:t>Staff </a:t>
            </a:r>
            <a:r>
              <a:rPr sz="3600" spc="-45" dirty="0">
                <a:solidFill>
                  <a:srgbClr val="FFFFFF"/>
                </a:solidFill>
                <a:latin typeface="Corbel"/>
                <a:cs typeface="Corbel"/>
              </a:rPr>
              <a:t>and  </a:t>
            </a:r>
            <a:r>
              <a:rPr sz="3600" spc="-85" dirty="0">
                <a:solidFill>
                  <a:srgbClr val="FFFFFF"/>
                </a:solidFill>
                <a:latin typeface="Corbel"/>
                <a:cs typeface="Corbel"/>
              </a:rPr>
              <a:t>Treatment  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upp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rter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78350" y="1049590"/>
            <a:ext cx="11072948" cy="3923626"/>
          </a:xfrm>
        </p:spPr>
        <p:txBody>
          <a:bodyPr anchor="t">
            <a:normAutofit/>
          </a:bodyPr>
          <a:lstStyle/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lang="en-GB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The Treatment Supporter is a person who helps a TB patient to complete his treatment </a:t>
            </a: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lang="en-IN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They explain the patients about TB treatment and inform them about the treatment facilities provided by the government </a:t>
            </a:r>
            <a:endParaRPr lang="en-GB" sz="1800" dirty="0">
              <a:solidFill>
                <a:srgbClr val="000000"/>
              </a:solidFill>
              <a:latin typeface="Corbel" panose="020B0503020204020204" pitchFamily="34" charset="0"/>
              <a:sym typeface="Arial"/>
            </a:endParaRP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lang="en-GB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They encourage patients to take the prescribed TB medication regularly, on schedule, for the full duration of the treatment</a:t>
            </a: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lang="en-GB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They record the patient’s treatment adherence details on the treatment card</a:t>
            </a: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lang="en-GB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They help the patients to visit nearest health facility for regular health check ups and conduct the follow-up tests on time</a:t>
            </a:r>
          </a:p>
          <a:p>
            <a:pPr marL="444500" lvl="1" indent="-4445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8500" algn="l"/>
              </a:tabLst>
            </a:pPr>
            <a:r>
              <a:rPr lang="en-GB" sz="1800" dirty="0">
                <a:solidFill>
                  <a:srgbClr val="000000"/>
                </a:solidFill>
                <a:latin typeface="Corbel" panose="020B0503020204020204" pitchFamily="34" charset="0"/>
                <a:sym typeface="Arial"/>
              </a:rPr>
              <a:t>If the patient faces any health issues such as ADR, refers the patient to the health facility</a:t>
            </a:r>
            <a:endParaRPr lang="en-US" sz="1800" b="1" kern="1200" dirty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1920" y="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dirty="0">
                <a:solidFill>
                  <a:schemeClr val="bg1"/>
                </a:solidFill>
              </a:rPr>
              <a:t>Role of a Treatment Supporter </a:t>
            </a:r>
          </a:p>
        </p:txBody>
      </p:sp>
      <p:sp>
        <p:nvSpPr>
          <p:cNvPr id="7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482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7878"/>
            <a:ext cx="2241550" cy="156210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sz="3600" spc="-85" dirty="0">
                <a:solidFill>
                  <a:srgbClr val="FFFFFF"/>
                </a:solidFill>
                <a:latin typeface="Corbel"/>
                <a:cs typeface="Corbel"/>
              </a:rPr>
              <a:t>Treatment  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Supporter’s  H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600" spc="-6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rar</a:t>
            </a:r>
            <a:r>
              <a:rPr sz="3600" spc="-5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3600" spc="-6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600" dirty="0">
                <a:solidFill>
                  <a:srgbClr val="FFFFFF"/>
                </a:solidFill>
                <a:latin typeface="Corbel"/>
                <a:cs typeface="Corbel"/>
              </a:rPr>
              <a:t>m</a:t>
            </a:r>
            <a:endParaRPr sz="3600">
              <a:latin typeface="Corbel"/>
              <a:cs typeface="Corbel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3274" y="0"/>
            <a:ext cx="9360579" cy="627965"/>
          </a:xfrm>
        </p:spPr>
        <p:txBody>
          <a:bodyPr>
            <a:normAutofit/>
          </a:bodyPr>
          <a:lstStyle/>
          <a:p>
            <a:r>
              <a:rPr lang="en-IN" sz="2800" dirty="0"/>
              <a:t>About the Treatment Supporter Honorarium Scheme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31724" y="877077"/>
            <a:ext cx="11432186" cy="2416629"/>
          </a:xfrm>
        </p:spPr>
        <p:txBody>
          <a:bodyPr anchor="t">
            <a:normAutofit/>
          </a:bodyPr>
          <a:lstStyle/>
          <a:p>
            <a:pPr marL="95250" indent="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None/>
              <a:tabLst>
                <a:tab pos="195580" algn="l"/>
              </a:tabLst>
            </a:pPr>
            <a:r>
              <a:rPr lang="en-US" sz="1800" b="1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Eligibility</a:t>
            </a:r>
            <a:r>
              <a:rPr lang="en-US" sz="1800" b="1" dirty="0">
                <a:solidFill>
                  <a:srgbClr val="000000"/>
                </a:solidFill>
                <a:latin typeface="Corbel" panose="020B0503020204020204" pitchFamily="34" charset="0"/>
              </a:rPr>
              <a:t>: </a:t>
            </a:r>
            <a:r>
              <a:rPr lang="en-US" sz="1800" b="1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Honorarium to be disbursed  upon completion or cure of TB patient as below</a:t>
            </a:r>
          </a:p>
          <a:p>
            <a:pPr marL="908050" lvl="3" indent="-3556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9135" algn="l"/>
              </a:tabLst>
            </a:pPr>
            <a:r>
              <a:rPr lang="en-US" sz="1800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For DSTB</a:t>
            </a: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</a:rPr>
              <a:t> cases, Rs. 1,000 </a:t>
            </a:r>
            <a:endParaRPr lang="en-US" sz="1800" kern="1200" dirty="0">
              <a:solidFill>
                <a:srgbClr val="000000"/>
              </a:solidFill>
              <a:latin typeface="Corbel" panose="020B0503020204020204" pitchFamily="34" charset="0"/>
              <a:ea typeface="+mn-ea"/>
              <a:cs typeface="+mn-cs"/>
            </a:endParaRPr>
          </a:p>
          <a:p>
            <a:pPr marL="908050" lvl="3" indent="-3556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9135" algn="l"/>
              </a:tabLst>
            </a:pP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</a:rPr>
              <a:t>For DRTB cases, </a:t>
            </a:r>
            <a:r>
              <a:rPr lang="en-US" sz="1800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Rs. 5,000 </a:t>
            </a:r>
          </a:p>
          <a:p>
            <a:pPr marL="1365250" lvl="4" indent="-3556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9135" algn="l"/>
              </a:tabLst>
            </a:pPr>
            <a:r>
              <a:rPr lang="en-US" sz="1800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Rs. 2,000 at end of IP (6 months)</a:t>
            </a:r>
          </a:p>
          <a:p>
            <a:pPr marL="1365250" lvl="4" indent="-35560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Font typeface="Wingdings" panose="05000000000000000000" pitchFamily="2" charset="2"/>
              <a:buChar char="§"/>
              <a:tabLst>
                <a:tab pos="699135" algn="l"/>
              </a:tabLst>
            </a:pPr>
            <a:r>
              <a:rPr lang="en-US" sz="1800" kern="1200" dirty="0">
                <a:solidFill>
                  <a:srgbClr val="000000"/>
                </a:solidFill>
                <a:latin typeface="Corbel" panose="020B0503020204020204" pitchFamily="34" charset="0"/>
                <a:ea typeface="+mn-ea"/>
                <a:cs typeface="+mn-cs"/>
              </a:rPr>
              <a:t>Rs. 3,000 on Treatment completion</a:t>
            </a:r>
            <a:endParaRPr lang="en-IN" sz="1800" dirty="0"/>
          </a:p>
        </p:txBody>
      </p:sp>
      <p:sp>
        <p:nvSpPr>
          <p:cNvPr id="6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7707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3274" y="0"/>
            <a:ext cx="9360579" cy="627965"/>
          </a:xfrm>
        </p:spPr>
        <p:txBody>
          <a:bodyPr>
            <a:normAutofit/>
          </a:bodyPr>
          <a:lstStyle/>
          <a:p>
            <a:r>
              <a:rPr lang="en-IN" sz="2800" dirty="0"/>
              <a:t>DBT processing via Nikshay</a:t>
            </a:r>
          </a:p>
        </p:txBody>
      </p:sp>
      <p:sp>
        <p:nvSpPr>
          <p:cNvPr id="6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2378C6-7E0C-4DD3-88C7-FCA89FCDC276}"/>
              </a:ext>
            </a:extLst>
          </p:cNvPr>
          <p:cNvSpPr/>
          <p:nvPr/>
        </p:nvSpPr>
        <p:spPr>
          <a:xfrm>
            <a:off x="720556" y="2123181"/>
            <a:ext cx="540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/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AE25A8-421C-4CA3-A749-309AB25EC2B7}"/>
              </a:ext>
            </a:extLst>
          </p:cNvPr>
          <p:cNvSpPr/>
          <p:nvPr/>
        </p:nvSpPr>
        <p:spPr>
          <a:xfrm>
            <a:off x="1436926" y="2114316"/>
            <a:ext cx="4464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/>
              <a:t>Registration of Treatment Supporter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1E7DCB7-5E07-45AE-9BDF-24B3E19FCA76}"/>
              </a:ext>
            </a:extLst>
          </p:cNvPr>
          <p:cNvSpPr/>
          <p:nvPr/>
        </p:nvSpPr>
        <p:spPr>
          <a:xfrm>
            <a:off x="720556" y="2680169"/>
            <a:ext cx="540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/>
              <a:t>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E425AD3-FD41-4501-AD57-152E95E579F6}"/>
              </a:ext>
            </a:extLst>
          </p:cNvPr>
          <p:cNvSpPr/>
          <p:nvPr/>
        </p:nvSpPr>
        <p:spPr>
          <a:xfrm>
            <a:off x="1436926" y="2671304"/>
            <a:ext cx="4464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1800" dirty="0"/>
              <a:t>Update Bank details of Treatment Supporter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E025E22-53C0-4395-B444-DB97F897CCDE}"/>
              </a:ext>
            </a:extLst>
          </p:cNvPr>
          <p:cNvSpPr/>
          <p:nvPr/>
        </p:nvSpPr>
        <p:spPr>
          <a:xfrm>
            <a:off x="720556" y="3237157"/>
            <a:ext cx="540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/>
              <a:t>3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5CFF2D2-6464-4164-A1DE-81C449153793}"/>
              </a:ext>
            </a:extLst>
          </p:cNvPr>
          <p:cNvSpPr/>
          <p:nvPr/>
        </p:nvSpPr>
        <p:spPr>
          <a:xfrm>
            <a:off x="1436926" y="3228292"/>
            <a:ext cx="4464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/>
              <a:t>Assign Treatment Supporter to a patient</a:t>
            </a:r>
            <a:endParaRPr lang="en-IN" sz="1800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52D7CDF-A22F-4FE3-A07B-74F8F20F6B63}"/>
              </a:ext>
            </a:extLst>
          </p:cNvPr>
          <p:cNvSpPr/>
          <p:nvPr/>
        </p:nvSpPr>
        <p:spPr>
          <a:xfrm>
            <a:off x="720556" y="3836132"/>
            <a:ext cx="540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/>
              <a:t>4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3789C55-DB76-407F-8205-20CB1C2D7E67}"/>
              </a:ext>
            </a:extLst>
          </p:cNvPr>
          <p:cNvSpPr/>
          <p:nvPr/>
        </p:nvSpPr>
        <p:spPr>
          <a:xfrm>
            <a:off x="1436926" y="3827267"/>
            <a:ext cx="4464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/>
              <a:t>Manually create Benefits</a:t>
            </a:r>
            <a:endParaRPr lang="en-IN" sz="1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9CEA55-3A58-4864-8802-B049AFC0A227}"/>
              </a:ext>
            </a:extLst>
          </p:cNvPr>
          <p:cNvSpPr/>
          <p:nvPr/>
        </p:nvSpPr>
        <p:spPr>
          <a:xfrm>
            <a:off x="720556" y="4416447"/>
            <a:ext cx="540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800" dirty="0"/>
              <a:t>5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2093A4A-6F48-4989-A00A-70B9353255D0}"/>
              </a:ext>
            </a:extLst>
          </p:cNvPr>
          <p:cNvSpPr/>
          <p:nvPr/>
        </p:nvSpPr>
        <p:spPr>
          <a:xfrm>
            <a:off x="1436926" y="4407582"/>
            <a:ext cx="4464000" cy="379953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800" dirty="0"/>
              <a:t>Approval of  Benefit by DBT Checker </a:t>
            </a:r>
            <a:endParaRPr lang="en-IN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3F06C7-802E-46EB-8171-E25D176AE250}"/>
              </a:ext>
            </a:extLst>
          </p:cNvPr>
          <p:cNvSpPr txBox="1"/>
          <p:nvPr/>
        </p:nvSpPr>
        <p:spPr>
          <a:xfrm>
            <a:off x="6431391" y="2428897"/>
            <a:ext cx="294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(Once per treatment supporter)</a:t>
            </a: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3489FDDA-751E-40CC-9102-F5E32AE8F6B0}"/>
              </a:ext>
            </a:extLst>
          </p:cNvPr>
          <p:cNvSpPr/>
          <p:nvPr/>
        </p:nvSpPr>
        <p:spPr>
          <a:xfrm>
            <a:off x="6072852" y="2114316"/>
            <a:ext cx="186613" cy="9369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6EE1A2-CA8F-4BFB-81EE-F7D6531701B6}"/>
              </a:ext>
            </a:extLst>
          </p:cNvPr>
          <p:cNvSpPr txBox="1"/>
          <p:nvPr/>
        </p:nvSpPr>
        <p:spPr>
          <a:xfrm>
            <a:off x="6431391" y="3899443"/>
            <a:ext cx="4640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(Once per DS TB patient and twice per DR TB Patient)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1E4DB3-1118-4A67-ACE9-B2C23032E558}"/>
              </a:ext>
            </a:extLst>
          </p:cNvPr>
          <p:cNvSpPr txBox="1"/>
          <p:nvPr/>
        </p:nvSpPr>
        <p:spPr>
          <a:xfrm>
            <a:off x="6431391" y="4452534"/>
            <a:ext cx="2179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(Once per benefit)</a:t>
            </a:r>
          </a:p>
        </p:txBody>
      </p:sp>
      <p:sp>
        <p:nvSpPr>
          <p:cNvPr id="38" name="Right Brace 37">
            <a:extLst>
              <a:ext uri="{FF2B5EF4-FFF2-40B4-BE49-F238E27FC236}">
                <a16:creationId xmlns:a16="http://schemas.microsoft.com/office/drawing/2014/main" id="{6D503954-11E8-4D2B-8541-3CB0A06BA697}"/>
              </a:ext>
            </a:extLst>
          </p:cNvPr>
          <p:cNvSpPr/>
          <p:nvPr/>
        </p:nvSpPr>
        <p:spPr>
          <a:xfrm>
            <a:off x="6072852" y="4377217"/>
            <a:ext cx="186613" cy="46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4A629727-6DE0-43F8-9732-68CD194B32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724" y="877077"/>
            <a:ext cx="11432186" cy="1059629"/>
          </a:xfrm>
        </p:spPr>
        <p:txBody>
          <a:bodyPr anchor="t">
            <a:normAutofit/>
          </a:bodyPr>
          <a:lstStyle/>
          <a:p>
            <a:pPr marL="95250" indent="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None/>
              <a:tabLst>
                <a:tab pos="195580" algn="l"/>
              </a:tabLst>
            </a:pPr>
            <a:r>
              <a:rPr lang="en-US" sz="1800" dirty="0">
                <a:solidFill>
                  <a:srgbClr val="000000"/>
                </a:solidFill>
                <a:latin typeface="Corbel" panose="020B0503020204020204" pitchFamily="34" charset="0"/>
              </a:rPr>
              <a:t>Following are the 5 steps to be followed for processing payments under this scheme. This is the only scheme in Nikshay in which the benefits must be generated manually by TU User. </a:t>
            </a:r>
          </a:p>
          <a:p>
            <a:pPr marL="95250" indent="0" algn="just" defTabSz="826252">
              <a:lnSpc>
                <a:spcPct val="130000"/>
              </a:lnSpc>
              <a:spcBef>
                <a:spcPct val="20000"/>
              </a:spcBef>
              <a:spcAft>
                <a:spcPts val="250"/>
              </a:spcAft>
              <a:buClr>
                <a:srgbClr val="0099FF"/>
              </a:buClr>
              <a:buSzPct val="70000"/>
              <a:buNone/>
              <a:tabLst>
                <a:tab pos="195580" algn="l"/>
              </a:tabLst>
            </a:pPr>
            <a:endParaRPr lang="en-IN" sz="1800" dirty="0"/>
          </a:p>
        </p:txBody>
      </p:sp>
      <p:sp>
        <p:nvSpPr>
          <p:cNvPr id="40" name="Right Brace 39">
            <a:extLst>
              <a:ext uri="{FF2B5EF4-FFF2-40B4-BE49-F238E27FC236}">
                <a16:creationId xmlns:a16="http://schemas.microsoft.com/office/drawing/2014/main" id="{5ADBFAA1-7A3E-4CD8-B1E1-94BFE4136C41}"/>
              </a:ext>
            </a:extLst>
          </p:cNvPr>
          <p:cNvSpPr/>
          <p:nvPr/>
        </p:nvSpPr>
        <p:spPr>
          <a:xfrm>
            <a:off x="6072852" y="3184268"/>
            <a:ext cx="186613" cy="46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ight Brace 40">
            <a:extLst>
              <a:ext uri="{FF2B5EF4-FFF2-40B4-BE49-F238E27FC236}">
                <a16:creationId xmlns:a16="http://schemas.microsoft.com/office/drawing/2014/main" id="{D1114B11-B813-4670-B06E-26A7A40161D7}"/>
              </a:ext>
            </a:extLst>
          </p:cNvPr>
          <p:cNvSpPr/>
          <p:nvPr/>
        </p:nvSpPr>
        <p:spPr>
          <a:xfrm>
            <a:off x="6072852" y="3801485"/>
            <a:ext cx="186613" cy="468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EDFC5D2-4B59-4D17-86FF-7334C3DAA812}"/>
              </a:ext>
            </a:extLst>
          </p:cNvPr>
          <p:cNvSpPr txBox="1"/>
          <p:nvPr/>
        </p:nvSpPr>
        <p:spPr>
          <a:xfrm>
            <a:off x="6431391" y="3228292"/>
            <a:ext cx="21793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(Once per benefit)</a:t>
            </a:r>
          </a:p>
        </p:txBody>
      </p:sp>
    </p:spTree>
    <p:extLst>
      <p:ext uri="{BB962C8B-B14F-4D97-AF65-F5344CB8AC3E}">
        <p14:creationId xmlns:p14="http://schemas.microsoft.com/office/powerpoint/2010/main" val="30378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/>
      <p:bldP spid="34" grpId="0" animBg="1"/>
      <p:bldP spid="36" grpId="0"/>
      <p:bldP spid="37" grpId="0"/>
      <p:bldP spid="38" grpId="0" animBg="1"/>
      <p:bldP spid="39" grpId="0" build="p"/>
      <p:bldP spid="40" grpId="0" animBg="1"/>
      <p:bldP spid="41" grpId="0" animBg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9EF6896-CDC3-45C5-8800-212EF0340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393" y="1178348"/>
            <a:ext cx="11286232" cy="5506642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3274" y="0"/>
            <a:ext cx="9360579" cy="627965"/>
          </a:xfrm>
        </p:spPr>
        <p:txBody>
          <a:bodyPr>
            <a:normAutofit/>
          </a:bodyPr>
          <a:lstStyle/>
          <a:p>
            <a:r>
              <a:rPr lang="en-IN" sz="2800" dirty="0"/>
              <a:t>Step 1: Registration of Treatment Supporter in Nikshay</a:t>
            </a:r>
          </a:p>
        </p:txBody>
      </p:sp>
      <p:sp>
        <p:nvSpPr>
          <p:cNvPr id="6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4">
            <a:extLst>
              <a:ext uri="{FF2B5EF4-FFF2-40B4-BE49-F238E27FC236}">
                <a16:creationId xmlns:a16="http://schemas.microsoft.com/office/drawing/2014/main" id="{5F14C0A1-D4AC-4BA7-84F4-7F400B777756}"/>
              </a:ext>
            </a:extLst>
          </p:cNvPr>
          <p:cNvSpPr txBox="1"/>
          <p:nvPr/>
        </p:nvSpPr>
        <p:spPr>
          <a:xfrm>
            <a:off x="563247" y="807930"/>
            <a:ext cx="433974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IN" sz="1800" b="1" spc="-5" dirty="0">
                <a:latin typeface="Corbel"/>
                <a:cs typeface="Corbel"/>
              </a:rPr>
              <a:t>Go to </a:t>
            </a:r>
            <a:r>
              <a:rPr sz="1800" b="1" spc="-5" dirty="0">
                <a:latin typeface="Corbel"/>
                <a:cs typeface="Corbel"/>
              </a:rPr>
              <a:t>Admin</a:t>
            </a:r>
            <a:r>
              <a:rPr lang="en-IN" sz="1800" b="1" spc="-5" dirty="0">
                <a:latin typeface="Corbel"/>
                <a:cs typeface="Corbel"/>
              </a:rPr>
              <a:t>  </a:t>
            </a:r>
            <a:r>
              <a:rPr lang="en-IN" sz="1800" b="1" spc="-5" dirty="0">
                <a:latin typeface="Corbel"/>
                <a:cs typeface="Corbel"/>
                <a:sym typeface="Wingdings" panose="05000000000000000000" pitchFamily="2" charset="2"/>
              </a:rPr>
              <a:t> </a:t>
            </a:r>
            <a:r>
              <a:rPr sz="1800" b="1" spc="-5" dirty="0">
                <a:latin typeface="Corbel"/>
                <a:cs typeface="Corbel"/>
              </a:rPr>
              <a:t>Staff/TS Management</a:t>
            </a:r>
            <a:endParaRPr sz="1600" dirty="0">
              <a:latin typeface="Corbel"/>
              <a:cs typeface="Corbel"/>
            </a:endParaRPr>
          </a:p>
        </p:txBody>
      </p:sp>
      <p:sp>
        <p:nvSpPr>
          <p:cNvPr id="40" name="object 5">
            <a:extLst>
              <a:ext uri="{FF2B5EF4-FFF2-40B4-BE49-F238E27FC236}">
                <a16:creationId xmlns:a16="http://schemas.microsoft.com/office/drawing/2014/main" id="{FEEF56AF-D258-4C00-A613-0F336A9D15E4}"/>
              </a:ext>
            </a:extLst>
          </p:cNvPr>
          <p:cNvSpPr/>
          <p:nvPr/>
        </p:nvSpPr>
        <p:spPr>
          <a:xfrm>
            <a:off x="4043735" y="5860721"/>
            <a:ext cx="2194131" cy="549512"/>
          </a:xfrm>
          <a:custGeom>
            <a:avLst/>
            <a:gdLst/>
            <a:ahLst/>
            <a:cxnLst/>
            <a:rect l="l" t="t" r="r" b="b"/>
            <a:pathLst>
              <a:path w="2609215" h="440690">
                <a:moveTo>
                  <a:pt x="0" y="440435"/>
                </a:moveTo>
                <a:lnTo>
                  <a:pt x="2609088" y="440435"/>
                </a:lnTo>
                <a:lnTo>
                  <a:pt x="2609088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ln w="28956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5">
            <a:extLst>
              <a:ext uri="{FF2B5EF4-FFF2-40B4-BE49-F238E27FC236}">
                <a16:creationId xmlns:a16="http://schemas.microsoft.com/office/drawing/2014/main" id="{C96861ED-2783-43F3-990C-349027396B5B}"/>
              </a:ext>
            </a:extLst>
          </p:cNvPr>
          <p:cNvSpPr/>
          <p:nvPr/>
        </p:nvSpPr>
        <p:spPr>
          <a:xfrm>
            <a:off x="184393" y="5507035"/>
            <a:ext cx="1726296" cy="345233"/>
          </a:xfrm>
          <a:custGeom>
            <a:avLst/>
            <a:gdLst/>
            <a:ahLst/>
            <a:cxnLst/>
            <a:rect l="l" t="t" r="r" b="b"/>
            <a:pathLst>
              <a:path w="2609215" h="440690">
                <a:moveTo>
                  <a:pt x="0" y="440435"/>
                </a:moveTo>
                <a:lnTo>
                  <a:pt x="2609088" y="440435"/>
                </a:lnTo>
                <a:lnTo>
                  <a:pt x="2609088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ln w="28956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Speech Bubble: Rectangle 6">
            <a:extLst>
              <a:ext uri="{FF2B5EF4-FFF2-40B4-BE49-F238E27FC236}">
                <a16:creationId xmlns:a16="http://schemas.microsoft.com/office/drawing/2014/main" id="{8B32CB0E-16FB-4EC7-A06F-8954912CAA38}"/>
              </a:ext>
            </a:extLst>
          </p:cNvPr>
          <p:cNvSpPr/>
          <p:nvPr/>
        </p:nvSpPr>
        <p:spPr>
          <a:xfrm>
            <a:off x="6738417" y="5976856"/>
            <a:ext cx="1298293" cy="317241"/>
          </a:xfrm>
          <a:prstGeom prst="wedgeRectCallout">
            <a:avLst>
              <a:gd name="adj1" fmla="val -77440"/>
              <a:gd name="adj2" fmla="val 17402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r>
              <a:rPr lang="en-GB" dirty="0"/>
              <a:t>    Select “Yes”</a:t>
            </a:r>
          </a:p>
        </p:txBody>
      </p:sp>
      <p:sp>
        <p:nvSpPr>
          <p:cNvPr id="42" name="Speech Bubble: Rectangle 41">
            <a:extLst>
              <a:ext uri="{FF2B5EF4-FFF2-40B4-BE49-F238E27FC236}">
                <a16:creationId xmlns:a16="http://schemas.microsoft.com/office/drawing/2014/main" id="{0547FFF2-FC91-4B78-9CC7-B343D2ADE429}"/>
              </a:ext>
            </a:extLst>
          </p:cNvPr>
          <p:cNvSpPr/>
          <p:nvPr/>
        </p:nvSpPr>
        <p:spPr>
          <a:xfrm>
            <a:off x="9288314" y="3860811"/>
            <a:ext cx="2298118" cy="317241"/>
          </a:xfrm>
          <a:prstGeom prst="wedgeRectCallout">
            <a:avLst>
              <a:gd name="adj1" fmla="val -72568"/>
              <a:gd name="adj2" fmla="val 20343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r>
              <a:rPr lang="en-GB" dirty="0"/>
              <a:t>    Select “</a:t>
            </a:r>
            <a:r>
              <a:rPr lang="en-GB" dirty="0" err="1"/>
              <a:t>PublicAndPrivate</a:t>
            </a:r>
            <a:r>
              <a:rPr lang="en-GB" dirty="0"/>
              <a:t>”</a:t>
            </a:r>
          </a:p>
        </p:txBody>
      </p:sp>
      <p:sp>
        <p:nvSpPr>
          <p:cNvPr id="44" name="object 5">
            <a:extLst>
              <a:ext uri="{FF2B5EF4-FFF2-40B4-BE49-F238E27FC236}">
                <a16:creationId xmlns:a16="http://schemas.microsoft.com/office/drawing/2014/main" id="{295EF3E1-C482-425F-B061-A6EE3CD2ABB3}"/>
              </a:ext>
            </a:extLst>
          </p:cNvPr>
          <p:cNvSpPr/>
          <p:nvPr/>
        </p:nvSpPr>
        <p:spPr>
          <a:xfrm>
            <a:off x="8843037" y="1696273"/>
            <a:ext cx="3090816" cy="549512"/>
          </a:xfrm>
          <a:custGeom>
            <a:avLst/>
            <a:gdLst/>
            <a:ahLst/>
            <a:cxnLst/>
            <a:rect l="l" t="t" r="r" b="b"/>
            <a:pathLst>
              <a:path w="2609215" h="440690">
                <a:moveTo>
                  <a:pt x="0" y="440435"/>
                </a:moveTo>
                <a:lnTo>
                  <a:pt x="2609088" y="440435"/>
                </a:lnTo>
                <a:lnTo>
                  <a:pt x="2609088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dirty="0"/>
              <a:t>Note: Treatment Supporters can be created only at TU and PHI levels </a:t>
            </a:r>
          </a:p>
        </p:txBody>
      </p:sp>
      <p:sp>
        <p:nvSpPr>
          <p:cNvPr id="45" name="Speech Bubble: Rectangle 44">
            <a:extLst>
              <a:ext uri="{FF2B5EF4-FFF2-40B4-BE49-F238E27FC236}">
                <a16:creationId xmlns:a16="http://schemas.microsoft.com/office/drawing/2014/main" id="{1A44D5F5-7DFA-4F5E-B138-82AD98E2B0BA}"/>
              </a:ext>
            </a:extLst>
          </p:cNvPr>
          <p:cNvSpPr/>
          <p:nvPr/>
        </p:nvSpPr>
        <p:spPr>
          <a:xfrm>
            <a:off x="9404121" y="4600932"/>
            <a:ext cx="2298118" cy="397365"/>
          </a:xfrm>
          <a:prstGeom prst="wedgeRectCallout">
            <a:avLst>
              <a:gd name="adj1" fmla="val -74192"/>
              <a:gd name="adj2" fmla="val 17402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r>
              <a:rPr lang="en-GB" dirty="0"/>
              <a:t> Mobile No. must be unique</a:t>
            </a:r>
          </a:p>
        </p:txBody>
      </p:sp>
      <p:sp>
        <p:nvSpPr>
          <p:cNvPr id="46" name="object 5">
            <a:extLst>
              <a:ext uri="{FF2B5EF4-FFF2-40B4-BE49-F238E27FC236}">
                <a16:creationId xmlns:a16="http://schemas.microsoft.com/office/drawing/2014/main" id="{A099A8E5-4497-42E5-A74D-C9AA4D905084}"/>
              </a:ext>
            </a:extLst>
          </p:cNvPr>
          <p:cNvSpPr/>
          <p:nvPr/>
        </p:nvSpPr>
        <p:spPr>
          <a:xfrm>
            <a:off x="184393" y="4844486"/>
            <a:ext cx="1726296" cy="345233"/>
          </a:xfrm>
          <a:custGeom>
            <a:avLst/>
            <a:gdLst/>
            <a:ahLst/>
            <a:cxnLst/>
            <a:rect l="l" t="t" r="r" b="b"/>
            <a:pathLst>
              <a:path w="2609215" h="440690">
                <a:moveTo>
                  <a:pt x="0" y="440435"/>
                </a:moveTo>
                <a:lnTo>
                  <a:pt x="2609088" y="440435"/>
                </a:lnTo>
                <a:lnTo>
                  <a:pt x="2609088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ln w="28956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301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0" grpId="0" animBg="1"/>
      <p:bldP spid="41" grpId="0" animBg="1"/>
      <p:bldP spid="7" grpId="0" animBg="1"/>
      <p:bldP spid="42" grpId="0" animBg="1"/>
      <p:bldP spid="44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3274" y="0"/>
            <a:ext cx="9360579" cy="627965"/>
          </a:xfrm>
        </p:spPr>
        <p:txBody>
          <a:bodyPr>
            <a:normAutofit/>
          </a:bodyPr>
          <a:lstStyle/>
          <a:p>
            <a:r>
              <a:rPr lang="en-IN" sz="2800" dirty="0"/>
              <a:t>Step 2: Update Bank details of Treatment Supporter</a:t>
            </a:r>
          </a:p>
        </p:txBody>
      </p:sp>
      <p:sp>
        <p:nvSpPr>
          <p:cNvPr id="6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D6E8928-DB56-4C06-AE83-8A7AF71207BF}"/>
              </a:ext>
            </a:extLst>
          </p:cNvPr>
          <p:cNvSpPr/>
          <p:nvPr/>
        </p:nvSpPr>
        <p:spPr>
          <a:xfrm>
            <a:off x="138074" y="1392283"/>
            <a:ext cx="10923016" cy="4879485"/>
          </a:xfrm>
          <a:prstGeom prst="rect">
            <a:avLst/>
          </a:prstGeom>
          <a:blipFill>
            <a:blip r:embed="rId3" cstate="print"/>
            <a:stretch>
              <a:fillRect t="742" r="-930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3D0F096-F967-4DFA-BE26-5E68214BFCE9}"/>
              </a:ext>
            </a:extLst>
          </p:cNvPr>
          <p:cNvSpPr/>
          <p:nvPr/>
        </p:nvSpPr>
        <p:spPr>
          <a:xfrm>
            <a:off x="3724910" y="4170696"/>
            <a:ext cx="2299970" cy="554465"/>
          </a:xfrm>
          <a:custGeom>
            <a:avLst/>
            <a:gdLst/>
            <a:ahLst/>
            <a:cxnLst/>
            <a:rect l="l" t="t" r="r" b="b"/>
            <a:pathLst>
              <a:path w="2781300" h="440689">
                <a:moveTo>
                  <a:pt x="0" y="440435"/>
                </a:moveTo>
                <a:lnTo>
                  <a:pt x="2781300" y="440435"/>
                </a:lnTo>
                <a:lnTo>
                  <a:pt x="2781300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ln w="28955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4354AEA4-8F1F-485E-8943-0B066C7D9831}"/>
              </a:ext>
            </a:extLst>
          </p:cNvPr>
          <p:cNvSpPr/>
          <p:nvPr/>
        </p:nvSpPr>
        <p:spPr>
          <a:xfrm>
            <a:off x="9616693" y="4725161"/>
            <a:ext cx="254635" cy="1152000"/>
          </a:xfrm>
          <a:custGeom>
            <a:avLst/>
            <a:gdLst/>
            <a:ahLst/>
            <a:cxnLst/>
            <a:rect l="l" t="t" r="r" b="b"/>
            <a:pathLst>
              <a:path w="254634" h="1805940">
                <a:moveTo>
                  <a:pt x="0" y="0"/>
                </a:moveTo>
                <a:lnTo>
                  <a:pt x="49512" y="1670"/>
                </a:lnTo>
                <a:lnTo>
                  <a:pt x="89963" y="6223"/>
                </a:lnTo>
                <a:lnTo>
                  <a:pt x="117246" y="12965"/>
                </a:lnTo>
                <a:lnTo>
                  <a:pt x="127253" y="21208"/>
                </a:lnTo>
                <a:lnTo>
                  <a:pt x="127253" y="867384"/>
                </a:lnTo>
                <a:lnTo>
                  <a:pt x="137261" y="875638"/>
                </a:lnTo>
                <a:lnTo>
                  <a:pt x="164544" y="882380"/>
                </a:lnTo>
                <a:lnTo>
                  <a:pt x="204995" y="886926"/>
                </a:lnTo>
                <a:lnTo>
                  <a:pt x="254507" y="888593"/>
                </a:lnTo>
                <a:lnTo>
                  <a:pt x="204995" y="890260"/>
                </a:lnTo>
                <a:lnTo>
                  <a:pt x="164544" y="894807"/>
                </a:lnTo>
                <a:lnTo>
                  <a:pt x="137261" y="901548"/>
                </a:lnTo>
                <a:lnTo>
                  <a:pt x="127253" y="909802"/>
                </a:lnTo>
                <a:lnTo>
                  <a:pt x="127253" y="1784731"/>
                </a:lnTo>
                <a:lnTo>
                  <a:pt x="117246" y="1792984"/>
                </a:lnTo>
                <a:lnTo>
                  <a:pt x="89963" y="1799726"/>
                </a:lnTo>
                <a:lnTo>
                  <a:pt x="49512" y="1804272"/>
                </a:lnTo>
                <a:lnTo>
                  <a:pt x="0" y="1805939"/>
                </a:lnTo>
              </a:path>
            </a:pathLst>
          </a:cu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/>
          </a:p>
        </p:txBody>
      </p:sp>
      <p:sp>
        <p:nvSpPr>
          <p:cNvPr id="13" name="Speech Bubble: Rectangle 12">
            <a:extLst>
              <a:ext uri="{FF2B5EF4-FFF2-40B4-BE49-F238E27FC236}">
                <a16:creationId xmlns:a16="http://schemas.microsoft.com/office/drawing/2014/main" id="{E1C45464-AD07-4F14-90C9-6F6431A1B3BB}"/>
              </a:ext>
            </a:extLst>
          </p:cNvPr>
          <p:cNvSpPr/>
          <p:nvPr/>
        </p:nvSpPr>
        <p:spPr>
          <a:xfrm>
            <a:off x="6569563" y="4289307"/>
            <a:ext cx="1368000" cy="317241"/>
          </a:xfrm>
          <a:prstGeom prst="wedgeRectCallout">
            <a:avLst>
              <a:gd name="adj1" fmla="val -72568"/>
              <a:gd name="adj2" fmla="val 20343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r>
              <a:rPr lang="en-GB" dirty="0"/>
              <a:t>    Select ‘Yes’</a:t>
            </a:r>
          </a:p>
        </p:txBody>
      </p:sp>
      <p:sp>
        <p:nvSpPr>
          <p:cNvPr id="14" name="Speech Bubble: Rectangle 13">
            <a:extLst>
              <a:ext uri="{FF2B5EF4-FFF2-40B4-BE49-F238E27FC236}">
                <a16:creationId xmlns:a16="http://schemas.microsoft.com/office/drawing/2014/main" id="{8CA8193C-7352-482C-91C4-171E0065CEFD}"/>
              </a:ext>
            </a:extLst>
          </p:cNvPr>
          <p:cNvSpPr/>
          <p:nvPr/>
        </p:nvSpPr>
        <p:spPr>
          <a:xfrm>
            <a:off x="10332173" y="5128156"/>
            <a:ext cx="1368000" cy="500484"/>
          </a:xfrm>
          <a:prstGeom prst="wedgeRectCallout">
            <a:avLst>
              <a:gd name="adj1" fmla="val -72568"/>
              <a:gd name="adj2" fmla="val 20343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dirty="0"/>
              <a:t>Enter Bank details</a:t>
            </a:r>
          </a:p>
        </p:txBody>
      </p:sp>
      <p:sp>
        <p:nvSpPr>
          <p:cNvPr id="15" name="object 3">
            <a:extLst>
              <a:ext uri="{FF2B5EF4-FFF2-40B4-BE49-F238E27FC236}">
                <a16:creationId xmlns:a16="http://schemas.microsoft.com/office/drawing/2014/main" id="{5A2DAE11-B555-48D1-83F2-2B45B7BC9B77}"/>
              </a:ext>
            </a:extLst>
          </p:cNvPr>
          <p:cNvSpPr/>
          <p:nvPr/>
        </p:nvSpPr>
        <p:spPr>
          <a:xfrm>
            <a:off x="4161790" y="3075451"/>
            <a:ext cx="1619250" cy="554465"/>
          </a:xfrm>
          <a:custGeom>
            <a:avLst/>
            <a:gdLst/>
            <a:ahLst/>
            <a:cxnLst/>
            <a:rect l="l" t="t" r="r" b="b"/>
            <a:pathLst>
              <a:path w="2781300" h="440689">
                <a:moveTo>
                  <a:pt x="0" y="440435"/>
                </a:moveTo>
                <a:lnTo>
                  <a:pt x="2781300" y="440435"/>
                </a:lnTo>
                <a:lnTo>
                  <a:pt x="2781300" y="0"/>
                </a:lnTo>
                <a:lnTo>
                  <a:pt x="0" y="0"/>
                </a:lnTo>
                <a:lnTo>
                  <a:pt x="0" y="440435"/>
                </a:lnTo>
                <a:close/>
              </a:path>
            </a:pathLst>
          </a:custGeom>
          <a:ln w="28955">
            <a:solidFill>
              <a:srgbClr val="FD790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Speech Bubble: Rectangle 15">
            <a:extLst>
              <a:ext uri="{FF2B5EF4-FFF2-40B4-BE49-F238E27FC236}">
                <a16:creationId xmlns:a16="http://schemas.microsoft.com/office/drawing/2014/main" id="{0732C19F-AF8B-46E1-9C69-46BF880E8213}"/>
              </a:ext>
            </a:extLst>
          </p:cNvPr>
          <p:cNvSpPr/>
          <p:nvPr/>
        </p:nvSpPr>
        <p:spPr>
          <a:xfrm>
            <a:off x="6240842" y="3048201"/>
            <a:ext cx="3563914" cy="581715"/>
          </a:xfrm>
          <a:prstGeom prst="wedgeRectCallout">
            <a:avLst>
              <a:gd name="adj1" fmla="val -59454"/>
              <a:gd name="adj2" fmla="val 15103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dirty="0"/>
              <a:t>Treatment Supporter can login into Nikshay and view /edit details of patients assigned</a:t>
            </a:r>
          </a:p>
        </p:txBody>
      </p:sp>
      <p:sp>
        <p:nvSpPr>
          <p:cNvPr id="17" name="Speech Bubble: Rectangle 16">
            <a:extLst>
              <a:ext uri="{FF2B5EF4-FFF2-40B4-BE49-F238E27FC236}">
                <a16:creationId xmlns:a16="http://schemas.microsoft.com/office/drawing/2014/main" id="{33332288-1FC4-4C8D-8051-7A75B351105C}"/>
              </a:ext>
            </a:extLst>
          </p:cNvPr>
          <p:cNvSpPr/>
          <p:nvPr/>
        </p:nvSpPr>
        <p:spPr>
          <a:xfrm>
            <a:off x="1442720" y="5826614"/>
            <a:ext cx="2719070" cy="581715"/>
          </a:xfrm>
          <a:prstGeom prst="wedgeRectCallout">
            <a:avLst>
              <a:gd name="adj1" fmla="val 59709"/>
              <a:gd name="adj2" fmla="val -39041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dirty="0"/>
              <a:t>As Bank details are entered, its sent to PFMS for validation</a:t>
            </a:r>
          </a:p>
        </p:txBody>
      </p:sp>
    </p:spTree>
    <p:extLst>
      <p:ext uri="{BB962C8B-B14F-4D97-AF65-F5344CB8AC3E}">
        <p14:creationId xmlns:p14="http://schemas.microsoft.com/office/powerpoint/2010/main" val="1230255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3274" y="0"/>
            <a:ext cx="9360579" cy="627965"/>
          </a:xfrm>
        </p:spPr>
        <p:txBody>
          <a:bodyPr>
            <a:normAutofit/>
          </a:bodyPr>
          <a:lstStyle/>
          <a:p>
            <a:r>
              <a:rPr lang="en-IN" sz="2800" dirty="0"/>
              <a:t>Step 3: </a:t>
            </a:r>
            <a:r>
              <a:rPr lang="en-GB" sz="2800" dirty="0"/>
              <a:t>Assign Treatment Supporter to patient</a:t>
            </a:r>
            <a:endParaRPr lang="en-IN" sz="2800" dirty="0"/>
          </a:p>
        </p:txBody>
      </p:sp>
      <p:sp>
        <p:nvSpPr>
          <p:cNvPr id="6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A3DA487-DDF3-4893-BCCD-6B0773E8E217}"/>
              </a:ext>
            </a:extLst>
          </p:cNvPr>
          <p:cNvSpPr txBox="1"/>
          <p:nvPr/>
        </p:nvSpPr>
        <p:spPr>
          <a:xfrm>
            <a:off x="436037" y="824581"/>
            <a:ext cx="8900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sz="1800" b="1" spc="-5" dirty="0">
                <a:latin typeface="Corbel"/>
                <a:cs typeface="Corbel"/>
              </a:rPr>
              <a:t>Open the </a:t>
            </a:r>
            <a:r>
              <a:rPr sz="1800" b="1" spc="-10" dirty="0">
                <a:latin typeface="Corbel"/>
                <a:cs typeface="Corbel"/>
              </a:rPr>
              <a:t>Patient’s</a:t>
            </a:r>
            <a:r>
              <a:rPr sz="1800" b="1" spc="40" dirty="0">
                <a:latin typeface="Corbel"/>
                <a:cs typeface="Corbel"/>
              </a:rPr>
              <a:t> </a:t>
            </a:r>
            <a:r>
              <a:rPr lang="en-IN" sz="1800" b="1" spc="-5" dirty="0">
                <a:latin typeface="Corbel"/>
                <a:cs typeface="Corbel"/>
              </a:rPr>
              <a:t>record, </a:t>
            </a:r>
            <a:r>
              <a:rPr sz="1800" b="1" spc="-5" dirty="0">
                <a:latin typeface="Corbel"/>
                <a:cs typeface="Corbel"/>
              </a:rPr>
              <a:t>Go to “Others” </a:t>
            </a:r>
            <a:r>
              <a:rPr lang="en-IN" sz="1800" b="1" spc="-5" dirty="0">
                <a:latin typeface="Corbel"/>
                <a:cs typeface="Corbel"/>
                <a:sym typeface="Wingdings" panose="05000000000000000000" pitchFamily="2" charset="2"/>
              </a:rPr>
              <a:t></a:t>
            </a:r>
            <a:r>
              <a:rPr sz="1800" spc="-105" dirty="0">
                <a:latin typeface="Times New Roman"/>
                <a:cs typeface="Times New Roman"/>
              </a:rPr>
              <a:t> </a:t>
            </a:r>
            <a:r>
              <a:rPr sz="1800" b="1" spc="-10" dirty="0">
                <a:latin typeface="Corbel"/>
                <a:cs typeface="Corbel"/>
              </a:rPr>
              <a:t>“Staff/Treatment </a:t>
            </a:r>
            <a:r>
              <a:rPr sz="1800" b="1" spc="-160" dirty="0">
                <a:latin typeface="Corbel"/>
                <a:cs typeface="Corbel"/>
              </a:rPr>
              <a:t>Supporter”</a:t>
            </a:r>
            <a:endParaRPr sz="1800" dirty="0">
              <a:latin typeface="Corbel"/>
              <a:cs typeface="Corbe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471829F-DA85-4ED0-8D26-1A7536683C99}"/>
              </a:ext>
            </a:extLst>
          </p:cNvPr>
          <p:cNvSpPr/>
          <p:nvPr/>
        </p:nvSpPr>
        <p:spPr>
          <a:xfrm>
            <a:off x="0" y="1434083"/>
            <a:ext cx="12192000" cy="5256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Speech Bubble: Rectangle 7">
            <a:extLst>
              <a:ext uri="{FF2B5EF4-FFF2-40B4-BE49-F238E27FC236}">
                <a16:creationId xmlns:a16="http://schemas.microsoft.com/office/drawing/2014/main" id="{809C6030-29B5-4BA7-BDE2-D6A49BBB65DE}"/>
              </a:ext>
            </a:extLst>
          </p:cNvPr>
          <p:cNvSpPr/>
          <p:nvPr/>
        </p:nvSpPr>
        <p:spPr>
          <a:xfrm>
            <a:off x="6793082" y="5738690"/>
            <a:ext cx="1588917" cy="317241"/>
          </a:xfrm>
          <a:prstGeom prst="wedgeRectCallout">
            <a:avLst>
              <a:gd name="adj1" fmla="val -68855"/>
              <a:gd name="adj2" fmla="val -130180"/>
            </a:avLst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r>
              <a:rPr lang="en-GB" dirty="0"/>
              <a:t> Click here to Add</a:t>
            </a:r>
          </a:p>
        </p:txBody>
      </p:sp>
    </p:spTree>
    <p:extLst>
      <p:ext uri="{BB962C8B-B14F-4D97-AF65-F5344CB8AC3E}">
        <p14:creationId xmlns:p14="http://schemas.microsoft.com/office/powerpoint/2010/main" val="309607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73274" y="0"/>
            <a:ext cx="9360579" cy="627965"/>
          </a:xfrm>
        </p:spPr>
        <p:txBody>
          <a:bodyPr>
            <a:normAutofit/>
          </a:bodyPr>
          <a:lstStyle/>
          <a:p>
            <a:r>
              <a:rPr lang="en-IN" sz="2800" dirty="0"/>
              <a:t>Step 3: </a:t>
            </a:r>
            <a:r>
              <a:rPr lang="en-GB" sz="2800" dirty="0"/>
              <a:t>Assign Treatment Supporter to patient</a:t>
            </a:r>
            <a:endParaRPr lang="en-IN" sz="2800" dirty="0"/>
          </a:p>
        </p:txBody>
      </p:sp>
      <p:sp>
        <p:nvSpPr>
          <p:cNvPr id="6" name="object 5"/>
          <p:cNvSpPr/>
          <p:nvPr/>
        </p:nvSpPr>
        <p:spPr>
          <a:xfrm>
            <a:off x="169570" y="95650"/>
            <a:ext cx="1741119" cy="5323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2">
            <a:extLst>
              <a:ext uri="{FF2B5EF4-FFF2-40B4-BE49-F238E27FC236}">
                <a16:creationId xmlns:a16="http://schemas.microsoft.com/office/drawing/2014/main" id="{2A2AB833-4455-4750-8A64-DD94570041CA}"/>
              </a:ext>
            </a:extLst>
          </p:cNvPr>
          <p:cNvSpPr/>
          <p:nvPr/>
        </p:nvSpPr>
        <p:spPr>
          <a:xfrm>
            <a:off x="44196" y="1651000"/>
            <a:ext cx="12147803" cy="49850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86F94A11-6708-4CA2-AB6F-D1E7B64211D7}"/>
              </a:ext>
            </a:extLst>
          </p:cNvPr>
          <p:cNvSpPr/>
          <p:nvPr/>
        </p:nvSpPr>
        <p:spPr>
          <a:xfrm>
            <a:off x="1983232" y="5311140"/>
            <a:ext cx="4112768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0EDC4C-2583-4ED7-9552-312D4711E4C3}"/>
              </a:ext>
            </a:extLst>
          </p:cNvPr>
          <p:cNvSpPr/>
          <p:nvPr/>
        </p:nvSpPr>
        <p:spPr>
          <a:xfrm>
            <a:off x="8205133" y="5972006"/>
            <a:ext cx="3728720" cy="634067"/>
          </a:xfrm>
          <a:prstGeom prst="rect">
            <a:avLst/>
          </a:prstGeom>
          <a:solidFill>
            <a:schemeClr val="bg1"/>
          </a:solidFill>
          <a:ln w="28956">
            <a:solidFill>
              <a:srgbClr val="FD790F"/>
            </a:solidFill>
          </a:ln>
        </p:spPr>
        <p:txBody>
          <a:bodyPr wrap="square" lIns="0" tIns="0" rIns="0" bIns="0" rtlCol="0" anchor="ctr"/>
          <a:lstStyle/>
          <a:p>
            <a:pPr algn="ctr"/>
            <a:r>
              <a:rPr lang="en-GB" dirty="0"/>
              <a:t>Note: The Treatment Supporters of Patient’s current TUs will appear in this drop down</a:t>
            </a:r>
          </a:p>
        </p:txBody>
      </p:sp>
      <p:sp>
        <p:nvSpPr>
          <p:cNvPr id="13" name="object 3">
            <a:extLst>
              <a:ext uri="{FF2B5EF4-FFF2-40B4-BE49-F238E27FC236}">
                <a16:creationId xmlns:a16="http://schemas.microsoft.com/office/drawing/2014/main" id="{E8361910-17BF-483F-B4E0-3A0005647129}"/>
              </a:ext>
            </a:extLst>
          </p:cNvPr>
          <p:cNvSpPr txBox="1"/>
          <p:nvPr/>
        </p:nvSpPr>
        <p:spPr>
          <a:xfrm>
            <a:off x="436037" y="824581"/>
            <a:ext cx="890016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>
              <a:spcBef>
                <a:spcPts val="100"/>
              </a:spcBef>
              <a:tabLst>
                <a:tab pos="299085" algn="l"/>
                <a:tab pos="299720" algn="l"/>
              </a:tabLst>
            </a:pPr>
            <a:r>
              <a:rPr lang="en-IN" sz="1800" b="1" spc="-5" dirty="0">
                <a:latin typeface="Corbel"/>
                <a:cs typeface="Corbel"/>
              </a:rPr>
              <a:t>Select </a:t>
            </a:r>
            <a:r>
              <a:rPr lang="en-IN" sz="1800" b="1" spc="-15" dirty="0">
                <a:latin typeface="Corbel"/>
                <a:cs typeface="Corbel"/>
              </a:rPr>
              <a:t>Treatment </a:t>
            </a:r>
            <a:r>
              <a:rPr lang="en-IN" sz="1800" b="1" spc="-5" dirty="0">
                <a:latin typeface="Corbel"/>
                <a:cs typeface="Corbel"/>
              </a:rPr>
              <a:t>Supporter’s Name</a:t>
            </a:r>
          </a:p>
        </p:txBody>
      </p:sp>
    </p:spTree>
    <p:extLst>
      <p:ext uri="{BB962C8B-B14F-4D97-AF65-F5344CB8AC3E}">
        <p14:creationId xmlns:p14="http://schemas.microsoft.com/office/powerpoint/2010/main" val="10752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2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5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3.xml><?xml version="1.0" encoding="utf-8"?>
<a:theme xmlns:a="http://schemas.openxmlformats.org/drawingml/2006/main" name="6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4.xml><?xml version="1.0" encoding="utf-8"?>
<a:theme xmlns:a="http://schemas.openxmlformats.org/drawingml/2006/main" name="3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5.xml><?xml version="1.0" encoding="utf-8"?>
<a:theme xmlns:a="http://schemas.openxmlformats.org/drawingml/2006/main" name="4_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899</Words>
  <Application>Microsoft Office PowerPoint</Application>
  <PresentationFormat>Widescreen</PresentationFormat>
  <Paragraphs>87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8" baseType="lpstr">
      <vt:lpstr>Arial</vt:lpstr>
      <vt:lpstr>Calibri</vt:lpstr>
      <vt:lpstr>Corbel</vt:lpstr>
      <vt:lpstr>Noto Sans Symbols</vt:lpstr>
      <vt:lpstr>Times New Roman</vt:lpstr>
      <vt:lpstr>Wingdings</vt:lpstr>
      <vt:lpstr>Wingdings 2</vt:lpstr>
      <vt:lpstr>2_Frame</vt:lpstr>
      <vt:lpstr>5_Frame</vt:lpstr>
      <vt:lpstr>6_Frame</vt:lpstr>
      <vt:lpstr>3_Frame</vt:lpstr>
      <vt:lpstr>4_Frame</vt:lpstr>
      <vt:lpstr>Module 6: Treatment Supporter Scheme</vt:lpstr>
      <vt:lpstr>PowerPoint Presentation</vt:lpstr>
      <vt:lpstr>PowerPoint Presentation</vt:lpstr>
      <vt:lpstr>About the Treatment Supporter Honorarium Scheme</vt:lpstr>
      <vt:lpstr>DBT processing via Nikshay</vt:lpstr>
      <vt:lpstr>Step 1: Registration of Treatment Supporter in Nikshay</vt:lpstr>
      <vt:lpstr>Step 2: Update Bank details of Treatment Supporter</vt:lpstr>
      <vt:lpstr>Step 3: Assign Treatment Supporter to patient</vt:lpstr>
      <vt:lpstr>Step 3: Assign Treatment Supporter to patient</vt:lpstr>
      <vt:lpstr>2. Assigning a Treatment Supporter to a Patient</vt:lpstr>
      <vt:lpstr>Step 4: Manually create Benefits</vt:lpstr>
      <vt:lpstr>3. Creation of Benefits by TU</vt:lpstr>
      <vt:lpstr>PowerPoint Presentation</vt:lpstr>
      <vt:lpstr>3. Creation of Benefits by TU</vt:lpstr>
      <vt:lpstr>Step 5: Approval of  Benefit by DBT Checker </vt:lpstr>
      <vt:lpstr>Step 5: Approval of  Benefit by DBT Checker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Manu Mathew</dc:creator>
  <cp:lastModifiedBy>Mitu Ray Chaudhury</cp:lastModifiedBy>
  <cp:revision>149</cp:revision>
  <dcterms:created xsi:type="dcterms:W3CDTF">2018-08-06T06:16:16Z</dcterms:created>
  <dcterms:modified xsi:type="dcterms:W3CDTF">2019-12-26T09:36:15Z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-369173686</vt:i4>
  </property>
  <property fmtid="{D5CDD505-2E9C-101B-9397-08002B2CF9AE}" pid="3" name="_NewReviewCycle">
    <vt:lpwstr/>
  </property>
  <property fmtid="{D5CDD505-2E9C-101B-9397-08002B2CF9AE}" pid="4" name="_EmailSubject">
    <vt:lpwstr>DBT Deck</vt:lpwstr>
  </property>
  <property fmtid="{D5CDD505-2E9C-101B-9397-08002B2CF9AE}" pid="5" name="_AuthorEmail">
    <vt:lpwstr>tonmoy@everwell.org</vt:lpwstr>
  </property>
  <property fmtid="{D5CDD505-2E9C-101B-9397-08002B2CF9AE}" pid="6" name="_AuthorEmailDisplayName">
    <vt:lpwstr>Tonmoy Dutta</vt:lpwstr>
  </property>
</Properties>
</file>