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  <p:sldMasterId id="2147483711" r:id="rId2"/>
    <p:sldMasterId id="2147483723" r:id="rId3"/>
    <p:sldMasterId id="2147483735" r:id="rId4"/>
    <p:sldMasterId id="2147483747" r:id="rId5"/>
  </p:sldMasterIdLst>
  <p:notesMasterIdLst>
    <p:notesMasterId r:id="rId17"/>
  </p:notesMasterIdLst>
  <p:sldIdLst>
    <p:sldId id="992" r:id="rId6"/>
    <p:sldId id="285" r:id="rId7"/>
    <p:sldId id="351" r:id="rId8"/>
    <p:sldId id="363" r:id="rId9"/>
    <p:sldId id="994" r:id="rId10"/>
    <p:sldId id="995" r:id="rId11"/>
    <p:sldId id="353" r:id="rId12"/>
    <p:sldId id="364" r:id="rId13"/>
    <p:sldId id="354" r:id="rId14"/>
    <p:sldId id="366" r:id="rId15"/>
    <p:sldId id="997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Basics of Direct Benefit Transfer" id="{317D5394-5B3A-4A2A-9948-5240D96FC3C3}">
          <p14:sldIdLst>
            <p14:sldId id="992"/>
            <p14:sldId id="285"/>
            <p14:sldId id="351"/>
            <p14:sldId id="363"/>
            <p14:sldId id="994"/>
            <p14:sldId id="995"/>
            <p14:sldId id="353"/>
            <p14:sldId id="364"/>
            <p14:sldId id="354"/>
            <p14:sldId id="366"/>
            <p14:sldId id="9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3" roundtripDataSignature="AMtx7mged4uOU5B1dzn+ZZbdQLJBnp0Wx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tu R Chaudhury" initials="MRC" lastIdx="1" clrIdx="0">
    <p:extLst>
      <p:ext uri="{19B8F6BF-5375-455C-9EA6-DF929625EA0E}">
        <p15:presenceInfo xmlns:p15="http://schemas.microsoft.com/office/powerpoint/2012/main" userId="S-1-5-21-1644491937-1275210071-1417001333-408080" providerId="AD"/>
      </p:ext>
    </p:extLst>
  </p:cmAuthor>
  <p:cmAuthor id="2" name="Tonmoy Tarun Dutta" initials="TTD" lastIdx="2" clrIdx="1">
    <p:extLst>
      <p:ext uri="{19B8F6BF-5375-455C-9EA6-DF929625EA0E}">
        <p15:presenceInfo xmlns:p15="http://schemas.microsoft.com/office/powerpoint/2012/main" userId="Tonmoy Tarun Dut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CF5BD-D2E8-499C-A1B0-93032E648E3E}" v="42" dt="2019-12-27T09:04:06.633"/>
  </p1510:revLst>
</p1510:revInfo>
</file>

<file path=ppt/tableStyles.xml><?xml version="1.0" encoding="utf-8"?>
<a:tblStyleLst xmlns:a="http://schemas.openxmlformats.org/drawingml/2006/main" def="{66E7B655-C571-4936-A472-B0EC13E22957}">
  <a:tblStyle styleId="{66E7B655-C571-4936-A472-B0EC13E229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5214" autoAdjust="0"/>
  </p:normalViewPr>
  <p:slideViewPr>
    <p:cSldViewPr snapToGrid="0">
      <p:cViewPr varScale="1">
        <p:scale>
          <a:sx n="61" d="100"/>
          <a:sy n="61" d="100"/>
        </p:scale>
        <p:origin x="7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1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31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31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1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313" Type="http://customschemas.google.com/relationships/presentationmetadata" Target="metadata"/><Relationship Id="rId318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317" Type="http://schemas.openxmlformats.org/officeDocument/2006/relationships/theme" Target="theme/theme1.xml"/><Relationship Id="rId32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moy Tarun Dutta" userId="192695d1-818c-46ea-b785-f8ebdc140852" providerId="ADAL" clId="{2A7A779F-2563-490C-A798-FA725216509D}"/>
    <pc:docChg chg="addSld delSld modSld delSection modSection">
      <pc:chgData name="Tonmoy Tarun Dutta" userId="192695d1-818c-46ea-b785-f8ebdc140852" providerId="ADAL" clId="{2A7A779F-2563-490C-A798-FA725216509D}" dt="2019-12-20T05:51:50.210" v="3" actId="2696"/>
      <pc:docMkLst>
        <pc:docMk/>
      </pc:docMkLst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3625491770" sldId="369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3105310778" sldId="370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1526511993" sldId="371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2520780394" sldId="372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556790871" sldId="373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1032298877" sldId="374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1697730528" sldId="375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3594108619" sldId="376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3207644469" sldId="377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1441869676" sldId="378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1268435102" sldId="380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2743248097" sldId="416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3660502792" sldId="417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1490597005" sldId="418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3736757260" sldId="419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3917737019" sldId="420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2722388750" sldId="423"/>
        </pc:sldMkLst>
      </pc:sldChg>
      <pc:sldChg chg="del">
        <pc:chgData name="Tonmoy Tarun Dutta" userId="192695d1-818c-46ea-b785-f8ebdc140852" providerId="ADAL" clId="{2A7A779F-2563-490C-A798-FA725216509D}" dt="2019-12-20T05:51:37.436" v="0" actId="2696"/>
        <pc:sldMkLst>
          <pc:docMk/>
          <pc:sldMk cId="2267063622" sldId="993"/>
        </pc:sldMkLst>
      </pc:sldChg>
      <pc:sldChg chg="add del">
        <pc:chgData name="Tonmoy Tarun Dutta" userId="192695d1-818c-46ea-b785-f8ebdc140852" providerId="ADAL" clId="{2A7A779F-2563-490C-A798-FA725216509D}" dt="2019-12-20T05:51:50.210" v="3" actId="2696"/>
        <pc:sldMkLst>
          <pc:docMk/>
          <pc:sldMk cId="572134637" sldId="996"/>
        </pc:sldMkLst>
      </pc:sldChg>
    </pc:docChg>
  </pc:docChgLst>
  <pc:docChgLst>
    <pc:chgData name="Tonmoy Tarun Dutta" userId="192695d1-818c-46ea-b785-f8ebdc140852" providerId="ADAL" clId="{17BCF5BD-D2E8-499C-A1B0-93032E648E3E}"/>
    <pc:docChg chg="undo custSel addSld delSld modSld modSection">
      <pc:chgData name="Tonmoy Tarun Dutta" userId="192695d1-818c-46ea-b785-f8ebdc140852" providerId="ADAL" clId="{17BCF5BD-D2E8-499C-A1B0-93032E648E3E}" dt="2019-12-27T09:04:06.633" v="1817"/>
      <pc:docMkLst>
        <pc:docMk/>
      </pc:docMkLst>
      <pc:sldChg chg="delSp modAnim">
        <pc:chgData name="Tonmoy Tarun Dutta" userId="192695d1-818c-46ea-b785-f8ebdc140852" providerId="ADAL" clId="{17BCF5BD-D2E8-499C-A1B0-93032E648E3E}" dt="2019-12-20T07:08:50.450" v="47"/>
        <pc:sldMkLst>
          <pc:docMk/>
          <pc:sldMk cId="1324531622" sldId="285"/>
        </pc:sldMkLst>
        <pc:picChg chg="del">
          <ac:chgData name="Tonmoy Tarun Dutta" userId="192695d1-818c-46ea-b785-f8ebdc140852" providerId="ADAL" clId="{17BCF5BD-D2E8-499C-A1B0-93032E648E3E}" dt="2019-12-20T07:08:50.450" v="47"/>
          <ac:picMkLst>
            <pc:docMk/>
            <pc:sldMk cId="1324531622" sldId="285"/>
            <ac:picMk id="2" creationId="{1AAF9884-EBCA-4822-9045-008369EF12F9}"/>
          </ac:picMkLst>
        </pc:picChg>
      </pc:sldChg>
      <pc:sldChg chg="modSp">
        <pc:chgData name="Tonmoy Tarun Dutta" userId="192695d1-818c-46ea-b785-f8ebdc140852" providerId="ADAL" clId="{17BCF5BD-D2E8-499C-A1B0-93032E648E3E}" dt="2019-12-27T03:21:09.034" v="1630" actId="207"/>
        <pc:sldMkLst>
          <pc:docMk/>
          <pc:sldMk cId="2143363418" sldId="354"/>
        </pc:sldMkLst>
        <pc:spChg chg="mod">
          <ac:chgData name="Tonmoy Tarun Dutta" userId="192695d1-818c-46ea-b785-f8ebdc140852" providerId="ADAL" clId="{17BCF5BD-D2E8-499C-A1B0-93032E648E3E}" dt="2019-12-27T03:21:09.034" v="1630" actId="207"/>
          <ac:spMkLst>
            <pc:docMk/>
            <pc:sldMk cId="2143363418" sldId="354"/>
            <ac:spMk id="10" creationId="{00000000-0000-0000-0000-000000000000}"/>
          </ac:spMkLst>
        </pc:spChg>
      </pc:sldChg>
      <pc:sldChg chg="modAnim">
        <pc:chgData name="Tonmoy Tarun Dutta" userId="192695d1-818c-46ea-b785-f8ebdc140852" providerId="ADAL" clId="{17BCF5BD-D2E8-499C-A1B0-93032E648E3E}" dt="2019-12-27T08:55:51.079" v="1814"/>
        <pc:sldMkLst>
          <pc:docMk/>
          <pc:sldMk cId="4087538834" sldId="363"/>
        </pc:sldMkLst>
      </pc:sldChg>
      <pc:sldChg chg="modAnim">
        <pc:chgData name="Tonmoy Tarun Dutta" userId="192695d1-818c-46ea-b785-f8ebdc140852" providerId="ADAL" clId="{17BCF5BD-D2E8-499C-A1B0-93032E648E3E}" dt="2019-12-27T08:43:44.921" v="1812"/>
        <pc:sldMkLst>
          <pc:docMk/>
          <pc:sldMk cId="2054614329" sldId="364"/>
        </pc:sldMkLst>
      </pc:sldChg>
      <pc:sldChg chg="addSp modSp">
        <pc:chgData name="Tonmoy Tarun Dutta" userId="192695d1-818c-46ea-b785-f8ebdc140852" providerId="ADAL" clId="{17BCF5BD-D2E8-499C-A1B0-93032E648E3E}" dt="2019-12-27T08:07:23.150" v="1760" actId="1076"/>
        <pc:sldMkLst>
          <pc:docMk/>
          <pc:sldMk cId="1651305179" sldId="992"/>
        </pc:sldMkLst>
        <pc:spChg chg="add mod">
          <ac:chgData name="Tonmoy Tarun Dutta" userId="192695d1-818c-46ea-b785-f8ebdc140852" providerId="ADAL" clId="{17BCF5BD-D2E8-499C-A1B0-93032E648E3E}" dt="2019-12-27T08:07:07.135" v="1756" actId="1076"/>
          <ac:spMkLst>
            <pc:docMk/>
            <pc:sldMk cId="1651305179" sldId="992"/>
            <ac:spMk id="3" creationId="{DD8431F3-5C67-4917-820C-E837E5F35F76}"/>
          </ac:spMkLst>
        </pc:spChg>
        <pc:spChg chg="mod">
          <ac:chgData name="Tonmoy Tarun Dutta" userId="192695d1-818c-46ea-b785-f8ebdc140852" providerId="ADAL" clId="{17BCF5BD-D2E8-499C-A1B0-93032E648E3E}" dt="2019-12-27T08:07:23.150" v="1760" actId="1076"/>
          <ac:spMkLst>
            <pc:docMk/>
            <pc:sldMk cId="1651305179" sldId="992"/>
            <ac:spMk id="4" creationId="{4B97C245-CF22-4223-AA01-1131DF80C50D}"/>
          </ac:spMkLst>
        </pc:spChg>
      </pc:sldChg>
      <pc:sldChg chg="delSp modSp modAnim">
        <pc:chgData name="Tonmoy Tarun Dutta" userId="192695d1-818c-46ea-b785-f8ebdc140852" providerId="ADAL" clId="{17BCF5BD-D2E8-499C-A1B0-93032E648E3E}" dt="2019-12-27T09:04:06.633" v="1817"/>
        <pc:sldMkLst>
          <pc:docMk/>
          <pc:sldMk cId="3107609514" sldId="995"/>
        </pc:sldMkLst>
        <pc:spChg chg="mod topLvl">
          <ac:chgData name="Tonmoy Tarun Dutta" userId="192695d1-818c-46ea-b785-f8ebdc140852" providerId="ADAL" clId="{17BCF5BD-D2E8-499C-A1B0-93032E648E3E}" dt="2019-12-27T08:32:29.388" v="1789" actId="14100"/>
          <ac:spMkLst>
            <pc:docMk/>
            <pc:sldMk cId="3107609514" sldId="995"/>
            <ac:spMk id="33" creationId="{186354F1-B83D-4718-B7B9-8743788183A9}"/>
          </ac:spMkLst>
        </pc:spChg>
        <pc:grpChg chg="del mod">
          <ac:chgData name="Tonmoy Tarun Dutta" userId="192695d1-818c-46ea-b785-f8ebdc140852" providerId="ADAL" clId="{17BCF5BD-D2E8-499C-A1B0-93032E648E3E}" dt="2019-12-27T08:31:48.421" v="1784" actId="165"/>
          <ac:grpSpMkLst>
            <pc:docMk/>
            <pc:sldMk cId="3107609514" sldId="995"/>
            <ac:grpSpMk id="29" creationId="{5D9A3199-19D9-48CB-A049-30D1F39CDCC5}"/>
          </ac:grpSpMkLst>
        </pc:grpChg>
        <pc:grpChg chg="mod topLvl">
          <ac:chgData name="Tonmoy Tarun Dutta" userId="192695d1-818c-46ea-b785-f8ebdc140852" providerId="ADAL" clId="{17BCF5BD-D2E8-499C-A1B0-93032E648E3E}" dt="2019-12-27T08:31:48.421" v="1784" actId="165"/>
          <ac:grpSpMkLst>
            <pc:docMk/>
            <pc:sldMk cId="3107609514" sldId="995"/>
            <ac:grpSpMk id="34" creationId="{488FDE81-A283-42CA-9F44-6452205785EA}"/>
          </ac:grpSpMkLst>
        </pc:grpChg>
        <pc:cxnChg chg="mod">
          <ac:chgData name="Tonmoy Tarun Dutta" userId="192695d1-818c-46ea-b785-f8ebdc140852" providerId="ADAL" clId="{17BCF5BD-D2E8-499C-A1B0-93032E648E3E}" dt="2019-12-27T08:31:28.845" v="1781" actId="14100"/>
          <ac:cxnSpMkLst>
            <pc:docMk/>
            <pc:sldMk cId="3107609514" sldId="995"/>
            <ac:cxnSpMk id="9" creationId="{8BC082D0-3650-4ECD-8D20-E793DD2195CE}"/>
          </ac:cxnSpMkLst>
        </pc:cxnChg>
        <pc:cxnChg chg="mod topLvl">
          <ac:chgData name="Tonmoy Tarun Dutta" userId="192695d1-818c-46ea-b785-f8ebdc140852" providerId="ADAL" clId="{17BCF5BD-D2E8-499C-A1B0-93032E648E3E}" dt="2019-12-27T08:31:48.421" v="1784" actId="165"/>
          <ac:cxnSpMkLst>
            <pc:docMk/>
            <pc:sldMk cId="3107609514" sldId="995"/>
            <ac:cxnSpMk id="30" creationId="{09431427-EE1B-4689-9BFE-CF84683A895A}"/>
          </ac:cxnSpMkLst>
        </pc:cxnChg>
        <pc:cxnChg chg="mod topLvl">
          <ac:chgData name="Tonmoy Tarun Dutta" userId="192695d1-818c-46ea-b785-f8ebdc140852" providerId="ADAL" clId="{17BCF5BD-D2E8-499C-A1B0-93032E648E3E}" dt="2019-12-27T08:31:48.421" v="1784" actId="165"/>
          <ac:cxnSpMkLst>
            <pc:docMk/>
            <pc:sldMk cId="3107609514" sldId="995"/>
            <ac:cxnSpMk id="31" creationId="{464DBAEE-C3E0-4AA8-8BE5-9BCDB033A3A0}"/>
          </ac:cxnSpMkLst>
        </pc:cxnChg>
        <pc:cxnChg chg="mod topLvl">
          <ac:chgData name="Tonmoy Tarun Dutta" userId="192695d1-818c-46ea-b785-f8ebdc140852" providerId="ADAL" clId="{17BCF5BD-D2E8-499C-A1B0-93032E648E3E}" dt="2019-12-27T08:31:48.421" v="1784" actId="165"/>
          <ac:cxnSpMkLst>
            <pc:docMk/>
            <pc:sldMk cId="3107609514" sldId="995"/>
            <ac:cxnSpMk id="32" creationId="{66E22905-7D7A-4590-BFED-B2CE019BA74A}"/>
          </ac:cxnSpMkLst>
        </pc:cxnChg>
      </pc:sldChg>
      <pc:sldChg chg="addSp delSp modSp add del">
        <pc:chgData name="Tonmoy Tarun Dutta" userId="192695d1-818c-46ea-b785-f8ebdc140852" providerId="ADAL" clId="{17BCF5BD-D2E8-499C-A1B0-93032E648E3E}" dt="2019-12-20T08:11:15.149" v="640" actId="2696"/>
        <pc:sldMkLst>
          <pc:docMk/>
          <pc:sldMk cId="3398631893" sldId="996"/>
        </pc:sldMkLst>
        <pc:spChg chg="mod">
          <ac:chgData name="Tonmoy Tarun Dutta" userId="192695d1-818c-46ea-b785-f8ebdc140852" providerId="ADAL" clId="{17BCF5BD-D2E8-499C-A1B0-93032E648E3E}" dt="2019-12-20T07:02:40.041" v="26" actId="20577"/>
          <ac:spMkLst>
            <pc:docMk/>
            <pc:sldMk cId="3398631893" sldId="996"/>
            <ac:spMk id="10" creationId="{00000000-0000-0000-0000-000000000000}"/>
          </ac:spMkLst>
        </pc:spChg>
        <pc:spChg chg="del">
          <ac:chgData name="Tonmoy Tarun Dutta" userId="192695d1-818c-46ea-b785-f8ebdc140852" providerId="ADAL" clId="{17BCF5BD-D2E8-499C-A1B0-93032E648E3E}" dt="2019-12-20T07:02:27.174" v="1" actId="478"/>
          <ac:spMkLst>
            <pc:docMk/>
            <pc:sldMk cId="3398631893" sldId="996"/>
            <ac:spMk id="73" creationId="{A1DBE393-A8DE-4980-990D-1CF5F85188B0}"/>
          </ac:spMkLst>
        </pc:spChg>
        <pc:spChg chg="del">
          <ac:chgData name="Tonmoy Tarun Dutta" userId="192695d1-818c-46ea-b785-f8ebdc140852" providerId="ADAL" clId="{17BCF5BD-D2E8-499C-A1B0-93032E648E3E}" dt="2019-12-20T07:02:27.174" v="1" actId="478"/>
          <ac:spMkLst>
            <pc:docMk/>
            <pc:sldMk cId="3398631893" sldId="996"/>
            <ac:spMk id="74" creationId="{BF40F9D2-C58D-47A7-87A0-A1B7BC011D87}"/>
          </ac:spMkLst>
        </pc:spChg>
        <pc:spChg chg="del">
          <ac:chgData name="Tonmoy Tarun Dutta" userId="192695d1-818c-46ea-b785-f8ebdc140852" providerId="ADAL" clId="{17BCF5BD-D2E8-499C-A1B0-93032E648E3E}" dt="2019-12-20T07:02:27.174" v="1" actId="478"/>
          <ac:spMkLst>
            <pc:docMk/>
            <pc:sldMk cId="3398631893" sldId="996"/>
            <ac:spMk id="75" creationId="{FD2FA33D-2D5B-4995-8C2A-8ECE1C264111}"/>
          </ac:spMkLst>
        </pc:spChg>
        <pc:graphicFrameChg chg="add mod modGraphic">
          <ac:chgData name="Tonmoy Tarun Dutta" userId="192695d1-818c-46ea-b785-f8ebdc140852" providerId="ADAL" clId="{17BCF5BD-D2E8-499C-A1B0-93032E648E3E}" dt="2019-12-20T08:08:12.981" v="536" actId="20577"/>
          <ac:graphicFrameMkLst>
            <pc:docMk/>
            <pc:sldMk cId="3398631893" sldId="996"/>
            <ac:graphicFrameMk id="2" creationId="{B555A66F-6B73-450E-B77A-75632F332FEA}"/>
          </ac:graphicFrameMkLst>
        </pc:graphicFrameChg>
        <pc:picChg chg="del">
          <ac:chgData name="Tonmoy Tarun Dutta" userId="192695d1-818c-46ea-b785-f8ebdc140852" providerId="ADAL" clId="{17BCF5BD-D2E8-499C-A1B0-93032E648E3E}" dt="2019-12-20T07:02:30.331" v="2" actId="478"/>
          <ac:picMkLst>
            <pc:docMk/>
            <pc:sldMk cId="3398631893" sldId="996"/>
            <ac:picMk id="3" creationId="{0B11B72A-3DE6-4D5D-B260-B02548B1159F}"/>
          </ac:picMkLst>
        </pc:picChg>
      </pc:sldChg>
      <pc:sldChg chg="addSp delSp modSp add delAnim modAnim addCm delCm">
        <pc:chgData name="Tonmoy Tarun Dutta" userId="192695d1-818c-46ea-b785-f8ebdc140852" providerId="ADAL" clId="{17BCF5BD-D2E8-499C-A1B0-93032E648E3E}" dt="2019-12-27T03:35:04.278" v="1748"/>
        <pc:sldMkLst>
          <pc:docMk/>
          <pc:sldMk cId="2909566487" sldId="997"/>
        </pc:sldMkLst>
        <pc:spChg chg="add mod">
          <ac:chgData name="Tonmoy Tarun Dutta" userId="192695d1-818c-46ea-b785-f8ebdc140852" providerId="ADAL" clId="{17BCF5BD-D2E8-499C-A1B0-93032E648E3E}" dt="2019-12-20T09:18:12.138" v="1359" actId="20577"/>
          <ac:spMkLst>
            <pc:docMk/>
            <pc:sldMk cId="2909566487" sldId="997"/>
            <ac:spMk id="3" creationId="{006402FC-6F80-40B0-90F4-BDF8F6FCD754}"/>
          </ac:spMkLst>
        </pc:spChg>
        <pc:spChg chg="mod">
          <ac:chgData name="Tonmoy Tarun Dutta" userId="192695d1-818c-46ea-b785-f8ebdc140852" providerId="ADAL" clId="{17BCF5BD-D2E8-499C-A1B0-93032E648E3E}" dt="2019-12-27T03:34:04.323" v="1742" actId="207"/>
          <ac:spMkLst>
            <pc:docMk/>
            <pc:sldMk cId="2909566487" sldId="997"/>
            <ac:spMk id="10" creationId="{00000000-0000-0000-0000-000000000000}"/>
          </ac:spMkLst>
        </pc:spChg>
        <pc:spChg chg="add mod">
          <ac:chgData name="Tonmoy Tarun Dutta" userId="192695d1-818c-46ea-b785-f8ebdc140852" providerId="ADAL" clId="{17BCF5BD-D2E8-499C-A1B0-93032E648E3E}" dt="2019-12-27T03:33:53.971" v="1740" actId="1076"/>
          <ac:spMkLst>
            <pc:docMk/>
            <pc:sldMk cId="2909566487" sldId="997"/>
            <ac:spMk id="13" creationId="{589631B0-3037-4882-928A-41BCE38AE763}"/>
          </ac:spMkLst>
        </pc:spChg>
        <pc:graphicFrameChg chg="del">
          <ac:chgData name="Tonmoy Tarun Dutta" userId="192695d1-818c-46ea-b785-f8ebdc140852" providerId="ADAL" clId="{17BCF5BD-D2E8-499C-A1B0-93032E648E3E}" dt="2019-12-20T08:08:24.536" v="538" actId="478"/>
          <ac:graphicFrameMkLst>
            <pc:docMk/>
            <pc:sldMk cId="2909566487" sldId="997"/>
            <ac:graphicFrameMk id="2" creationId="{B555A66F-6B73-450E-B77A-75632F332FEA}"/>
          </ac:graphicFrameMkLst>
        </pc:graphicFrameChg>
        <pc:graphicFrameChg chg="add mod modGraphic">
          <ac:chgData name="Tonmoy Tarun Dutta" userId="192695d1-818c-46ea-b785-f8ebdc140852" providerId="ADAL" clId="{17BCF5BD-D2E8-499C-A1B0-93032E648E3E}" dt="2019-12-27T03:19:35.204" v="1615" actId="14734"/>
          <ac:graphicFrameMkLst>
            <pc:docMk/>
            <pc:sldMk cId="2909566487" sldId="997"/>
            <ac:graphicFrameMk id="5" creationId="{0ACCA25C-6E3C-4709-A449-8709C7930FE5}"/>
          </ac:graphicFrameMkLst>
        </pc:graphicFrameChg>
        <pc:graphicFrameChg chg="add del mod modGraphic">
          <ac:chgData name="Tonmoy Tarun Dutta" userId="192695d1-818c-46ea-b785-f8ebdc140852" providerId="ADAL" clId="{17BCF5BD-D2E8-499C-A1B0-93032E648E3E}" dt="2019-12-27T03:16:27.114" v="1497"/>
          <ac:graphicFrameMkLst>
            <pc:docMk/>
            <pc:sldMk cId="2909566487" sldId="997"/>
            <ac:graphicFrameMk id="6" creationId="{FDACB60F-ABC4-4039-9D6C-DF9A8B2F3C8A}"/>
          </ac:graphicFrameMkLst>
        </pc:graphicFrameChg>
        <pc:graphicFrameChg chg="add mod modGraphic">
          <ac:chgData name="Tonmoy Tarun Dutta" userId="192695d1-818c-46ea-b785-f8ebdc140852" providerId="ADAL" clId="{17BCF5BD-D2E8-499C-A1B0-93032E648E3E}" dt="2019-12-27T03:19:40.658" v="1617" actId="6549"/>
          <ac:graphicFrameMkLst>
            <pc:docMk/>
            <pc:sldMk cId="2909566487" sldId="997"/>
            <ac:graphicFrameMk id="7" creationId="{51B48439-0E5E-4132-89B7-FBBDB9ADFA3B}"/>
          </ac:graphicFrameMkLst>
        </pc:graphicFrameChg>
        <pc:graphicFrameChg chg="add mod modGraphic">
          <ac:chgData name="Tonmoy Tarun Dutta" userId="192695d1-818c-46ea-b785-f8ebdc140852" providerId="ADAL" clId="{17BCF5BD-D2E8-499C-A1B0-93032E648E3E}" dt="2019-12-27T03:33:57.305" v="1741" actId="1076"/>
          <ac:graphicFrameMkLst>
            <pc:docMk/>
            <pc:sldMk cId="2909566487" sldId="997"/>
            <ac:graphicFrameMk id="8" creationId="{11A75724-ADAB-4298-909D-835F192E52C3}"/>
          </ac:graphicFrameMkLst>
        </pc:graphicFrameChg>
        <pc:graphicFrameChg chg="add del mod modGraphic">
          <ac:chgData name="Tonmoy Tarun Dutta" userId="192695d1-818c-46ea-b785-f8ebdc140852" providerId="ADAL" clId="{17BCF5BD-D2E8-499C-A1B0-93032E648E3E}" dt="2019-12-27T03:33:10.111" v="1717" actId="478"/>
          <ac:graphicFrameMkLst>
            <pc:docMk/>
            <pc:sldMk cId="2909566487" sldId="997"/>
            <ac:graphicFrameMk id="9" creationId="{60C0A977-7CFA-4F42-87CB-8873A48B2342}"/>
          </ac:graphicFrameMkLst>
        </pc:graphicFrameChg>
        <pc:graphicFrameChg chg="add mod modGraphic">
          <ac:chgData name="Tonmoy Tarun Dutta" userId="192695d1-818c-46ea-b785-f8ebdc140852" providerId="ADAL" clId="{17BCF5BD-D2E8-499C-A1B0-93032E648E3E}" dt="2019-12-27T03:33:53.971" v="1740" actId="1076"/>
          <ac:graphicFrameMkLst>
            <pc:docMk/>
            <pc:sldMk cId="2909566487" sldId="997"/>
            <ac:graphicFrameMk id="11" creationId="{1D5E59DA-1A42-46C5-A0D4-1EB0DC1A96DA}"/>
          </ac:graphicFrameMkLst>
        </pc:graphicFrameChg>
        <pc:graphicFrameChg chg="add mod modGraphic">
          <ac:chgData name="Tonmoy Tarun Dutta" userId="192695d1-818c-46ea-b785-f8ebdc140852" providerId="ADAL" clId="{17BCF5BD-D2E8-499C-A1B0-93032E648E3E}" dt="2019-12-27T03:33:43.810" v="1739" actId="1076"/>
          <ac:graphicFrameMkLst>
            <pc:docMk/>
            <pc:sldMk cId="2909566487" sldId="997"/>
            <ac:graphicFrameMk id="14" creationId="{ABC3B97B-815C-4D02-8D7F-1998BA2A2A0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59296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012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rbel" panose="020B0503020204020204"/>
              </a:rPr>
              <a:t>IPB requires only Aadhar Card</a:t>
            </a:r>
            <a:endParaRPr dirty="0"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557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880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9581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0296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Corbel" panose="020B0503020204020204"/>
              </a:rPr>
              <a:t>As DBT Maker processes a benefit, s of the Benefit Payment is “Pending at Maker”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Corbel" panose="020B0503020204020204"/>
              </a:rPr>
              <a:t>As TU User approves, the Benefit record is visible in “Pending” list of DTO (Approver) &amp; its status is “Pending for Approver”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6459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2161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89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10216461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0005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10186293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rgbClr val="CC4B14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E212AD-7BDF-4F5A-97B5-D6C23DC2D9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8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A70CCE-300C-43FA-9B52-15F45FEEA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5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2C72B3-A82A-427D-8259-76A6E9BF1A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9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10216461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0005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10186293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rgbClr val="CC4B14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E212AD-7BDF-4F5A-97B5-D6C23DC2D9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270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F46"/>
                </a:solidFill>
              </a:defRPr>
            </a:lvl1pPr>
            <a:lvl2pPr>
              <a:defRPr>
                <a:solidFill>
                  <a:srgbClr val="000F46"/>
                </a:solidFill>
              </a:defRPr>
            </a:lvl2pPr>
            <a:lvl3pPr>
              <a:defRPr>
                <a:solidFill>
                  <a:srgbClr val="000F46"/>
                </a:solidFill>
              </a:defRPr>
            </a:lvl3pPr>
            <a:lvl4pPr>
              <a:defRPr>
                <a:solidFill>
                  <a:srgbClr val="000F46"/>
                </a:solidFill>
              </a:defRPr>
            </a:lvl4pPr>
            <a:lvl5pPr>
              <a:defRPr>
                <a:solidFill>
                  <a:srgbClr val="000F4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</p:spPr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EB5D1E-B592-4073-B1FA-63D911255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887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rgbClr val="000F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9EA425-4206-4864-A99F-860504ED8D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18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F2223E-3C34-418B-A110-3485A9435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54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0A4563-71F1-4BBE-BEBD-39ED9380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0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BA24BE-C740-4D25-A3E5-75BB47628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30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BF547-C395-46D3-9E30-33E513BA5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907B8-2621-4BF9-988D-C28476625AB5}"/>
              </a:ext>
            </a:extLst>
          </p:cNvPr>
          <p:cNvSpPr/>
          <p:nvPr userDrawn="1"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E1C66B-6AF1-4A59-BD48-A10DCCAF6482}"/>
              </a:ext>
            </a:extLst>
          </p:cNvPr>
          <p:cNvSpPr/>
          <p:nvPr userDrawn="1"/>
        </p:nvSpPr>
        <p:spPr>
          <a:xfrm>
            <a:off x="1" y="758952"/>
            <a:ext cx="384048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457200">
              <a:buClrTx/>
              <a:buFontTx/>
              <a:buNone/>
            </a:pPr>
            <a:endParaRPr lang="en-IN" sz="18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270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8036C1-B869-494C-B43E-49DE2A49B0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97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F46"/>
                </a:solidFill>
              </a:defRPr>
            </a:lvl1pPr>
            <a:lvl2pPr>
              <a:defRPr>
                <a:solidFill>
                  <a:srgbClr val="000F46"/>
                </a:solidFill>
              </a:defRPr>
            </a:lvl2pPr>
            <a:lvl3pPr>
              <a:defRPr>
                <a:solidFill>
                  <a:srgbClr val="000F46"/>
                </a:solidFill>
              </a:defRPr>
            </a:lvl3pPr>
            <a:lvl4pPr>
              <a:defRPr>
                <a:solidFill>
                  <a:srgbClr val="000F46"/>
                </a:solidFill>
              </a:defRPr>
            </a:lvl4pPr>
            <a:lvl5pPr>
              <a:defRPr>
                <a:solidFill>
                  <a:srgbClr val="000F4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</p:spPr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EB5D1E-B592-4073-B1FA-63D911255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43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BA954-F8EA-4B94-97CC-780A6E1C61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855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A70CCE-300C-43FA-9B52-15F45FEEA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14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2C72B3-A82A-427D-8259-76A6E9BF1A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956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10216461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0005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10186293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rgbClr val="CC4B14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E212AD-7BDF-4F5A-97B5-D6C23DC2D9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9993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F46"/>
                </a:solidFill>
              </a:defRPr>
            </a:lvl1pPr>
            <a:lvl2pPr>
              <a:defRPr>
                <a:solidFill>
                  <a:srgbClr val="000F46"/>
                </a:solidFill>
              </a:defRPr>
            </a:lvl2pPr>
            <a:lvl3pPr>
              <a:defRPr>
                <a:solidFill>
                  <a:srgbClr val="000F46"/>
                </a:solidFill>
              </a:defRPr>
            </a:lvl3pPr>
            <a:lvl4pPr>
              <a:defRPr>
                <a:solidFill>
                  <a:srgbClr val="000F46"/>
                </a:solidFill>
              </a:defRPr>
            </a:lvl4pPr>
            <a:lvl5pPr>
              <a:defRPr>
                <a:solidFill>
                  <a:srgbClr val="000F4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</p:spPr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EB5D1E-B592-4073-B1FA-63D911255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661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rgbClr val="000F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9EA425-4206-4864-A99F-860504ED8D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329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F2223E-3C34-418B-A110-3485A9435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804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0A4563-71F1-4BBE-BEBD-39ED9380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448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BA24BE-C740-4D25-A3E5-75BB47628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187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BF547-C395-46D3-9E30-33E513BA5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907B8-2621-4BF9-988D-C28476625AB5}"/>
              </a:ext>
            </a:extLst>
          </p:cNvPr>
          <p:cNvSpPr/>
          <p:nvPr userDrawn="1"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E1C66B-6AF1-4A59-BD48-A10DCCAF6482}"/>
              </a:ext>
            </a:extLst>
          </p:cNvPr>
          <p:cNvSpPr/>
          <p:nvPr userDrawn="1"/>
        </p:nvSpPr>
        <p:spPr>
          <a:xfrm>
            <a:off x="1" y="758952"/>
            <a:ext cx="384048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457200">
              <a:buClrTx/>
              <a:buFontTx/>
              <a:buNone/>
            </a:pPr>
            <a:endParaRPr lang="en-IN" sz="18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05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rgbClr val="000F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9EA425-4206-4864-A99F-860504ED8D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5069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8036C1-B869-494C-B43E-49DE2A49B0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8354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BA954-F8EA-4B94-97CC-780A6E1C61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2117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A70CCE-300C-43FA-9B52-15F45FEEA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4922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2C72B3-A82A-427D-8259-76A6E9BF1A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5721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10216461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0005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10186293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rgbClr val="CC4B14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E212AD-7BDF-4F5A-97B5-D6C23DC2D9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636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F46"/>
                </a:solidFill>
              </a:defRPr>
            </a:lvl1pPr>
            <a:lvl2pPr>
              <a:defRPr>
                <a:solidFill>
                  <a:srgbClr val="000F46"/>
                </a:solidFill>
              </a:defRPr>
            </a:lvl2pPr>
            <a:lvl3pPr>
              <a:defRPr>
                <a:solidFill>
                  <a:srgbClr val="000F46"/>
                </a:solidFill>
              </a:defRPr>
            </a:lvl3pPr>
            <a:lvl4pPr>
              <a:defRPr>
                <a:solidFill>
                  <a:srgbClr val="000F46"/>
                </a:solidFill>
              </a:defRPr>
            </a:lvl4pPr>
            <a:lvl5pPr>
              <a:defRPr>
                <a:solidFill>
                  <a:srgbClr val="000F4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EB5D1E-B592-4073-B1FA-63D911255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024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rgbClr val="000F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9EA425-4206-4864-A99F-860504ED8D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561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F2223E-3C34-418B-A110-3485A9435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348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0A4563-71F1-4BBE-BEBD-39ED9380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263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BA24BE-C740-4D25-A3E5-75BB47628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95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F2223E-3C34-418B-A110-3485A9435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7628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BF547-C395-46D3-9E30-33E513BA5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907B8-2621-4BF9-988D-C28476625AB5}"/>
              </a:ext>
            </a:extLst>
          </p:cNvPr>
          <p:cNvSpPr/>
          <p:nvPr userDrawn="1"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E1C66B-6AF1-4A59-BD48-A10DCCAF6482}"/>
              </a:ext>
            </a:extLst>
          </p:cNvPr>
          <p:cNvSpPr/>
          <p:nvPr userDrawn="1"/>
        </p:nvSpPr>
        <p:spPr>
          <a:xfrm>
            <a:off x="1" y="758952"/>
            <a:ext cx="384048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80480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8036C1-B869-494C-B43E-49DE2A49B0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9024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BA954-F8EA-4B94-97CC-780A6E1C61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4072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A70CCE-300C-43FA-9B52-15F45FEEA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493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2C72B3-A82A-427D-8259-76A6E9BF1A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1077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Width Head + Copy - Text Only">
  <p:cSld name="Full Width Head + Copy - Text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"/>
          <p:cNvSpPr txBox="1">
            <a:spLocks noGrp="1"/>
          </p:cNvSpPr>
          <p:nvPr>
            <p:ph type="body" idx="1"/>
          </p:nvPr>
        </p:nvSpPr>
        <p:spPr>
          <a:xfrm>
            <a:off x="486837" y="1718735"/>
            <a:ext cx="11106151" cy="4519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7154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67"/>
              <a:buChar char="●"/>
              <a:defRPr sz="1867" b="0"/>
            </a:lvl1pPr>
            <a:lvl2pPr marL="914400" lvl="1" indent="-338645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6C8C1A"/>
              </a:buClr>
              <a:buSzPts val="1733"/>
              <a:buFont typeface="Noto Sans Symbols"/>
              <a:buChar char="▪"/>
              <a:defRPr sz="1733"/>
            </a:lvl2pPr>
            <a:lvl3pPr marL="1371600" lvl="2" indent="-330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086AB"/>
              </a:buClr>
              <a:buSzPts val="1600"/>
              <a:buFont typeface="Arial"/>
              <a:buChar char="•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Arial"/>
              <a:buChar char="-"/>
              <a:defRPr/>
            </a:lvl4pPr>
            <a:lvl5pPr marL="2286000" lvl="4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486837" y="646262"/>
            <a:ext cx="11106151" cy="697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020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10216461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0005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10186293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rgbClr val="CC4B14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E212AD-7BDF-4F5A-97B5-D6C23DC2D9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105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F46"/>
                </a:solidFill>
              </a:defRPr>
            </a:lvl1pPr>
            <a:lvl2pPr>
              <a:defRPr>
                <a:solidFill>
                  <a:srgbClr val="000F46"/>
                </a:solidFill>
              </a:defRPr>
            </a:lvl2pPr>
            <a:lvl3pPr>
              <a:defRPr>
                <a:solidFill>
                  <a:srgbClr val="000F46"/>
                </a:solidFill>
              </a:defRPr>
            </a:lvl3pPr>
            <a:lvl4pPr>
              <a:defRPr>
                <a:solidFill>
                  <a:srgbClr val="000F46"/>
                </a:solidFill>
              </a:defRPr>
            </a:lvl4pPr>
            <a:lvl5pPr>
              <a:defRPr>
                <a:solidFill>
                  <a:srgbClr val="000F4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EB5D1E-B592-4073-B1FA-63D911255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851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rgbClr val="000F4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9EA425-4206-4864-A99F-860504ED8D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107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F2223E-3C34-418B-A110-3485A9435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6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0A4563-71F1-4BBE-BEBD-39ED9380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547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0A4563-71F1-4BBE-BEBD-39ED9380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08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BA24BE-C740-4D25-A3E5-75BB47628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237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BF547-C395-46D3-9E30-33E513BA5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907B8-2621-4BF9-988D-C28476625AB5}"/>
              </a:ext>
            </a:extLst>
          </p:cNvPr>
          <p:cNvSpPr/>
          <p:nvPr userDrawn="1"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E1C66B-6AF1-4A59-BD48-A10DCCAF6482}"/>
              </a:ext>
            </a:extLst>
          </p:cNvPr>
          <p:cNvSpPr/>
          <p:nvPr userDrawn="1"/>
        </p:nvSpPr>
        <p:spPr>
          <a:xfrm>
            <a:off x="1" y="758952"/>
            <a:ext cx="384048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33164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8036C1-B869-494C-B43E-49DE2A49B0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0769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BA954-F8EA-4B94-97CC-780A6E1C61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016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A70CCE-300C-43FA-9B52-15F45FEEA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6844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2C72B3-A82A-427D-8259-76A6E9BF1A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90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BA24BE-C740-4D25-A3E5-75BB47628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BF547-C395-46D3-9E30-33E513BA5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907B8-2621-4BF9-988D-C28476625AB5}"/>
              </a:ext>
            </a:extLst>
          </p:cNvPr>
          <p:cNvSpPr/>
          <p:nvPr userDrawn="1"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E1C66B-6AF1-4A59-BD48-A10DCCAF6482}"/>
              </a:ext>
            </a:extLst>
          </p:cNvPr>
          <p:cNvSpPr/>
          <p:nvPr userDrawn="1"/>
        </p:nvSpPr>
        <p:spPr>
          <a:xfrm>
            <a:off x="1" y="758952"/>
            <a:ext cx="384048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457200">
              <a:buClrTx/>
              <a:buFontTx/>
              <a:buNone/>
            </a:pPr>
            <a:endParaRPr lang="en-IN" sz="18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1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8036C1-B869-494C-B43E-49DE2A49B0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4CD0-FC2C-42A0-8238-B5560E603626}" type="datetimeFigureOut">
              <a:rPr lang="en-IN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27-12-2019</a:t>
            </a:fld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IN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426-5B99-4009-B816-91CE10B8C909}" type="slidenum">
              <a:rPr lang="en-IN" smtClean="0">
                <a:solidFill>
                  <a:srgbClr val="40BAD2"/>
                </a:solidFill>
              </a:rPr>
              <a:pPr/>
              <a:t>‹#›</a:t>
            </a:fld>
            <a:endParaRPr lang="en-IN" dirty="0">
              <a:solidFill>
                <a:srgbClr val="40BAD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BA954-F8EA-4B94-97CC-780A6E1C61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" y="0"/>
            <a:ext cx="1823778" cy="73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457200">
              <a:buClrTx/>
              <a:buFontTx/>
              <a:buNone/>
            </a:pPr>
            <a:endParaRPr lang="en-IN" sz="1800" kern="120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>
              <a:buClrTx/>
              <a:buFontTx/>
              <a:buNone/>
            </a:pPr>
            <a:fld id="{4A444CD0-FC2C-42A0-8238-B5560E603626}" type="datetimeFigureOut">
              <a:rPr lang="en-IN" kern="1200" smtClean="0">
                <a:solidFill>
                  <a:srgbClr val="000000">
                    <a:lumMod val="50000"/>
                    <a:lumOff val="50000"/>
                  </a:srgbClr>
                </a:solidFill>
                <a:latin typeface="Corbel"/>
                <a:ea typeface="+mn-ea"/>
                <a:cs typeface="+mn-cs"/>
              </a:rPr>
              <a:pPr defTabSz="457200">
                <a:buClrTx/>
                <a:buFontTx/>
                <a:buNone/>
              </a:pPr>
              <a:t>27-12-2019</a:t>
            </a:fld>
            <a:endParaRPr lang="en-IN" kern="1200" dirty="0">
              <a:solidFill>
                <a:srgbClr val="000000">
                  <a:lumMod val="50000"/>
                  <a:lumOff val="50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>
              <a:buClrTx/>
              <a:buFontTx/>
              <a:buNone/>
            </a:pPr>
            <a:endParaRPr lang="en-IN" kern="1200" dirty="0">
              <a:solidFill>
                <a:srgbClr val="000000">
                  <a:lumMod val="50000"/>
                  <a:lumOff val="50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defTabSz="457200">
              <a:buClrTx/>
              <a:buFontTx/>
              <a:buNone/>
            </a:pPr>
            <a:fld id="{E566D426-5B99-4009-B816-91CE10B8C909}" type="slidenum">
              <a:rPr lang="en-IN" kern="1200" smtClean="0">
                <a:solidFill>
                  <a:srgbClr val="40BAD2"/>
                </a:solidFill>
                <a:latin typeface="Corbel"/>
                <a:ea typeface="+mn-ea"/>
                <a:cs typeface="+mn-cs"/>
              </a:rPr>
              <a:pPr defTabSz="457200">
                <a:buClrTx/>
                <a:buFontTx/>
                <a:buNone/>
              </a:pPr>
              <a:t>‹#›</a:t>
            </a:fld>
            <a:endParaRPr lang="en-IN" kern="1200" dirty="0">
              <a:solidFill>
                <a:srgbClr val="40BAD2"/>
              </a:solidFill>
              <a:latin typeface="Corbel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A8B1C3-5324-4B70-90AE-CE586592B2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5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rgbClr val="000F46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rgbClr val="000F46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rgbClr val="000F46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457200">
              <a:buClrTx/>
              <a:buFontTx/>
              <a:buNone/>
            </a:pPr>
            <a:endParaRPr lang="en-IN" sz="1800" kern="120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>
              <a:buClrTx/>
              <a:buFontTx/>
              <a:buNone/>
            </a:pPr>
            <a:fld id="{4A444CD0-FC2C-42A0-8238-B5560E603626}" type="datetimeFigureOut">
              <a:rPr lang="en-IN" kern="1200" smtClean="0">
                <a:solidFill>
                  <a:srgbClr val="000000">
                    <a:lumMod val="50000"/>
                    <a:lumOff val="50000"/>
                  </a:srgbClr>
                </a:solidFill>
                <a:latin typeface="Corbel"/>
                <a:ea typeface="+mn-ea"/>
                <a:cs typeface="+mn-cs"/>
              </a:rPr>
              <a:pPr defTabSz="457200">
                <a:buClrTx/>
                <a:buFontTx/>
                <a:buNone/>
              </a:pPr>
              <a:t>27-12-2019</a:t>
            </a:fld>
            <a:endParaRPr lang="en-IN" kern="1200" dirty="0">
              <a:solidFill>
                <a:srgbClr val="000000">
                  <a:lumMod val="50000"/>
                  <a:lumOff val="50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>
              <a:buClrTx/>
              <a:buFontTx/>
              <a:buNone/>
            </a:pPr>
            <a:endParaRPr lang="en-IN" kern="1200" dirty="0">
              <a:solidFill>
                <a:srgbClr val="000000">
                  <a:lumMod val="50000"/>
                  <a:lumOff val="50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defTabSz="457200">
              <a:buClrTx/>
              <a:buFontTx/>
              <a:buNone/>
            </a:pPr>
            <a:fld id="{E566D426-5B99-4009-B816-91CE10B8C909}" type="slidenum">
              <a:rPr lang="en-IN" kern="1200" smtClean="0">
                <a:solidFill>
                  <a:srgbClr val="40BAD2"/>
                </a:solidFill>
                <a:latin typeface="Corbel"/>
                <a:ea typeface="+mn-ea"/>
                <a:cs typeface="+mn-cs"/>
              </a:rPr>
              <a:pPr defTabSz="457200">
                <a:buClrTx/>
                <a:buFontTx/>
                <a:buNone/>
              </a:pPr>
              <a:t>‹#›</a:t>
            </a:fld>
            <a:endParaRPr lang="en-IN" kern="1200" dirty="0">
              <a:solidFill>
                <a:srgbClr val="40BAD2"/>
              </a:solidFill>
              <a:latin typeface="Corbel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A8B1C3-5324-4B70-90AE-CE586592B2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0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rgbClr val="000F46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rgbClr val="000F46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rgbClr val="000F46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457200">
              <a:buClrTx/>
              <a:buFontTx/>
              <a:buNone/>
            </a:pPr>
            <a:endParaRPr lang="en-IN" sz="1800" kern="120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>
              <a:buClrTx/>
              <a:buFontTx/>
              <a:buNone/>
            </a:pPr>
            <a:fld id="{4A444CD0-FC2C-42A0-8238-B5560E603626}" type="datetimeFigureOut">
              <a:rPr lang="en-IN" kern="1200" smtClean="0">
                <a:solidFill>
                  <a:srgbClr val="000000">
                    <a:lumMod val="50000"/>
                    <a:lumOff val="50000"/>
                  </a:srgbClr>
                </a:solidFill>
                <a:latin typeface="Corbel"/>
                <a:ea typeface="+mn-ea"/>
              </a:rPr>
              <a:pPr defTabSz="457200">
                <a:buClrTx/>
                <a:buFontTx/>
                <a:buNone/>
              </a:pPr>
              <a:t>27-12-2019</a:t>
            </a:fld>
            <a:endParaRPr lang="en-IN" kern="1200" dirty="0">
              <a:solidFill>
                <a:srgbClr val="000000">
                  <a:lumMod val="50000"/>
                  <a:lumOff val="50000"/>
                </a:srgbClr>
              </a:solidFill>
              <a:latin typeface="Corbel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>
              <a:buClrTx/>
              <a:buFontTx/>
              <a:buNone/>
            </a:pPr>
            <a:endParaRPr lang="en-IN" kern="1200" dirty="0">
              <a:solidFill>
                <a:srgbClr val="000000">
                  <a:lumMod val="50000"/>
                  <a:lumOff val="50000"/>
                </a:srgbClr>
              </a:solidFill>
              <a:latin typeface="Corbel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defTabSz="457200">
              <a:buClrTx/>
              <a:buFontTx/>
              <a:buNone/>
            </a:pPr>
            <a:fld id="{E566D426-5B99-4009-B816-91CE10B8C909}" type="slidenum">
              <a:rPr lang="en-IN" kern="1200" smtClean="0">
                <a:solidFill>
                  <a:srgbClr val="40BAD2"/>
                </a:solidFill>
                <a:latin typeface="Corbel"/>
                <a:ea typeface="+mn-ea"/>
              </a:rPr>
              <a:pPr defTabSz="457200">
                <a:buClrTx/>
                <a:buFontTx/>
                <a:buNone/>
              </a:pPr>
              <a:t>‹#›</a:t>
            </a:fld>
            <a:endParaRPr lang="en-IN" kern="1200" dirty="0">
              <a:solidFill>
                <a:srgbClr val="40BAD2"/>
              </a:solidFill>
              <a:latin typeface="Corbel"/>
              <a:ea typeface="+mn-e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A8B1C3-5324-4B70-90AE-CE586592B2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00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rgbClr val="000F46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rgbClr val="000F46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rgbClr val="000F46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44878" y="0"/>
            <a:ext cx="9574060" cy="589936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 userDrawn="1"/>
        </p:nvSpPr>
        <p:spPr>
          <a:xfrm>
            <a:off x="0" y="1452906"/>
            <a:ext cx="108000" cy="4392000"/>
          </a:xfrm>
          <a:prstGeom prst="rect">
            <a:avLst/>
          </a:prstGeom>
          <a:solidFill>
            <a:srgbClr val="0099FF"/>
          </a:solidFill>
          <a:ln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A8B1C3-5324-4B70-90AE-CE586592B29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4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rgbClr val="000F46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rgbClr val="000F46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rgbClr val="000F46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444CD0-FC2C-42A0-8238-B5560E603626}" type="datetimeFigureOut">
              <a:rPr lang="en-IN" smtClean="0"/>
              <a:t>27-12-2019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566D426-5B99-4009-B816-91CE10B8C90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A8B1C3-5324-4B70-90AE-CE586592B2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938" y="6707875"/>
            <a:ext cx="12192000" cy="17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10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rgbClr val="000F46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rgbClr val="000F46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rgbClr val="000F46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000F4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97C245-CF22-4223-AA01-1131DF80C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2157" y="3207774"/>
            <a:ext cx="7315200" cy="1124712"/>
          </a:xfrm>
        </p:spPr>
        <p:txBody>
          <a:bodyPr>
            <a:normAutofit/>
          </a:bodyPr>
          <a:lstStyle/>
          <a:p>
            <a:r>
              <a:rPr lang="en-IN" dirty="0"/>
              <a:t>Basic concepts of DBT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DD8431F3-5C67-4917-820C-E837E5F35F76}"/>
              </a:ext>
            </a:extLst>
          </p:cNvPr>
          <p:cNvSpPr txBox="1">
            <a:spLocks/>
          </p:cNvSpPr>
          <p:nvPr/>
        </p:nvSpPr>
        <p:spPr>
          <a:xfrm>
            <a:off x="117987" y="784025"/>
            <a:ext cx="3244645" cy="10288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b="0" kern="1200" spc="-100" baseline="0">
                <a:solidFill>
                  <a:srgbClr val="000F4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r>
              <a:rPr lang="en-IN" dirty="0"/>
              <a:t>Module 4:</a:t>
            </a:r>
          </a:p>
        </p:txBody>
      </p:sp>
    </p:spTree>
    <p:extLst>
      <p:ext uri="{BB962C8B-B14F-4D97-AF65-F5344CB8AC3E}">
        <p14:creationId xmlns:p14="http://schemas.microsoft.com/office/powerpoint/2010/main" val="1651305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572499" y="9868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View Benefit details of patient</a:t>
            </a: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11B72A-3DE6-4D5D-B260-B02548B115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935" y="971638"/>
            <a:ext cx="11730330" cy="5148249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1DBE393-A8DE-4980-990D-1CF5F85188B0}"/>
              </a:ext>
            </a:extLst>
          </p:cNvPr>
          <p:cNvSpPr/>
          <p:nvPr/>
        </p:nvSpPr>
        <p:spPr>
          <a:xfrm>
            <a:off x="2403119" y="2300055"/>
            <a:ext cx="330745" cy="294967"/>
          </a:xfrm>
          <a:prstGeom prst="rect">
            <a:avLst/>
          </a:prstGeom>
          <a:noFill/>
          <a:ln w="28575">
            <a:solidFill>
              <a:srgbClr val="FE7A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40F9D2-C58D-47A7-87A0-A1B7BC011D87}"/>
              </a:ext>
            </a:extLst>
          </p:cNvPr>
          <p:cNvSpPr/>
          <p:nvPr/>
        </p:nvSpPr>
        <p:spPr>
          <a:xfrm>
            <a:off x="453465" y="2897365"/>
            <a:ext cx="11418119" cy="1600199"/>
          </a:xfrm>
          <a:prstGeom prst="rect">
            <a:avLst/>
          </a:prstGeom>
          <a:noFill/>
          <a:ln w="28575">
            <a:solidFill>
              <a:srgbClr val="FE7A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D2FA33D-2D5B-4995-8C2A-8ECE1C264111}"/>
              </a:ext>
            </a:extLst>
          </p:cNvPr>
          <p:cNvSpPr/>
          <p:nvPr/>
        </p:nvSpPr>
        <p:spPr>
          <a:xfrm>
            <a:off x="453465" y="4530751"/>
            <a:ext cx="11418119" cy="1456400"/>
          </a:xfrm>
          <a:prstGeom prst="rect">
            <a:avLst/>
          </a:prstGeom>
          <a:noFill/>
          <a:ln w="28575">
            <a:solidFill>
              <a:srgbClr val="FE7A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5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572499" y="9868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Roles and Responsibility</a:t>
            </a: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CCA25C-6E3C-4709-A449-8709C7930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976675"/>
              </p:ext>
            </p:extLst>
          </p:nvPr>
        </p:nvGraphicFramePr>
        <p:xfrm>
          <a:off x="408787" y="815410"/>
          <a:ext cx="11229561" cy="579120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4074723">
                  <a:extLst>
                    <a:ext uri="{9D8B030D-6E8A-4147-A177-3AD203B41FA5}">
                      <a16:colId xmlns:a16="http://schemas.microsoft.com/office/drawing/2014/main" val="382087550"/>
                    </a:ext>
                  </a:extLst>
                </a:gridCol>
                <a:gridCol w="3864420">
                  <a:extLst>
                    <a:ext uri="{9D8B030D-6E8A-4147-A177-3AD203B41FA5}">
                      <a16:colId xmlns:a16="http://schemas.microsoft.com/office/drawing/2014/main" val="655724337"/>
                    </a:ext>
                  </a:extLst>
                </a:gridCol>
                <a:gridCol w="3290418">
                  <a:extLst>
                    <a:ext uri="{9D8B030D-6E8A-4147-A177-3AD203B41FA5}">
                      <a16:colId xmlns:a16="http://schemas.microsoft.com/office/drawing/2014/main" val="1124704054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Features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Roles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(DTO / TU / PHI / JEET)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DBT Specific Roles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(DBT Maker/ DBT Checker)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1485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B48439-0E5E-4132-89B7-FBBDB9ADF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118202"/>
              </p:ext>
            </p:extLst>
          </p:nvPr>
        </p:nvGraphicFramePr>
        <p:xfrm>
          <a:off x="408783" y="1732797"/>
          <a:ext cx="11229561" cy="506988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4045230">
                  <a:extLst>
                    <a:ext uri="{9D8B030D-6E8A-4147-A177-3AD203B41FA5}">
                      <a16:colId xmlns:a16="http://schemas.microsoft.com/office/drawing/2014/main" val="1603340053"/>
                    </a:ext>
                  </a:extLst>
                </a:gridCol>
                <a:gridCol w="3936946">
                  <a:extLst>
                    <a:ext uri="{9D8B030D-6E8A-4147-A177-3AD203B41FA5}">
                      <a16:colId xmlns:a16="http://schemas.microsoft.com/office/drawing/2014/main" val="3797797673"/>
                    </a:ext>
                  </a:extLst>
                </a:gridCol>
                <a:gridCol w="3247385">
                  <a:extLst>
                    <a:ext uri="{9D8B030D-6E8A-4147-A177-3AD203B41FA5}">
                      <a16:colId xmlns:a16="http://schemas.microsoft.com/office/drawing/2014/main" val="3239319479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600" b="1" dirty="0"/>
                        <a:t>View</a:t>
                      </a:r>
                      <a:r>
                        <a:rPr lang="en-IN" sz="1600" dirty="0"/>
                        <a:t> DBT details (Patient Record </a:t>
                      </a:r>
                      <a:r>
                        <a:rPr lang="en-IN" sz="16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IN" sz="1600" dirty="0"/>
                        <a:t>DBT)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IN" sz="1600" b="1" dirty="0"/>
                        <a:t>√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/>
                        <a:t>√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6453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A75724-ADAB-4298-909D-835F192E5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79918"/>
              </p:ext>
            </p:extLst>
          </p:nvPr>
        </p:nvGraphicFramePr>
        <p:xfrm>
          <a:off x="408779" y="2779100"/>
          <a:ext cx="11229561" cy="579120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4045230">
                  <a:extLst>
                    <a:ext uri="{9D8B030D-6E8A-4147-A177-3AD203B41FA5}">
                      <a16:colId xmlns:a16="http://schemas.microsoft.com/office/drawing/2014/main" val="1378297106"/>
                    </a:ext>
                  </a:extLst>
                </a:gridCol>
                <a:gridCol w="3947704">
                  <a:extLst>
                    <a:ext uri="{9D8B030D-6E8A-4147-A177-3AD203B41FA5}">
                      <a16:colId xmlns:a16="http://schemas.microsoft.com/office/drawing/2014/main" val="740880917"/>
                    </a:ext>
                  </a:extLst>
                </a:gridCol>
                <a:gridCol w="3236627">
                  <a:extLst>
                    <a:ext uri="{9D8B030D-6E8A-4147-A177-3AD203B41FA5}">
                      <a16:colId xmlns:a16="http://schemas.microsoft.com/office/drawing/2014/main" val="2004890988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600" b="1" dirty="0"/>
                        <a:t>Add/ Edit</a:t>
                      </a:r>
                      <a:r>
                        <a:rPr lang="en-IN" sz="1600" dirty="0"/>
                        <a:t> DBT details (Patient Record </a:t>
                      </a:r>
                      <a:r>
                        <a:rPr lang="en-IN" sz="16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IN" sz="1600" dirty="0"/>
                        <a:t>DBT)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600" b="1" dirty="0"/>
                        <a:t>√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10784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06402FC-6F80-40B0-90F4-BDF8F6FCD754}"/>
              </a:ext>
            </a:extLst>
          </p:cNvPr>
          <p:cNvSpPr txBox="1"/>
          <p:nvPr/>
        </p:nvSpPr>
        <p:spPr>
          <a:xfrm>
            <a:off x="408784" y="6344115"/>
            <a:ext cx="11229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While processing benefits from DBT Checker Logins, OTP is triggered to registered mobile number of DTO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D5E59DA-1A42-46C5-A0D4-1EB0DC1A9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186373"/>
              </p:ext>
            </p:extLst>
          </p:nvPr>
        </p:nvGraphicFramePr>
        <p:xfrm>
          <a:off x="408779" y="3960906"/>
          <a:ext cx="11229561" cy="579120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4045230">
                  <a:extLst>
                    <a:ext uri="{9D8B030D-6E8A-4147-A177-3AD203B41FA5}">
                      <a16:colId xmlns:a16="http://schemas.microsoft.com/office/drawing/2014/main" val="1378297106"/>
                    </a:ext>
                  </a:extLst>
                </a:gridCol>
                <a:gridCol w="3947704">
                  <a:extLst>
                    <a:ext uri="{9D8B030D-6E8A-4147-A177-3AD203B41FA5}">
                      <a16:colId xmlns:a16="http://schemas.microsoft.com/office/drawing/2014/main" val="740880917"/>
                    </a:ext>
                  </a:extLst>
                </a:gridCol>
                <a:gridCol w="3236627">
                  <a:extLst>
                    <a:ext uri="{9D8B030D-6E8A-4147-A177-3AD203B41FA5}">
                      <a16:colId xmlns:a16="http://schemas.microsoft.com/office/drawing/2014/main" val="2004890988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Beneficiary Approval </a:t>
                      </a: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Patient/ Private Health Facility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600" b="1" dirty="0"/>
                        <a:t>X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600" b="1" dirty="0"/>
                        <a:t>√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10784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89631B0-3037-4882-928A-41BCE38AE763}"/>
              </a:ext>
            </a:extLst>
          </p:cNvPr>
          <p:cNvSpPr txBox="1"/>
          <p:nvPr/>
        </p:nvSpPr>
        <p:spPr>
          <a:xfrm>
            <a:off x="8436075" y="4577386"/>
            <a:ext cx="3202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Available only at DBT Checker Logins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BC3B97B-815C-4D02-8D7F-1998BA2A2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3350"/>
              </p:ext>
            </p:extLst>
          </p:nvPr>
        </p:nvGraphicFramePr>
        <p:xfrm>
          <a:off x="408780" y="5307886"/>
          <a:ext cx="11229561" cy="506988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4045230">
                  <a:extLst>
                    <a:ext uri="{9D8B030D-6E8A-4147-A177-3AD203B41FA5}">
                      <a16:colId xmlns:a16="http://schemas.microsoft.com/office/drawing/2014/main" val="1378297106"/>
                    </a:ext>
                  </a:extLst>
                </a:gridCol>
                <a:gridCol w="3947704">
                  <a:extLst>
                    <a:ext uri="{9D8B030D-6E8A-4147-A177-3AD203B41FA5}">
                      <a16:colId xmlns:a16="http://schemas.microsoft.com/office/drawing/2014/main" val="740880917"/>
                    </a:ext>
                  </a:extLst>
                </a:gridCol>
                <a:gridCol w="3236627">
                  <a:extLst>
                    <a:ext uri="{9D8B030D-6E8A-4147-A177-3AD203B41FA5}">
                      <a16:colId xmlns:a16="http://schemas.microsoft.com/office/drawing/2014/main" val="2004890988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 Benefits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600" b="1" dirty="0"/>
                        <a:t>X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N" sz="1600" b="1" dirty="0"/>
                        <a:t>√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107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56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679031" y="95650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IN" sz="3600" b="1" dirty="0">
                <a:solidFill>
                  <a:schemeClr val="bg1"/>
                </a:solidFill>
                <a:latin typeface="Corbel" pitchFamily="34" charset="0"/>
                <a:ea typeface="Corbel"/>
                <a:cs typeface="Corbel"/>
                <a:sym typeface="Corbel"/>
              </a:rPr>
              <a:t>What is DBT?</a:t>
            </a:r>
            <a:endParaRPr sz="3600" b="1" dirty="0">
              <a:solidFill>
                <a:schemeClr val="bg1"/>
              </a:solidFill>
              <a:latin typeface="Corbel" pitchFamily="34" charset="0"/>
              <a:ea typeface="Corbel"/>
              <a:cs typeface="Corbel"/>
              <a:sym typeface="Corbe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4033" y="982085"/>
            <a:ext cx="778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0855" y="1228306"/>
            <a:ext cx="6291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latin typeface="Corbel" pitchFamily="34" charset="0"/>
              </a:rPr>
              <a:t>Direct: to identified beneficiary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02595" y="1934009"/>
            <a:ext cx="778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89420" y="2211008"/>
            <a:ext cx="5345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Benefits: Cash or In - Kind 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2594" y="2986349"/>
            <a:ext cx="778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0855" y="3234378"/>
            <a:ext cx="6967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rbel" pitchFamily="34" charset="0"/>
              </a:rPr>
              <a:t>Transfers (Electronic)</a:t>
            </a:r>
            <a:endParaRPr lang="en-IN" sz="2000" dirty="0">
              <a:latin typeface="Corbel" pitchFamily="34" charset="0"/>
            </a:endParaRP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BACE9F-B7E0-4170-BDE8-5CCF0117FF33}"/>
              </a:ext>
            </a:extLst>
          </p:cNvPr>
          <p:cNvSpPr/>
          <p:nvPr/>
        </p:nvSpPr>
        <p:spPr>
          <a:xfrm>
            <a:off x="796214" y="4187236"/>
            <a:ext cx="10428514" cy="41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826252">
              <a:lnSpc>
                <a:spcPct val="130000"/>
              </a:lnSpc>
              <a:spcBef>
                <a:spcPct val="20000"/>
              </a:spcBef>
              <a:spcAft>
                <a:spcPts val="250"/>
              </a:spcAft>
              <a:buClr>
                <a:srgbClr val="0099FF"/>
              </a:buClr>
              <a:buSzPct val="70000"/>
            </a:pPr>
            <a:r>
              <a:rPr lang="en-IN" sz="1800" kern="1200" dirty="0"/>
              <a:t>Nikshay enables DBT of incentives into Bank Account of Beneficiaries under various schemes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F50CA0-0F3A-45CE-9638-84061622E6FC}"/>
              </a:ext>
            </a:extLst>
          </p:cNvPr>
          <p:cNvSpPr/>
          <p:nvPr/>
        </p:nvSpPr>
        <p:spPr>
          <a:xfrm>
            <a:off x="796214" y="5090121"/>
            <a:ext cx="11073990" cy="1322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826252">
              <a:lnSpc>
                <a:spcPct val="130000"/>
              </a:lnSpc>
              <a:spcBef>
                <a:spcPct val="20000"/>
              </a:spcBef>
              <a:spcAft>
                <a:spcPts val="250"/>
              </a:spcAft>
              <a:buClr>
                <a:srgbClr val="0099FF"/>
              </a:buClr>
              <a:buSzPct val="70000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Beneficiary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a person or entity who receives benefits </a:t>
            </a:r>
            <a:r>
              <a:rPr lang="en-IN" sz="1800" dirty="0">
                <a:latin typeface="Arial" panose="020B0604020202020204" pitchFamily="34" charset="0"/>
                <a:cs typeface="Arial" panose="020B0604020202020204" pitchFamily="34" charset="0"/>
              </a:rPr>
              <a:t>under an incentive scheme of the Government</a:t>
            </a:r>
          </a:p>
          <a:p>
            <a:pPr lvl="1" defTabSz="826252">
              <a:lnSpc>
                <a:spcPct val="130000"/>
              </a:lnSpc>
              <a:spcBef>
                <a:spcPct val="20000"/>
              </a:spcBef>
              <a:spcAft>
                <a:spcPts val="250"/>
              </a:spcAft>
              <a:buClr>
                <a:srgbClr val="0099FF"/>
              </a:buClr>
              <a:buSzPct val="70000"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826252">
              <a:lnSpc>
                <a:spcPct val="130000"/>
              </a:lnSpc>
              <a:spcBef>
                <a:spcPct val="20000"/>
              </a:spcBef>
              <a:spcAft>
                <a:spcPts val="250"/>
              </a:spcAft>
              <a:buClr>
                <a:srgbClr val="0099FF"/>
              </a:buClr>
              <a:buSzPct val="70000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Benefit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A payment transaction to Beneficiary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53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16" grpId="0"/>
      <p:bldP spid="17" grpId="0"/>
      <p:bldP spid="1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689745" y="0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IN" sz="3600" b="1" dirty="0">
                <a:solidFill>
                  <a:schemeClr val="bg1"/>
                </a:solidFill>
                <a:latin typeface="Corbel" pitchFamily="34" charset="0"/>
                <a:ea typeface="Corbel"/>
                <a:cs typeface="Corbel"/>
                <a:sym typeface="Corbel"/>
              </a:rPr>
              <a:t>DBT schemes in Nikshay</a:t>
            </a:r>
            <a:endParaRPr sz="3600" b="1" dirty="0">
              <a:solidFill>
                <a:schemeClr val="bg1"/>
              </a:solidFill>
              <a:latin typeface="Corbel" pitchFamily="34" charset="0"/>
              <a:ea typeface="Corbel"/>
              <a:cs typeface="Corbel"/>
              <a:sym typeface="Corbel"/>
            </a:endParaRP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1D37198-9EC1-472C-A7FC-75049960D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07914"/>
              </p:ext>
            </p:extLst>
          </p:nvPr>
        </p:nvGraphicFramePr>
        <p:xfrm>
          <a:off x="408791" y="1118943"/>
          <a:ext cx="11229561" cy="506988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3350801">
                  <a:extLst>
                    <a:ext uri="{9D8B030D-6E8A-4147-A177-3AD203B41FA5}">
                      <a16:colId xmlns:a16="http://schemas.microsoft.com/office/drawing/2014/main" val="382087550"/>
                    </a:ext>
                  </a:extLst>
                </a:gridCol>
                <a:gridCol w="4588342">
                  <a:extLst>
                    <a:ext uri="{9D8B030D-6E8A-4147-A177-3AD203B41FA5}">
                      <a16:colId xmlns:a16="http://schemas.microsoft.com/office/drawing/2014/main" val="655724337"/>
                    </a:ext>
                  </a:extLst>
                </a:gridCol>
                <a:gridCol w="3290418">
                  <a:extLst>
                    <a:ext uri="{9D8B030D-6E8A-4147-A177-3AD203B41FA5}">
                      <a16:colId xmlns:a16="http://schemas.microsoft.com/office/drawing/2014/main" val="1124704054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Schemes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Beneficiary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 Amount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1485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AC8768-F0F2-4C2B-9F24-072F5AC08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931675"/>
              </p:ext>
            </p:extLst>
          </p:nvPr>
        </p:nvGraphicFramePr>
        <p:xfrm>
          <a:off x="408790" y="1796809"/>
          <a:ext cx="11229561" cy="1129148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3350801">
                  <a:extLst>
                    <a:ext uri="{9D8B030D-6E8A-4147-A177-3AD203B41FA5}">
                      <a16:colId xmlns:a16="http://schemas.microsoft.com/office/drawing/2014/main" val="24664285"/>
                    </a:ext>
                  </a:extLst>
                </a:gridCol>
                <a:gridCol w="4609858">
                  <a:extLst>
                    <a:ext uri="{9D8B030D-6E8A-4147-A177-3AD203B41FA5}">
                      <a16:colId xmlns:a16="http://schemas.microsoft.com/office/drawing/2014/main" val="3039576549"/>
                    </a:ext>
                  </a:extLst>
                </a:gridCol>
                <a:gridCol w="3268902">
                  <a:extLst>
                    <a:ext uri="{9D8B030D-6E8A-4147-A177-3AD203B41FA5}">
                      <a16:colId xmlns:a16="http://schemas.microsoft.com/office/drawing/2014/main" val="4168800961"/>
                    </a:ext>
                  </a:extLst>
                </a:gridCol>
              </a:tblGrid>
              <a:tr h="112914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Nikshay Poshan Yojana (NPY)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Confirmed TB Patients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DSTB &amp; DRTB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+ Private Sector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500 per month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996550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D1E515F-6678-4BE5-8C10-2ED3539BC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443950"/>
              </p:ext>
            </p:extLst>
          </p:nvPr>
        </p:nvGraphicFramePr>
        <p:xfrm>
          <a:off x="408789" y="3096835"/>
          <a:ext cx="11229561" cy="506988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3350801">
                  <a:extLst>
                    <a:ext uri="{9D8B030D-6E8A-4147-A177-3AD203B41FA5}">
                      <a16:colId xmlns:a16="http://schemas.microsoft.com/office/drawing/2014/main" val="1603340053"/>
                    </a:ext>
                  </a:extLst>
                </a:gridCol>
                <a:gridCol w="4631375">
                  <a:extLst>
                    <a:ext uri="{9D8B030D-6E8A-4147-A177-3AD203B41FA5}">
                      <a16:colId xmlns:a16="http://schemas.microsoft.com/office/drawing/2014/main" val="3797797673"/>
                    </a:ext>
                  </a:extLst>
                </a:gridCol>
                <a:gridCol w="3247385">
                  <a:extLst>
                    <a:ext uri="{9D8B030D-6E8A-4147-A177-3AD203B41FA5}">
                      <a16:colId xmlns:a16="http://schemas.microsoft.com/office/drawing/2014/main" val="3239319479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Tribal Support Scheme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Confirmed TB Patients residing in Tribal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750 (one time)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596453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60F31EF-6A44-4DDB-9E9E-D06F4E748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45896"/>
              </p:ext>
            </p:extLst>
          </p:nvPr>
        </p:nvGraphicFramePr>
        <p:xfrm>
          <a:off x="408788" y="3863400"/>
          <a:ext cx="11229561" cy="579120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3350801">
                  <a:extLst>
                    <a:ext uri="{9D8B030D-6E8A-4147-A177-3AD203B41FA5}">
                      <a16:colId xmlns:a16="http://schemas.microsoft.com/office/drawing/2014/main" val="1378297106"/>
                    </a:ext>
                  </a:extLst>
                </a:gridCol>
                <a:gridCol w="4642133">
                  <a:extLst>
                    <a:ext uri="{9D8B030D-6E8A-4147-A177-3AD203B41FA5}">
                      <a16:colId xmlns:a16="http://schemas.microsoft.com/office/drawing/2014/main" val="740880917"/>
                    </a:ext>
                  </a:extLst>
                </a:gridCol>
                <a:gridCol w="3236627">
                  <a:extLst>
                    <a:ext uri="{9D8B030D-6E8A-4147-A177-3AD203B41FA5}">
                      <a16:colId xmlns:a16="http://schemas.microsoft.com/office/drawing/2014/main" val="2004890988"/>
                    </a:ext>
                  </a:extLst>
                </a:gridCol>
              </a:tblGrid>
              <a:tr h="50698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 supporter’s Honorarium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 Supporter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1,000 for DS TB patients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5,000 for DR TB patients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10784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69EBD9-1945-4BD5-B712-BDBC7D693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114002"/>
              </p:ext>
            </p:extLst>
          </p:nvPr>
        </p:nvGraphicFramePr>
        <p:xfrm>
          <a:off x="408788" y="4647218"/>
          <a:ext cx="11229561" cy="1702305"/>
        </p:xfrm>
        <a:graphic>
          <a:graphicData uri="http://schemas.openxmlformats.org/drawingml/2006/table">
            <a:tbl>
              <a:tblPr firstRow="1" bandRow="1">
                <a:tableStyleId>{66E7B655-C571-4936-A472-B0EC13E22957}</a:tableStyleId>
              </a:tblPr>
              <a:tblGrid>
                <a:gridCol w="3350801">
                  <a:extLst>
                    <a:ext uri="{9D8B030D-6E8A-4147-A177-3AD203B41FA5}">
                      <a16:colId xmlns:a16="http://schemas.microsoft.com/office/drawing/2014/main" val="1477652539"/>
                    </a:ext>
                  </a:extLst>
                </a:gridCol>
                <a:gridCol w="4631376">
                  <a:extLst>
                    <a:ext uri="{9D8B030D-6E8A-4147-A177-3AD203B41FA5}">
                      <a16:colId xmlns:a16="http://schemas.microsoft.com/office/drawing/2014/main" val="3669043540"/>
                    </a:ext>
                  </a:extLst>
                </a:gridCol>
                <a:gridCol w="3247384">
                  <a:extLst>
                    <a:ext uri="{9D8B030D-6E8A-4147-A177-3AD203B41FA5}">
                      <a16:colId xmlns:a16="http://schemas.microsoft.com/office/drawing/2014/main" val="3642223611"/>
                    </a:ext>
                  </a:extLst>
                </a:gridCol>
              </a:tblGrid>
              <a:tr h="17023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Incentive for Notification and Outcomes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Private Health Facilities: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Practitioner / Clinic etc. (Single)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Hospital/ Clinic/ Nursing Home etc. (Multi)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Laboratories 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500 as Informant or Notification Incentive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Rs. 500 for Outcome declaration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685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04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668273" y="45883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IN" sz="3600" b="1" dirty="0">
                <a:solidFill>
                  <a:schemeClr val="bg1"/>
                </a:solidFill>
                <a:latin typeface="Corbel" pitchFamily="34" charset="0"/>
                <a:ea typeface="Corbel"/>
                <a:cs typeface="Corbel"/>
                <a:sym typeface="Corbel"/>
              </a:rPr>
              <a:t>Bank details of Beneficiary</a:t>
            </a:r>
            <a:endParaRPr sz="3600" b="1" dirty="0">
              <a:solidFill>
                <a:schemeClr val="bg1"/>
              </a:solidFill>
              <a:latin typeface="Corbel" pitchFamily="34" charset="0"/>
              <a:ea typeface="Corbel"/>
              <a:cs typeface="Corbel"/>
              <a:sym typeface="Corbel"/>
            </a:endParaRP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3251F-E474-4F0F-B13B-B18DD247F210}"/>
              </a:ext>
            </a:extLst>
          </p:cNvPr>
          <p:cNvSpPr txBox="1">
            <a:spLocks/>
          </p:cNvSpPr>
          <p:nvPr/>
        </p:nvSpPr>
        <p:spPr>
          <a:xfrm>
            <a:off x="628001" y="1216701"/>
            <a:ext cx="10988879" cy="47082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beneficiary can be linked to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unique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account belonging to him/her.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Beneficiaries without bank accounts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be facilitated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open bank accounts in any bank as convenient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Beneficiary does not have a bank account and is unable to open a new bank account, his/her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relative’s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 account  may be used (immediate family member such as parents, spouse, siblings).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relative’s bank account is used,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 consent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taken from beneficiary.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bank account has already been used for another beneficiary, it can not be re-used for another beneficiary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new Bank account needs to be opened, its easy to open a zero-balance account with Indian Post Payments Bank. </a:t>
            </a:r>
            <a:endParaRPr lang="en-IN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endParaRPr lang="en-IN" dirty="0">
              <a:solidFill>
                <a:srgbClr val="000000"/>
              </a:soli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08753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22;p12">
            <a:extLst>
              <a:ext uri="{FF2B5EF4-FFF2-40B4-BE49-F238E27FC236}">
                <a16:creationId xmlns:a16="http://schemas.microsoft.com/office/drawing/2014/main" id="{0499E27A-080F-42A2-A94F-DB03FA11C65F}"/>
              </a:ext>
            </a:extLst>
          </p:cNvPr>
          <p:cNvSpPr txBox="1"/>
          <p:nvPr/>
        </p:nvSpPr>
        <p:spPr>
          <a:xfrm>
            <a:off x="2689745" y="0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IN" sz="3600" b="1" dirty="0">
                <a:solidFill>
                  <a:schemeClr val="bg1"/>
                </a:solidFill>
                <a:latin typeface="Corbel" pitchFamily="34" charset="0"/>
                <a:ea typeface="Corbel"/>
                <a:cs typeface="Corbel"/>
                <a:sym typeface="Corbel"/>
              </a:rPr>
              <a:t>How to enter Bank Details in Nikshay</a:t>
            </a:r>
            <a:endParaRPr sz="3600" b="1" dirty="0">
              <a:solidFill>
                <a:schemeClr val="bg1"/>
              </a:solidFill>
              <a:latin typeface="Corbel" pitchFamily="34" charset="0"/>
              <a:ea typeface="Corbel"/>
              <a:cs typeface="Corbel"/>
              <a:sym typeface="Corbe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5596CB-0206-4545-A3F6-1D14152D8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75" y="914400"/>
            <a:ext cx="11516650" cy="543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02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572499" y="9868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Beneficiary Status</a:t>
            </a: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88B8335-E2DC-4B11-8770-4E0AC023F92A}"/>
              </a:ext>
            </a:extLst>
          </p:cNvPr>
          <p:cNvGrpSpPr/>
          <p:nvPr/>
        </p:nvGrpSpPr>
        <p:grpSpPr>
          <a:xfrm>
            <a:off x="633761" y="3101095"/>
            <a:ext cx="1711867" cy="1217164"/>
            <a:chOff x="652397" y="4788787"/>
            <a:chExt cx="1711867" cy="12171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2F7730B-878C-47F9-B17E-F7208F27D646}"/>
                </a:ext>
              </a:extLst>
            </p:cNvPr>
            <p:cNvSpPr/>
            <p:nvPr/>
          </p:nvSpPr>
          <p:spPr>
            <a:xfrm>
              <a:off x="1325118" y="4788787"/>
              <a:ext cx="988429" cy="42458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400" b="1" dirty="0">
                  <a:solidFill>
                    <a:srgbClr val="000000"/>
                  </a:solidFill>
                </a:rPr>
                <a:t>Empty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00073C-0151-4958-A38E-9F104CC59E41}"/>
                </a:ext>
              </a:extLst>
            </p:cNvPr>
            <p:cNvSpPr/>
            <p:nvPr/>
          </p:nvSpPr>
          <p:spPr>
            <a:xfrm>
              <a:off x="745871" y="4788787"/>
              <a:ext cx="579248" cy="424582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A1233DD-C390-48D7-949D-BA83A536B699}"/>
                </a:ext>
              </a:extLst>
            </p:cNvPr>
            <p:cNvSpPr txBox="1"/>
            <p:nvPr/>
          </p:nvSpPr>
          <p:spPr>
            <a:xfrm>
              <a:off x="721203" y="5341154"/>
              <a:ext cx="1552555" cy="664797"/>
            </a:xfrm>
            <a:prstGeom prst="rect">
              <a:avLst/>
            </a:prstGeom>
            <a:noFill/>
          </p:spPr>
          <p:txBody>
            <a:bodyPr wrap="square" lIns="0" tIns="36576" rIns="0" bIns="0" rtlCol="0">
              <a:spAutoFit/>
            </a:bodyPr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600" dirty="0">
                  <a:solidFill>
                    <a:srgbClr val="000000"/>
                  </a:solidFill>
                </a:rPr>
                <a:t>Bank details not yet entered in Nikshay</a:t>
              </a:r>
            </a:p>
          </p:txBody>
        </p:sp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411C7F8A-E438-43EA-BC5D-5F499CBCB4A2}"/>
                </a:ext>
              </a:extLst>
            </p:cNvPr>
            <p:cNvSpPr/>
            <p:nvPr/>
          </p:nvSpPr>
          <p:spPr>
            <a:xfrm>
              <a:off x="652397" y="5383659"/>
              <a:ext cx="154643" cy="375071"/>
            </a:xfrm>
            <a:prstGeom prst="lef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  <p:sp>
          <p:nvSpPr>
            <p:cNvPr id="20" name="Right Brace 19">
              <a:extLst>
                <a:ext uri="{FF2B5EF4-FFF2-40B4-BE49-F238E27FC236}">
                  <a16:creationId xmlns:a16="http://schemas.microsoft.com/office/drawing/2014/main" id="{17483674-1580-40E2-B8D0-F6F9987415C2}"/>
                </a:ext>
              </a:extLst>
            </p:cNvPr>
            <p:cNvSpPr/>
            <p:nvPr/>
          </p:nvSpPr>
          <p:spPr>
            <a:xfrm>
              <a:off x="2183711" y="5394032"/>
              <a:ext cx="180553" cy="375071"/>
            </a:xfrm>
            <a:prstGeom prst="righ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B50B3FB-22D1-40A1-B72E-686777117B17}"/>
              </a:ext>
            </a:extLst>
          </p:cNvPr>
          <p:cNvGrpSpPr/>
          <p:nvPr/>
        </p:nvGrpSpPr>
        <p:grpSpPr>
          <a:xfrm>
            <a:off x="4525099" y="3105164"/>
            <a:ext cx="3386841" cy="1104562"/>
            <a:chOff x="4543735" y="4386456"/>
            <a:chExt cx="3386841" cy="110456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1CBF55B-09A9-45C6-8866-FBB40C35F758}"/>
                </a:ext>
              </a:extLst>
            </p:cNvPr>
            <p:cNvCxnSpPr/>
            <p:nvPr/>
          </p:nvCxnSpPr>
          <p:spPr>
            <a:xfrm>
              <a:off x="4543735" y="4597314"/>
              <a:ext cx="517901" cy="2099"/>
            </a:xfrm>
            <a:prstGeom prst="line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666D313-C32A-4DA2-AFBB-B23A2729FB0F}"/>
                </a:ext>
              </a:extLst>
            </p:cNvPr>
            <p:cNvGrpSpPr/>
            <p:nvPr/>
          </p:nvGrpSpPr>
          <p:grpSpPr>
            <a:xfrm>
              <a:off x="4900279" y="4386456"/>
              <a:ext cx="3030297" cy="1104562"/>
              <a:chOff x="4900279" y="4792856"/>
              <a:chExt cx="3030297" cy="1104562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9CFE809-CC41-448C-AB13-2727D8AE328B}"/>
                  </a:ext>
                </a:extLst>
              </p:cNvPr>
              <p:cNvSpPr/>
              <p:nvPr/>
            </p:nvSpPr>
            <p:spPr>
              <a:xfrm>
                <a:off x="5628890" y="4792856"/>
                <a:ext cx="1949975" cy="416496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>
                  <a:lnSpc>
                    <a:spcPct val="85000"/>
                  </a:lnSpc>
                  <a:spcAft>
                    <a:spcPts val="599"/>
                  </a:spcAft>
                  <a:buClr>
                    <a:srgbClr val="FAB900"/>
                  </a:buClr>
                  <a:buSzPct val="70000"/>
                </a:pPr>
                <a:r>
                  <a:rPr lang="en-IN" sz="1400" b="1" dirty="0">
                    <a:solidFill>
                      <a:srgbClr val="000000"/>
                    </a:solidFill>
                  </a:rPr>
                  <a:t>Sent to PFMS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888C496-8980-4BF3-9919-EB6A5E3E424C}"/>
                  </a:ext>
                </a:extLst>
              </p:cNvPr>
              <p:cNvSpPr/>
              <p:nvPr/>
            </p:nvSpPr>
            <p:spPr>
              <a:xfrm>
                <a:off x="5058537" y="4792856"/>
                <a:ext cx="550667" cy="416496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600" b="1" dirty="0">
                    <a:solidFill>
                      <a:srgbClr val="545454"/>
                    </a:solidFill>
                  </a:rPr>
                  <a:t>3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C57A6CD-96F0-4656-B417-302B83370F75}"/>
                  </a:ext>
                </a:extLst>
              </p:cNvPr>
              <p:cNvSpPr txBox="1"/>
              <p:nvPr/>
            </p:nvSpPr>
            <p:spPr>
              <a:xfrm>
                <a:off x="5053184" y="5365735"/>
                <a:ext cx="2705146" cy="455509"/>
              </a:xfrm>
              <a:prstGeom prst="rect">
                <a:avLst/>
              </a:prstGeom>
              <a:noFill/>
            </p:spPr>
            <p:txBody>
              <a:bodyPr wrap="square" lIns="0" tIns="36576" rIns="0" bIns="0" rtlCol="0">
                <a:spAutoFit/>
              </a:bodyPr>
              <a:lstStyle/>
              <a:p>
                <a:pPr algn="ctr">
                  <a:lnSpc>
                    <a:spcPct val="85000"/>
                  </a:lnSpc>
                  <a:spcAft>
                    <a:spcPts val="599"/>
                  </a:spcAft>
                  <a:buClr>
                    <a:srgbClr val="FAB900"/>
                  </a:buClr>
                  <a:buSzPct val="70000"/>
                </a:pPr>
                <a:r>
                  <a:rPr lang="en-US" sz="1600" dirty="0">
                    <a:solidFill>
                      <a:srgbClr val="000000"/>
                    </a:solidFill>
                  </a:rPr>
                  <a:t>Bank details sent to PFMS for validation; response awaited</a:t>
                </a:r>
              </a:p>
            </p:txBody>
          </p:sp>
          <p:sp>
            <p:nvSpPr>
              <p:cNvPr id="27" name="Left Brace 26">
                <a:extLst>
                  <a:ext uri="{FF2B5EF4-FFF2-40B4-BE49-F238E27FC236}">
                    <a16:creationId xmlns:a16="http://schemas.microsoft.com/office/drawing/2014/main" id="{0E597022-6D7B-4197-A9D1-8B3AB1E7944F}"/>
                  </a:ext>
                </a:extLst>
              </p:cNvPr>
              <p:cNvSpPr/>
              <p:nvPr/>
            </p:nvSpPr>
            <p:spPr>
              <a:xfrm>
                <a:off x="4900279" y="5394032"/>
                <a:ext cx="180553" cy="455509"/>
              </a:xfrm>
              <a:prstGeom prst="leftBrac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ight Brace 27">
                <a:extLst>
                  <a:ext uri="{FF2B5EF4-FFF2-40B4-BE49-F238E27FC236}">
                    <a16:creationId xmlns:a16="http://schemas.microsoft.com/office/drawing/2014/main" id="{9780B1AD-90C7-4742-A9FC-9E13F36F5EF6}"/>
                  </a:ext>
                </a:extLst>
              </p:cNvPr>
              <p:cNvSpPr/>
              <p:nvPr/>
            </p:nvSpPr>
            <p:spPr>
              <a:xfrm>
                <a:off x="7739952" y="5408240"/>
                <a:ext cx="190624" cy="489178"/>
              </a:xfrm>
              <a:prstGeom prst="rightBrac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p:grp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9431427-EE1B-4689-9BFE-CF84683A895A}"/>
              </a:ext>
            </a:extLst>
          </p:cNvPr>
          <p:cNvCxnSpPr/>
          <p:nvPr/>
        </p:nvCxnSpPr>
        <p:spPr>
          <a:xfrm>
            <a:off x="7560230" y="3352767"/>
            <a:ext cx="972000" cy="2099"/>
          </a:xfrm>
          <a:prstGeom prst="line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64DBAEE-C3E0-4AA8-8BE5-9BCDB033A3A0}"/>
              </a:ext>
            </a:extLst>
          </p:cNvPr>
          <p:cNvCxnSpPr>
            <a:cxnSpLocks/>
          </p:cNvCxnSpPr>
          <p:nvPr/>
        </p:nvCxnSpPr>
        <p:spPr>
          <a:xfrm>
            <a:off x="8532232" y="2846346"/>
            <a:ext cx="0" cy="1187629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6E22905-7D7A-4590-BFED-B2CE019BA74A}"/>
              </a:ext>
            </a:extLst>
          </p:cNvPr>
          <p:cNvCxnSpPr/>
          <p:nvPr/>
        </p:nvCxnSpPr>
        <p:spPr>
          <a:xfrm>
            <a:off x="8530443" y="2840877"/>
            <a:ext cx="579248" cy="2099"/>
          </a:xfrm>
          <a:prstGeom prst="line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86354F1-B83D-4718-B7B9-8743788183A9}"/>
              </a:ext>
            </a:extLst>
          </p:cNvPr>
          <p:cNvSpPr txBox="1"/>
          <p:nvPr/>
        </p:nvSpPr>
        <p:spPr>
          <a:xfrm>
            <a:off x="8860221" y="3108592"/>
            <a:ext cx="2494504" cy="457305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599"/>
              </a:spcAft>
              <a:buClr>
                <a:srgbClr val="FAB900"/>
              </a:buClr>
              <a:buSzPct val="70000"/>
            </a:pPr>
            <a:r>
              <a:rPr lang="en-US" sz="1600" dirty="0">
                <a:solidFill>
                  <a:srgbClr val="000000"/>
                </a:solidFill>
              </a:rPr>
              <a:t>Bank details successfully validated by PFMS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88FDE81-A283-42CA-9F44-6452205785EA}"/>
              </a:ext>
            </a:extLst>
          </p:cNvPr>
          <p:cNvGrpSpPr/>
          <p:nvPr/>
        </p:nvGrpSpPr>
        <p:grpSpPr>
          <a:xfrm>
            <a:off x="8796627" y="2622445"/>
            <a:ext cx="2675869" cy="849620"/>
            <a:chOff x="8358063" y="4310137"/>
            <a:chExt cx="2675869" cy="84962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05D525F-6290-4EFC-8CED-0F549D55001C}"/>
                </a:ext>
              </a:extLst>
            </p:cNvPr>
            <p:cNvSpPr/>
            <p:nvPr/>
          </p:nvSpPr>
          <p:spPr>
            <a:xfrm>
              <a:off x="8669563" y="4312132"/>
              <a:ext cx="1715385" cy="420387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200" b="1" dirty="0">
                  <a:solidFill>
                    <a:srgbClr val="000000"/>
                  </a:solidFill>
                </a:rPr>
                <a:t>        </a:t>
              </a:r>
              <a:r>
                <a:rPr lang="en-US" sz="1400" b="1" dirty="0">
                  <a:solidFill>
                    <a:srgbClr val="000000"/>
                  </a:solidFill>
                </a:rPr>
                <a:t>Validated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C1599-0E73-4972-97B9-B11F82F728EF}"/>
                </a:ext>
              </a:extLst>
            </p:cNvPr>
            <p:cNvSpPr/>
            <p:nvPr/>
          </p:nvSpPr>
          <p:spPr>
            <a:xfrm>
              <a:off x="8663280" y="4310137"/>
              <a:ext cx="579248" cy="424582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4a</a:t>
              </a:r>
            </a:p>
          </p:txBody>
        </p:sp>
        <p:sp>
          <p:nvSpPr>
            <p:cNvPr id="37" name="Left Brace 36">
              <a:extLst>
                <a:ext uri="{FF2B5EF4-FFF2-40B4-BE49-F238E27FC236}">
                  <a16:creationId xmlns:a16="http://schemas.microsoft.com/office/drawing/2014/main" id="{BBC84E4C-6710-4BC3-89FE-96AE57697204}"/>
                </a:ext>
              </a:extLst>
            </p:cNvPr>
            <p:cNvSpPr/>
            <p:nvPr/>
          </p:nvSpPr>
          <p:spPr>
            <a:xfrm>
              <a:off x="8358063" y="4784686"/>
              <a:ext cx="154643" cy="375071"/>
            </a:xfrm>
            <a:prstGeom prst="lef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  <p:sp>
          <p:nvSpPr>
            <p:cNvPr id="38" name="Right Brace 37">
              <a:extLst>
                <a:ext uri="{FF2B5EF4-FFF2-40B4-BE49-F238E27FC236}">
                  <a16:creationId xmlns:a16="http://schemas.microsoft.com/office/drawing/2014/main" id="{5FD77BED-E8B5-4F27-A246-B1EE39199EC3}"/>
                </a:ext>
              </a:extLst>
            </p:cNvPr>
            <p:cNvSpPr/>
            <p:nvPr/>
          </p:nvSpPr>
          <p:spPr>
            <a:xfrm>
              <a:off x="10853379" y="4776543"/>
              <a:ext cx="180553" cy="375071"/>
            </a:xfrm>
            <a:prstGeom prst="righ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554AB10-4747-47B5-8CD2-4B67EC205F72}"/>
              </a:ext>
            </a:extLst>
          </p:cNvPr>
          <p:cNvGrpSpPr/>
          <p:nvPr/>
        </p:nvGrpSpPr>
        <p:grpSpPr>
          <a:xfrm>
            <a:off x="7935147" y="3700754"/>
            <a:ext cx="3949568" cy="1007047"/>
            <a:chOff x="7960200" y="4765151"/>
            <a:chExt cx="3949568" cy="100704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30D2310-8BCF-4608-B564-11A5416AC527}"/>
                </a:ext>
              </a:extLst>
            </p:cNvPr>
            <p:cNvCxnSpPr/>
            <p:nvPr/>
          </p:nvCxnSpPr>
          <p:spPr>
            <a:xfrm>
              <a:off x="8554023" y="5097280"/>
              <a:ext cx="579248" cy="2099"/>
            </a:xfrm>
            <a:prstGeom prst="line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E3D38C9-6049-4641-81A5-D1B375A2D673}"/>
                </a:ext>
              </a:extLst>
            </p:cNvPr>
            <p:cNvGrpSpPr/>
            <p:nvPr/>
          </p:nvGrpSpPr>
          <p:grpSpPr>
            <a:xfrm>
              <a:off x="7960200" y="4765151"/>
              <a:ext cx="3949568" cy="1007047"/>
              <a:chOff x="7960200" y="4765151"/>
              <a:chExt cx="3949568" cy="1007047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9CB8CEE-C490-4DD0-8FE3-CAD610832CD3}"/>
                  </a:ext>
                </a:extLst>
              </p:cNvPr>
              <p:cNvGrpSpPr/>
              <p:nvPr/>
            </p:nvGrpSpPr>
            <p:grpSpPr>
              <a:xfrm>
                <a:off x="8029142" y="4765151"/>
                <a:ext cx="3809106" cy="887207"/>
                <a:chOff x="7571942" y="5171551"/>
                <a:chExt cx="3809106" cy="887207"/>
              </a:xfrm>
            </p:grpSpPr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CCA713B8-150D-495C-BD9E-2F5F98054A16}"/>
                    </a:ext>
                  </a:extLst>
                </p:cNvPr>
                <p:cNvSpPr/>
                <p:nvPr/>
              </p:nvSpPr>
              <p:spPr>
                <a:xfrm>
                  <a:off x="8704783" y="5175746"/>
                  <a:ext cx="1715385" cy="420387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0"/>
                <a:lstStyle/>
                <a:p>
                  <a:pPr algn="ctr">
                    <a:lnSpc>
                      <a:spcPct val="85000"/>
                    </a:lnSpc>
                    <a:spcAft>
                      <a:spcPts val="599"/>
                    </a:spcAft>
                    <a:buClr>
                      <a:srgbClr val="FAB900"/>
                    </a:buClr>
                    <a:buSzPct val="70000"/>
                  </a:pPr>
                  <a:r>
                    <a:rPr lang="en-US" sz="1200" b="1" dirty="0">
                      <a:solidFill>
                        <a:srgbClr val="000000"/>
                      </a:solidFill>
                    </a:rPr>
                    <a:t>        </a:t>
                  </a:r>
                  <a:r>
                    <a:rPr lang="en-US" sz="1400" b="1" dirty="0">
                      <a:solidFill>
                        <a:srgbClr val="000000"/>
                      </a:solidFill>
                    </a:rPr>
                    <a:t>Rejected</a:t>
                  </a: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5A18002D-0731-4388-B145-4A0AB0E9759D}"/>
                    </a:ext>
                  </a:extLst>
                </p:cNvPr>
                <p:cNvSpPr/>
                <p:nvPr/>
              </p:nvSpPr>
              <p:spPr>
                <a:xfrm>
                  <a:off x="8674952" y="5171551"/>
                  <a:ext cx="579248" cy="424582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0"/>
                <a:lstStyle/>
                <a:p>
                  <a:pPr algn="ctr"/>
                  <a:r>
                    <a:rPr lang="en-US" sz="1600" b="1" dirty="0">
                      <a:solidFill>
                        <a:srgbClr val="545454"/>
                      </a:solidFill>
                    </a:rPr>
                    <a:t>4b</a:t>
                  </a: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6DA6B6DD-4D56-4BB1-830B-9BC00F58E311}"/>
                    </a:ext>
                  </a:extLst>
                </p:cNvPr>
                <p:cNvSpPr txBox="1"/>
                <p:nvPr/>
              </p:nvSpPr>
              <p:spPr>
                <a:xfrm>
                  <a:off x="7571942" y="5603249"/>
                  <a:ext cx="3809106" cy="455509"/>
                </a:xfrm>
                <a:prstGeom prst="rect">
                  <a:avLst/>
                </a:prstGeom>
                <a:noFill/>
              </p:spPr>
              <p:txBody>
                <a:bodyPr wrap="square" lIns="0" tIns="36576" rIns="0" bIns="0" rtlCol="0">
                  <a:spAutoFit/>
                </a:bodyPr>
                <a:lstStyle/>
                <a:p>
                  <a:pPr algn="ctr">
                    <a:lnSpc>
                      <a:spcPct val="85000"/>
                    </a:lnSpc>
                    <a:spcAft>
                      <a:spcPts val="599"/>
                    </a:spcAft>
                    <a:buClr>
                      <a:srgbClr val="FAB900"/>
                    </a:buClr>
                    <a:buSzPct val="70000"/>
                  </a:pPr>
                  <a:r>
                    <a:rPr lang="en-US" sz="1600" dirty="0">
                      <a:solidFill>
                        <a:srgbClr val="000000"/>
                      </a:solidFill>
                    </a:rPr>
                    <a:t>Bank details rejected by PFMS; Check rejection reason &amp; take corrective action</a:t>
                  </a:r>
                </a:p>
              </p:txBody>
            </p:sp>
          </p:grpSp>
          <p:sp>
            <p:nvSpPr>
              <p:cNvPr id="43" name="Left Brace 42">
                <a:extLst>
                  <a:ext uri="{FF2B5EF4-FFF2-40B4-BE49-F238E27FC236}">
                    <a16:creationId xmlns:a16="http://schemas.microsoft.com/office/drawing/2014/main" id="{071B262F-F645-4032-A8FA-B8446A87ED12}"/>
                  </a:ext>
                </a:extLst>
              </p:cNvPr>
              <p:cNvSpPr/>
              <p:nvPr/>
            </p:nvSpPr>
            <p:spPr>
              <a:xfrm>
                <a:off x="7960200" y="5167606"/>
                <a:ext cx="169744" cy="604592"/>
              </a:xfrm>
              <a:prstGeom prst="leftBrac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4" name="Right Brace 43">
                <a:extLst>
                  <a:ext uri="{FF2B5EF4-FFF2-40B4-BE49-F238E27FC236}">
                    <a16:creationId xmlns:a16="http://schemas.microsoft.com/office/drawing/2014/main" id="{318F0E41-57BE-45FE-B652-E31A7B09AC31}"/>
                  </a:ext>
                </a:extLst>
              </p:cNvPr>
              <p:cNvSpPr/>
              <p:nvPr/>
            </p:nvSpPr>
            <p:spPr>
              <a:xfrm>
                <a:off x="11740024" y="5167606"/>
                <a:ext cx="169744" cy="604591"/>
              </a:xfrm>
              <a:prstGeom prst="rightBrac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84D9EDB-9A0A-4C23-B5EA-5559779138F3}"/>
              </a:ext>
            </a:extLst>
          </p:cNvPr>
          <p:cNvGrpSpPr/>
          <p:nvPr/>
        </p:nvGrpSpPr>
        <p:grpSpPr>
          <a:xfrm>
            <a:off x="2294912" y="3101095"/>
            <a:ext cx="2484191" cy="1266177"/>
            <a:chOff x="2313548" y="4382387"/>
            <a:chExt cx="2484191" cy="1266177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4587CB1E-AB71-4E34-B639-0AE04EEFC7FE}"/>
                </a:ext>
              </a:extLst>
            </p:cNvPr>
            <p:cNvGrpSpPr/>
            <p:nvPr/>
          </p:nvGrpSpPr>
          <p:grpSpPr>
            <a:xfrm>
              <a:off x="2575502" y="4382387"/>
              <a:ext cx="2222237" cy="1266177"/>
              <a:chOff x="2575502" y="4382387"/>
              <a:chExt cx="2222237" cy="1266177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A3B18D3-84E9-4D3A-B5B6-FE7B4489960C}"/>
                  </a:ext>
                </a:extLst>
              </p:cNvPr>
              <p:cNvSpPr/>
              <p:nvPr/>
            </p:nvSpPr>
            <p:spPr>
              <a:xfrm>
                <a:off x="2831450" y="4382387"/>
                <a:ext cx="1715385" cy="42877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>
                  <a:lnSpc>
                    <a:spcPct val="85000"/>
                  </a:lnSpc>
                  <a:spcAft>
                    <a:spcPts val="599"/>
                  </a:spcAft>
                  <a:buClr>
                    <a:srgbClr val="FAB900"/>
                  </a:buClr>
                  <a:buSzPct val="70000"/>
                </a:pPr>
                <a:r>
                  <a:rPr lang="en-US" sz="1200" b="1" dirty="0">
                    <a:solidFill>
                      <a:srgbClr val="000000"/>
                    </a:solidFill>
                  </a:rPr>
                  <a:t>        </a:t>
                </a:r>
                <a:r>
                  <a:rPr lang="en-US" sz="1400" b="1" dirty="0">
                    <a:solidFill>
                      <a:srgbClr val="000000"/>
                    </a:solidFill>
                  </a:rPr>
                  <a:t>Entered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AEFFB22-556A-4565-97D3-1E9CF4CE1E34}"/>
                  </a:ext>
                </a:extLst>
              </p:cNvPr>
              <p:cNvSpPr/>
              <p:nvPr/>
            </p:nvSpPr>
            <p:spPr>
              <a:xfrm>
                <a:off x="2832611" y="4382387"/>
                <a:ext cx="579248" cy="424582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en-US" sz="1600" b="1" dirty="0">
                    <a:solidFill>
                      <a:srgbClr val="545454"/>
                    </a:solidFill>
                  </a:rPr>
                  <a:t>2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E473B09-3522-42BA-A539-841FB280286B}"/>
                  </a:ext>
                </a:extLst>
              </p:cNvPr>
              <p:cNvSpPr txBox="1"/>
              <p:nvPr/>
            </p:nvSpPr>
            <p:spPr>
              <a:xfrm>
                <a:off x="2666008" y="4981971"/>
                <a:ext cx="1994926" cy="666593"/>
              </a:xfrm>
              <a:prstGeom prst="rect">
                <a:avLst/>
              </a:prstGeom>
              <a:noFill/>
            </p:spPr>
            <p:txBody>
              <a:bodyPr wrap="square" lIns="0" tIns="36576" rIns="0" bIns="0" rtlCol="0">
                <a:spAutoFit/>
              </a:bodyPr>
              <a:lstStyle/>
              <a:p>
                <a:pPr algn="ctr">
                  <a:lnSpc>
                    <a:spcPct val="85000"/>
                  </a:lnSpc>
                  <a:spcAft>
                    <a:spcPts val="599"/>
                  </a:spcAft>
                  <a:buClr>
                    <a:srgbClr val="FAB900"/>
                  </a:buClr>
                  <a:buSzPct val="70000"/>
                </a:pPr>
                <a:r>
                  <a:rPr lang="en-US" sz="1600" dirty="0">
                    <a:solidFill>
                      <a:srgbClr val="000000"/>
                    </a:solidFill>
                  </a:rPr>
                  <a:t>Bank details entered in Nikshay, pending to be sent to PFMS </a:t>
                </a:r>
              </a:p>
            </p:txBody>
          </p:sp>
          <p:sp>
            <p:nvSpPr>
              <p:cNvPr id="54" name="Left Brace 53">
                <a:extLst>
                  <a:ext uri="{FF2B5EF4-FFF2-40B4-BE49-F238E27FC236}">
                    <a16:creationId xmlns:a16="http://schemas.microsoft.com/office/drawing/2014/main" id="{BADC9297-12C6-49C4-AF87-40396D6648D9}"/>
                  </a:ext>
                </a:extLst>
              </p:cNvPr>
              <p:cNvSpPr/>
              <p:nvPr/>
            </p:nvSpPr>
            <p:spPr>
              <a:xfrm>
                <a:off x="2575502" y="4995467"/>
                <a:ext cx="133065" cy="630461"/>
              </a:xfrm>
              <a:prstGeom prst="leftBrac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Right Brace 54">
                <a:extLst>
                  <a:ext uri="{FF2B5EF4-FFF2-40B4-BE49-F238E27FC236}">
                    <a16:creationId xmlns:a16="http://schemas.microsoft.com/office/drawing/2014/main" id="{9C95E69C-4B1C-405B-BAF3-9FE94BAA8529}"/>
                  </a:ext>
                </a:extLst>
              </p:cNvPr>
              <p:cNvSpPr/>
              <p:nvPr/>
            </p:nvSpPr>
            <p:spPr>
              <a:xfrm>
                <a:off x="4627995" y="5001840"/>
                <a:ext cx="169744" cy="646724"/>
              </a:xfrm>
              <a:prstGeom prst="rightBrac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64C2863F-B2C7-4085-82D6-34AFB3480F03}"/>
                </a:ext>
              </a:extLst>
            </p:cNvPr>
            <p:cNvCxnSpPr>
              <a:stCxn id="16" idx="3"/>
              <a:endCxn id="51" idx="1"/>
            </p:cNvCxnSpPr>
            <p:nvPr/>
          </p:nvCxnSpPr>
          <p:spPr>
            <a:xfrm>
              <a:off x="2313548" y="4594678"/>
              <a:ext cx="517903" cy="2098"/>
            </a:xfrm>
            <a:prstGeom prst="straightConnector1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9FC4BCCB-77D6-4D8D-BD62-289CEB208D66}"/>
              </a:ext>
            </a:extLst>
          </p:cNvPr>
          <p:cNvSpPr/>
          <p:nvPr/>
        </p:nvSpPr>
        <p:spPr>
          <a:xfrm>
            <a:off x="4942136" y="1113772"/>
            <a:ext cx="2308518" cy="42877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599"/>
              </a:spcAft>
              <a:buClr>
                <a:srgbClr val="FAB900"/>
              </a:buClr>
              <a:buSzPct val="70000"/>
            </a:pPr>
            <a:r>
              <a:rPr lang="en-US" b="1" dirty="0">
                <a:solidFill>
                  <a:srgbClr val="000000"/>
                </a:solidFill>
              </a:rPr>
              <a:t>           Not  Validated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AEE7F62-7C5F-4F2B-8FF6-F921D44376D8}"/>
              </a:ext>
            </a:extLst>
          </p:cNvPr>
          <p:cNvSpPr/>
          <p:nvPr/>
        </p:nvSpPr>
        <p:spPr>
          <a:xfrm>
            <a:off x="4905500" y="1128844"/>
            <a:ext cx="579248" cy="424582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>
                <a:solidFill>
                  <a:srgbClr val="545454"/>
                </a:solidFill>
              </a:rPr>
              <a:t>5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8AF52F8-A93C-4BE9-AE19-024ED56E9FCB}"/>
              </a:ext>
            </a:extLst>
          </p:cNvPr>
          <p:cNvSpPr txBox="1"/>
          <p:nvPr/>
        </p:nvSpPr>
        <p:spPr>
          <a:xfrm>
            <a:off x="4804181" y="1731272"/>
            <a:ext cx="2705146" cy="455509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599"/>
              </a:spcAft>
              <a:buClr>
                <a:srgbClr val="FAB900"/>
              </a:buClr>
              <a:buSzPct val="70000"/>
            </a:pPr>
            <a:r>
              <a:rPr lang="en-US" sz="1600" dirty="0">
                <a:solidFill>
                  <a:srgbClr val="000000"/>
                </a:solidFill>
              </a:rPr>
              <a:t>Edit in validated beneficiaries require DTO Approval</a:t>
            </a: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id="{D367FCF7-17E3-44F9-B6D4-1B0885386BFE}"/>
              </a:ext>
            </a:extLst>
          </p:cNvPr>
          <p:cNvSpPr/>
          <p:nvPr/>
        </p:nvSpPr>
        <p:spPr>
          <a:xfrm>
            <a:off x="4574342" y="1692501"/>
            <a:ext cx="180553" cy="455509"/>
          </a:xfrm>
          <a:prstGeom prst="leftBrac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75" name="Right Brace 74">
            <a:extLst>
              <a:ext uri="{FF2B5EF4-FFF2-40B4-BE49-F238E27FC236}">
                <a16:creationId xmlns:a16="http://schemas.microsoft.com/office/drawing/2014/main" id="{DF8165A7-4411-4264-BD41-6146D9098646}"/>
              </a:ext>
            </a:extLst>
          </p:cNvPr>
          <p:cNvSpPr/>
          <p:nvPr/>
        </p:nvSpPr>
        <p:spPr>
          <a:xfrm>
            <a:off x="7414015" y="1706709"/>
            <a:ext cx="190624" cy="489178"/>
          </a:xfrm>
          <a:prstGeom prst="rightBrac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0C89F7F-424B-4051-8371-01E9828A0C99}"/>
              </a:ext>
            </a:extLst>
          </p:cNvPr>
          <p:cNvSpPr txBox="1"/>
          <p:nvPr/>
        </p:nvSpPr>
        <p:spPr>
          <a:xfrm>
            <a:off x="1686097" y="1881266"/>
            <a:ext cx="2077636" cy="455509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599"/>
              </a:spcAft>
              <a:buClr>
                <a:srgbClr val="FAB900"/>
              </a:buClr>
              <a:buSzPct val="70000"/>
            </a:pPr>
            <a:r>
              <a:rPr lang="en-US" sz="1600" dirty="0">
                <a:solidFill>
                  <a:srgbClr val="000000"/>
                </a:solidFill>
              </a:rPr>
              <a:t>If </a:t>
            </a:r>
            <a:r>
              <a:rPr lang="en-US" sz="1600" dirty="0"/>
              <a:t>Approved, status changes to Entered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8BC082D0-3650-4ECD-8D20-E793DD2195CE}"/>
              </a:ext>
            </a:extLst>
          </p:cNvPr>
          <p:cNvCxnSpPr>
            <a:stCxn id="35" idx="0"/>
            <a:endCxn id="71" idx="3"/>
          </p:cNvCxnSpPr>
          <p:nvPr/>
        </p:nvCxnSpPr>
        <p:spPr>
          <a:xfrm rot="16200000" flipV="1">
            <a:off x="7960098" y="618718"/>
            <a:ext cx="1296279" cy="271516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300976C3-29FA-497E-B1A5-61074FCEDB27}"/>
              </a:ext>
            </a:extLst>
          </p:cNvPr>
          <p:cNvCxnSpPr>
            <a:stCxn id="72" idx="1"/>
            <a:endCxn id="51" idx="0"/>
          </p:cNvCxnSpPr>
          <p:nvPr/>
        </p:nvCxnSpPr>
        <p:spPr>
          <a:xfrm rot="10800000" flipV="1">
            <a:off x="3670508" y="1341135"/>
            <a:ext cx="1234993" cy="17599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60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71" grpId="0" animBg="1"/>
      <p:bldP spid="72" grpId="0" animBg="1"/>
      <p:bldP spid="73" grpId="0"/>
      <p:bldP spid="74" grpId="0" animBg="1"/>
      <p:bldP spid="75" grpId="0" animBg="1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572499" y="9868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Beneficiary Validation</a:t>
            </a: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B182B62-7E2C-48AA-9C1E-C6816799DBF5}"/>
              </a:ext>
            </a:extLst>
          </p:cNvPr>
          <p:cNvSpPr txBox="1">
            <a:spLocks/>
          </p:cNvSpPr>
          <p:nvPr/>
        </p:nvSpPr>
        <p:spPr>
          <a:xfrm>
            <a:off x="375906" y="1048373"/>
            <a:ext cx="11263868" cy="45348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process benefit via Nikshay, “Beneficiary” should be “validated” by PFMS. 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one-time activity. Successful Validation indicates that Beneficiary’s Bank account details are valid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Nikshay automatically sends Beneficiary Bank Account details to PFMS on the same day on which they are entered into Nikshay (End of day at 12 AM)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PFMS sends the bank account details of the beneficiary to the respective Banks for validation.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I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PFMS rejects a Beneficiary for any reason such as, incorrect Bank Account No. or IFSC Code,  User has to correct  the details in Nikshay so that it can be re-sent to PFMS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“Sent to PFMS” beneficiaries bank details will not be allowed to edit unless and until a response is received from PFMS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DTO’s approval is only required when any edit is being made in the “validated” beneficiaries</a:t>
            </a:r>
          </a:p>
          <a:p>
            <a:pPr marL="0" lvl="1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endParaRPr lang="en-IN" dirty="0">
              <a:solidFill>
                <a:srgbClr val="000000"/>
              </a:solidFill>
              <a:latin typeface="Corbel" panose="020B0503020204020204"/>
            </a:endParaRP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endParaRPr lang="en-IN" dirty="0">
              <a:solidFill>
                <a:srgbClr val="000000"/>
              </a:soli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68157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668273" y="56641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IN" sz="3600" b="1" dirty="0">
                <a:solidFill>
                  <a:schemeClr val="bg1"/>
                </a:solidFill>
                <a:latin typeface="Corbel" pitchFamily="34" charset="0"/>
                <a:ea typeface="Corbel"/>
                <a:cs typeface="Corbel"/>
                <a:sym typeface="Corbel"/>
              </a:rPr>
              <a:t>Benefits</a:t>
            </a:r>
            <a:endParaRPr sz="3600" b="1" dirty="0">
              <a:solidFill>
                <a:schemeClr val="bg1"/>
              </a:solidFill>
              <a:latin typeface="Corbel" pitchFamily="34" charset="0"/>
              <a:ea typeface="Corbel"/>
              <a:cs typeface="Corbel"/>
              <a:sym typeface="Corbel"/>
            </a:endParaRP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60515B-EE0A-4007-AF52-249E3BE896E0}"/>
              </a:ext>
            </a:extLst>
          </p:cNvPr>
          <p:cNvSpPr txBox="1">
            <a:spLocks/>
          </p:cNvSpPr>
          <p:nvPr/>
        </p:nvSpPr>
        <p:spPr>
          <a:xfrm>
            <a:off x="461111" y="1188644"/>
            <a:ext cx="11269778" cy="39642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Definition: A payment transaction to someone entitled to receive it</a:t>
            </a:r>
            <a:endParaRPr lang="en-US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Nikshay generates benefits automatically (except for treatment Supporter scheme)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benefits are displayed in the TU level user (DBT Maker) login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Processing a Benefit in Nikshay is a 2-step process:. </a:t>
            </a:r>
          </a:p>
          <a:p>
            <a:pPr marL="901700" lvl="2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 Review and ‘send for Approval’ by DBT Maker</a:t>
            </a:r>
          </a:p>
          <a:p>
            <a:pPr marL="901700" lvl="2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 Approval by DTO  (DBT Checker)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DBT Checker approves, the benefit is sent to PFMS for payment. If DBT Checker rejects, the benefit is sent back to DBT Maker</a:t>
            </a: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PFMS processes the benefit, the amount gets credited to the Beneficiary’s Bank Account. However, </a:t>
            </a:r>
            <a:r>
              <a:rPr lang="en-I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PFMS rejects the benefit, it returns to DBT Maker for re-processing.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444500" defTabSz="826252">
              <a:lnSpc>
                <a:spcPct val="130000"/>
              </a:lnSpc>
              <a:spcBef>
                <a:spcPct val="20000"/>
              </a:spcBef>
              <a:buClr>
                <a:srgbClr val="0099FF"/>
              </a:buClr>
              <a:buSzPct val="70000"/>
              <a:buFont typeface="Arial" pitchFamily="34" charset="0"/>
              <a:buChar char="►"/>
            </a:pPr>
            <a:endParaRPr lang="en-US" dirty="0">
              <a:solidFill>
                <a:srgbClr val="000000"/>
              </a:soli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05461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22;p12"/>
          <p:cNvSpPr txBox="1"/>
          <p:nvPr/>
        </p:nvSpPr>
        <p:spPr>
          <a:xfrm>
            <a:off x="2572499" y="9868"/>
            <a:ext cx="8948607" cy="601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Benefit Status</a:t>
            </a:r>
          </a:p>
        </p:txBody>
      </p:sp>
      <p:sp>
        <p:nvSpPr>
          <p:cNvPr id="12" name="object 5"/>
          <p:cNvSpPr/>
          <p:nvPr/>
        </p:nvSpPr>
        <p:spPr>
          <a:xfrm>
            <a:off x="169570" y="95650"/>
            <a:ext cx="1741119" cy="532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E36FF2B1-D641-4206-B4F7-FEE7E6C6EAA0}"/>
              </a:ext>
            </a:extLst>
          </p:cNvPr>
          <p:cNvGrpSpPr/>
          <p:nvPr/>
        </p:nvGrpSpPr>
        <p:grpSpPr>
          <a:xfrm>
            <a:off x="292100" y="2624489"/>
            <a:ext cx="1861292" cy="945396"/>
            <a:chOff x="983329" y="4340264"/>
            <a:chExt cx="1732440" cy="945396"/>
          </a:xfrm>
        </p:grpSpPr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FB88863A-065A-4280-8157-3BACC3A9A9E2}"/>
                </a:ext>
              </a:extLst>
            </p:cNvPr>
            <p:cNvGrpSpPr/>
            <p:nvPr/>
          </p:nvGrpSpPr>
          <p:grpSpPr>
            <a:xfrm>
              <a:off x="983329" y="4340264"/>
              <a:ext cx="1685821" cy="945396"/>
              <a:chOff x="983329" y="4340264"/>
              <a:chExt cx="1685821" cy="945396"/>
            </a:xfrm>
          </p:grpSpPr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951E6DD0-DE15-440C-A17D-48F681669785}"/>
                  </a:ext>
                </a:extLst>
              </p:cNvPr>
              <p:cNvSpPr/>
              <p:nvPr/>
            </p:nvSpPr>
            <p:spPr>
              <a:xfrm>
                <a:off x="1623328" y="4352224"/>
                <a:ext cx="1045822" cy="412622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>
                  <a:lnSpc>
                    <a:spcPct val="85000"/>
                  </a:lnSpc>
                  <a:spcAft>
                    <a:spcPts val="599"/>
                  </a:spcAft>
                  <a:buClr>
                    <a:srgbClr val="FAB900"/>
                  </a:buClr>
                  <a:buSzPct val="70000"/>
                </a:pPr>
                <a:r>
                  <a:rPr lang="en-US" sz="1400" b="1" dirty="0">
                    <a:solidFill>
                      <a:srgbClr val="000000"/>
                    </a:solidFill>
                  </a:rPr>
                  <a:t>Pending at Maker</a:t>
                </a:r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67DADC94-2E76-48E3-B908-D6CF691636D9}"/>
                  </a:ext>
                </a:extLst>
              </p:cNvPr>
              <p:cNvSpPr/>
              <p:nvPr/>
            </p:nvSpPr>
            <p:spPr>
              <a:xfrm>
                <a:off x="1058813" y="4340264"/>
                <a:ext cx="579248" cy="424582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en-US" sz="1600" b="1" dirty="0">
                    <a:solidFill>
                      <a:srgbClr val="545454"/>
                    </a:solidFill>
                  </a:rPr>
                  <a:t>1</a:t>
                </a:r>
              </a:p>
            </p:txBody>
          </p:sp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424FAC5F-E0BE-4F2E-9556-CF10166D3799}"/>
                  </a:ext>
                </a:extLst>
              </p:cNvPr>
              <p:cNvSpPr txBox="1"/>
              <p:nvPr/>
            </p:nvSpPr>
            <p:spPr>
              <a:xfrm>
                <a:off x="1047418" y="4830151"/>
                <a:ext cx="1579361" cy="455509"/>
              </a:xfrm>
              <a:prstGeom prst="rect">
                <a:avLst/>
              </a:prstGeom>
              <a:noFill/>
            </p:spPr>
            <p:txBody>
              <a:bodyPr wrap="square" lIns="0" tIns="36576" rIns="0" bIns="0" rtlCol="0">
                <a:spAutoFit/>
              </a:bodyPr>
              <a:lstStyle/>
              <a:p>
                <a:pPr algn="ctr">
                  <a:lnSpc>
                    <a:spcPct val="85000"/>
                  </a:lnSpc>
                  <a:spcAft>
                    <a:spcPts val="599"/>
                  </a:spcAft>
                  <a:buClr>
                    <a:srgbClr val="FAB900"/>
                  </a:buClr>
                  <a:buSzPct val="70000"/>
                </a:pPr>
                <a:r>
                  <a:rPr lang="en-US" sz="1600" dirty="0">
                    <a:solidFill>
                      <a:srgbClr val="000000"/>
                    </a:solidFill>
                  </a:rPr>
                  <a:t>Benefit pending approval by TU</a:t>
                </a:r>
              </a:p>
            </p:txBody>
          </p:sp>
          <p:sp>
            <p:nvSpPr>
              <p:cNvPr id="229" name="Left Brace 228">
                <a:extLst>
                  <a:ext uri="{FF2B5EF4-FFF2-40B4-BE49-F238E27FC236}">
                    <a16:creationId xmlns:a16="http://schemas.microsoft.com/office/drawing/2014/main" id="{5EEBA481-A166-4385-B3BA-255F8EC48E69}"/>
                  </a:ext>
                </a:extLst>
              </p:cNvPr>
              <p:cNvSpPr/>
              <p:nvPr/>
            </p:nvSpPr>
            <p:spPr>
              <a:xfrm>
                <a:off x="983329" y="4830150"/>
                <a:ext cx="154643" cy="375071"/>
              </a:xfrm>
              <a:prstGeom prst="leftBrac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" name="Right Brace 224">
              <a:extLst>
                <a:ext uri="{FF2B5EF4-FFF2-40B4-BE49-F238E27FC236}">
                  <a16:creationId xmlns:a16="http://schemas.microsoft.com/office/drawing/2014/main" id="{AB3487E3-C13E-4062-B0F8-0352D3F81AF4}"/>
                </a:ext>
              </a:extLst>
            </p:cNvPr>
            <p:cNvSpPr/>
            <p:nvPr/>
          </p:nvSpPr>
          <p:spPr>
            <a:xfrm>
              <a:off x="2535216" y="4830150"/>
              <a:ext cx="180553" cy="375071"/>
            </a:xfrm>
            <a:prstGeom prst="righ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3AB9BD2D-C54E-4AB3-8627-C498486E9858}"/>
              </a:ext>
            </a:extLst>
          </p:cNvPr>
          <p:cNvGrpSpPr/>
          <p:nvPr/>
        </p:nvGrpSpPr>
        <p:grpSpPr>
          <a:xfrm>
            <a:off x="4595675" y="2612914"/>
            <a:ext cx="2848637" cy="878920"/>
            <a:chOff x="4988980" y="4328689"/>
            <a:chExt cx="2651434" cy="878920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0DB69334-DBC4-4D82-978A-4BDFCA797EF0}"/>
                </a:ext>
              </a:extLst>
            </p:cNvPr>
            <p:cNvSpPr/>
            <p:nvPr/>
          </p:nvSpPr>
          <p:spPr>
            <a:xfrm>
              <a:off x="5992079" y="4328689"/>
              <a:ext cx="1420117" cy="3811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IN" sz="1400" b="1" dirty="0">
                  <a:solidFill>
                    <a:srgbClr val="000000"/>
                  </a:solidFill>
                </a:rPr>
                <a:t>Sent to PFMS</a:t>
              </a: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042B59A7-FE09-4E9D-90A7-E9C905874E12}"/>
                </a:ext>
              </a:extLst>
            </p:cNvPr>
            <p:cNvSpPr/>
            <p:nvPr/>
          </p:nvSpPr>
          <p:spPr>
            <a:xfrm>
              <a:off x="5441413" y="4328689"/>
              <a:ext cx="550667" cy="386788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3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19FD7190-3EF8-437A-BB11-4C8A7CCD979C}"/>
                </a:ext>
              </a:extLst>
            </p:cNvPr>
            <p:cNvSpPr txBox="1"/>
            <p:nvPr/>
          </p:nvSpPr>
          <p:spPr>
            <a:xfrm>
              <a:off x="5459148" y="4752100"/>
              <a:ext cx="2011451" cy="455509"/>
            </a:xfrm>
            <a:prstGeom prst="rect">
              <a:avLst/>
            </a:prstGeom>
            <a:noFill/>
          </p:spPr>
          <p:txBody>
            <a:bodyPr wrap="square" lIns="0" tIns="36576" rIns="0" bIns="0" rtlCol="0">
              <a:spAutoFit/>
            </a:bodyPr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600" dirty="0">
                  <a:solidFill>
                    <a:srgbClr val="000000"/>
                  </a:solidFill>
                </a:rPr>
                <a:t>Benefit sent to PFMS for processing</a:t>
              </a:r>
            </a:p>
          </p:txBody>
        </p:sp>
        <p:sp>
          <p:nvSpPr>
            <p:cNvPr id="221" name="Left Brace 220">
              <a:extLst>
                <a:ext uri="{FF2B5EF4-FFF2-40B4-BE49-F238E27FC236}">
                  <a16:creationId xmlns:a16="http://schemas.microsoft.com/office/drawing/2014/main" id="{73C0F266-8235-4A13-9BE6-1F14A6A7E71C}"/>
                </a:ext>
              </a:extLst>
            </p:cNvPr>
            <p:cNvSpPr/>
            <p:nvPr/>
          </p:nvSpPr>
          <p:spPr>
            <a:xfrm>
              <a:off x="5307749" y="4788078"/>
              <a:ext cx="154643" cy="375071"/>
            </a:xfrm>
            <a:prstGeom prst="lef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  <p:sp>
          <p:nvSpPr>
            <p:cNvPr id="222" name="Right Brace 221">
              <a:extLst>
                <a:ext uri="{FF2B5EF4-FFF2-40B4-BE49-F238E27FC236}">
                  <a16:creationId xmlns:a16="http://schemas.microsoft.com/office/drawing/2014/main" id="{4EBF3046-7CA4-4E37-B49A-27A94D7D6273}"/>
                </a:ext>
              </a:extLst>
            </p:cNvPr>
            <p:cNvSpPr/>
            <p:nvPr/>
          </p:nvSpPr>
          <p:spPr>
            <a:xfrm>
              <a:off x="7459861" y="4738625"/>
              <a:ext cx="180553" cy="375071"/>
            </a:xfrm>
            <a:prstGeom prst="righ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B6807E92-B2DD-4AA9-9B96-DAF68FA6B837}"/>
                </a:ext>
              </a:extLst>
            </p:cNvPr>
            <p:cNvCxnSpPr/>
            <p:nvPr/>
          </p:nvCxnSpPr>
          <p:spPr>
            <a:xfrm>
              <a:off x="4988980" y="4550066"/>
              <a:ext cx="463400" cy="2099"/>
            </a:xfrm>
            <a:prstGeom prst="line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289D402E-AB9D-458D-A65B-2CC82B976DBE}"/>
              </a:ext>
            </a:extLst>
          </p:cNvPr>
          <p:cNvGrpSpPr/>
          <p:nvPr/>
        </p:nvGrpSpPr>
        <p:grpSpPr>
          <a:xfrm>
            <a:off x="2096886" y="2604828"/>
            <a:ext cx="2619056" cy="965057"/>
            <a:chOff x="2663175" y="4320603"/>
            <a:chExt cx="2437746" cy="965057"/>
          </a:xfrm>
        </p:grpSpPr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64D5EC81-B7DA-4FD1-9400-B627761867D6}"/>
                </a:ext>
              </a:extLst>
            </p:cNvPr>
            <p:cNvSpPr/>
            <p:nvPr/>
          </p:nvSpPr>
          <p:spPr>
            <a:xfrm>
              <a:off x="3741996" y="4332105"/>
              <a:ext cx="1255939" cy="42877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400" b="1" dirty="0">
                  <a:solidFill>
                    <a:srgbClr val="000000"/>
                  </a:solidFill>
                </a:rPr>
                <a:t>Waiting for Approver</a:t>
              </a: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D8298311-1E35-4C65-B78B-80EFE0D7F652}"/>
                </a:ext>
              </a:extLst>
            </p:cNvPr>
            <p:cNvSpPr/>
            <p:nvPr/>
          </p:nvSpPr>
          <p:spPr>
            <a:xfrm>
              <a:off x="3169054" y="4320603"/>
              <a:ext cx="579248" cy="424582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2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B3C04F21-93A9-4622-9ABA-53901BF19C17}"/>
                </a:ext>
              </a:extLst>
            </p:cNvPr>
            <p:cNvSpPr txBox="1"/>
            <p:nvPr/>
          </p:nvSpPr>
          <p:spPr>
            <a:xfrm>
              <a:off x="3153644" y="4830151"/>
              <a:ext cx="1782194" cy="455509"/>
            </a:xfrm>
            <a:prstGeom prst="rect">
              <a:avLst/>
            </a:prstGeom>
            <a:noFill/>
          </p:spPr>
          <p:txBody>
            <a:bodyPr wrap="square" lIns="0" tIns="36576" rIns="0" bIns="0" rtlCol="0">
              <a:spAutoFit/>
            </a:bodyPr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600" dirty="0">
                  <a:solidFill>
                    <a:srgbClr val="000000"/>
                  </a:solidFill>
                </a:rPr>
                <a:t>Benefit pending approval by DTO</a:t>
              </a:r>
            </a:p>
          </p:txBody>
        </p:sp>
        <p:sp>
          <p:nvSpPr>
            <p:cNvPr id="215" name="Left Brace 214">
              <a:extLst>
                <a:ext uri="{FF2B5EF4-FFF2-40B4-BE49-F238E27FC236}">
                  <a16:creationId xmlns:a16="http://schemas.microsoft.com/office/drawing/2014/main" id="{52684ADC-5D9B-469F-93BC-E254546DE74A}"/>
                </a:ext>
              </a:extLst>
            </p:cNvPr>
            <p:cNvSpPr/>
            <p:nvPr/>
          </p:nvSpPr>
          <p:spPr>
            <a:xfrm>
              <a:off x="3068898" y="4830150"/>
              <a:ext cx="154643" cy="375071"/>
            </a:xfrm>
            <a:prstGeom prst="lef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  <p:sp>
          <p:nvSpPr>
            <p:cNvPr id="216" name="Right Brace 215">
              <a:extLst>
                <a:ext uri="{FF2B5EF4-FFF2-40B4-BE49-F238E27FC236}">
                  <a16:creationId xmlns:a16="http://schemas.microsoft.com/office/drawing/2014/main" id="{F6A90E85-7860-4D82-BFDA-147632CA98F8}"/>
                </a:ext>
              </a:extLst>
            </p:cNvPr>
            <p:cNvSpPr/>
            <p:nvPr/>
          </p:nvSpPr>
          <p:spPr>
            <a:xfrm>
              <a:off x="4920368" y="4830150"/>
              <a:ext cx="180553" cy="375071"/>
            </a:xfrm>
            <a:prstGeom prst="righ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  <p:cxnSp>
          <p:nvCxnSpPr>
            <p:cNvPr id="217" name="Straight Arrow Connector 216">
              <a:extLst>
                <a:ext uri="{FF2B5EF4-FFF2-40B4-BE49-F238E27FC236}">
                  <a16:creationId xmlns:a16="http://schemas.microsoft.com/office/drawing/2014/main" id="{6BCD67F0-DC7D-47AA-8D7D-08DAF07EDFAB}"/>
                </a:ext>
              </a:extLst>
            </p:cNvPr>
            <p:cNvCxnSpPr/>
            <p:nvPr/>
          </p:nvCxnSpPr>
          <p:spPr>
            <a:xfrm>
              <a:off x="2663175" y="4552552"/>
              <a:ext cx="517901" cy="2099"/>
            </a:xfrm>
            <a:prstGeom prst="straightConnector1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0C8A52FD-3DAB-4620-807A-AD90CBCFF3AE}"/>
              </a:ext>
            </a:extLst>
          </p:cNvPr>
          <p:cNvGrpSpPr/>
          <p:nvPr/>
        </p:nvGrpSpPr>
        <p:grpSpPr>
          <a:xfrm>
            <a:off x="7811366" y="3163133"/>
            <a:ext cx="3234436" cy="399498"/>
            <a:chOff x="7982058" y="4878908"/>
            <a:chExt cx="3010525" cy="399498"/>
          </a:xfrm>
        </p:grpSpPr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08A43B6C-B3D5-4507-ABF4-DA74EF140896}"/>
                </a:ext>
              </a:extLst>
            </p:cNvPr>
            <p:cNvSpPr/>
            <p:nvPr/>
          </p:nvSpPr>
          <p:spPr>
            <a:xfrm>
              <a:off x="9081062" y="4878908"/>
              <a:ext cx="1911521" cy="39949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IN" sz="1400" b="1" dirty="0">
                  <a:solidFill>
                    <a:srgbClr val="000000"/>
                  </a:solidFill>
                </a:rPr>
                <a:t>PFMS Validated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3482AE6B-E0A2-4796-B4B9-5472D2B9BB1D}"/>
                </a:ext>
              </a:extLst>
            </p:cNvPr>
            <p:cNvSpPr/>
            <p:nvPr/>
          </p:nvSpPr>
          <p:spPr>
            <a:xfrm>
              <a:off x="8522012" y="4878908"/>
              <a:ext cx="579248" cy="399498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4b</a:t>
              </a:r>
            </a:p>
          </p:txBody>
        </p: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08ACD683-B83A-4EC6-96A2-B4ED367F08BF}"/>
                </a:ext>
              </a:extLst>
            </p:cNvPr>
            <p:cNvCxnSpPr/>
            <p:nvPr/>
          </p:nvCxnSpPr>
          <p:spPr>
            <a:xfrm>
              <a:off x="7982058" y="5051827"/>
              <a:ext cx="579248" cy="2099"/>
            </a:xfrm>
            <a:prstGeom prst="line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26205917-51CB-4F89-9634-5FF30AB6CF86}"/>
              </a:ext>
            </a:extLst>
          </p:cNvPr>
          <p:cNvGrpSpPr/>
          <p:nvPr/>
        </p:nvGrpSpPr>
        <p:grpSpPr>
          <a:xfrm>
            <a:off x="7210985" y="2205087"/>
            <a:ext cx="4836034" cy="1138973"/>
            <a:chOff x="7423240" y="3920862"/>
            <a:chExt cx="4501249" cy="1138973"/>
          </a:xfrm>
        </p:grpSpPr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684256FA-1A7F-41D7-B521-DF89B36A06A5}"/>
                </a:ext>
              </a:extLst>
            </p:cNvPr>
            <p:cNvCxnSpPr/>
            <p:nvPr/>
          </p:nvCxnSpPr>
          <p:spPr>
            <a:xfrm>
              <a:off x="7423240" y="4551113"/>
              <a:ext cx="579248" cy="2099"/>
            </a:xfrm>
            <a:prstGeom prst="line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AF28B31F-3D78-4D6A-9546-2C59603F8E74}"/>
                </a:ext>
              </a:extLst>
            </p:cNvPr>
            <p:cNvCxnSpPr/>
            <p:nvPr/>
          </p:nvCxnSpPr>
          <p:spPr>
            <a:xfrm>
              <a:off x="7982056" y="4083297"/>
              <a:ext cx="0" cy="976538"/>
            </a:xfrm>
            <a:prstGeom prst="lin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AA4DC7EE-6DB1-4CB1-A192-BEBE9ADBDFC3}"/>
                </a:ext>
              </a:extLst>
            </p:cNvPr>
            <p:cNvCxnSpPr/>
            <p:nvPr/>
          </p:nvCxnSpPr>
          <p:spPr>
            <a:xfrm>
              <a:off x="7957328" y="4088615"/>
              <a:ext cx="579248" cy="2099"/>
            </a:xfrm>
            <a:prstGeom prst="line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704AFE3C-8E2C-45B0-887F-F916065E231C}"/>
                </a:ext>
              </a:extLst>
            </p:cNvPr>
            <p:cNvSpPr/>
            <p:nvPr/>
          </p:nvSpPr>
          <p:spPr>
            <a:xfrm>
              <a:off x="9115040" y="3920862"/>
              <a:ext cx="1911521" cy="32890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IN" sz="1400" b="1" dirty="0">
                  <a:solidFill>
                    <a:srgbClr val="000000"/>
                  </a:solidFill>
                </a:rPr>
                <a:t>Rejected</a:t>
              </a: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351BFB0E-6D16-49D1-9A48-89E395E7183A}"/>
                </a:ext>
              </a:extLst>
            </p:cNvPr>
            <p:cNvSpPr/>
            <p:nvPr/>
          </p:nvSpPr>
          <p:spPr>
            <a:xfrm>
              <a:off x="8555988" y="3920862"/>
              <a:ext cx="579248" cy="328909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4b</a:t>
              </a: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38229E9C-A8BC-49CB-AD96-CA1E60638AC1}"/>
                </a:ext>
              </a:extLst>
            </p:cNvPr>
            <p:cNvSpPr txBox="1"/>
            <p:nvPr/>
          </p:nvSpPr>
          <p:spPr>
            <a:xfrm>
              <a:off x="8165877" y="4329923"/>
              <a:ext cx="3627524" cy="455509"/>
            </a:xfrm>
            <a:prstGeom prst="rect">
              <a:avLst/>
            </a:prstGeom>
            <a:noFill/>
          </p:spPr>
          <p:txBody>
            <a:bodyPr wrap="square" lIns="0" tIns="36576" rIns="0" bIns="0" rtlCol="0">
              <a:spAutoFit/>
            </a:bodyPr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600" dirty="0">
                  <a:solidFill>
                    <a:srgbClr val="000000"/>
                  </a:solidFill>
                </a:rPr>
                <a:t>PFMS rejected payment request. User to check rejection reason for corrective action</a:t>
              </a:r>
            </a:p>
          </p:txBody>
        </p:sp>
        <p:sp>
          <p:nvSpPr>
            <p:cNvPr id="207" name="Left Brace 206">
              <a:extLst>
                <a:ext uri="{FF2B5EF4-FFF2-40B4-BE49-F238E27FC236}">
                  <a16:creationId xmlns:a16="http://schemas.microsoft.com/office/drawing/2014/main" id="{FA4C2518-FD74-40BE-B875-635135140A49}"/>
                </a:ext>
              </a:extLst>
            </p:cNvPr>
            <p:cNvSpPr/>
            <p:nvPr/>
          </p:nvSpPr>
          <p:spPr>
            <a:xfrm>
              <a:off x="8027216" y="4309870"/>
              <a:ext cx="154643" cy="375071"/>
            </a:xfrm>
            <a:prstGeom prst="lef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  <p:sp>
          <p:nvSpPr>
            <p:cNvPr id="208" name="Right Brace 207">
              <a:extLst>
                <a:ext uri="{FF2B5EF4-FFF2-40B4-BE49-F238E27FC236}">
                  <a16:creationId xmlns:a16="http://schemas.microsoft.com/office/drawing/2014/main" id="{4D6A8121-89C3-4FC3-924E-73DB74D15513}"/>
                </a:ext>
              </a:extLst>
            </p:cNvPr>
            <p:cNvSpPr/>
            <p:nvPr/>
          </p:nvSpPr>
          <p:spPr>
            <a:xfrm>
              <a:off x="11776288" y="4367798"/>
              <a:ext cx="148201" cy="370827"/>
            </a:xfrm>
            <a:prstGeom prst="rightBrac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A5AA96F9-E36E-49F6-B279-DDB2D9F5143F}"/>
              </a:ext>
            </a:extLst>
          </p:cNvPr>
          <p:cNvGrpSpPr/>
          <p:nvPr/>
        </p:nvGrpSpPr>
        <p:grpSpPr>
          <a:xfrm>
            <a:off x="8449682" y="3526604"/>
            <a:ext cx="2654323" cy="636619"/>
            <a:chOff x="8576186" y="5242379"/>
            <a:chExt cx="2470572" cy="636619"/>
          </a:xfrm>
        </p:grpSpPr>
        <p:cxnSp>
          <p:nvCxnSpPr>
            <p:cNvPr id="195" name="Straight Arrow Connector 194">
              <a:extLst>
                <a:ext uri="{FF2B5EF4-FFF2-40B4-BE49-F238E27FC236}">
                  <a16:creationId xmlns:a16="http://schemas.microsoft.com/office/drawing/2014/main" id="{1EBB52F0-768B-4509-8124-4EB981BC0830}"/>
                </a:ext>
              </a:extLst>
            </p:cNvPr>
            <p:cNvCxnSpPr/>
            <p:nvPr/>
          </p:nvCxnSpPr>
          <p:spPr>
            <a:xfrm flipH="1">
              <a:off x="9897059" y="5242379"/>
              <a:ext cx="7070" cy="304249"/>
            </a:xfrm>
            <a:prstGeom prst="straightConnector1">
              <a:avLst/>
            </a:prstGeom>
            <a:ln w="952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1F985C65-23A4-4113-9A17-FD942FD7FADF}"/>
                </a:ext>
              </a:extLst>
            </p:cNvPr>
            <p:cNvSpPr/>
            <p:nvPr/>
          </p:nvSpPr>
          <p:spPr>
            <a:xfrm>
              <a:off x="9135237" y="5529173"/>
              <a:ext cx="1911521" cy="3498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IN" sz="1400" b="1" dirty="0">
                  <a:solidFill>
                    <a:srgbClr val="000000"/>
                  </a:solidFill>
                </a:rPr>
                <a:t>Benefit Credited 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B5D4C47E-479D-4092-A56B-EA5711DF724A}"/>
                </a:ext>
              </a:extLst>
            </p:cNvPr>
            <p:cNvSpPr/>
            <p:nvPr/>
          </p:nvSpPr>
          <p:spPr>
            <a:xfrm>
              <a:off x="8576186" y="5529173"/>
              <a:ext cx="579248" cy="349825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5</a:t>
              </a: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2F8B85F6-0CFE-4110-B9AE-55EB40F766E4}"/>
              </a:ext>
            </a:extLst>
          </p:cNvPr>
          <p:cNvGrpSpPr/>
          <p:nvPr/>
        </p:nvGrpSpPr>
        <p:grpSpPr>
          <a:xfrm>
            <a:off x="2289828" y="2834291"/>
            <a:ext cx="2123172" cy="1200977"/>
            <a:chOff x="2842760" y="4550066"/>
            <a:chExt cx="1976191" cy="1200977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46BF26A9-45B0-4634-A7EA-69342C52E4DD}"/>
                </a:ext>
              </a:extLst>
            </p:cNvPr>
            <p:cNvGrpSpPr/>
            <p:nvPr/>
          </p:nvGrpSpPr>
          <p:grpSpPr>
            <a:xfrm>
              <a:off x="2842760" y="4550066"/>
              <a:ext cx="254696" cy="978635"/>
              <a:chOff x="1340768" y="8171896"/>
              <a:chExt cx="360040" cy="829779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1C487AAB-234D-456D-8656-1F41EEF56ECF}"/>
                  </a:ext>
                </a:extLst>
              </p:cNvPr>
              <p:cNvCxnSpPr/>
              <p:nvPr/>
            </p:nvCxnSpPr>
            <p:spPr>
              <a:xfrm>
                <a:off x="1340768" y="8171896"/>
                <a:ext cx="0" cy="828000"/>
              </a:xfrm>
              <a:prstGeom prst="lin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589398E0-60EC-458E-87BE-F12018226F38}"/>
                  </a:ext>
                </a:extLst>
              </p:cNvPr>
              <p:cNvCxnSpPr/>
              <p:nvPr/>
            </p:nvCxnSpPr>
            <p:spPr>
              <a:xfrm>
                <a:off x="1340808" y="8999896"/>
                <a:ext cx="360000" cy="1779"/>
              </a:xfrm>
              <a:prstGeom prst="line">
                <a:avLst/>
              </a:prstGeom>
              <a:ln w="9525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3B26B503-9300-4D0E-983B-667962B09542}"/>
                </a:ext>
              </a:extLst>
            </p:cNvPr>
            <p:cNvSpPr/>
            <p:nvPr/>
          </p:nvSpPr>
          <p:spPr>
            <a:xfrm>
              <a:off x="3647429" y="5322265"/>
              <a:ext cx="1171522" cy="42877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400" b="1" dirty="0">
                  <a:solidFill>
                    <a:srgbClr val="000000"/>
                  </a:solidFill>
                </a:rPr>
                <a:t>Removed</a:t>
              </a: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D4C78D16-8BD7-48BA-A2C9-75889074C73A}"/>
                </a:ext>
              </a:extLst>
            </p:cNvPr>
            <p:cNvSpPr/>
            <p:nvPr/>
          </p:nvSpPr>
          <p:spPr>
            <a:xfrm>
              <a:off x="3074483" y="5310763"/>
              <a:ext cx="579248" cy="424582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2a</a:t>
              </a: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9F6DA156-64F2-411D-8B54-55EF2A4059EC}"/>
              </a:ext>
            </a:extLst>
          </p:cNvPr>
          <p:cNvGrpSpPr/>
          <p:nvPr/>
        </p:nvGrpSpPr>
        <p:grpSpPr>
          <a:xfrm>
            <a:off x="4897561" y="2843013"/>
            <a:ext cx="2607681" cy="1208722"/>
            <a:chOff x="5159436" y="4558019"/>
            <a:chExt cx="2427159" cy="1208722"/>
          </a:xfrm>
        </p:grpSpPr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B8E14A7B-59BA-446B-8A46-12E50A7BC4F2}"/>
                </a:ext>
              </a:extLst>
            </p:cNvPr>
            <p:cNvGrpSpPr/>
            <p:nvPr/>
          </p:nvGrpSpPr>
          <p:grpSpPr>
            <a:xfrm>
              <a:off x="5159436" y="4558019"/>
              <a:ext cx="254696" cy="978635"/>
              <a:chOff x="1340768" y="8171896"/>
              <a:chExt cx="360040" cy="829779"/>
            </a:xfrm>
          </p:grpSpPr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C4AF5C96-26CF-483D-BD9F-48EF8AFBBB46}"/>
                  </a:ext>
                </a:extLst>
              </p:cNvPr>
              <p:cNvCxnSpPr/>
              <p:nvPr/>
            </p:nvCxnSpPr>
            <p:spPr>
              <a:xfrm>
                <a:off x="1340768" y="8171896"/>
                <a:ext cx="0" cy="828000"/>
              </a:xfrm>
              <a:prstGeom prst="line">
                <a:avLst/>
              </a:prstGeom>
              <a:ln w="9525">
                <a:solidFill>
                  <a:schemeClr val="accent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EB176F7F-9632-462D-A6DF-BEE543407AE4}"/>
                  </a:ext>
                </a:extLst>
              </p:cNvPr>
              <p:cNvCxnSpPr/>
              <p:nvPr/>
            </p:nvCxnSpPr>
            <p:spPr>
              <a:xfrm>
                <a:off x="1340808" y="8999896"/>
                <a:ext cx="360000" cy="1779"/>
              </a:xfrm>
              <a:prstGeom prst="line">
                <a:avLst/>
              </a:prstGeom>
              <a:ln w="9525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873EEAF2-F7ED-4C8C-B5FA-9C71248407AC}"/>
                </a:ext>
              </a:extLst>
            </p:cNvPr>
            <p:cNvSpPr/>
            <p:nvPr/>
          </p:nvSpPr>
          <p:spPr>
            <a:xfrm>
              <a:off x="6023752" y="5337963"/>
              <a:ext cx="1562843" cy="42877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85000"/>
                </a:lnSpc>
                <a:spcAft>
                  <a:spcPts val="599"/>
                </a:spcAft>
                <a:buClr>
                  <a:srgbClr val="FAB900"/>
                </a:buClr>
                <a:buSzPct val="70000"/>
              </a:pPr>
              <a:r>
                <a:rPr lang="en-US" sz="1400" b="1" dirty="0">
                  <a:solidFill>
                    <a:srgbClr val="000000"/>
                  </a:solidFill>
                </a:rPr>
                <a:t>Rejected by DBT Checker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2990794C-F3B8-4860-B421-7C1C41FB85E0}"/>
                </a:ext>
              </a:extLst>
            </p:cNvPr>
            <p:cNvSpPr/>
            <p:nvPr/>
          </p:nvSpPr>
          <p:spPr>
            <a:xfrm>
              <a:off x="5450811" y="5326461"/>
              <a:ext cx="579248" cy="424582"/>
            </a:xfrm>
            <a:prstGeom prst="rect">
              <a:avLst/>
            </a:prstGeom>
            <a:solidFill>
              <a:srgbClr val="FF6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1600" b="1" dirty="0">
                  <a:solidFill>
                    <a:srgbClr val="545454"/>
                  </a:solidFill>
                </a:rPr>
                <a:t>3a</a:t>
              </a:r>
            </a:p>
          </p:txBody>
        </p:sp>
      </p:grpSp>
      <p:cxnSp>
        <p:nvCxnSpPr>
          <p:cNvPr id="184" name="Connector: Curved 19">
            <a:extLst>
              <a:ext uri="{FF2B5EF4-FFF2-40B4-BE49-F238E27FC236}">
                <a16:creationId xmlns:a16="http://schemas.microsoft.com/office/drawing/2014/main" id="{DAE8DF36-39AB-4E9A-BEBE-60CB8513002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02773" y="2255262"/>
            <a:ext cx="6786570" cy="381187"/>
          </a:xfrm>
          <a:prstGeom prst="curvedConnector2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stealth" w="med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585A04-8A6A-4E23-B8EE-6C2F133FBBBF}"/>
              </a:ext>
            </a:extLst>
          </p:cNvPr>
          <p:cNvCxnSpPr>
            <a:cxnSpLocks/>
          </p:cNvCxnSpPr>
          <p:nvPr/>
        </p:nvCxnSpPr>
        <p:spPr>
          <a:xfrm>
            <a:off x="2279281" y="3594988"/>
            <a:ext cx="3478" cy="1646413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AC81135E-A589-4DB7-9AFA-18FAF3EB9DE9}"/>
              </a:ext>
            </a:extLst>
          </p:cNvPr>
          <p:cNvSpPr/>
          <p:nvPr/>
        </p:nvSpPr>
        <p:spPr>
          <a:xfrm>
            <a:off x="3161116" y="4336285"/>
            <a:ext cx="1258655" cy="42877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599"/>
              </a:spcAft>
              <a:buClr>
                <a:srgbClr val="FAB900"/>
              </a:buClr>
              <a:buSzPct val="70000"/>
            </a:pPr>
            <a:r>
              <a:rPr lang="en-US" sz="1400" b="1" dirty="0">
                <a:solidFill>
                  <a:srgbClr val="000000"/>
                </a:solidFill>
              </a:rPr>
              <a:t>Deferred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48BF732-DE16-4FC3-AD7F-8400D84E7E79}"/>
              </a:ext>
            </a:extLst>
          </p:cNvPr>
          <p:cNvSpPr/>
          <p:nvPr/>
        </p:nvSpPr>
        <p:spPr>
          <a:xfrm>
            <a:off x="2545557" y="4324783"/>
            <a:ext cx="622330" cy="424582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>
                <a:solidFill>
                  <a:srgbClr val="545454"/>
                </a:solidFill>
              </a:rPr>
              <a:t>2b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8B00286-9277-4B9A-B92A-889F756D1FE3}"/>
              </a:ext>
            </a:extLst>
          </p:cNvPr>
          <p:cNvCxnSpPr/>
          <p:nvPr/>
        </p:nvCxnSpPr>
        <p:spPr>
          <a:xfrm>
            <a:off x="2282759" y="4565891"/>
            <a:ext cx="273609" cy="2098"/>
          </a:xfrm>
          <a:prstGeom prst="line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6807E25-9749-4B46-A21B-FCA3E35AF7C8}"/>
              </a:ext>
            </a:extLst>
          </p:cNvPr>
          <p:cNvCxnSpPr/>
          <p:nvPr/>
        </p:nvCxnSpPr>
        <p:spPr>
          <a:xfrm>
            <a:off x="2306400" y="5241401"/>
            <a:ext cx="273609" cy="2098"/>
          </a:xfrm>
          <a:prstGeom prst="line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7CB69EBD-CCB9-445C-894D-5B47F5086C6D}"/>
              </a:ext>
            </a:extLst>
          </p:cNvPr>
          <p:cNvSpPr/>
          <p:nvPr/>
        </p:nvSpPr>
        <p:spPr>
          <a:xfrm>
            <a:off x="3167887" y="5022185"/>
            <a:ext cx="1258655" cy="42877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599"/>
              </a:spcAft>
              <a:buClr>
                <a:srgbClr val="FAB900"/>
              </a:buClr>
              <a:buSzPct val="70000"/>
            </a:pPr>
            <a:r>
              <a:rPr lang="en-US" sz="1400" b="1" dirty="0">
                <a:solidFill>
                  <a:srgbClr val="000000"/>
                </a:solidFill>
              </a:rPr>
              <a:t>Paid External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1E96CD2-00FA-4399-845D-92E0D3D9ADD9}"/>
              </a:ext>
            </a:extLst>
          </p:cNvPr>
          <p:cNvSpPr/>
          <p:nvPr/>
        </p:nvSpPr>
        <p:spPr>
          <a:xfrm>
            <a:off x="2552328" y="5010683"/>
            <a:ext cx="622330" cy="424582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>
                <a:solidFill>
                  <a:srgbClr val="545454"/>
                </a:solidFill>
              </a:rPr>
              <a:t>2c</a:t>
            </a:r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328A6793-D8B2-4935-9C74-E12EBFF66386}"/>
              </a:ext>
            </a:extLst>
          </p:cNvPr>
          <p:cNvCxnSpPr>
            <a:cxnSpLocks/>
            <a:stCxn id="186" idx="2"/>
          </p:cNvCxnSpPr>
          <p:nvPr/>
        </p:nvCxnSpPr>
        <p:spPr>
          <a:xfrm rot="5400000" flipH="1">
            <a:off x="3171721" y="557755"/>
            <a:ext cx="1006623" cy="5981338"/>
          </a:xfrm>
          <a:prstGeom prst="bentConnector4">
            <a:avLst>
              <a:gd name="adj1" fmla="val -173395"/>
              <a:gd name="adj2" fmla="val 998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3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71" grpId="0" animBg="1"/>
      <p:bldP spid="72" grpId="0" animBg="1"/>
    </p:bldLst>
  </p:timing>
</p:sld>
</file>

<file path=ppt/theme/theme1.xml><?xml version="1.0" encoding="utf-8"?>
<a:theme xmlns:a="http://schemas.openxmlformats.org/drawingml/2006/main" name="2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5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6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4.xml><?xml version="1.0" encoding="utf-8"?>
<a:theme xmlns:a="http://schemas.openxmlformats.org/drawingml/2006/main" name="3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5.xml><?xml version="1.0" encoding="utf-8"?>
<a:theme xmlns:a="http://schemas.openxmlformats.org/drawingml/2006/main" name="4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886</Words>
  <Application>Microsoft Office PowerPoint</Application>
  <PresentationFormat>Widescreen</PresentationFormat>
  <Paragraphs>132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Corbel</vt:lpstr>
      <vt:lpstr>Noto Sans Symbols</vt:lpstr>
      <vt:lpstr>Wingdings</vt:lpstr>
      <vt:lpstr>Wingdings 2</vt:lpstr>
      <vt:lpstr>2_Frame</vt:lpstr>
      <vt:lpstr>5_Frame</vt:lpstr>
      <vt:lpstr>6_Frame</vt:lpstr>
      <vt:lpstr>3_Frame</vt:lpstr>
      <vt:lpstr>4_Frame</vt:lpstr>
      <vt:lpstr>Basic concepts of DBT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Manu Mathew</dc:creator>
  <cp:lastModifiedBy>Tonmoy Tarun Dutta</cp:lastModifiedBy>
  <cp:revision>147</cp:revision>
  <dcterms:created xsi:type="dcterms:W3CDTF">2018-08-06T06:16:16Z</dcterms:created>
  <dcterms:modified xsi:type="dcterms:W3CDTF">2019-12-27T09:04:08Z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-68358217</vt:i4>
  </property>
  <property fmtid="{D5CDD505-2E9C-101B-9397-08002B2CF9AE}" pid="3" name="_NewReviewCycle">
    <vt:lpwstr/>
  </property>
  <property fmtid="{D5CDD505-2E9C-101B-9397-08002B2CF9AE}" pid="4" name="_EmailSubject">
    <vt:lpwstr>DBT Deck</vt:lpwstr>
  </property>
  <property fmtid="{D5CDD505-2E9C-101B-9397-08002B2CF9AE}" pid="5" name="_AuthorEmail">
    <vt:lpwstr>tonmoy@everwell.org</vt:lpwstr>
  </property>
  <property fmtid="{D5CDD505-2E9C-101B-9397-08002B2CF9AE}" pid="6" name="_AuthorEmailDisplayName">
    <vt:lpwstr>Tonmoy Dutta</vt:lpwstr>
  </property>
</Properties>
</file>