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 id="2147483711" r:id="rId2"/>
    <p:sldMasterId id="2147483723" r:id="rId3"/>
    <p:sldMasterId id="2147483735" r:id="rId4"/>
    <p:sldMasterId id="2147483747" r:id="rId5"/>
    <p:sldMasterId id="2147483759" r:id="rId6"/>
    <p:sldMasterId id="2147483769" r:id="rId7"/>
    <p:sldMasterId id="2147483781" r:id="rId8"/>
    <p:sldMasterId id="2147483793" r:id="rId9"/>
    <p:sldMasterId id="2147483806" r:id="rId10"/>
    <p:sldMasterId id="2147483816" r:id="rId11"/>
    <p:sldMasterId id="2147483828" r:id="rId12"/>
  </p:sldMasterIdLst>
  <p:notesMasterIdLst>
    <p:notesMasterId r:id="rId194"/>
  </p:notesMasterIdLst>
  <p:sldIdLst>
    <p:sldId id="958" r:id="rId13"/>
    <p:sldId id="971" r:id="rId14"/>
    <p:sldId id="973" r:id="rId15"/>
    <p:sldId id="744" r:id="rId16"/>
    <p:sldId id="1165" r:id="rId17"/>
    <p:sldId id="1166" r:id="rId18"/>
    <p:sldId id="1167" r:id="rId19"/>
    <p:sldId id="1168" r:id="rId20"/>
    <p:sldId id="1169" r:id="rId21"/>
    <p:sldId id="1158" r:id="rId22"/>
    <p:sldId id="663" r:id="rId23"/>
    <p:sldId id="671" r:id="rId24"/>
    <p:sldId id="974" r:id="rId25"/>
    <p:sldId id="1170" r:id="rId26"/>
    <p:sldId id="1171" r:id="rId27"/>
    <p:sldId id="1172" r:id="rId28"/>
    <p:sldId id="1173" r:id="rId29"/>
    <p:sldId id="1174" r:id="rId30"/>
    <p:sldId id="301" r:id="rId31"/>
    <p:sldId id="1175" r:id="rId32"/>
    <p:sldId id="1176" r:id="rId33"/>
    <p:sldId id="1177" r:id="rId34"/>
    <p:sldId id="1178" r:id="rId35"/>
    <p:sldId id="1179" r:id="rId36"/>
    <p:sldId id="1180" r:id="rId37"/>
    <p:sldId id="1181" r:id="rId38"/>
    <p:sldId id="270" r:id="rId39"/>
    <p:sldId id="1182" r:id="rId40"/>
    <p:sldId id="1183" r:id="rId41"/>
    <p:sldId id="1184" r:id="rId42"/>
    <p:sldId id="280" r:id="rId43"/>
    <p:sldId id="1185" r:id="rId44"/>
    <p:sldId id="1186" r:id="rId45"/>
    <p:sldId id="1187" r:id="rId46"/>
    <p:sldId id="1188" r:id="rId47"/>
    <p:sldId id="1189" r:id="rId48"/>
    <p:sldId id="1190" r:id="rId49"/>
    <p:sldId id="1191" r:id="rId50"/>
    <p:sldId id="1192" r:id="rId51"/>
    <p:sldId id="1193" r:id="rId52"/>
    <p:sldId id="1194" r:id="rId53"/>
    <p:sldId id="1195" r:id="rId54"/>
    <p:sldId id="1196" r:id="rId55"/>
    <p:sldId id="1197" r:id="rId56"/>
    <p:sldId id="1198" r:id="rId57"/>
    <p:sldId id="1199" r:id="rId58"/>
    <p:sldId id="1200" r:id="rId59"/>
    <p:sldId id="1201" r:id="rId60"/>
    <p:sldId id="1202" r:id="rId61"/>
    <p:sldId id="1203" r:id="rId62"/>
    <p:sldId id="1204" r:id="rId63"/>
    <p:sldId id="1205" r:id="rId64"/>
    <p:sldId id="1206" r:id="rId65"/>
    <p:sldId id="1207" r:id="rId66"/>
    <p:sldId id="1208" r:id="rId67"/>
    <p:sldId id="1209" r:id="rId68"/>
    <p:sldId id="1210" r:id="rId69"/>
    <p:sldId id="1211" r:id="rId70"/>
    <p:sldId id="1212" r:id="rId71"/>
    <p:sldId id="299" r:id="rId72"/>
    <p:sldId id="975" r:id="rId73"/>
    <p:sldId id="910" r:id="rId74"/>
    <p:sldId id="911" r:id="rId75"/>
    <p:sldId id="912" r:id="rId76"/>
    <p:sldId id="913" r:id="rId77"/>
    <p:sldId id="914" r:id="rId78"/>
    <p:sldId id="915" r:id="rId79"/>
    <p:sldId id="916" r:id="rId80"/>
    <p:sldId id="977" r:id="rId81"/>
    <p:sldId id="976" r:id="rId82"/>
    <p:sldId id="917" r:id="rId83"/>
    <p:sldId id="918" r:id="rId84"/>
    <p:sldId id="919" r:id="rId85"/>
    <p:sldId id="920" r:id="rId86"/>
    <p:sldId id="921" r:id="rId87"/>
    <p:sldId id="979" r:id="rId88"/>
    <p:sldId id="978" r:id="rId89"/>
    <p:sldId id="855" r:id="rId90"/>
    <p:sldId id="785" r:id="rId91"/>
    <p:sldId id="786" r:id="rId92"/>
    <p:sldId id="787" r:id="rId93"/>
    <p:sldId id="788" r:id="rId94"/>
    <p:sldId id="791" r:id="rId95"/>
    <p:sldId id="792" r:id="rId96"/>
    <p:sldId id="793" r:id="rId97"/>
    <p:sldId id="794" r:id="rId98"/>
    <p:sldId id="926" r:id="rId99"/>
    <p:sldId id="260" r:id="rId100"/>
    <p:sldId id="981" r:id="rId101"/>
    <p:sldId id="263" r:id="rId102"/>
    <p:sldId id="261" r:id="rId103"/>
    <p:sldId id="980" r:id="rId104"/>
    <p:sldId id="257" r:id="rId105"/>
    <p:sldId id="945" r:id="rId106"/>
    <p:sldId id="259" r:id="rId107"/>
    <p:sldId id="959" r:id="rId108"/>
    <p:sldId id="265" r:id="rId109"/>
    <p:sldId id="960" r:id="rId110"/>
    <p:sldId id="268" r:id="rId111"/>
    <p:sldId id="269" r:id="rId112"/>
    <p:sldId id="961" r:id="rId113"/>
    <p:sldId id="271" r:id="rId114"/>
    <p:sldId id="796" r:id="rId115"/>
    <p:sldId id="798" r:id="rId116"/>
    <p:sldId id="799" r:id="rId117"/>
    <p:sldId id="982" r:id="rId118"/>
    <p:sldId id="983" r:id="rId119"/>
    <p:sldId id="800" r:id="rId120"/>
    <p:sldId id="801" r:id="rId121"/>
    <p:sldId id="963" r:id="rId122"/>
    <p:sldId id="964" r:id="rId123"/>
    <p:sldId id="965" r:id="rId124"/>
    <p:sldId id="966" r:id="rId125"/>
    <p:sldId id="968" r:id="rId126"/>
    <p:sldId id="985" r:id="rId127"/>
    <p:sldId id="861" r:id="rId128"/>
    <p:sldId id="818" r:id="rId129"/>
    <p:sldId id="819" r:id="rId130"/>
    <p:sldId id="986" r:id="rId131"/>
    <p:sldId id="995" r:id="rId132"/>
    <p:sldId id="258" r:id="rId133"/>
    <p:sldId id="996" r:id="rId134"/>
    <p:sldId id="997" r:id="rId135"/>
    <p:sldId id="998" r:id="rId136"/>
    <p:sldId id="999" r:id="rId137"/>
    <p:sldId id="1000" r:id="rId138"/>
    <p:sldId id="1001" r:id="rId139"/>
    <p:sldId id="1002" r:id="rId140"/>
    <p:sldId id="1003" r:id="rId141"/>
    <p:sldId id="1004" r:id="rId142"/>
    <p:sldId id="1005" r:id="rId143"/>
    <p:sldId id="1006" r:id="rId144"/>
    <p:sldId id="1007" r:id="rId145"/>
    <p:sldId id="1008" r:id="rId146"/>
    <p:sldId id="272" r:id="rId147"/>
    <p:sldId id="273" r:id="rId148"/>
    <p:sldId id="274" r:id="rId149"/>
    <p:sldId id="275" r:id="rId150"/>
    <p:sldId id="276" r:id="rId151"/>
    <p:sldId id="1009" r:id="rId152"/>
    <p:sldId id="1010" r:id="rId153"/>
    <p:sldId id="1011" r:id="rId154"/>
    <p:sldId id="1012" r:id="rId155"/>
    <p:sldId id="1013" r:id="rId156"/>
    <p:sldId id="1014" r:id="rId157"/>
    <p:sldId id="283" r:id="rId158"/>
    <p:sldId id="284" r:id="rId159"/>
    <p:sldId id="285" r:id="rId160"/>
    <p:sldId id="286" r:id="rId161"/>
    <p:sldId id="287" r:id="rId162"/>
    <p:sldId id="288" r:id="rId163"/>
    <p:sldId id="289" r:id="rId164"/>
    <p:sldId id="290" r:id="rId165"/>
    <p:sldId id="291" r:id="rId166"/>
    <p:sldId id="292" r:id="rId167"/>
    <p:sldId id="293" r:id="rId168"/>
    <p:sldId id="294" r:id="rId169"/>
    <p:sldId id="295" r:id="rId170"/>
    <p:sldId id="296" r:id="rId171"/>
    <p:sldId id="297" r:id="rId172"/>
    <p:sldId id="298" r:id="rId173"/>
    <p:sldId id="987" r:id="rId174"/>
    <p:sldId id="880" r:id="rId175"/>
    <p:sldId id="840" r:id="rId176"/>
    <p:sldId id="841" r:id="rId177"/>
    <p:sldId id="842" r:id="rId178"/>
    <p:sldId id="988" r:id="rId179"/>
    <p:sldId id="943" r:id="rId180"/>
    <p:sldId id="944" r:id="rId181"/>
    <p:sldId id="929" r:id="rId182"/>
    <p:sldId id="930" r:id="rId183"/>
    <p:sldId id="989" r:id="rId184"/>
    <p:sldId id="927" r:id="rId185"/>
    <p:sldId id="928" r:id="rId186"/>
    <p:sldId id="933" r:id="rId187"/>
    <p:sldId id="934" r:id="rId188"/>
    <p:sldId id="935" r:id="rId189"/>
    <p:sldId id="990" r:id="rId190"/>
    <p:sldId id="939" r:id="rId191"/>
    <p:sldId id="942" r:id="rId192"/>
    <p:sldId id="940" r:id="rId19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reatment Initiation &amp; Patient Management" id="{B8C32F05-1200-4675-9796-45A8AF22BD67}">
          <p14:sldIdLst>
            <p14:sldId id="958"/>
            <p14:sldId id="971"/>
            <p14:sldId id="973"/>
          </p14:sldIdLst>
        </p14:section>
        <p14:section name="Start Treatment" id="{918E80CD-9BE1-4A2A-A9E0-419F52E34B18}">
          <p14:sldIdLst>
            <p14:sldId id="744"/>
            <p14:sldId id="1165"/>
            <p14:sldId id="1166"/>
            <p14:sldId id="1167"/>
            <p14:sldId id="1168"/>
            <p14:sldId id="1169"/>
            <p14:sldId id="1158"/>
            <p14:sldId id="663"/>
            <p14:sldId id="671"/>
            <p14:sldId id="974"/>
            <p14:sldId id="1170"/>
            <p14:sldId id="1171"/>
            <p14:sldId id="1172"/>
            <p14:sldId id="1173"/>
            <p14:sldId id="1174"/>
            <p14:sldId id="301"/>
            <p14:sldId id="1175"/>
            <p14:sldId id="1176"/>
            <p14:sldId id="1177"/>
            <p14:sldId id="1178"/>
            <p14:sldId id="1179"/>
            <p14:sldId id="1180"/>
            <p14:sldId id="1181"/>
            <p14:sldId id="270"/>
            <p14:sldId id="1182"/>
            <p14:sldId id="1183"/>
            <p14:sldId id="1184"/>
            <p14:sldId id="280"/>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04"/>
            <p14:sldId id="1205"/>
            <p14:sldId id="1206"/>
            <p14:sldId id="1207"/>
            <p14:sldId id="1208"/>
            <p14:sldId id="1209"/>
            <p14:sldId id="1210"/>
            <p14:sldId id="1211"/>
            <p14:sldId id="1212"/>
            <p14:sldId id="299"/>
            <p14:sldId id="975"/>
            <p14:sldId id="910"/>
            <p14:sldId id="911"/>
            <p14:sldId id="912"/>
            <p14:sldId id="913"/>
            <p14:sldId id="914"/>
            <p14:sldId id="915"/>
            <p14:sldId id="916"/>
            <p14:sldId id="977"/>
            <p14:sldId id="976"/>
            <p14:sldId id="917"/>
            <p14:sldId id="918"/>
            <p14:sldId id="919"/>
            <p14:sldId id="920"/>
            <p14:sldId id="921"/>
            <p14:sldId id="979"/>
            <p14:sldId id="978"/>
            <p14:sldId id="855"/>
            <p14:sldId id="785"/>
            <p14:sldId id="786"/>
            <p14:sldId id="787"/>
            <p14:sldId id="788"/>
            <p14:sldId id="791"/>
            <p14:sldId id="792"/>
            <p14:sldId id="793"/>
            <p14:sldId id="794"/>
            <p14:sldId id="926"/>
            <p14:sldId id="260"/>
            <p14:sldId id="981"/>
            <p14:sldId id="263"/>
            <p14:sldId id="261"/>
            <p14:sldId id="980"/>
            <p14:sldId id="257"/>
            <p14:sldId id="945"/>
            <p14:sldId id="259"/>
            <p14:sldId id="959"/>
            <p14:sldId id="265"/>
            <p14:sldId id="960"/>
            <p14:sldId id="268"/>
            <p14:sldId id="269"/>
            <p14:sldId id="961"/>
            <p14:sldId id="271"/>
            <p14:sldId id="796"/>
            <p14:sldId id="798"/>
            <p14:sldId id="799"/>
            <p14:sldId id="982"/>
            <p14:sldId id="983"/>
            <p14:sldId id="800"/>
            <p14:sldId id="801"/>
            <p14:sldId id="963"/>
            <p14:sldId id="964"/>
            <p14:sldId id="965"/>
            <p14:sldId id="966"/>
            <p14:sldId id="968"/>
            <p14:sldId id="985"/>
            <p14:sldId id="861"/>
            <p14:sldId id="818"/>
            <p14:sldId id="819"/>
            <p14:sldId id="986"/>
            <p14:sldId id="995"/>
            <p14:sldId id="258"/>
            <p14:sldId id="996"/>
            <p14:sldId id="997"/>
            <p14:sldId id="998"/>
            <p14:sldId id="999"/>
            <p14:sldId id="1000"/>
            <p14:sldId id="1001"/>
            <p14:sldId id="1002"/>
            <p14:sldId id="1003"/>
            <p14:sldId id="1004"/>
            <p14:sldId id="1005"/>
            <p14:sldId id="1006"/>
            <p14:sldId id="1007"/>
            <p14:sldId id="1008"/>
            <p14:sldId id="272"/>
            <p14:sldId id="273"/>
            <p14:sldId id="274"/>
            <p14:sldId id="275"/>
            <p14:sldId id="276"/>
            <p14:sldId id="1009"/>
            <p14:sldId id="1010"/>
            <p14:sldId id="1011"/>
            <p14:sldId id="1012"/>
            <p14:sldId id="1013"/>
            <p14:sldId id="1014"/>
            <p14:sldId id="283"/>
            <p14:sldId id="284"/>
            <p14:sldId id="285"/>
            <p14:sldId id="286"/>
            <p14:sldId id="287"/>
            <p14:sldId id="288"/>
            <p14:sldId id="289"/>
            <p14:sldId id="290"/>
            <p14:sldId id="291"/>
            <p14:sldId id="292"/>
            <p14:sldId id="293"/>
            <p14:sldId id="294"/>
            <p14:sldId id="295"/>
            <p14:sldId id="296"/>
            <p14:sldId id="297"/>
            <p14:sldId id="298"/>
            <p14:sldId id="987"/>
            <p14:sldId id="880"/>
            <p14:sldId id="840"/>
            <p14:sldId id="841"/>
            <p14:sldId id="842"/>
            <p14:sldId id="988"/>
            <p14:sldId id="943"/>
            <p14:sldId id="944"/>
            <p14:sldId id="929"/>
            <p14:sldId id="930"/>
            <p14:sldId id="989"/>
            <p14:sldId id="927"/>
            <p14:sldId id="928"/>
            <p14:sldId id="933"/>
            <p14:sldId id="934"/>
            <p14:sldId id="935"/>
            <p14:sldId id="990"/>
            <p14:sldId id="939"/>
            <p14:sldId id="942"/>
            <p14:sldId id="94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3" roundtripDataSignature="AMtx7mged4uOU5B1dzn+ZZbdQLJBnp0W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u R Chaudhury" initials="MRC" lastIdx="1" clrIdx="0">
    <p:extLst>
      <p:ext uri="{19B8F6BF-5375-455C-9EA6-DF929625EA0E}">
        <p15:presenceInfo xmlns:p15="http://schemas.microsoft.com/office/powerpoint/2012/main" userId="S-1-5-21-1644491937-1275210071-1417001333-4080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E7B655-C571-4936-A472-B0EC13E22957}">
  <a:tblStyle styleId="{66E7B655-C571-4936-A472-B0EC13E2295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353" autoAdjust="0"/>
  </p:normalViewPr>
  <p:slideViewPr>
    <p:cSldViewPr snapToGrid="0">
      <p:cViewPr varScale="1">
        <p:scale>
          <a:sx n="65" d="100"/>
          <a:sy n="65" d="100"/>
        </p:scale>
        <p:origin x="858"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37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314" Type="http://schemas.openxmlformats.org/officeDocument/2006/relationships/commentAuthors" Target="commentAuthors.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315" Type="http://schemas.openxmlformats.org/officeDocument/2006/relationships/presProps" Target="presProps.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6" Type="http://schemas.openxmlformats.org/officeDocument/2006/relationships/slideMaster" Target="slideMasters/slideMaster6.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13" Type="http://schemas.openxmlformats.org/officeDocument/2006/relationships/slide" Target="slides/slide1.xml"/><Relationship Id="rId109" Type="http://schemas.openxmlformats.org/officeDocument/2006/relationships/slide" Target="slides/slide97.xml"/><Relationship Id="rId316" Type="http://schemas.openxmlformats.org/officeDocument/2006/relationships/viewProps" Target="viewProps.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183"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31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0" Type="http://schemas.openxmlformats.org/officeDocument/2006/relationships/slide" Target="slides/slide178.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313" Type="http://customschemas.google.com/relationships/presentationmetadata" Target="metadata"/><Relationship Id="rId318"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slideMaster" Target="slideMasters/slideMaster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59296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670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307" name="Google Shape;3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315" name="Google Shape;3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327" name="Google Shape;32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345" name="Google Shape;34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358" name="Google Shape;3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382" name="Google Shape;3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407" name="Google Shape;40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435" name="Google Shape;4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463" name="Google Shape;4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492" name="Google Shape;4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0284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571" name="Google Shape;57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583" name="Google Shape;58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596" name="Google Shape;59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607" name="Google Shape;60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625" name="Google Shape;6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463" name="Google Shape;4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0145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463" name="Google Shape;4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0373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463" name="Google Shape;4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122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637" name="Google Shape;6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648" name="Google Shape;64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7305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663" name="Google Shape;66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latin typeface="Corbel"/>
              <a:ea typeface="Corbel"/>
              <a:cs typeface="Corbel"/>
              <a:sym typeface="Corbel"/>
            </a:endParaRPr>
          </a:p>
        </p:txBody>
      </p:sp>
      <p:sp>
        <p:nvSpPr>
          <p:cNvPr id="672" name="Google Shape;67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IN" b="1">
                <a:latin typeface="Corbel"/>
                <a:ea typeface="Corbel"/>
                <a:cs typeface="Corbel"/>
                <a:sym typeface="Corbel"/>
              </a:rPr>
              <a:t>Note: Patient’s End Date will be increased if the refill due date for the added Dispensation is greater than End date for the patient. If the Patients End date is increased due to a Dispensation there is also a corresponding Note for the same.</a:t>
            </a:r>
            <a:endParaRPr>
              <a:latin typeface="Corbel"/>
              <a:ea typeface="Corbel"/>
              <a:cs typeface="Corbel"/>
              <a:sym typeface="Corbel"/>
            </a:endParaRPr>
          </a:p>
        </p:txBody>
      </p:sp>
      <p:sp>
        <p:nvSpPr>
          <p:cNvPr id="684" name="Google Shape;68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Corbel"/>
              <a:ea typeface="Corbel"/>
              <a:cs typeface="Corbel"/>
              <a:sym typeface="Corbel"/>
            </a:endParaRPr>
          </a:p>
        </p:txBody>
      </p:sp>
      <p:sp>
        <p:nvSpPr>
          <p:cNvPr id="703" name="Google Shape;70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Corbel"/>
              <a:ea typeface="Corbel"/>
              <a:cs typeface="Corbel"/>
              <a:sym typeface="Corbel"/>
            </a:endParaRPr>
          </a:p>
        </p:txBody>
      </p:sp>
      <p:sp>
        <p:nvSpPr>
          <p:cNvPr id="710" name="Google Shape;7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8a3c0c7c38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21" name="Google Shape;721;g18a3c0c7c38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8a3c0c7c38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564" name="Google Shape;564;g18a3c0c7c38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8a3c0c7c38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502" name="Google Shape;502;g18a3c0c7c38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8a3c0c7c38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513" name="Google Shape;513;g18a3c0c7c3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8a3c0c7c38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525" name="Google Shape;525;g18a3c0c7c38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4665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8a3c0c7c38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537" name="Google Shape;537;g18a3c0c7c38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8a3c0c7c38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551" name="Google Shape;551;g18a3c0c7c38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29" name="Google Shape;7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36" name="Google Shape;7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36" name="Google Shape;7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8832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44" name="Google Shape;7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44" name="Google Shape;7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2730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53" name="Google Shape;7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4375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dda9340f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ddda9340f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62" name="Google Shape;762;gddda9340f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I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70" name="Google Shape;770;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I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78" name="Google Shape;778;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I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86" name="Google Shape;786;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I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794" name="Google Shape;794;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I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ce945c00e_7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ce945c00e_7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ce945c00e_7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277" name="Google Shape;27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54" name="Google Shape;3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73" name="Google Shape;3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94" name="Google Shape;3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23" name="Google Shape;4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37" name="Google Shape;43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53" name="Google Shape;4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64" name="Google Shape;46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89" name="Google Shape;4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285" name="Google Shape;28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00" name="Google Shape;5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15" name="Google Shape;5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ce945c00e_7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g7ce945c00e_7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dfca73cff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292" name="Google Shape;292;gdfca73cff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7ce945c00e_7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g7ce945c00e_7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ce945c00e_7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g7ce945c00e_7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7cf630c63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7cf630c63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7ce945c00e_7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g7ce945c00e_7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7cf630c630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g7cf630c630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7ce945c00e_7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g7ce945c00e_7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7cf630c630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7cf630c630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orbel"/>
              <a:ea typeface="Corbel"/>
              <a:cs typeface="Corbel"/>
              <a:sym typeface="Corbel"/>
            </a:endParaRPr>
          </a:p>
        </p:txBody>
      </p:sp>
      <p:sp>
        <p:nvSpPr>
          <p:cNvPr id="299" name="Google Shape;2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7cf630c630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0" name="Google Shape;790;g7cf630c630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7ce945c00e_7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g7ce945c00e_7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4" name="Google Shape;84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76218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9128547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26"/>
          <p:cNvSpPr txBox="1">
            <a:spLocks noGrp="1"/>
          </p:cNvSpPr>
          <p:nvPr>
            <p:ph type="body" idx="1"/>
          </p:nvPr>
        </p:nvSpPr>
        <p:spPr>
          <a:xfrm>
            <a:off x="3867912" y="1023587"/>
            <a:ext cx="3474400" cy="807600"/>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0"/>
              </a:spcBef>
              <a:spcAft>
                <a:spcPts val="0"/>
              </a:spcAft>
              <a:buSzPts val="1500"/>
              <a:buNone/>
              <a:defRPr sz="2000" b="1">
                <a:solidFill>
                  <a:srgbClr val="595959"/>
                </a:solidFill>
              </a:defRPr>
            </a:lvl1pPr>
            <a:lvl2pPr marL="1219170" lvl="1" indent="-304792" algn="l">
              <a:lnSpc>
                <a:spcPct val="90000"/>
              </a:lnSpc>
              <a:spcBef>
                <a:spcPts val="267"/>
              </a:spcBef>
              <a:spcAft>
                <a:spcPts val="0"/>
              </a:spcAft>
              <a:buSzPts val="1500"/>
              <a:buNone/>
              <a:defRPr sz="2000" b="1"/>
            </a:lvl2pPr>
            <a:lvl3pPr marL="1828754" lvl="2" indent="-304792" algn="l">
              <a:lnSpc>
                <a:spcPct val="90000"/>
              </a:lnSpc>
              <a:spcBef>
                <a:spcPts val="267"/>
              </a:spcBef>
              <a:spcAft>
                <a:spcPts val="0"/>
              </a:spcAft>
              <a:buSzPts val="1400"/>
              <a:buNone/>
              <a:defRPr sz="1867" b="1"/>
            </a:lvl3pPr>
            <a:lvl4pPr marL="2438339" lvl="3" indent="-304792" algn="l">
              <a:lnSpc>
                <a:spcPct val="90000"/>
              </a:lnSpc>
              <a:spcBef>
                <a:spcPts val="267"/>
              </a:spcBef>
              <a:spcAft>
                <a:spcPts val="0"/>
              </a:spcAft>
              <a:buSzPts val="1200"/>
              <a:buNone/>
              <a:defRPr sz="1600" b="1"/>
            </a:lvl4pPr>
            <a:lvl5pPr marL="3047924" lvl="4" indent="-304792" algn="l">
              <a:lnSpc>
                <a:spcPct val="90000"/>
              </a:lnSpc>
              <a:spcBef>
                <a:spcPts val="267"/>
              </a:spcBef>
              <a:spcAft>
                <a:spcPts val="0"/>
              </a:spcAft>
              <a:buSzPts val="1200"/>
              <a:buNone/>
              <a:defRPr sz="1600" b="1"/>
            </a:lvl5pPr>
            <a:lvl6pPr marL="3657509" lvl="5" indent="-304792" algn="l">
              <a:lnSpc>
                <a:spcPct val="90000"/>
              </a:lnSpc>
              <a:spcBef>
                <a:spcPts val="267"/>
              </a:spcBef>
              <a:spcAft>
                <a:spcPts val="0"/>
              </a:spcAft>
              <a:buSzPts val="1200"/>
              <a:buNone/>
              <a:defRPr sz="1600" b="1"/>
            </a:lvl6pPr>
            <a:lvl7pPr marL="4267093" lvl="6" indent="-304792" algn="l">
              <a:lnSpc>
                <a:spcPct val="90000"/>
              </a:lnSpc>
              <a:spcBef>
                <a:spcPts val="267"/>
              </a:spcBef>
              <a:spcAft>
                <a:spcPts val="0"/>
              </a:spcAft>
              <a:buSzPts val="1200"/>
              <a:buNone/>
              <a:defRPr sz="1600" b="1"/>
            </a:lvl7pPr>
            <a:lvl8pPr marL="4876678" lvl="7" indent="-304792" algn="l">
              <a:lnSpc>
                <a:spcPct val="90000"/>
              </a:lnSpc>
              <a:spcBef>
                <a:spcPts val="267"/>
              </a:spcBef>
              <a:spcAft>
                <a:spcPts val="0"/>
              </a:spcAft>
              <a:buSzPts val="1200"/>
              <a:buNone/>
              <a:defRPr sz="1600" b="1"/>
            </a:lvl8pPr>
            <a:lvl9pPr marL="5486263" lvl="8" indent="-304792" algn="l">
              <a:lnSpc>
                <a:spcPct val="90000"/>
              </a:lnSpc>
              <a:spcBef>
                <a:spcPts val="267"/>
              </a:spcBef>
              <a:spcAft>
                <a:spcPts val="267"/>
              </a:spcAft>
              <a:buSzPts val="1200"/>
              <a:buNone/>
              <a:defRPr sz="1600" b="1"/>
            </a:lvl9pPr>
          </a:lstStyle>
          <a:p>
            <a:endParaRPr/>
          </a:p>
        </p:txBody>
      </p:sp>
      <p:sp>
        <p:nvSpPr>
          <p:cNvPr id="142" name="Google Shape;142;p26"/>
          <p:cNvSpPr txBox="1">
            <a:spLocks noGrp="1"/>
          </p:cNvSpPr>
          <p:nvPr>
            <p:ph type="body" idx="2"/>
          </p:nvPr>
        </p:nvSpPr>
        <p:spPr>
          <a:xfrm>
            <a:off x="3867912" y="1930936"/>
            <a:ext cx="3474400" cy="4023200"/>
          </a:xfrm>
          <a:prstGeom prst="rect">
            <a:avLst/>
          </a:prstGeom>
          <a:noFill/>
          <a:ln>
            <a:noFill/>
          </a:ln>
        </p:spPr>
        <p:txBody>
          <a:bodyPr spcFirstLastPara="1" wrap="square" lIns="68575" tIns="34275" rIns="68575" bIns="34275" anchor="ctr" anchorCtr="0">
            <a:noAutofit/>
          </a:bodyPr>
          <a:lstStyle>
            <a:lvl1pPr marL="609585" lvl="0" indent="-431789" algn="l">
              <a:lnSpc>
                <a:spcPct val="90000"/>
              </a:lnSpc>
              <a:spcBef>
                <a:spcPts val="1200"/>
              </a:spcBef>
              <a:spcAft>
                <a:spcPts val="0"/>
              </a:spcAft>
              <a:buSzPts val="1500"/>
              <a:buChar char="●"/>
              <a:defRPr sz="2000"/>
            </a:lvl1pPr>
            <a:lvl2pPr marL="1219170" lvl="1" indent="-423323" algn="l">
              <a:lnSpc>
                <a:spcPct val="90000"/>
              </a:lnSpc>
              <a:spcBef>
                <a:spcPts val="267"/>
              </a:spcBef>
              <a:spcAft>
                <a:spcPts val="0"/>
              </a:spcAft>
              <a:buSzPts val="1400"/>
              <a:buChar char="●"/>
              <a:defRPr sz="1867"/>
            </a:lvl2pPr>
            <a:lvl3pPr marL="1828754" lvl="2" indent="-406390" algn="l">
              <a:lnSpc>
                <a:spcPct val="90000"/>
              </a:lnSpc>
              <a:spcBef>
                <a:spcPts val="267"/>
              </a:spcBef>
              <a:spcAft>
                <a:spcPts val="0"/>
              </a:spcAft>
              <a:buSzPts val="1200"/>
              <a:buChar char="●"/>
              <a:defRPr sz="1600"/>
            </a:lvl3pPr>
            <a:lvl4pPr marL="2438339" lvl="3" indent="-397923" algn="l">
              <a:lnSpc>
                <a:spcPct val="90000"/>
              </a:lnSpc>
              <a:spcBef>
                <a:spcPts val="267"/>
              </a:spcBef>
              <a:spcAft>
                <a:spcPts val="0"/>
              </a:spcAft>
              <a:buSzPts val="1100"/>
              <a:buChar char="●"/>
              <a:defRPr sz="1467"/>
            </a:lvl4pPr>
            <a:lvl5pPr marL="3047924" lvl="4" indent="-397923" algn="l">
              <a:lnSpc>
                <a:spcPct val="90000"/>
              </a:lnSpc>
              <a:spcBef>
                <a:spcPts val="267"/>
              </a:spcBef>
              <a:spcAft>
                <a:spcPts val="0"/>
              </a:spcAft>
              <a:buSzPts val="1100"/>
              <a:buChar char="●"/>
              <a:defRPr sz="1467"/>
            </a:lvl5pPr>
            <a:lvl6pPr marL="3657509" lvl="5" indent="-397923" algn="l">
              <a:lnSpc>
                <a:spcPct val="90000"/>
              </a:lnSpc>
              <a:spcBef>
                <a:spcPts val="267"/>
              </a:spcBef>
              <a:spcAft>
                <a:spcPts val="0"/>
              </a:spcAft>
              <a:buSzPts val="1100"/>
              <a:buChar char="●"/>
              <a:defRPr sz="1467"/>
            </a:lvl6pPr>
            <a:lvl7pPr marL="4267093" lvl="6" indent="-397923" algn="l">
              <a:lnSpc>
                <a:spcPct val="90000"/>
              </a:lnSpc>
              <a:spcBef>
                <a:spcPts val="267"/>
              </a:spcBef>
              <a:spcAft>
                <a:spcPts val="0"/>
              </a:spcAft>
              <a:buSzPts val="1100"/>
              <a:buChar char="●"/>
              <a:defRPr sz="1467"/>
            </a:lvl7pPr>
            <a:lvl8pPr marL="4876678" lvl="7" indent="-397923" algn="l">
              <a:lnSpc>
                <a:spcPct val="90000"/>
              </a:lnSpc>
              <a:spcBef>
                <a:spcPts val="267"/>
              </a:spcBef>
              <a:spcAft>
                <a:spcPts val="0"/>
              </a:spcAft>
              <a:buSzPts val="1100"/>
              <a:buChar char="●"/>
              <a:defRPr sz="1467"/>
            </a:lvl8pPr>
            <a:lvl9pPr marL="5486263" lvl="8" indent="-397923" algn="l">
              <a:lnSpc>
                <a:spcPct val="90000"/>
              </a:lnSpc>
              <a:spcBef>
                <a:spcPts val="267"/>
              </a:spcBef>
              <a:spcAft>
                <a:spcPts val="267"/>
              </a:spcAft>
              <a:buSzPts val="1100"/>
              <a:buChar char="●"/>
              <a:defRPr sz="1467"/>
            </a:lvl9pPr>
          </a:lstStyle>
          <a:p>
            <a:endParaRPr/>
          </a:p>
        </p:txBody>
      </p:sp>
      <p:sp>
        <p:nvSpPr>
          <p:cNvPr id="143" name="Google Shape;143;p26"/>
          <p:cNvSpPr txBox="1">
            <a:spLocks noGrp="1"/>
          </p:cNvSpPr>
          <p:nvPr>
            <p:ph type="body" idx="3"/>
          </p:nvPr>
        </p:nvSpPr>
        <p:spPr>
          <a:xfrm>
            <a:off x="7818463" y="1023587"/>
            <a:ext cx="3474400" cy="813200"/>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0"/>
              </a:spcBef>
              <a:spcAft>
                <a:spcPts val="0"/>
              </a:spcAft>
              <a:buSzPts val="1500"/>
              <a:buNone/>
              <a:defRPr sz="2000" b="1">
                <a:solidFill>
                  <a:srgbClr val="595959"/>
                </a:solidFill>
              </a:defRPr>
            </a:lvl1pPr>
            <a:lvl2pPr marL="1219170" lvl="1" indent="-304792" algn="l">
              <a:lnSpc>
                <a:spcPct val="90000"/>
              </a:lnSpc>
              <a:spcBef>
                <a:spcPts val="267"/>
              </a:spcBef>
              <a:spcAft>
                <a:spcPts val="0"/>
              </a:spcAft>
              <a:buSzPts val="1500"/>
              <a:buNone/>
              <a:defRPr sz="2000" b="1"/>
            </a:lvl2pPr>
            <a:lvl3pPr marL="1828754" lvl="2" indent="-304792" algn="l">
              <a:lnSpc>
                <a:spcPct val="90000"/>
              </a:lnSpc>
              <a:spcBef>
                <a:spcPts val="267"/>
              </a:spcBef>
              <a:spcAft>
                <a:spcPts val="0"/>
              </a:spcAft>
              <a:buSzPts val="1400"/>
              <a:buNone/>
              <a:defRPr sz="1867" b="1"/>
            </a:lvl3pPr>
            <a:lvl4pPr marL="2438339" lvl="3" indent="-304792" algn="l">
              <a:lnSpc>
                <a:spcPct val="90000"/>
              </a:lnSpc>
              <a:spcBef>
                <a:spcPts val="267"/>
              </a:spcBef>
              <a:spcAft>
                <a:spcPts val="0"/>
              </a:spcAft>
              <a:buSzPts val="1200"/>
              <a:buNone/>
              <a:defRPr sz="1600" b="1"/>
            </a:lvl4pPr>
            <a:lvl5pPr marL="3047924" lvl="4" indent="-304792" algn="l">
              <a:lnSpc>
                <a:spcPct val="90000"/>
              </a:lnSpc>
              <a:spcBef>
                <a:spcPts val="267"/>
              </a:spcBef>
              <a:spcAft>
                <a:spcPts val="0"/>
              </a:spcAft>
              <a:buSzPts val="1200"/>
              <a:buNone/>
              <a:defRPr sz="1600" b="1"/>
            </a:lvl5pPr>
            <a:lvl6pPr marL="3657509" lvl="5" indent="-304792" algn="l">
              <a:lnSpc>
                <a:spcPct val="90000"/>
              </a:lnSpc>
              <a:spcBef>
                <a:spcPts val="267"/>
              </a:spcBef>
              <a:spcAft>
                <a:spcPts val="0"/>
              </a:spcAft>
              <a:buSzPts val="1200"/>
              <a:buNone/>
              <a:defRPr sz="1600" b="1"/>
            </a:lvl6pPr>
            <a:lvl7pPr marL="4267093" lvl="6" indent="-304792" algn="l">
              <a:lnSpc>
                <a:spcPct val="90000"/>
              </a:lnSpc>
              <a:spcBef>
                <a:spcPts val="267"/>
              </a:spcBef>
              <a:spcAft>
                <a:spcPts val="0"/>
              </a:spcAft>
              <a:buSzPts val="1200"/>
              <a:buNone/>
              <a:defRPr sz="1600" b="1"/>
            </a:lvl7pPr>
            <a:lvl8pPr marL="4876678" lvl="7" indent="-304792" algn="l">
              <a:lnSpc>
                <a:spcPct val="90000"/>
              </a:lnSpc>
              <a:spcBef>
                <a:spcPts val="267"/>
              </a:spcBef>
              <a:spcAft>
                <a:spcPts val="0"/>
              </a:spcAft>
              <a:buSzPts val="1200"/>
              <a:buNone/>
              <a:defRPr sz="1600" b="1"/>
            </a:lvl8pPr>
            <a:lvl9pPr marL="5486263" lvl="8" indent="-304792" algn="l">
              <a:lnSpc>
                <a:spcPct val="90000"/>
              </a:lnSpc>
              <a:spcBef>
                <a:spcPts val="267"/>
              </a:spcBef>
              <a:spcAft>
                <a:spcPts val="267"/>
              </a:spcAft>
              <a:buSzPts val="1200"/>
              <a:buNone/>
              <a:defRPr sz="1600" b="1"/>
            </a:lvl9pPr>
          </a:lstStyle>
          <a:p>
            <a:endParaRPr/>
          </a:p>
        </p:txBody>
      </p:sp>
      <p:sp>
        <p:nvSpPr>
          <p:cNvPr id="144" name="Google Shape;144;p26"/>
          <p:cNvSpPr txBox="1">
            <a:spLocks noGrp="1"/>
          </p:cNvSpPr>
          <p:nvPr>
            <p:ph type="body" idx="4"/>
          </p:nvPr>
        </p:nvSpPr>
        <p:spPr>
          <a:xfrm>
            <a:off x="7818463" y="1930936"/>
            <a:ext cx="3474400" cy="4023200"/>
          </a:xfrm>
          <a:prstGeom prst="rect">
            <a:avLst/>
          </a:prstGeom>
          <a:noFill/>
          <a:ln>
            <a:noFill/>
          </a:ln>
        </p:spPr>
        <p:txBody>
          <a:bodyPr spcFirstLastPara="1" wrap="square" lIns="68575" tIns="34275" rIns="68575" bIns="34275" anchor="ctr" anchorCtr="0">
            <a:noAutofit/>
          </a:bodyPr>
          <a:lstStyle>
            <a:lvl1pPr marL="609585" lvl="0" indent="-431789" algn="l">
              <a:lnSpc>
                <a:spcPct val="90000"/>
              </a:lnSpc>
              <a:spcBef>
                <a:spcPts val="1200"/>
              </a:spcBef>
              <a:spcAft>
                <a:spcPts val="0"/>
              </a:spcAft>
              <a:buSzPts val="1500"/>
              <a:buChar char="●"/>
              <a:defRPr sz="2000"/>
            </a:lvl1pPr>
            <a:lvl2pPr marL="1219170" lvl="1" indent="-423323" algn="l">
              <a:lnSpc>
                <a:spcPct val="90000"/>
              </a:lnSpc>
              <a:spcBef>
                <a:spcPts val="267"/>
              </a:spcBef>
              <a:spcAft>
                <a:spcPts val="0"/>
              </a:spcAft>
              <a:buSzPts val="1400"/>
              <a:buChar char="●"/>
              <a:defRPr sz="1867"/>
            </a:lvl2pPr>
            <a:lvl3pPr marL="1828754" lvl="2" indent="-406390" algn="l">
              <a:lnSpc>
                <a:spcPct val="90000"/>
              </a:lnSpc>
              <a:spcBef>
                <a:spcPts val="267"/>
              </a:spcBef>
              <a:spcAft>
                <a:spcPts val="0"/>
              </a:spcAft>
              <a:buSzPts val="1200"/>
              <a:buChar char="●"/>
              <a:defRPr sz="1600"/>
            </a:lvl3pPr>
            <a:lvl4pPr marL="2438339" lvl="3" indent="-397923" algn="l">
              <a:lnSpc>
                <a:spcPct val="90000"/>
              </a:lnSpc>
              <a:spcBef>
                <a:spcPts val="267"/>
              </a:spcBef>
              <a:spcAft>
                <a:spcPts val="0"/>
              </a:spcAft>
              <a:buSzPts val="1100"/>
              <a:buChar char="●"/>
              <a:defRPr sz="1467"/>
            </a:lvl4pPr>
            <a:lvl5pPr marL="3047924" lvl="4" indent="-397923" algn="l">
              <a:lnSpc>
                <a:spcPct val="90000"/>
              </a:lnSpc>
              <a:spcBef>
                <a:spcPts val="267"/>
              </a:spcBef>
              <a:spcAft>
                <a:spcPts val="0"/>
              </a:spcAft>
              <a:buSzPts val="1100"/>
              <a:buChar char="●"/>
              <a:defRPr sz="1467"/>
            </a:lvl5pPr>
            <a:lvl6pPr marL="3657509" lvl="5" indent="-397923" algn="l">
              <a:lnSpc>
                <a:spcPct val="90000"/>
              </a:lnSpc>
              <a:spcBef>
                <a:spcPts val="267"/>
              </a:spcBef>
              <a:spcAft>
                <a:spcPts val="0"/>
              </a:spcAft>
              <a:buSzPts val="1100"/>
              <a:buChar char="●"/>
              <a:defRPr sz="1467"/>
            </a:lvl6pPr>
            <a:lvl7pPr marL="4267093" lvl="6" indent="-397923" algn="l">
              <a:lnSpc>
                <a:spcPct val="90000"/>
              </a:lnSpc>
              <a:spcBef>
                <a:spcPts val="267"/>
              </a:spcBef>
              <a:spcAft>
                <a:spcPts val="0"/>
              </a:spcAft>
              <a:buSzPts val="1100"/>
              <a:buChar char="●"/>
              <a:defRPr sz="1467"/>
            </a:lvl7pPr>
            <a:lvl8pPr marL="4876678" lvl="7" indent="-397923" algn="l">
              <a:lnSpc>
                <a:spcPct val="90000"/>
              </a:lnSpc>
              <a:spcBef>
                <a:spcPts val="267"/>
              </a:spcBef>
              <a:spcAft>
                <a:spcPts val="0"/>
              </a:spcAft>
              <a:buSzPts val="1100"/>
              <a:buChar char="●"/>
              <a:defRPr sz="1467"/>
            </a:lvl8pPr>
            <a:lvl9pPr marL="5486263" lvl="8" indent="-397923" algn="l">
              <a:lnSpc>
                <a:spcPct val="90000"/>
              </a:lnSpc>
              <a:spcBef>
                <a:spcPts val="267"/>
              </a:spcBef>
              <a:spcAft>
                <a:spcPts val="267"/>
              </a:spcAft>
              <a:buSzPts val="1100"/>
              <a:buChar char="●"/>
              <a:defRPr sz="1467"/>
            </a:lvl9pPr>
          </a:lstStyle>
          <a:p>
            <a:endParaRPr/>
          </a:p>
        </p:txBody>
      </p:sp>
      <p:sp>
        <p:nvSpPr>
          <p:cNvPr id="145" name="Google Shape;145;p26"/>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26"/>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26"/>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148" name="Google Shape;148;p26"/>
          <p:cNvPicPr preferRelativeResize="0"/>
          <p:nvPr/>
        </p:nvPicPr>
        <p:blipFill rotWithShape="1">
          <a:blip r:embed="rId2"/>
          <a:srcRect/>
          <a:stretch/>
        </p:blipFill>
        <p:spPr>
          <a:xfrm>
            <a:off x="128152" y="17026"/>
            <a:ext cx="1823779" cy="701453"/>
          </a:xfrm>
          <a:prstGeom prst="rect">
            <a:avLst/>
          </a:prstGeom>
          <a:noFill/>
          <a:ln>
            <a:noFill/>
          </a:ln>
        </p:spPr>
      </p:pic>
    </p:spTree>
    <p:extLst>
      <p:ext uri="{BB962C8B-B14F-4D97-AF65-F5344CB8AC3E}">
        <p14:creationId xmlns:p14="http://schemas.microsoft.com/office/powerpoint/2010/main" val="1775469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27"/>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27"/>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27"/>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154" name="Google Shape;154;p27"/>
          <p:cNvPicPr preferRelativeResize="0"/>
          <p:nvPr/>
        </p:nvPicPr>
        <p:blipFill rotWithShape="1">
          <a:blip r:embed="rId2"/>
          <a:srcRect/>
          <a:stretch/>
        </p:blipFill>
        <p:spPr>
          <a:xfrm>
            <a:off x="128152" y="17026"/>
            <a:ext cx="1823779" cy="701453"/>
          </a:xfrm>
          <a:prstGeom prst="rect">
            <a:avLst/>
          </a:prstGeom>
          <a:noFill/>
          <a:ln>
            <a:noFill/>
          </a:ln>
        </p:spPr>
      </p:pic>
    </p:spTree>
    <p:extLst>
      <p:ext uri="{BB962C8B-B14F-4D97-AF65-F5344CB8AC3E}">
        <p14:creationId xmlns:p14="http://schemas.microsoft.com/office/powerpoint/2010/main" val="21138589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5"/>
        <p:cNvGrpSpPr/>
        <p:nvPr/>
      </p:nvGrpSpPr>
      <p:grpSpPr>
        <a:xfrm>
          <a:off x="0" y="0"/>
          <a:ext cx="0" cy="0"/>
          <a:chOff x="0" y="0"/>
          <a:chExt cx="0" cy="0"/>
        </a:xfrm>
      </p:grpSpPr>
      <p:sp>
        <p:nvSpPr>
          <p:cNvPr id="156" name="Google Shape;156;p28"/>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28"/>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28"/>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159" name="Google Shape;159;p28"/>
          <p:cNvPicPr preferRelativeResize="0"/>
          <p:nvPr/>
        </p:nvPicPr>
        <p:blipFill rotWithShape="1">
          <a:blip r:embed="rId2">
            <a:alphaModFix/>
          </a:blip>
          <a:srcRect/>
          <a:stretch/>
        </p:blipFill>
        <p:spPr>
          <a:xfrm>
            <a:off x="26939" y="6707876"/>
            <a:ext cx="12192000" cy="172585"/>
          </a:xfrm>
          <a:prstGeom prst="rect">
            <a:avLst/>
          </a:prstGeom>
          <a:noFill/>
          <a:ln>
            <a:noFill/>
          </a:ln>
        </p:spPr>
      </p:pic>
      <p:sp>
        <p:nvSpPr>
          <p:cNvPr id="160" name="Google Shape;160;p28"/>
          <p:cNvSpPr/>
          <p:nvPr/>
        </p:nvSpPr>
        <p:spPr>
          <a:xfrm>
            <a:off x="11815864" y="758952"/>
            <a:ext cx="384000" cy="5330800"/>
          </a:xfrm>
          <a:prstGeom prst="rect">
            <a:avLst/>
          </a:prstGeom>
          <a:solidFill>
            <a:srgbClr val="000F46"/>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1" name="Google Shape;161;p28"/>
          <p:cNvSpPr/>
          <p:nvPr/>
        </p:nvSpPr>
        <p:spPr>
          <a:xfrm>
            <a:off x="1" y="758952"/>
            <a:ext cx="384000" cy="5330800"/>
          </a:xfrm>
          <a:prstGeom prst="rect">
            <a:avLst/>
          </a:prstGeom>
          <a:solidFill>
            <a:srgbClr val="FE7A10"/>
          </a:solid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72121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256032" y="1143000"/>
            <a:ext cx="2834800" cy="2377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FFFF"/>
              </a:buClr>
              <a:buSzPts val="2400"/>
              <a:buFont typeface="Corbel"/>
              <a:buNone/>
              <a:defRPr sz="32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29"/>
          <p:cNvSpPr txBox="1">
            <a:spLocks noGrp="1"/>
          </p:cNvSpPr>
          <p:nvPr>
            <p:ph type="body" idx="1"/>
          </p:nvPr>
        </p:nvSpPr>
        <p:spPr>
          <a:xfrm>
            <a:off x="3867912" y="868680"/>
            <a:ext cx="7315200" cy="5120800"/>
          </a:xfrm>
          <a:prstGeom prst="rect">
            <a:avLst/>
          </a:prstGeom>
          <a:noFill/>
          <a:ln>
            <a:noFill/>
          </a:ln>
        </p:spPr>
        <p:txBody>
          <a:bodyPr spcFirstLastPara="1" wrap="square" lIns="68575" tIns="34275" rIns="68575" bIns="34275" anchor="ctr" anchorCtr="0">
            <a:noAutofit/>
          </a:bodyPr>
          <a:lstStyle>
            <a:lvl1pPr marL="609585" lvl="0" indent="-431789" algn="l">
              <a:lnSpc>
                <a:spcPct val="90000"/>
              </a:lnSpc>
              <a:spcBef>
                <a:spcPts val="1200"/>
              </a:spcBef>
              <a:spcAft>
                <a:spcPts val="0"/>
              </a:spcAft>
              <a:buSzPts val="1500"/>
              <a:buChar char="●"/>
              <a:defRPr sz="2000"/>
            </a:lvl1pPr>
            <a:lvl2pPr marL="1219170" lvl="1" indent="-423323" algn="l">
              <a:lnSpc>
                <a:spcPct val="90000"/>
              </a:lnSpc>
              <a:spcBef>
                <a:spcPts val="267"/>
              </a:spcBef>
              <a:spcAft>
                <a:spcPts val="0"/>
              </a:spcAft>
              <a:buSzPts val="1400"/>
              <a:buChar char="●"/>
              <a:defRPr sz="1867"/>
            </a:lvl2pPr>
            <a:lvl3pPr marL="1828754" lvl="2" indent="-406390" algn="l">
              <a:lnSpc>
                <a:spcPct val="90000"/>
              </a:lnSpc>
              <a:spcBef>
                <a:spcPts val="267"/>
              </a:spcBef>
              <a:spcAft>
                <a:spcPts val="0"/>
              </a:spcAft>
              <a:buSzPts val="1200"/>
              <a:buChar char="●"/>
              <a:defRPr sz="1600"/>
            </a:lvl3pPr>
            <a:lvl4pPr marL="2438339" lvl="3" indent="-397923" algn="l">
              <a:lnSpc>
                <a:spcPct val="90000"/>
              </a:lnSpc>
              <a:spcBef>
                <a:spcPts val="267"/>
              </a:spcBef>
              <a:spcAft>
                <a:spcPts val="0"/>
              </a:spcAft>
              <a:buSzPts val="1100"/>
              <a:buChar char="●"/>
              <a:defRPr sz="1467"/>
            </a:lvl4pPr>
            <a:lvl5pPr marL="3047924" lvl="4" indent="-397923" algn="l">
              <a:lnSpc>
                <a:spcPct val="90000"/>
              </a:lnSpc>
              <a:spcBef>
                <a:spcPts val="267"/>
              </a:spcBef>
              <a:spcAft>
                <a:spcPts val="0"/>
              </a:spcAft>
              <a:buSzPts val="1100"/>
              <a:buChar char="●"/>
              <a:defRPr sz="1467"/>
            </a:lvl5pPr>
            <a:lvl6pPr marL="3657509" lvl="5" indent="-397923" algn="l">
              <a:lnSpc>
                <a:spcPct val="90000"/>
              </a:lnSpc>
              <a:spcBef>
                <a:spcPts val="267"/>
              </a:spcBef>
              <a:spcAft>
                <a:spcPts val="0"/>
              </a:spcAft>
              <a:buSzPts val="1100"/>
              <a:buChar char="●"/>
              <a:defRPr sz="1467"/>
            </a:lvl6pPr>
            <a:lvl7pPr marL="4267093" lvl="6" indent="-397923" algn="l">
              <a:lnSpc>
                <a:spcPct val="90000"/>
              </a:lnSpc>
              <a:spcBef>
                <a:spcPts val="267"/>
              </a:spcBef>
              <a:spcAft>
                <a:spcPts val="0"/>
              </a:spcAft>
              <a:buSzPts val="1100"/>
              <a:buChar char="●"/>
              <a:defRPr sz="1467"/>
            </a:lvl7pPr>
            <a:lvl8pPr marL="4876678" lvl="7" indent="-397923" algn="l">
              <a:lnSpc>
                <a:spcPct val="90000"/>
              </a:lnSpc>
              <a:spcBef>
                <a:spcPts val="267"/>
              </a:spcBef>
              <a:spcAft>
                <a:spcPts val="0"/>
              </a:spcAft>
              <a:buSzPts val="1100"/>
              <a:buChar char="●"/>
              <a:defRPr sz="1467"/>
            </a:lvl8pPr>
            <a:lvl9pPr marL="5486263" lvl="8" indent="-397923" algn="l">
              <a:lnSpc>
                <a:spcPct val="90000"/>
              </a:lnSpc>
              <a:spcBef>
                <a:spcPts val="267"/>
              </a:spcBef>
              <a:spcAft>
                <a:spcPts val="267"/>
              </a:spcAft>
              <a:buSzPts val="1100"/>
              <a:buChar char="●"/>
              <a:defRPr sz="1467"/>
            </a:lvl9pPr>
          </a:lstStyle>
          <a:p>
            <a:endParaRPr/>
          </a:p>
        </p:txBody>
      </p:sp>
      <p:sp>
        <p:nvSpPr>
          <p:cNvPr id="165" name="Google Shape;165;p29"/>
          <p:cNvSpPr txBox="1">
            <a:spLocks noGrp="1"/>
          </p:cNvSpPr>
          <p:nvPr>
            <p:ph type="body" idx="2"/>
          </p:nvPr>
        </p:nvSpPr>
        <p:spPr>
          <a:xfrm>
            <a:off x="256032" y="3494176"/>
            <a:ext cx="2834800" cy="2322000"/>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200"/>
              </a:spcBef>
              <a:spcAft>
                <a:spcPts val="0"/>
              </a:spcAft>
              <a:buSzPts val="1100"/>
              <a:buNone/>
              <a:defRPr sz="1467">
                <a:solidFill>
                  <a:srgbClr val="FFFFFF"/>
                </a:solidFill>
              </a:defRPr>
            </a:lvl1pPr>
            <a:lvl2pPr marL="1219170" lvl="1" indent="-304792" algn="l">
              <a:lnSpc>
                <a:spcPct val="90000"/>
              </a:lnSpc>
              <a:spcBef>
                <a:spcPts val="267"/>
              </a:spcBef>
              <a:spcAft>
                <a:spcPts val="0"/>
              </a:spcAft>
              <a:buSzPts val="900"/>
              <a:buNone/>
              <a:defRPr sz="1200"/>
            </a:lvl2pPr>
            <a:lvl3pPr marL="1828754" lvl="2" indent="-304792" algn="l">
              <a:lnSpc>
                <a:spcPct val="90000"/>
              </a:lnSpc>
              <a:spcBef>
                <a:spcPts val="267"/>
              </a:spcBef>
              <a:spcAft>
                <a:spcPts val="0"/>
              </a:spcAft>
              <a:buSzPts val="800"/>
              <a:buNone/>
              <a:defRPr sz="1067"/>
            </a:lvl3pPr>
            <a:lvl4pPr marL="2438339" lvl="3" indent="-304792" algn="l">
              <a:lnSpc>
                <a:spcPct val="90000"/>
              </a:lnSpc>
              <a:spcBef>
                <a:spcPts val="267"/>
              </a:spcBef>
              <a:spcAft>
                <a:spcPts val="0"/>
              </a:spcAft>
              <a:buSzPts val="700"/>
              <a:buNone/>
              <a:defRPr sz="933"/>
            </a:lvl4pPr>
            <a:lvl5pPr marL="3047924" lvl="4" indent="-304792" algn="l">
              <a:lnSpc>
                <a:spcPct val="90000"/>
              </a:lnSpc>
              <a:spcBef>
                <a:spcPts val="267"/>
              </a:spcBef>
              <a:spcAft>
                <a:spcPts val="0"/>
              </a:spcAft>
              <a:buSzPts val="700"/>
              <a:buNone/>
              <a:defRPr sz="933"/>
            </a:lvl5pPr>
            <a:lvl6pPr marL="3657509" lvl="5" indent="-304792" algn="l">
              <a:lnSpc>
                <a:spcPct val="90000"/>
              </a:lnSpc>
              <a:spcBef>
                <a:spcPts val="267"/>
              </a:spcBef>
              <a:spcAft>
                <a:spcPts val="0"/>
              </a:spcAft>
              <a:buSzPts val="700"/>
              <a:buNone/>
              <a:defRPr sz="933"/>
            </a:lvl6pPr>
            <a:lvl7pPr marL="4267093" lvl="6" indent="-304792" algn="l">
              <a:lnSpc>
                <a:spcPct val="90000"/>
              </a:lnSpc>
              <a:spcBef>
                <a:spcPts val="267"/>
              </a:spcBef>
              <a:spcAft>
                <a:spcPts val="0"/>
              </a:spcAft>
              <a:buSzPts val="700"/>
              <a:buNone/>
              <a:defRPr sz="933"/>
            </a:lvl7pPr>
            <a:lvl8pPr marL="4876678" lvl="7" indent="-304792" algn="l">
              <a:lnSpc>
                <a:spcPct val="90000"/>
              </a:lnSpc>
              <a:spcBef>
                <a:spcPts val="267"/>
              </a:spcBef>
              <a:spcAft>
                <a:spcPts val="0"/>
              </a:spcAft>
              <a:buSzPts val="700"/>
              <a:buNone/>
              <a:defRPr sz="933"/>
            </a:lvl8pPr>
            <a:lvl9pPr marL="5486263" lvl="8" indent="-304792" algn="l">
              <a:lnSpc>
                <a:spcPct val="90000"/>
              </a:lnSpc>
              <a:spcBef>
                <a:spcPts val="267"/>
              </a:spcBef>
              <a:spcAft>
                <a:spcPts val="267"/>
              </a:spcAft>
              <a:buSzPts val="700"/>
              <a:buNone/>
              <a:defRPr sz="933"/>
            </a:lvl9pPr>
          </a:lstStyle>
          <a:p>
            <a:endParaRPr/>
          </a:p>
        </p:txBody>
      </p:sp>
      <p:sp>
        <p:nvSpPr>
          <p:cNvPr id="166" name="Google Shape;166;p29"/>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7" name="Google Shape;167;p29"/>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29"/>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169" name="Google Shape;169;p29"/>
          <p:cNvPicPr preferRelativeResize="0"/>
          <p:nvPr/>
        </p:nvPicPr>
        <p:blipFill rotWithShape="1">
          <a:blip r:embed="rId2">
            <a:alphaModFix/>
          </a:blip>
          <a:srcRect/>
          <a:stretch/>
        </p:blipFill>
        <p:spPr>
          <a:xfrm>
            <a:off x="128152" y="0"/>
            <a:ext cx="1823779" cy="735504"/>
          </a:xfrm>
          <a:prstGeom prst="rect">
            <a:avLst/>
          </a:prstGeom>
          <a:noFill/>
          <a:ln>
            <a:noFill/>
          </a:ln>
        </p:spPr>
      </p:pic>
    </p:spTree>
    <p:extLst>
      <p:ext uri="{BB962C8B-B14F-4D97-AF65-F5344CB8AC3E}">
        <p14:creationId xmlns:p14="http://schemas.microsoft.com/office/powerpoint/2010/main" val="516786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256032" y="1143000"/>
            <a:ext cx="2834800" cy="2377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FFFF"/>
              </a:buClr>
              <a:buSzPts val="2400"/>
              <a:buFont typeface="Corbel"/>
              <a:buNone/>
              <a:defRPr sz="32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2" name="Google Shape;172;p30"/>
          <p:cNvSpPr>
            <a:spLocks noGrp="1"/>
          </p:cNvSpPr>
          <p:nvPr>
            <p:ph type="pic" idx="2"/>
          </p:nvPr>
        </p:nvSpPr>
        <p:spPr>
          <a:xfrm>
            <a:off x="3570644" y="767419"/>
            <a:ext cx="8115200" cy="5330800"/>
          </a:xfrm>
          <a:prstGeom prst="rect">
            <a:avLst/>
          </a:prstGeom>
          <a:solidFill>
            <a:srgbClr val="BFBFBF"/>
          </a:solidFill>
          <a:ln>
            <a:noFill/>
          </a:ln>
        </p:spPr>
      </p:sp>
      <p:sp>
        <p:nvSpPr>
          <p:cNvPr id="173" name="Google Shape;173;p30"/>
          <p:cNvSpPr txBox="1">
            <a:spLocks noGrp="1"/>
          </p:cNvSpPr>
          <p:nvPr>
            <p:ph type="body" idx="1"/>
          </p:nvPr>
        </p:nvSpPr>
        <p:spPr>
          <a:xfrm>
            <a:off x="256032" y="3493008"/>
            <a:ext cx="2834800" cy="2322400"/>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200"/>
              </a:spcBef>
              <a:spcAft>
                <a:spcPts val="0"/>
              </a:spcAft>
              <a:buSzPts val="1100"/>
              <a:buNone/>
              <a:defRPr sz="1467">
                <a:solidFill>
                  <a:srgbClr val="FFFFFF"/>
                </a:solidFill>
              </a:defRPr>
            </a:lvl1pPr>
            <a:lvl2pPr marL="1219170" lvl="1" indent="-304792" algn="l">
              <a:lnSpc>
                <a:spcPct val="90000"/>
              </a:lnSpc>
              <a:spcBef>
                <a:spcPts val="267"/>
              </a:spcBef>
              <a:spcAft>
                <a:spcPts val="0"/>
              </a:spcAft>
              <a:buSzPts val="900"/>
              <a:buNone/>
              <a:defRPr sz="1200"/>
            </a:lvl2pPr>
            <a:lvl3pPr marL="1828754" lvl="2" indent="-304792" algn="l">
              <a:lnSpc>
                <a:spcPct val="90000"/>
              </a:lnSpc>
              <a:spcBef>
                <a:spcPts val="267"/>
              </a:spcBef>
              <a:spcAft>
                <a:spcPts val="0"/>
              </a:spcAft>
              <a:buSzPts val="800"/>
              <a:buNone/>
              <a:defRPr sz="1067"/>
            </a:lvl3pPr>
            <a:lvl4pPr marL="2438339" lvl="3" indent="-304792" algn="l">
              <a:lnSpc>
                <a:spcPct val="90000"/>
              </a:lnSpc>
              <a:spcBef>
                <a:spcPts val="267"/>
              </a:spcBef>
              <a:spcAft>
                <a:spcPts val="0"/>
              </a:spcAft>
              <a:buSzPts val="700"/>
              <a:buNone/>
              <a:defRPr sz="933"/>
            </a:lvl4pPr>
            <a:lvl5pPr marL="3047924" lvl="4" indent="-304792" algn="l">
              <a:lnSpc>
                <a:spcPct val="90000"/>
              </a:lnSpc>
              <a:spcBef>
                <a:spcPts val="267"/>
              </a:spcBef>
              <a:spcAft>
                <a:spcPts val="0"/>
              </a:spcAft>
              <a:buSzPts val="700"/>
              <a:buNone/>
              <a:defRPr sz="933"/>
            </a:lvl5pPr>
            <a:lvl6pPr marL="3657509" lvl="5" indent="-304792" algn="l">
              <a:lnSpc>
                <a:spcPct val="90000"/>
              </a:lnSpc>
              <a:spcBef>
                <a:spcPts val="267"/>
              </a:spcBef>
              <a:spcAft>
                <a:spcPts val="0"/>
              </a:spcAft>
              <a:buSzPts val="700"/>
              <a:buNone/>
              <a:defRPr sz="933"/>
            </a:lvl6pPr>
            <a:lvl7pPr marL="4267093" lvl="6" indent="-304792" algn="l">
              <a:lnSpc>
                <a:spcPct val="90000"/>
              </a:lnSpc>
              <a:spcBef>
                <a:spcPts val="267"/>
              </a:spcBef>
              <a:spcAft>
                <a:spcPts val="0"/>
              </a:spcAft>
              <a:buSzPts val="700"/>
              <a:buNone/>
              <a:defRPr sz="933"/>
            </a:lvl7pPr>
            <a:lvl8pPr marL="4876678" lvl="7" indent="-304792" algn="l">
              <a:lnSpc>
                <a:spcPct val="90000"/>
              </a:lnSpc>
              <a:spcBef>
                <a:spcPts val="267"/>
              </a:spcBef>
              <a:spcAft>
                <a:spcPts val="0"/>
              </a:spcAft>
              <a:buSzPts val="700"/>
              <a:buNone/>
              <a:defRPr sz="933"/>
            </a:lvl8pPr>
            <a:lvl9pPr marL="5486263" lvl="8" indent="-304792" algn="l">
              <a:lnSpc>
                <a:spcPct val="90000"/>
              </a:lnSpc>
              <a:spcBef>
                <a:spcPts val="267"/>
              </a:spcBef>
              <a:spcAft>
                <a:spcPts val="267"/>
              </a:spcAft>
              <a:buSzPts val="700"/>
              <a:buNone/>
              <a:defRPr sz="933"/>
            </a:lvl9pPr>
          </a:lstStyle>
          <a:p>
            <a:endParaRPr/>
          </a:p>
        </p:txBody>
      </p:sp>
      <p:sp>
        <p:nvSpPr>
          <p:cNvPr id="174" name="Google Shape;174;p30"/>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5" name="Google Shape;175;p30"/>
          <p:cNvSpPr txBox="1">
            <a:spLocks noGrp="1"/>
          </p:cNvSpPr>
          <p:nvPr>
            <p:ph type="ftr" idx="11"/>
          </p:nvPr>
        </p:nvSpPr>
        <p:spPr>
          <a:xfrm>
            <a:off x="3499101" y="6356351"/>
            <a:ext cx="5911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30"/>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177" name="Google Shape;177;p30"/>
          <p:cNvPicPr preferRelativeResize="0"/>
          <p:nvPr/>
        </p:nvPicPr>
        <p:blipFill rotWithShape="1">
          <a:blip r:embed="rId2"/>
          <a:srcRect/>
          <a:stretch/>
        </p:blipFill>
        <p:spPr>
          <a:xfrm>
            <a:off x="128152" y="17026"/>
            <a:ext cx="1823779" cy="701453"/>
          </a:xfrm>
          <a:prstGeom prst="rect">
            <a:avLst/>
          </a:prstGeom>
          <a:noFill/>
          <a:ln>
            <a:noFill/>
          </a:ln>
        </p:spPr>
      </p:pic>
    </p:spTree>
    <p:extLst>
      <p:ext uri="{BB962C8B-B14F-4D97-AF65-F5344CB8AC3E}">
        <p14:creationId xmlns:p14="http://schemas.microsoft.com/office/powerpoint/2010/main" val="38053865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31"/>
          <p:cNvSpPr txBox="1">
            <a:spLocks noGrp="1"/>
          </p:cNvSpPr>
          <p:nvPr>
            <p:ph type="body" idx="1"/>
          </p:nvPr>
        </p:nvSpPr>
        <p:spPr>
          <a:xfrm rot="5400000">
            <a:off x="4966468" y="-233092"/>
            <a:ext cx="5120800" cy="7315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200"/>
              </a:spcBef>
              <a:spcAft>
                <a:spcPts val="0"/>
              </a:spcAft>
              <a:buSzPts val="1400"/>
              <a:buChar char="●"/>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267"/>
              </a:spcBef>
              <a:spcAft>
                <a:spcPts val="0"/>
              </a:spcAft>
              <a:buSzPts val="1400"/>
              <a:buChar char="●"/>
              <a:defRPr/>
            </a:lvl3pPr>
            <a:lvl4pPr marL="2438339" lvl="3" indent="-423323" algn="l">
              <a:lnSpc>
                <a:spcPct val="90000"/>
              </a:lnSpc>
              <a:spcBef>
                <a:spcPts val="267"/>
              </a:spcBef>
              <a:spcAft>
                <a:spcPts val="0"/>
              </a:spcAft>
              <a:buSzPts val="1400"/>
              <a:buChar char="●"/>
              <a:defRPr/>
            </a:lvl4pPr>
            <a:lvl5pPr marL="3047924" lvl="4" indent="-423323" algn="l">
              <a:lnSpc>
                <a:spcPct val="90000"/>
              </a:lnSpc>
              <a:spcBef>
                <a:spcPts val="267"/>
              </a:spcBef>
              <a:spcAft>
                <a:spcPts val="0"/>
              </a:spcAft>
              <a:buSzPts val="1400"/>
              <a:buChar char="●"/>
              <a:defRPr/>
            </a:lvl5pPr>
            <a:lvl6pPr marL="3657509" lvl="5" indent="-423323" algn="l">
              <a:lnSpc>
                <a:spcPct val="90000"/>
              </a:lnSpc>
              <a:spcBef>
                <a:spcPts val="267"/>
              </a:spcBef>
              <a:spcAft>
                <a:spcPts val="0"/>
              </a:spcAft>
              <a:buSzPts val="1400"/>
              <a:buChar char="●"/>
              <a:defRPr/>
            </a:lvl6pPr>
            <a:lvl7pPr marL="4267093" lvl="6" indent="-423323" algn="l">
              <a:lnSpc>
                <a:spcPct val="90000"/>
              </a:lnSpc>
              <a:spcBef>
                <a:spcPts val="267"/>
              </a:spcBef>
              <a:spcAft>
                <a:spcPts val="0"/>
              </a:spcAft>
              <a:buSzPts val="1400"/>
              <a:buChar char="●"/>
              <a:defRPr/>
            </a:lvl7pPr>
            <a:lvl8pPr marL="4876678" lvl="7" indent="-423323" algn="l">
              <a:lnSpc>
                <a:spcPct val="90000"/>
              </a:lnSpc>
              <a:spcBef>
                <a:spcPts val="267"/>
              </a:spcBef>
              <a:spcAft>
                <a:spcPts val="0"/>
              </a:spcAft>
              <a:buSzPts val="1400"/>
              <a:buChar char="●"/>
              <a:defRPr/>
            </a:lvl8pPr>
            <a:lvl9pPr marL="5486263" lvl="8" indent="-423323" algn="l">
              <a:lnSpc>
                <a:spcPct val="90000"/>
              </a:lnSpc>
              <a:spcBef>
                <a:spcPts val="267"/>
              </a:spcBef>
              <a:spcAft>
                <a:spcPts val="267"/>
              </a:spcAft>
              <a:buSzPts val="1400"/>
              <a:buChar char="●"/>
              <a:defRPr/>
            </a:lvl9pPr>
          </a:lstStyle>
          <a:p>
            <a:endParaRPr/>
          </a:p>
        </p:txBody>
      </p:sp>
      <p:sp>
        <p:nvSpPr>
          <p:cNvPr id="181" name="Google Shape;181;p31"/>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2" name="Google Shape;182;p31"/>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31"/>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184" name="Google Shape;184;p31"/>
          <p:cNvPicPr preferRelativeResize="0"/>
          <p:nvPr/>
        </p:nvPicPr>
        <p:blipFill rotWithShape="1">
          <a:blip r:embed="rId2"/>
          <a:srcRect/>
          <a:stretch/>
        </p:blipFill>
        <p:spPr>
          <a:xfrm>
            <a:off x="128152" y="17026"/>
            <a:ext cx="1823779" cy="701453"/>
          </a:xfrm>
          <a:prstGeom prst="rect">
            <a:avLst/>
          </a:prstGeom>
          <a:noFill/>
          <a:ln>
            <a:noFill/>
          </a:ln>
        </p:spPr>
      </p:pic>
    </p:spTree>
    <p:extLst>
      <p:ext uri="{BB962C8B-B14F-4D97-AF65-F5344CB8AC3E}">
        <p14:creationId xmlns:p14="http://schemas.microsoft.com/office/powerpoint/2010/main" val="177348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rot="5400000">
            <a:off x="-685800" y="2057600"/>
            <a:ext cx="4953200" cy="2819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p32"/>
          <p:cNvSpPr txBox="1">
            <a:spLocks noGrp="1"/>
          </p:cNvSpPr>
          <p:nvPr>
            <p:ph type="body" idx="1"/>
          </p:nvPr>
        </p:nvSpPr>
        <p:spPr>
          <a:xfrm rot="5400000">
            <a:off x="4965112" y="-228520"/>
            <a:ext cx="5120800" cy="7315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200"/>
              </a:spcBef>
              <a:spcAft>
                <a:spcPts val="0"/>
              </a:spcAft>
              <a:buSzPts val="1400"/>
              <a:buChar char="●"/>
              <a:defRPr/>
            </a:lvl1pPr>
            <a:lvl2pPr marL="1219170" lvl="1" indent="-423323" algn="l">
              <a:lnSpc>
                <a:spcPct val="90000"/>
              </a:lnSpc>
              <a:spcBef>
                <a:spcPts val="267"/>
              </a:spcBef>
              <a:spcAft>
                <a:spcPts val="0"/>
              </a:spcAft>
              <a:buSzPts val="1400"/>
              <a:buChar char="●"/>
              <a:defRPr/>
            </a:lvl2pPr>
            <a:lvl3pPr marL="1828754" lvl="2" indent="-423323" algn="l">
              <a:lnSpc>
                <a:spcPct val="90000"/>
              </a:lnSpc>
              <a:spcBef>
                <a:spcPts val="267"/>
              </a:spcBef>
              <a:spcAft>
                <a:spcPts val="0"/>
              </a:spcAft>
              <a:buSzPts val="1400"/>
              <a:buChar char="●"/>
              <a:defRPr/>
            </a:lvl3pPr>
            <a:lvl4pPr marL="2438339" lvl="3" indent="-423323" algn="l">
              <a:lnSpc>
                <a:spcPct val="90000"/>
              </a:lnSpc>
              <a:spcBef>
                <a:spcPts val="267"/>
              </a:spcBef>
              <a:spcAft>
                <a:spcPts val="0"/>
              </a:spcAft>
              <a:buSzPts val="1400"/>
              <a:buChar char="●"/>
              <a:defRPr/>
            </a:lvl4pPr>
            <a:lvl5pPr marL="3047924" lvl="4" indent="-423323" algn="l">
              <a:lnSpc>
                <a:spcPct val="90000"/>
              </a:lnSpc>
              <a:spcBef>
                <a:spcPts val="267"/>
              </a:spcBef>
              <a:spcAft>
                <a:spcPts val="0"/>
              </a:spcAft>
              <a:buSzPts val="1400"/>
              <a:buChar char="●"/>
              <a:defRPr/>
            </a:lvl5pPr>
            <a:lvl6pPr marL="3657509" lvl="5" indent="-423323" algn="l">
              <a:lnSpc>
                <a:spcPct val="90000"/>
              </a:lnSpc>
              <a:spcBef>
                <a:spcPts val="267"/>
              </a:spcBef>
              <a:spcAft>
                <a:spcPts val="0"/>
              </a:spcAft>
              <a:buSzPts val="1400"/>
              <a:buChar char="●"/>
              <a:defRPr/>
            </a:lvl6pPr>
            <a:lvl7pPr marL="4267093" lvl="6" indent="-423323" algn="l">
              <a:lnSpc>
                <a:spcPct val="90000"/>
              </a:lnSpc>
              <a:spcBef>
                <a:spcPts val="267"/>
              </a:spcBef>
              <a:spcAft>
                <a:spcPts val="0"/>
              </a:spcAft>
              <a:buSzPts val="1400"/>
              <a:buChar char="●"/>
              <a:defRPr/>
            </a:lvl7pPr>
            <a:lvl8pPr marL="4876678" lvl="7" indent="-423323" algn="l">
              <a:lnSpc>
                <a:spcPct val="90000"/>
              </a:lnSpc>
              <a:spcBef>
                <a:spcPts val="267"/>
              </a:spcBef>
              <a:spcAft>
                <a:spcPts val="0"/>
              </a:spcAft>
              <a:buSzPts val="1400"/>
              <a:buChar char="●"/>
              <a:defRPr/>
            </a:lvl8pPr>
            <a:lvl9pPr marL="5486263" lvl="8" indent="-423323" algn="l">
              <a:lnSpc>
                <a:spcPct val="90000"/>
              </a:lnSpc>
              <a:spcBef>
                <a:spcPts val="267"/>
              </a:spcBef>
              <a:spcAft>
                <a:spcPts val="267"/>
              </a:spcAft>
              <a:buSzPts val="1400"/>
              <a:buChar char="●"/>
              <a:defRPr/>
            </a:lvl9pPr>
          </a:lstStyle>
          <a:p>
            <a:endParaRPr/>
          </a:p>
        </p:txBody>
      </p:sp>
      <p:sp>
        <p:nvSpPr>
          <p:cNvPr id="188" name="Google Shape;188;p32"/>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 name="Google Shape;189;p32"/>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 name="Google Shape;190;p32"/>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191" name="Google Shape;191;p32"/>
          <p:cNvPicPr preferRelativeResize="0"/>
          <p:nvPr/>
        </p:nvPicPr>
        <p:blipFill rotWithShape="1">
          <a:blip r:embed="rId2"/>
          <a:srcRect/>
          <a:stretch/>
        </p:blipFill>
        <p:spPr>
          <a:xfrm>
            <a:off x="128152" y="17026"/>
            <a:ext cx="1823779" cy="701453"/>
          </a:xfrm>
          <a:prstGeom prst="rect">
            <a:avLst/>
          </a:prstGeom>
          <a:noFill/>
          <a:ln>
            <a:noFill/>
          </a:ln>
        </p:spPr>
      </p:pic>
    </p:spTree>
    <p:extLst>
      <p:ext uri="{BB962C8B-B14F-4D97-AF65-F5344CB8AC3E}">
        <p14:creationId xmlns:p14="http://schemas.microsoft.com/office/powerpoint/2010/main" val="12175151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92"/>
        <p:cNvGrpSpPr/>
        <p:nvPr/>
      </p:nvGrpSpPr>
      <p:grpSpPr>
        <a:xfrm>
          <a:off x="0" y="0"/>
          <a:ext cx="0" cy="0"/>
          <a:chOff x="0" y="0"/>
          <a:chExt cx="0" cy="0"/>
        </a:xfrm>
      </p:grpSpPr>
    </p:spTree>
    <p:extLst>
      <p:ext uri="{BB962C8B-B14F-4D97-AF65-F5344CB8AC3E}">
        <p14:creationId xmlns:p14="http://schemas.microsoft.com/office/powerpoint/2010/main" val="33694045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6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2"/>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8" name="Google Shape;28;p62"/>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9" name="Google Shape;29;p6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32" name="Google Shape;32;p62"/>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3601991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3"/>
        <p:cNvGrpSpPr/>
        <p:nvPr/>
      </p:nvGrpSpPr>
      <p:grpSpPr>
        <a:xfrm>
          <a:off x="0" y="0"/>
          <a:ext cx="0" cy="0"/>
          <a:chOff x="0" y="0"/>
          <a:chExt cx="0" cy="0"/>
        </a:xfrm>
      </p:grpSpPr>
      <p:sp>
        <p:nvSpPr>
          <p:cNvPr id="34" name="Google Shape;34;p65"/>
          <p:cNvSpPr txBox="1">
            <a:spLocks noGrp="1"/>
          </p:cNvSpPr>
          <p:nvPr>
            <p:ph type="ctrTitle"/>
          </p:nvPr>
        </p:nvSpPr>
        <p:spPr>
          <a:xfrm>
            <a:off x="1069847" y="1298448"/>
            <a:ext cx="10216461"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546"/>
              </a:buClr>
              <a:buSzPts val="5900"/>
              <a:buFont typeface="Corbel"/>
              <a:buNone/>
              <a:defRPr sz="5900">
                <a:solidFill>
                  <a:srgbClr val="0005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5"/>
          <p:cNvSpPr txBox="1">
            <a:spLocks noGrp="1"/>
          </p:cNvSpPr>
          <p:nvPr>
            <p:ph type="subTitle" idx="1"/>
          </p:nvPr>
        </p:nvSpPr>
        <p:spPr>
          <a:xfrm>
            <a:off x="1100014" y="4670246"/>
            <a:ext cx="10186293"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CC4B14"/>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36" name="Google Shape;36;p6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39" name="Google Shape;39;p65"/>
          <p:cNvPicPr preferRelativeResize="0"/>
          <p:nvPr/>
        </p:nvPicPr>
        <p:blipFill rotWithShape="1">
          <a:blip r:embed="rId2">
            <a:alphaModFix/>
          </a:blip>
          <a:srcRect/>
          <a:stretch/>
        </p:blipFill>
        <p:spPr>
          <a:xfrm>
            <a:off x="26938" y="6707875"/>
            <a:ext cx="12192000" cy="172586"/>
          </a:xfrm>
          <a:prstGeom prst="rect">
            <a:avLst/>
          </a:prstGeom>
          <a:noFill/>
          <a:ln>
            <a:noFill/>
          </a:ln>
        </p:spPr>
      </p:pic>
    </p:spTree>
    <p:extLst>
      <p:ext uri="{BB962C8B-B14F-4D97-AF65-F5344CB8AC3E}">
        <p14:creationId xmlns:p14="http://schemas.microsoft.com/office/powerpoint/2010/main" val="117132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4329907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a:solidFill>
                  <a:srgbClr val="000F46"/>
                </a:solidFill>
              </a:defRPr>
            </a:lvl1pPr>
            <a:lvl2pPr marL="914400" lvl="1" indent="-342900" algn="l">
              <a:lnSpc>
                <a:spcPct val="90000"/>
              </a:lnSpc>
              <a:spcBef>
                <a:spcPts val="250"/>
              </a:spcBef>
              <a:spcAft>
                <a:spcPts val="0"/>
              </a:spcAft>
              <a:buSzPts val="1800"/>
              <a:buChar char="●"/>
              <a:defRPr>
                <a:solidFill>
                  <a:srgbClr val="000F46"/>
                </a:solidFill>
              </a:defRPr>
            </a:lvl2pPr>
            <a:lvl3pPr marL="1371600" lvl="2" indent="-330200" algn="l">
              <a:lnSpc>
                <a:spcPct val="90000"/>
              </a:lnSpc>
              <a:spcBef>
                <a:spcPts val="250"/>
              </a:spcBef>
              <a:spcAft>
                <a:spcPts val="0"/>
              </a:spcAft>
              <a:buSzPts val="1600"/>
              <a:buChar char="●"/>
              <a:defRPr>
                <a:solidFill>
                  <a:srgbClr val="000F46"/>
                </a:solidFill>
              </a:defRPr>
            </a:lvl3pPr>
            <a:lvl4pPr marL="1828800" lvl="3" indent="-317500" algn="l">
              <a:lnSpc>
                <a:spcPct val="90000"/>
              </a:lnSpc>
              <a:spcBef>
                <a:spcPts val="250"/>
              </a:spcBef>
              <a:spcAft>
                <a:spcPts val="0"/>
              </a:spcAft>
              <a:buSzPts val="1400"/>
              <a:buChar char="●"/>
              <a:defRPr>
                <a:solidFill>
                  <a:srgbClr val="000F46"/>
                </a:solidFill>
              </a:defRPr>
            </a:lvl4pPr>
            <a:lvl5pPr marL="2286000" lvl="4" indent="-317500" algn="l">
              <a:lnSpc>
                <a:spcPct val="90000"/>
              </a:lnSpc>
              <a:spcBef>
                <a:spcPts val="250"/>
              </a:spcBef>
              <a:spcAft>
                <a:spcPts val="0"/>
              </a:spcAft>
              <a:buSzPts val="1400"/>
              <a:buChar char="●"/>
              <a:defRPr>
                <a:solidFill>
                  <a:srgbClr val="000F46"/>
                </a:solidFill>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43" name="Google Shape;43;p6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46" name="Google Shape;46;p66"/>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8375021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6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7"/>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0" name="Google Shape;50;p67"/>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1" name="Google Shape;51;p67"/>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2" name="Google Shape;52;p67"/>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3" name="Google Shape;53;p6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56" name="Google Shape;56;p67"/>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7229536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6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2" name="Google Shape;62;p68"/>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6635265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6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67" name="Google Shape;67;p69"/>
          <p:cNvPicPr preferRelativeResize="0"/>
          <p:nvPr/>
        </p:nvPicPr>
        <p:blipFill rotWithShape="1">
          <a:blip r:embed="rId2">
            <a:alphaModFix/>
          </a:blip>
          <a:srcRect/>
          <a:stretch/>
        </p:blipFill>
        <p:spPr>
          <a:xfrm>
            <a:off x="26938" y="6707875"/>
            <a:ext cx="12192000" cy="172586"/>
          </a:xfrm>
          <a:prstGeom prst="rect">
            <a:avLst/>
          </a:prstGeom>
          <a:noFill/>
          <a:ln>
            <a:noFill/>
          </a:ln>
        </p:spPr>
      </p:pic>
      <p:sp>
        <p:nvSpPr>
          <p:cNvPr id="68" name="Google Shape;68;p69"/>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69" name="Google Shape;69;p69"/>
          <p:cNvSpPr/>
          <p:nvPr/>
        </p:nvSpPr>
        <p:spPr>
          <a:xfrm>
            <a:off x="1" y="758952"/>
            <a:ext cx="384048"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Tree>
    <p:extLst>
      <p:ext uri="{BB962C8B-B14F-4D97-AF65-F5344CB8AC3E}">
        <p14:creationId xmlns:p14="http://schemas.microsoft.com/office/powerpoint/2010/main" val="16037840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70"/>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0"/>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73" name="Google Shape;73;p70"/>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74" name="Google Shape;74;p7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77" name="Google Shape;77;p70"/>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327714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8"/>
        <p:cNvGrpSpPr/>
        <p:nvPr/>
      </p:nvGrpSpPr>
      <p:grpSpPr>
        <a:xfrm>
          <a:off x="0" y="0"/>
          <a:ext cx="0" cy="0"/>
          <a:chOff x="0" y="0"/>
          <a:chExt cx="0" cy="0"/>
        </a:xfrm>
      </p:grpSpPr>
      <p:sp>
        <p:nvSpPr>
          <p:cNvPr id="79" name="Google Shape;79;p71"/>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1"/>
          <p:cNvSpPr>
            <a:spLocks noGrp="1"/>
          </p:cNvSpPr>
          <p:nvPr>
            <p:ph type="pic" idx="2"/>
          </p:nvPr>
        </p:nvSpPr>
        <p:spPr>
          <a:xfrm>
            <a:off x="3570644" y="767419"/>
            <a:ext cx="8115230" cy="5330952"/>
          </a:xfrm>
          <a:prstGeom prst="rect">
            <a:avLst/>
          </a:prstGeom>
          <a:solidFill>
            <a:srgbClr val="BFBFBF"/>
          </a:solidFill>
          <a:ln>
            <a:noFill/>
          </a:ln>
        </p:spPr>
      </p:sp>
      <p:sp>
        <p:nvSpPr>
          <p:cNvPr id="81" name="Google Shape;81;p71"/>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82" name="Google Shape;82;p7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1"/>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85" name="Google Shape;85;p71"/>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8610506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7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2"/>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9" name="Google Shape;89;p7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92" name="Google Shape;92;p72"/>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5396083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3"/>
        <p:cNvGrpSpPr/>
        <p:nvPr/>
      </p:nvGrpSpPr>
      <p:grpSpPr>
        <a:xfrm>
          <a:off x="0" y="0"/>
          <a:ext cx="0" cy="0"/>
          <a:chOff x="0" y="0"/>
          <a:chExt cx="0" cy="0"/>
        </a:xfrm>
      </p:grpSpPr>
      <p:sp>
        <p:nvSpPr>
          <p:cNvPr id="94" name="Google Shape;94;p73"/>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3"/>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96" name="Google Shape;96;p7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99" name="Google Shape;99;p73"/>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3559040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p6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61"/>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a:solidFill>
                  <a:srgbClr val="000F46"/>
                </a:solidFill>
              </a:defRPr>
            </a:lvl1pPr>
            <a:lvl2pPr marL="914400" lvl="1" indent="-342900" algn="l">
              <a:lnSpc>
                <a:spcPct val="90000"/>
              </a:lnSpc>
              <a:spcBef>
                <a:spcPts val="250"/>
              </a:spcBef>
              <a:spcAft>
                <a:spcPts val="0"/>
              </a:spcAft>
              <a:buSzPts val="1800"/>
              <a:buChar char="●"/>
              <a:defRPr>
                <a:solidFill>
                  <a:srgbClr val="000F46"/>
                </a:solidFill>
              </a:defRPr>
            </a:lvl2pPr>
            <a:lvl3pPr marL="1371600" lvl="2" indent="-330200" algn="l">
              <a:lnSpc>
                <a:spcPct val="90000"/>
              </a:lnSpc>
              <a:spcBef>
                <a:spcPts val="250"/>
              </a:spcBef>
              <a:spcAft>
                <a:spcPts val="0"/>
              </a:spcAft>
              <a:buSzPts val="1600"/>
              <a:buChar char="●"/>
              <a:defRPr>
                <a:solidFill>
                  <a:srgbClr val="000F46"/>
                </a:solidFill>
              </a:defRPr>
            </a:lvl3pPr>
            <a:lvl4pPr marL="1828800" lvl="3" indent="-317500" algn="l">
              <a:lnSpc>
                <a:spcPct val="90000"/>
              </a:lnSpc>
              <a:spcBef>
                <a:spcPts val="250"/>
              </a:spcBef>
              <a:spcAft>
                <a:spcPts val="0"/>
              </a:spcAft>
              <a:buSzPts val="1400"/>
              <a:buChar char="●"/>
              <a:defRPr>
                <a:solidFill>
                  <a:srgbClr val="000F46"/>
                </a:solidFill>
              </a:defRPr>
            </a:lvl4pPr>
            <a:lvl5pPr marL="2286000" lvl="4" indent="-317500" algn="l">
              <a:lnSpc>
                <a:spcPct val="90000"/>
              </a:lnSpc>
              <a:spcBef>
                <a:spcPts val="250"/>
              </a:spcBef>
              <a:spcAft>
                <a:spcPts val="0"/>
              </a:spcAft>
              <a:buSzPts val="1400"/>
              <a:buChar char="●"/>
              <a:defRPr>
                <a:solidFill>
                  <a:srgbClr val="000F46"/>
                </a:solidFill>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12" name="Google Shape;112;p6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6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6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15" name="Google Shape;115;p61"/>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31393435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6"/>
        <p:cNvGrpSpPr/>
        <p:nvPr/>
      </p:nvGrpSpPr>
      <p:grpSpPr>
        <a:xfrm>
          <a:off x="0" y="0"/>
          <a:ext cx="0" cy="0"/>
          <a:chOff x="0" y="0"/>
          <a:chExt cx="0" cy="0"/>
        </a:xfrm>
      </p:grpSpPr>
      <p:sp>
        <p:nvSpPr>
          <p:cNvPr id="117" name="Google Shape;117;p84"/>
          <p:cNvSpPr txBox="1">
            <a:spLocks noGrp="1"/>
          </p:cNvSpPr>
          <p:nvPr>
            <p:ph type="ctrTitle"/>
          </p:nvPr>
        </p:nvSpPr>
        <p:spPr>
          <a:xfrm>
            <a:off x="1069847" y="1298448"/>
            <a:ext cx="10216461"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546"/>
              </a:buClr>
              <a:buSzPts val="5900"/>
              <a:buFont typeface="Corbel"/>
              <a:buNone/>
              <a:defRPr sz="5900">
                <a:solidFill>
                  <a:srgbClr val="0005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84"/>
          <p:cNvSpPr txBox="1">
            <a:spLocks noGrp="1"/>
          </p:cNvSpPr>
          <p:nvPr>
            <p:ph type="subTitle" idx="1"/>
          </p:nvPr>
        </p:nvSpPr>
        <p:spPr>
          <a:xfrm>
            <a:off x="1100014" y="4670246"/>
            <a:ext cx="10186293"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CC4B14"/>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119" name="Google Shape;119;p8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8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8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22" name="Google Shape;122;p84"/>
          <p:cNvPicPr preferRelativeResize="0"/>
          <p:nvPr/>
        </p:nvPicPr>
        <p:blipFill rotWithShape="1">
          <a:blip r:embed="rId2">
            <a:alphaModFix/>
          </a:blip>
          <a:srcRect/>
          <a:stretch/>
        </p:blipFill>
        <p:spPr>
          <a:xfrm>
            <a:off x="26938" y="6707875"/>
            <a:ext cx="12192000" cy="172586"/>
          </a:xfrm>
          <a:prstGeom prst="rect">
            <a:avLst/>
          </a:prstGeom>
          <a:noFill/>
          <a:ln>
            <a:noFill/>
          </a:ln>
        </p:spPr>
      </p:pic>
    </p:spTree>
    <p:extLst>
      <p:ext uri="{BB962C8B-B14F-4D97-AF65-F5344CB8AC3E}">
        <p14:creationId xmlns:p14="http://schemas.microsoft.com/office/powerpoint/2010/main" val="1614268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27742709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85"/>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F46"/>
              </a:buClr>
              <a:buSzPts val="5900"/>
              <a:buFont typeface="Corbel"/>
              <a:buNone/>
              <a:defRPr sz="5900" b="0">
                <a:solidFill>
                  <a:srgbClr val="000F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85"/>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126" name="Google Shape;126;p8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8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8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29" name="Google Shape;129;p85"/>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6106999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0"/>
        <p:cNvGrpSpPr/>
        <p:nvPr/>
      </p:nvGrpSpPr>
      <p:grpSpPr>
        <a:xfrm>
          <a:off x="0" y="0"/>
          <a:ext cx="0" cy="0"/>
          <a:chOff x="0" y="0"/>
          <a:chExt cx="0" cy="0"/>
        </a:xfrm>
      </p:grpSpPr>
      <p:sp>
        <p:nvSpPr>
          <p:cNvPr id="131" name="Google Shape;131;p8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86"/>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33" name="Google Shape;133;p86"/>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34" name="Google Shape;134;p8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8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8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37" name="Google Shape;137;p86"/>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42914977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8"/>
        <p:cNvGrpSpPr/>
        <p:nvPr/>
      </p:nvGrpSpPr>
      <p:grpSpPr>
        <a:xfrm>
          <a:off x="0" y="0"/>
          <a:ext cx="0" cy="0"/>
          <a:chOff x="0" y="0"/>
          <a:chExt cx="0" cy="0"/>
        </a:xfrm>
      </p:grpSpPr>
      <p:sp>
        <p:nvSpPr>
          <p:cNvPr id="139" name="Google Shape;139;p8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87"/>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141" name="Google Shape;141;p87"/>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2" name="Google Shape;142;p87"/>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143" name="Google Shape;143;p87"/>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4" name="Google Shape;144;p8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8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47" name="Google Shape;147;p87"/>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38696354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sp>
        <p:nvSpPr>
          <p:cNvPr id="149" name="Google Shape;149;p8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53" name="Google Shape;153;p88"/>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0118551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
        <p:cNvGrpSpPr/>
        <p:nvPr/>
      </p:nvGrpSpPr>
      <p:grpSpPr>
        <a:xfrm>
          <a:off x="0" y="0"/>
          <a:ext cx="0" cy="0"/>
          <a:chOff x="0" y="0"/>
          <a:chExt cx="0" cy="0"/>
        </a:xfrm>
      </p:grpSpPr>
      <p:sp>
        <p:nvSpPr>
          <p:cNvPr id="155" name="Google Shape;155;p8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8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58" name="Google Shape;158;p89"/>
          <p:cNvPicPr preferRelativeResize="0"/>
          <p:nvPr/>
        </p:nvPicPr>
        <p:blipFill rotWithShape="1">
          <a:blip r:embed="rId2">
            <a:alphaModFix/>
          </a:blip>
          <a:srcRect/>
          <a:stretch/>
        </p:blipFill>
        <p:spPr>
          <a:xfrm>
            <a:off x="26938" y="6707875"/>
            <a:ext cx="12192000" cy="172586"/>
          </a:xfrm>
          <a:prstGeom prst="rect">
            <a:avLst/>
          </a:prstGeom>
          <a:noFill/>
          <a:ln>
            <a:noFill/>
          </a:ln>
        </p:spPr>
      </p:pic>
      <p:sp>
        <p:nvSpPr>
          <p:cNvPr id="159" name="Google Shape;159;p89"/>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160" name="Google Shape;160;p89"/>
          <p:cNvSpPr/>
          <p:nvPr/>
        </p:nvSpPr>
        <p:spPr>
          <a:xfrm>
            <a:off x="1" y="758952"/>
            <a:ext cx="384048"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Tree>
    <p:extLst>
      <p:ext uri="{BB962C8B-B14F-4D97-AF65-F5344CB8AC3E}">
        <p14:creationId xmlns:p14="http://schemas.microsoft.com/office/powerpoint/2010/main" val="39401667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1"/>
        <p:cNvGrpSpPr/>
        <p:nvPr/>
      </p:nvGrpSpPr>
      <p:grpSpPr>
        <a:xfrm>
          <a:off x="0" y="0"/>
          <a:ext cx="0" cy="0"/>
          <a:chOff x="0" y="0"/>
          <a:chExt cx="0" cy="0"/>
        </a:xfrm>
      </p:grpSpPr>
      <p:sp>
        <p:nvSpPr>
          <p:cNvPr id="162" name="Google Shape;162;p90"/>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90"/>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64" name="Google Shape;164;p90"/>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165" name="Google Shape;165;p9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9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9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68" name="Google Shape;168;p90"/>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5121033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9"/>
        <p:cNvGrpSpPr/>
        <p:nvPr/>
      </p:nvGrpSpPr>
      <p:grpSpPr>
        <a:xfrm>
          <a:off x="0" y="0"/>
          <a:ext cx="0" cy="0"/>
          <a:chOff x="0" y="0"/>
          <a:chExt cx="0" cy="0"/>
        </a:xfrm>
      </p:grpSpPr>
      <p:sp>
        <p:nvSpPr>
          <p:cNvPr id="170" name="Google Shape;170;p91"/>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91"/>
          <p:cNvSpPr>
            <a:spLocks noGrp="1"/>
          </p:cNvSpPr>
          <p:nvPr>
            <p:ph type="pic" idx="2"/>
          </p:nvPr>
        </p:nvSpPr>
        <p:spPr>
          <a:xfrm>
            <a:off x="3570644" y="767419"/>
            <a:ext cx="8115230" cy="5330952"/>
          </a:xfrm>
          <a:prstGeom prst="rect">
            <a:avLst/>
          </a:prstGeom>
          <a:solidFill>
            <a:srgbClr val="BFBFBF"/>
          </a:solidFill>
          <a:ln>
            <a:noFill/>
          </a:ln>
        </p:spPr>
      </p:sp>
      <p:sp>
        <p:nvSpPr>
          <p:cNvPr id="172" name="Google Shape;172;p91"/>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173" name="Google Shape;173;p9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91"/>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9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76" name="Google Shape;176;p91"/>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39959712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7"/>
        <p:cNvGrpSpPr/>
        <p:nvPr/>
      </p:nvGrpSpPr>
      <p:grpSpPr>
        <a:xfrm>
          <a:off x="0" y="0"/>
          <a:ext cx="0" cy="0"/>
          <a:chOff x="0" y="0"/>
          <a:chExt cx="0" cy="0"/>
        </a:xfrm>
      </p:grpSpPr>
      <p:sp>
        <p:nvSpPr>
          <p:cNvPr id="178" name="Google Shape;178;p9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92"/>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80" name="Google Shape;180;p9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9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9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83" name="Google Shape;183;p92"/>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6604388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4"/>
        <p:cNvGrpSpPr/>
        <p:nvPr/>
      </p:nvGrpSpPr>
      <p:grpSpPr>
        <a:xfrm>
          <a:off x="0" y="0"/>
          <a:ext cx="0" cy="0"/>
          <a:chOff x="0" y="0"/>
          <a:chExt cx="0" cy="0"/>
        </a:xfrm>
      </p:grpSpPr>
      <p:sp>
        <p:nvSpPr>
          <p:cNvPr id="185" name="Google Shape;185;p93"/>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93"/>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87" name="Google Shape;187;p9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9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9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90" name="Google Shape;190;p93"/>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607300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a:xfrm>
            <a:off x="3869268" y="6356350"/>
            <a:ext cx="5911517" cy="365125"/>
          </a:xfrm>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673887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277618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a:srcRect/>
          <a:stretch/>
        </p:blipFill>
        <p:spPr>
          <a:xfrm>
            <a:off x="128152" y="17025"/>
            <a:ext cx="1823778" cy="701453"/>
          </a:xfrm>
          <a:prstGeom prst="rect">
            <a:avLst/>
          </a:prstGeom>
        </p:spPr>
      </p:pic>
    </p:spTree>
    <p:extLst>
      <p:ext uri="{BB962C8B-B14F-4D97-AF65-F5344CB8AC3E}">
        <p14:creationId xmlns:p14="http://schemas.microsoft.com/office/powerpoint/2010/main" val="2020054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IN"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491505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IN"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93603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IN"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Tree>
    <p:extLst>
      <p:ext uri="{BB962C8B-B14F-4D97-AF65-F5344CB8AC3E}">
        <p14:creationId xmlns:p14="http://schemas.microsoft.com/office/powerpoint/2010/main" val="3019270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345979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a:xfrm>
            <a:off x="3869268" y="6356350"/>
            <a:ext cx="5911517" cy="365125"/>
          </a:xfrm>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123443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565855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643714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395956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2066999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a:xfrm>
            <a:off x="3869268" y="6356350"/>
            <a:ext cx="5911517" cy="365125"/>
          </a:xfrm>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474166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265329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26408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IN"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931244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IN"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716218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IN"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Tree>
    <p:extLst>
      <p:ext uri="{BB962C8B-B14F-4D97-AF65-F5344CB8AC3E}">
        <p14:creationId xmlns:p14="http://schemas.microsoft.com/office/powerpoint/2010/main" val="4031053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a:srcRect/>
          <a:stretch/>
        </p:blipFill>
        <p:spPr>
          <a:xfrm>
            <a:off x="128152" y="17025"/>
            <a:ext cx="1823778" cy="701453"/>
          </a:xfrm>
          <a:prstGeom prst="rect">
            <a:avLst/>
          </a:prstGeom>
        </p:spPr>
      </p:pic>
    </p:spTree>
    <p:extLst>
      <p:ext uri="{BB962C8B-B14F-4D97-AF65-F5344CB8AC3E}">
        <p14:creationId xmlns:p14="http://schemas.microsoft.com/office/powerpoint/2010/main" val="3729506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744835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827211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808492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397572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dirty="0"/>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3063663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5" name="Footer Placeholder 4"/>
          <p:cNvSpPr>
            <a:spLocks noGrp="1"/>
          </p:cNvSpPr>
          <p:nvPr>
            <p:ph type="ftr" sz="quarter" idx="11"/>
          </p:nvPr>
        </p:nvSpPr>
        <p:spPr>
          <a:xfrm>
            <a:off x="3869268" y="6356350"/>
            <a:ext cx="5911517" cy="365125"/>
          </a:xfrm>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dirty="0"/>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a:srcRect/>
          <a:stretch/>
        </p:blipFill>
        <p:spPr>
          <a:xfrm>
            <a:off x="128152" y="17025"/>
            <a:ext cx="1823778" cy="701453"/>
          </a:xfrm>
          <a:prstGeom prst="rect">
            <a:avLst/>
          </a:prstGeom>
        </p:spPr>
      </p:pic>
    </p:spTree>
    <p:extLst>
      <p:ext uri="{BB962C8B-B14F-4D97-AF65-F5344CB8AC3E}">
        <p14:creationId xmlns:p14="http://schemas.microsoft.com/office/powerpoint/2010/main" val="1850602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dirty="0"/>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a:srcRect/>
          <a:stretch/>
        </p:blipFill>
        <p:spPr>
          <a:xfrm>
            <a:off x="128152" y="17025"/>
            <a:ext cx="1823778" cy="701453"/>
          </a:xfrm>
          <a:prstGeom prst="rect">
            <a:avLst/>
          </a:prstGeom>
        </p:spPr>
      </p:pic>
    </p:spTree>
    <p:extLst>
      <p:ext uri="{BB962C8B-B14F-4D97-AF65-F5344CB8AC3E}">
        <p14:creationId xmlns:p14="http://schemas.microsoft.com/office/powerpoint/2010/main" val="436656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dirty="0"/>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600334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11" name="Footer Placeholder 10"/>
          <p:cNvSpPr>
            <a:spLocks noGrp="1"/>
          </p:cNvSpPr>
          <p:nvPr>
            <p:ph type="ftr" sz="quarter" idx="11"/>
          </p:nvPr>
        </p:nvSpPr>
        <p:spPr/>
        <p:txBody>
          <a:bodyPr/>
          <a:lstStyle/>
          <a:p>
            <a:endParaRPr lang="en-IN" dirty="0"/>
          </a:p>
        </p:txBody>
      </p:sp>
      <p:sp>
        <p:nvSpPr>
          <p:cNvPr id="12" name="Slide Number Placeholder 11"/>
          <p:cNvSpPr>
            <a:spLocks noGrp="1"/>
          </p:cNvSpPr>
          <p:nvPr>
            <p:ph type="sldNum" sz="quarter" idx="12"/>
          </p:nvPr>
        </p:nvSpPr>
        <p:spPr/>
        <p:txBody>
          <a:bodyPr/>
          <a:lstStyle/>
          <a:p>
            <a:fld id="{E566D426-5B99-4009-B816-91CE10B8C909}" type="slidenum">
              <a:rPr lang="en-IN" smtClean="0"/>
              <a:t>‹#›</a:t>
            </a:fld>
            <a:endParaRPr lang="en-IN" dirty="0"/>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911426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7" name="Footer Placeholder 6"/>
          <p:cNvSpPr>
            <a:spLocks noGrp="1"/>
          </p:cNvSpPr>
          <p:nvPr>
            <p:ph type="ftr" sz="quarter" idx="11"/>
          </p:nvPr>
        </p:nvSpPr>
        <p:spPr/>
        <p:txBody>
          <a:bodyPr/>
          <a:lstStyle/>
          <a:p>
            <a:endParaRPr lang="en-IN" dirty="0"/>
          </a:p>
        </p:txBody>
      </p:sp>
      <p:sp>
        <p:nvSpPr>
          <p:cNvPr id="8" name="Slide Number Placeholder 7"/>
          <p:cNvSpPr>
            <a:spLocks noGrp="1"/>
          </p:cNvSpPr>
          <p:nvPr>
            <p:ph type="sldNum" sz="quarter" idx="12"/>
          </p:nvPr>
        </p:nvSpPr>
        <p:spPr/>
        <p:txBody>
          <a:bodyPr/>
          <a:lstStyle/>
          <a:p>
            <a:fld id="{E566D426-5B99-4009-B816-91CE10B8C909}" type="slidenum">
              <a:rPr lang="en-IN" smtClean="0"/>
              <a:t>‹#›</a:t>
            </a:fld>
            <a:endParaRPr lang="en-IN" dirty="0"/>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a:srcRect/>
          <a:stretch/>
        </p:blipFill>
        <p:spPr>
          <a:xfrm>
            <a:off x="128152" y="17025"/>
            <a:ext cx="1823778" cy="701453"/>
          </a:xfrm>
          <a:prstGeom prst="rect">
            <a:avLst/>
          </a:prstGeom>
        </p:spPr>
      </p:pic>
    </p:spTree>
    <p:extLst>
      <p:ext uri="{BB962C8B-B14F-4D97-AF65-F5344CB8AC3E}">
        <p14:creationId xmlns:p14="http://schemas.microsoft.com/office/powerpoint/2010/main" val="337895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a:srcRect/>
          <a:stretch/>
        </p:blipFill>
        <p:spPr>
          <a:xfrm>
            <a:off x="128152" y="17025"/>
            <a:ext cx="1823778" cy="701453"/>
          </a:xfrm>
          <a:prstGeom prst="rect">
            <a:avLst/>
          </a:prstGeom>
        </p:spPr>
      </p:pic>
    </p:spTree>
    <p:extLst>
      <p:ext uri="{BB962C8B-B14F-4D97-AF65-F5344CB8AC3E}">
        <p14:creationId xmlns:p14="http://schemas.microsoft.com/office/powerpoint/2010/main" val="4273762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E566D426-5B99-4009-B816-91CE10B8C909}" type="slidenum">
              <a:rPr lang="en-IN" smtClean="0"/>
              <a:t>‹#›</a:t>
            </a:fld>
            <a:endParaRPr lang="en-IN" dirty="0"/>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Tree>
    <p:extLst>
      <p:ext uri="{BB962C8B-B14F-4D97-AF65-F5344CB8AC3E}">
        <p14:creationId xmlns:p14="http://schemas.microsoft.com/office/powerpoint/2010/main" val="2768048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dirty="0"/>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a:srcRect/>
          <a:stretch/>
        </p:blipFill>
        <p:spPr>
          <a:xfrm>
            <a:off x="128152" y="17025"/>
            <a:ext cx="1823778" cy="701453"/>
          </a:xfrm>
          <a:prstGeom prst="rect">
            <a:avLst/>
          </a:prstGeom>
        </p:spPr>
      </p:pic>
    </p:spTree>
    <p:extLst>
      <p:ext uri="{BB962C8B-B14F-4D97-AF65-F5344CB8AC3E}">
        <p14:creationId xmlns:p14="http://schemas.microsoft.com/office/powerpoint/2010/main" val="3197902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9" name="Footer Placeholder 8"/>
          <p:cNvSpPr>
            <a:spLocks noGrp="1"/>
          </p:cNvSpPr>
          <p:nvPr>
            <p:ph type="ftr" sz="quarter" idx="11"/>
          </p:nvPr>
        </p:nvSpPr>
        <p:spPr>
          <a:xfrm>
            <a:off x="3499101" y="6356350"/>
            <a:ext cx="5911517" cy="365125"/>
          </a:xfrm>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dirty="0"/>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543407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t>‹#›</a:t>
            </a:fld>
            <a:endParaRPr lang="en-IN" dirty="0"/>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181349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t>‹#›</a:t>
            </a:fld>
            <a:endParaRPr lang="en-IN" dirty="0"/>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008107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dirty="0"/>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2364310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5" name="Footer Placeholder 4"/>
          <p:cNvSpPr>
            <a:spLocks noGrp="1"/>
          </p:cNvSpPr>
          <p:nvPr>
            <p:ph type="ftr" sz="quarter" idx="11"/>
          </p:nvPr>
        </p:nvSpPr>
        <p:spPr>
          <a:xfrm>
            <a:off x="3869268" y="6356350"/>
            <a:ext cx="5911517" cy="365125"/>
          </a:xfrm>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dirty="0"/>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a:srcRect/>
          <a:stretch/>
        </p:blipFill>
        <p:spPr>
          <a:xfrm>
            <a:off x="128152" y="17025"/>
            <a:ext cx="1823778" cy="701453"/>
          </a:xfrm>
          <a:prstGeom prst="rect">
            <a:avLst/>
          </a:prstGeom>
        </p:spPr>
      </p:pic>
    </p:spTree>
    <p:extLst>
      <p:ext uri="{BB962C8B-B14F-4D97-AF65-F5344CB8AC3E}">
        <p14:creationId xmlns:p14="http://schemas.microsoft.com/office/powerpoint/2010/main" val="59285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dirty="0"/>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022910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dirty="0"/>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a:srcRect/>
          <a:stretch/>
        </p:blipFill>
        <p:spPr>
          <a:xfrm>
            <a:off x="128152" y="17025"/>
            <a:ext cx="1823778" cy="701453"/>
          </a:xfrm>
          <a:prstGeom prst="rect">
            <a:avLst/>
          </a:prstGeom>
        </p:spPr>
      </p:pic>
    </p:spTree>
    <p:extLst>
      <p:ext uri="{BB962C8B-B14F-4D97-AF65-F5344CB8AC3E}">
        <p14:creationId xmlns:p14="http://schemas.microsoft.com/office/powerpoint/2010/main" val="2171364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11" name="Footer Placeholder 10"/>
          <p:cNvSpPr>
            <a:spLocks noGrp="1"/>
          </p:cNvSpPr>
          <p:nvPr>
            <p:ph type="ftr" sz="quarter" idx="11"/>
          </p:nvPr>
        </p:nvSpPr>
        <p:spPr/>
        <p:txBody>
          <a:bodyPr/>
          <a:lstStyle/>
          <a:p>
            <a:endParaRPr lang="en-IN" dirty="0"/>
          </a:p>
        </p:txBody>
      </p:sp>
      <p:sp>
        <p:nvSpPr>
          <p:cNvPr id="12" name="Slide Number Placeholder 11"/>
          <p:cNvSpPr>
            <a:spLocks noGrp="1"/>
          </p:cNvSpPr>
          <p:nvPr>
            <p:ph type="sldNum" sz="quarter" idx="12"/>
          </p:nvPr>
        </p:nvSpPr>
        <p:spPr/>
        <p:txBody>
          <a:bodyPr/>
          <a:lstStyle/>
          <a:p>
            <a:fld id="{E566D426-5B99-4009-B816-91CE10B8C909}" type="slidenum">
              <a:rPr lang="en-IN" smtClean="0"/>
              <a:t>‹#›</a:t>
            </a:fld>
            <a:endParaRPr lang="en-IN" dirty="0"/>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28410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IN"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717954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7" name="Footer Placeholder 6"/>
          <p:cNvSpPr>
            <a:spLocks noGrp="1"/>
          </p:cNvSpPr>
          <p:nvPr>
            <p:ph type="ftr" sz="quarter" idx="11"/>
          </p:nvPr>
        </p:nvSpPr>
        <p:spPr/>
        <p:txBody>
          <a:bodyPr/>
          <a:lstStyle/>
          <a:p>
            <a:endParaRPr lang="en-IN" dirty="0"/>
          </a:p>
        </p:txBody>
      </p:sp>
      <p:sp>
        <p:nvSpPr>
          <p:cNvPr id="8" name="Slide Number Placeholder 7"/>
          <p:cNvSpPr>
            <a:spLocks noGrp="1"/>
          </p:cNvSpPr>
          <p:nvPr>
            <p:ph type="sldNum" sz="quarter" idx="12"/>
          </p:nvPr>
        </p:nvSpPr>
        <p:spPr/>
        <p:txBody>
          <a:bodyPr/>
          <a:lstStyle/>
          <a:p>
            <a:fld id="{E566D426-5B99-4009-B816-91CE10B8C909}" type="slidenum">
              <a:rPr lang="en-IN" smtClean="0"/>
              <a:t>‹#›</a:t>
            </a:fld>
            <a:endParaRPr lang="en-IN" dirty="0"/>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102223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E566D426-5B99-4009-B816-91CE10B8C909}" type="slidenum">
              <a:rPr lang="en-IN" smtClean="0"/>
              <a:t>‹#›</a:t>
            </a:fld>
            <a:endParaRPr lang="en-IN" dirty="0"/>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Tree>
    <p:extLst>
      <p:ext uri="{BB962C8B-B14F-4D97-AF65-F5344CB8AC3E}">
        <p14:creationId xmlns:p14="http://schemas.microsoft.com/office/powerpoint/2010/main" val="2653316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dirty="0"/>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7700769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9" name="Footer Placeholder 8"/>
          <p:cNvSpPr>
            <a:spLocks noGrp="1"/>
          </p:cNvSpPr>
          <p:nvPr>
            <p:ph type="ftr" sz="quarter" idx="11"/>
          </p:nvPr>
        </p:nvSpPr>
        <p:spPr>
          <a:xfrm>
            <a:off x="3499101" y="6356350"/>
            <a:ext cx="5911517" cy="365125"/>
          </a:xfrm>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dirty="0"/>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675201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t>‹#›</a:t>
            </a:fld>
            <a:endParaRPr lang="en-IN" dirty="0"/>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1036844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t>‹#›</a:t>
            </a:fld>
            <a:endParaRPr lang="en-IN" dirty="0"/>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715902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0"/>
        <p:cNvGrpSpPr/>
        <p:nvPr/>
      </p:nvGrpSpPr>
      <p:grpSpPr>
        <a:xfrm>
          <a:off x="0" y="0"/>
          <a:ext cx="0" cy="0"/>
          <a:chOff x="0" y="0"/>
          <a:chExt cx="0" cy="0"/>
        </a:xfrm>
      </p:grpSpPr>
      <p:sp>
        <p:nvSpPr>
          <p:cNvPr id="201" name="Google Shape;201;p64"/>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F46"/>
              </a:buClr>
              <a:buSzPts val="5900"/>
              <a:buFont typeface="Corbel"/>
              <a:buNone/>
              <a:defRPr sz="5900" b="0">
                <a:solidFill>
                  <a:srgbClr val="000F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64"/>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203" name="Google Shape;203;p6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6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6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06" name="Google Shape;206;p64"/>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41161285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7"/>
        <p:cNvGrpSpPr/>
        <p:nvPr/>
      </p:nvGrpSpPr>
      <p:grpSpPr>
        <a:xfrm>
          <a:off x="0" y="0"/>
          <a:ext cx="0" cy="0"/>
          <a:chOff x="0" y="0"/>
          <a:chExt cx="0" cy="0"/>
        </a:xfrm>
      </p:grpSpPr>
      <p:sp>
        <p:nvSpPr>
          <p:cNvPr id="208" name="Google Shape;208;p7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76"/>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10" name="Google Shape;210;p76"/>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11" name="Google Shape;211;p7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7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7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14" name="Google Shape;214;p76"/>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124552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5"/>
        <p:cNvGrpSpPr/>
        <p:nvPr/>
      </p:nvGrpSpPr>
      <p:grpSpPr>
        <a:xfrm>
          <a:off x="0" y="0"/>
          <a:ext cx="0" cy="0"/>
          <a:chOff x="0" y="0"/>
          <a:chExt cx="0" cy="0"/>
        </a:xfrm>
      </p:grpSpPr>
      <p:sp>
        <p:nvSpPr>
          <p:cNvPr id="216" name="Google Shape;216;p7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77"/>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218" name="Google Shape;218;p77"/>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19" name="Google Shape;219;p77"/>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220" name="Google Shape;220;p77"/>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21" name="Google Shape;221;p7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7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7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24" name="Google Shape;224;p77"/>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130361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5"/>
        <p:cNvGrpSpPr/>
        <p:nvPr/>
      </p:nvGrpSpPr>
      <p:grpSpPr>
        <a:xfrm>
          <a:off x="0" y="0"/>
          <a:ext cx="0" cy="0"/>
          <a:chOff x="0" y="0"/>
          <a:chExt cx="0" cy="0"/>
        </a:xfrm>
      </p:grpSpPr>
      <p:sp>
        <p:nvSpPr>
          <p:cNvPr id="226" name="Google Shape;226;p7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7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30" name="Google Shape;230;p78"/>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56926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IN"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75615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31"/>
        <p:cNvGrpSpPr/>
        <p:nvPr/>
      </p:nvGrpSpPr>
      <p:grpSpPr>
        <a:xfrm>
          <a:off x="0" y="0"/>
          <a:ext cx="0" cy="0"/>
          <a:chOff x="0" y="0"/>
          <a:chExt cx="0" cy="0"/>
        </a:xfrm>
      </p:grpSpPr>
      <p:sp>
        <p:nvSpPr>
          <p:cNvPr id="232" name="Google Shape;232;p7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7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7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35" name="Google Shape;235;p79"/>
          <p:cNvPicPr preferRelativeResize="0"/>
          <p:nvPr/>
        </p:nvPicPr>
        <p:blipFill rotWithShape="1">
          <a:blip r:embed="rId2">
            <a:alphaModFix/>
          </a:blip>
          <a:srcRect/>
          <a:stretch/>
        </p:blipFill>
        <p:spPr>
          <a:xfrm>
            <a:off x="26938" y="6707875"/>
            <a:ext cx="12192000" cy="172586"/>
          </a:xfrm>
          <a:prstGeom prst="rect">
            <a:avLst/>
          </a:prstGeom>
          <a:noFill/>
          <a:ln>
            <a:noFill/>
          </a:ln>
        </p:spPr>
      </p:pic>
      <p:sp>
        <p:nvSpPr>
          <p:cNvPr id="236" name="Google Shape;236;p79"/>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237" name="Google Shape;237;p79"/>
          <p:cNvSpPr/>
          <p:nvPr/>
        </p:nvSpPr>
        <p:spPr>
          <a:xfrm>
            <a:off x="1" y="758952"/>
            <a:ext cx="384048"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Tree>
    <p:extLst>
      <p:ext uri="{BB962C8B-B14F-4D97-AF65-F5344CB8AC3E}">
        <p14:creationId xmlns:p14="http://schemas.microsoft.com/office/powerpoint/2010/main" val="3838337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38"/>
        <p:cNvGrpSpPr/>
        <p:nvPr/>
      </p:nvGrpSpPr>
      <p:grpSpPr>
        <a:xfrm>
          <a:off x="0" y="0"/>
          <a:ext cx="0" cy="0"/>
          <a:chOff x="0" y="0"/>
          <a:chExt cx="0" cy="0"/>
        </a:xfrm>
      </p:grpSpPr>
      <p:sp>
        <p:nvSpPr>
          <p:cNvPr id="239" name="Google Shape;239;p80"/>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80"/>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41" name="Google Shape;241;p80"/>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242" name="Google Shape;242;p8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8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8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45" name="Google Shape;245;p80"/>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33709592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6"/>
        <p:cNvGrpSpPr/>
        <p:nvPr/>
      </p:nvGrpSpPr>
      <p:grpSpPr>
        <a:xfrm>
          <a:off x="0" y="0"/>
          <a:ext cx="0" cy="0"/>
          <a:chOff x="0" y="0"/>
          <a:chExt cx="0" cy="0"/>
        </a:xfrm>
      </p:grpSpPr>
      <p:sp>
        <p:nvSpPr>
          <p:cNvPr id="247" name="Google Shape;247;p81"/>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81"/>
          <p:cNvSpPr>
            <a:spLocks noGrp="1"/>
          </p:cNvSpPr>
          <p:nvPr>
            <p:ph type="pic" idx="2"/>
          </p:nvPr>
        </p:nvSpPr>
        <p:spPr>
          <a:xfrm>
            <a:off x="3570644" y="767419"/>
            <a:ext cx="8115230" cy="5330952"/>
          </a:xfrm>
          <a:prstGeom prst="rect">
            <a:avLst/>
          </a:prstGeom>
          <a:solidFill>
            <a:srgbClr val="BFBFBF"/>
          </a:solidFill>
          <a:ln>
            <a:noFill/>
          </a:ln>
        </p:spPr>
      </p:sp>
      <p:sp>
        <p:nvSpPr>
          <p:cNvPr id="249" name="Google Shape;249;p81"/>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250" name="Google Shape;250;p8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81"/>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8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53" name="Google Shape;253;p81"/>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1426800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54"/>
        <p:cNvGrpSpPr/>
        <p:nvPr/>
      </p:nvGrpSpPr>
      <p:grpSpPr>
        <a:xfrm>
          <a:off x="0" y="0"/>
          <a:ext cx="0" cy="0"/>
          <a:chOff x="0" y="0"/>
          <a:chExt cx="0" cy="0"/>
        </a:xfrm>
      </p:grpSpPr>
      <p:sp>
        <p:nvSpPr>
          <p:cNvPr id="255" name="Google Shape;255;p8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82"/>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57" name="Google Shape;257;p8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8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8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60" name="Google Shape;260;p82"/>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793027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61"/>
        <p:cNvGrpSpPr/>
        <p:nvPr/>
      </p:nvGrpSpPr>
      <p:grpSpPr>
        <a:xfrm>
          <a:off x="0" y="0"/>
          <a:ext cx="0" cy="0"/>
          <a:chOff x="0" y="0"/>
          <a:chExt cx="0" cy="0"/>
        </a:xfrm>
      </p:grpSpPr>
      <p:sp>
        <p:nvSpPr>
          <p:cNvPr id="262" name="Google Shape;262;p83"/>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83"/>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64" name="Google Shape;264;p8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8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8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267" name="Google Shape;267;p83"/>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507482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p4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1"/>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a:solidFill>
                  <a:srgbClr val="000F46"/>
                </a:solidFill>
              </a:defRPr>
            </a:lvl1pPr>
            <a:lvl2pPr marL="914400" lvl="1" indent="-342900" algn="l">
              <a:lnSpc>
                <a:spcPct val="90000"/>
              </a:lnSpc>
              <a:spcBef>
                <a:spcPts val="250"/>
              </a:spcBef>
              <a:spcAft>
                <a:spcPts val="0"/>
              </a:spcAft>
              <a:buSzPts val="1800"/>
              <a:buChar char="●"/>
              <a:defRPr>
                <a:solidFill>
                  <a:srgbClr val="000F46"/>
                </a:solidFill>
              </a:defRPr>
            </a:lvl2pPr>
            <a:lvl3pPr marL="1371600" lvl="2" indent="-330200" algn="l">
              <a:lnSpc>
                <a:spcPct val="90000"/>
              </a:lnSpc>
              <a:spcBef>
                <a:spcPts val="250"/>
              </a:spcBef>
              <a:spcAft>
                <a:spcPts val="0"/>
              </a:spcAft>
              <a:buSzPts val="1600"/>
              <a:buChar char="●"/>
              <a:defRPr>
                <a:solidFill>
                  <a:srgbClr val="000F46"/>
                </a:solidFill>
              </a:defRPr>
            </a:lvl3pPr>
            <a:lvl4pPr marL="1828800" lvl="3" indent="-317500" algn="l">
              <a:lnSpc>
                <a:spcPct val="90000"/>
              </a:lnSpc>
              <a:spcBef>
                <a:spcPts val="250"/>
              </a:spcBef>
              <a:spcAft>
                <a:spcPts val="0"/>
              </a:spcAft>
              <a:buSzPts val="1400"/>
              <a:buChar char="●"/>
              <a:defRPr>
                <a:solidFill>
                  <a:srgbClr val="000F46"/>
                </a:solidFill>
              </a:defRPr>
            </a:lvl4pPr>
            <a:lvl5pPr marL="2286000" lvl="4" indent="-317500" algn="l">
              <a:lnSpc>
                <a:spcPct val="90000"/>
              </a:lnSpc>
              <a:spcBef>
                <a:spcPts val="250"/>
              </a:spcBef>
              <a:spcAft>
                <a:spcPts val="0"/>
              </a:spcAft>
              <a:buSzPts val="1400"/>
              <a:buChar char="●"/>
              <a:defRPr>
                <a:solidFill>
                  <a:srgbClr val="000F46"/>
                </a:solidFill>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12" name="Google Shape;112;p4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15" name="Google Shape;115;p41"/>
          <p:cNvPicPr preferRelativeResize="0"/>
          <p:nvPr/>
        </p:nvPicPr>
        <p:blipFill rotWithShape="1">
          <a:blip r:embed="rId2"/>
          <a:srcRect/>
          <a:stretch/>
        </p:blipFill>
        <p:spPr>
          <a:xfrm>
            <a:off x="128152" y="17025"/>
            <a:ext cx="1823778" cy="701453"/>
          </a:xfrm>
          <a:prstGeom prst="rect">
            <a:avLst/>
          </a:prstGeom>
          <a:noFill/>
          <a:ln>
            <a:noFill/>
          </a:ln>
        </p:spPr>
      </p:pic>
    </p:spTree>
    <p:extLst>
      <p:ext uri="{BB962C8B-B14F-4D97-AF65-F5344CB8AC3E}">
        <p14:creationId xmlns:p14="http://schemas.microsoft.com/office/powerpoint/2010/main" val="562807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6"/>
        <p:cNvGrpSpPr/>
        <p:nvPr/>
      </p:nvGrpSpPr>
      <p:grpSpPr>
        <a:xfrm>
          <a:off x="0" y="0"/>
          <a:ext cx="0" cy="0"/>
          <a:chOff x="0" y="0"/>
          <a:chExt cx="0" cy="0"/>
        </a:xfrm>
      </p:grpSpPr>
      <p:sp>
        <p:nvSpPr>
          <p:cNvPr id="117" name="Google Shape;117;p66"/>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F46"/>
              </a:buClr>
              <a:buSzPts val="5900"/>
              <a:buFont typeface="Corbel"/>
              <a:buNone/>
              <a:defRPr sz="5900" b="0">
                <a:solidFill>
                  <a:srgbClr val="000F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66"/>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119" name="Google Shape;119;p6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6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6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22" name="Google Shape;122;p66"/>
          <p:cNvPicPr preferRelativeResize="0"/>
          <p:nvPr/>
        </p:nvPicPr>
        <p:blipFill rotWithShape="1">
          <a:blip r:embed="rId2"/>
          <a:srcRect/>
          <a:stretch/>
        </p:blipFill>
        <p:spPr>
          <a:xfrm>
            <a:off x="128152" y="17025"/>
            <a:ext cx="1823778" cy="701453"/>
          </a:xfrm>
          <a:prstGeom prst="rect">
            <a:avLst/>
          </a:prstGeom>
          <a:noFill/>
          <a:ln>
            <a:noFill/>
          </a:ln>
        </p:spPr>
      </p:pic>
    </p:spTree>
    <p:extLst>
      <p:ext uri="{BB962C8B-B14F-4D97-AF65-F5344CB8AC3E}">
        <p14:creationId xmlns:p14="http://schemas.microsoft.com/office/powerpoint/2010/main" val="8760595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3"/>
        <p:cNvGrpSpPr/>
        <p:nvPr/>
      </p:nvGrpSpPr>
      <p:grpSpPr>
        <a:xfrm>
          <a:off x="0" y="0"/>
          <a:ext cx="0" cy="0"/>
          <a:chOff x="0" y="0"/>
          <a:chExt cx="0" cy="0"/>
        </a:xfrm>
      </p:grpSpPr>
      <p:sp>
        <p:nvSpPr>
          <p:cNvPr id="124" name="Google Shape;124;p65"/>
          <p:cNvSpPr txBox="1">
            <a:spLocks noGrp="1"/>
          </p:cNvSpPr>
          <p:nvPr>
            <p:ph type="ctrTitle"/>
          </p:nvPr>
        </p:nvSpPr>
        <p:spPr>
          <a:xfrm>
            <a:off x="1069847" y="1298448"/>
            <a:ext cx="10216461"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546"/>
              </a:buClr>
              <a:buSzPts val="5900"/>
              <a:buFont typeface="Corbel"/>
              <a:buNone/>
              <a:defRPr sz="5900">
                <a:solidFill>
                  <a:srgbClr val="0005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65"/>
          <p:cNvSpPr txBox="1">
            <a:spLocks noGrp="1"/>
          </p:cNvSpPr>
          <p:nvPr>
            <p:ph type="subTitle" idx="1"/>
          </p:nvPr>
        </p:nvSpPr>
        <p:spPr>
          <a:xfrm>
            <a:off x="1100014" y="4670246"/>
            <a:ext cx="10186293"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CC4B14"/>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126" name="Google Shape;126;p6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6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6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29" name="Google Shape;129;p65"/>
          <p:cNvPicPr preferRelativeResize="0"/>
          <p:nvPr/>
        </p:nvPicPr>
        <p:blipFill rotWithShape="1">
          <a:blip r:embed="rId2">
            <a:alphaModFix/>
          </a:blip>
          <a:srcRect/>
          <a:stretch/>
        </p:blipFill>
        <p:spPr>
          <a:xfrm>
            <a:off x="26938" y="6707875"/>
            <a:ext cx="12192000" cy="172586"/>
          </a:xfrm>
          <a:prstGeom prst="rect">
            <a:avLst/>
          </a:prstGeom>
          <a:noFill/>
          <a:ln>
            <a:noFill/>
          </a:ln>
        </p:spPr>
      </p:pic>
    </p:spTree>
    <p:extLst>
      <p:ext uri="{BB962C8B-B14F-4D97-AF65-F5344CB8AC3E}">
        <p14:creationId xmlns:p14="http://schemas.microsoft.com/office/powerpoint/2010/main" val="2352985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0"/>
        <p:cNvGrpSpPr/>
        <p:nvPr/>
      </p:nvGrpSpPr>
      <p:grpSpPr>
        <a:xfrm>
          <a:off x="0" y="0"/>
          <a:ext cx="0" cy="0"/>
          <a:chOff x="0" y="0"/>
          <a:chExt cx="0" cy="0"/>
        </a:xfrm>
      </p:grpSpPr>
      <p:sp>
        <p:nvSpPr>
          <p:cNvPr id="131" name="Google Shape;131;p6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67"/>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33" name="Google Shape;133;p67"/>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34" name="Google Shape;134;p6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6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6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37" name="Google Shape;137;p67"/>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345803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8"/>
        <p:cNvGrpSpPr/>
        <p:nvPr/>
      </p:nvGrpSpPr>
      <p:grpSpPr>
        <a:xfrm>
          <a:off x="0" y="0"/>
          <a:ext cx="0" cy="0"/>
          <a:chOff x="0" y="0"/>
          <a:chExt cx="0" cy="0"/>
        </a:xfrm>
      </p:grpSpPr>
      <p:sp>
        <p:nvSpPr>
          <p:cNvPr id="139" name="Google Shape;139;p6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68"/>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141" name="Google Shape;141;p68"/>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2" name="Google Shape;142;p68"/>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143" name="Google Shape;143;p68"/>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4" name="Google Shape;144;p6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6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6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47" name="Google Shape;147;p68"/>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368590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IN"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Tree>
    <p:extLst>
      <p:ext uri="{BB962C8B-B14F-4D97-AF65-F5344CB8AC3E}">
        <p14:creationId xmlns:p14="http://schemas.microsoft.com/office/powerpoint/2010/main" val="39979103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sp>
        <p:nvSpPr>
          <p:cNvPr id="149" name="Google Shape;149;p6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6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6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6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53" name="Google Shape;153;p69"/>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90830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
        <p:cNvGrpSpPr/>
        <p:nvPr/>
      </p:nvGrpSpPr>
      <p:grpSpPr>
        <a:xfrm>
          <a:off x="0" y="0"/>
          <a:ext cx="0" cy="0"/>
          <a:chOff x="0" y="0"/>
          <a:chExt cx="0" cy="0"/>
        </a:xfrm>
      </p:grpSpPr>
      <p:sp>
        <p:nvSpPr>
          <p:cNvPr id="155" name="Google Shape;155;p7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7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7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58" name="Google Shape;158;p70"/>
          <p:cNvPicPr preferRelativeResize="0"/>
          <p:nvPr/>
        </p:nvPicPr>
        <p:blipFill rotWithShape="1">
          <a:blip r:embed="rId2">
            <a:alphaModFix/>
          </a:blip>
          <a:srcRect/>
          <a:stretch/>
        </p:blipFill>
        <p:spPr>
          <a:xfrm>
            <a:off x="26938" y="6707875"/>
            <a:ext cx="12192000" cy="172586"/>
          </a:xfrm>
          <a:prstGeom prst="rect">
            <a:avLst/>
          </a:prstGeom>
          <a:noFill/>
          <a:ln>
            <a:noFill/>
          </a:ln>
        </p:spPr>
      </p:pic>
      <p:sp>
        <p:nvSpPr>
          <p:cNvPr id="159" name="Google Shape;159;p70"/>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70"/>
          <p:cNvSpPr/>
          <p:nvPr/>
        </p:nvSpPr>
        <p:spPr>
          <a:xfrm>
            <a:off x="1" y="758952"/>
            <a:ext cx="384048"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Tree>
    <p:extLst>
      <p:ext uri="{BB962C8B-B14F-4D97-AF65-F5344CB8AC3E}">
        <p14:creationId xmlns:p14="http://schemas.microsoft.com/office/powerpoint/2010/main" val="2237418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1"/>
        <p:cNvGrpSpPr/>
        <p:nvPr/>
      </p:nvGrpSpPr>
      <p:grpSpPr>
        <a:xfrm>
          <a:off x="0" y="0"/>
          <a:ext cx="0" cy="0"/>
          <a:chOff x="0" y="0"/>
          <a:chExt cx="0" cy="0"/>
        </a:xfrm>
      </p:grpSpPr>
      <p:sp>
        <p:nvSpPr>
          <p:cNvPr id="162" name="Google Shape;162;p71"/>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71"/>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64" name="Google Shape;164;p71"/>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165" name="Google Shape;165;p7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7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7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68" name="Google Shape;168;p71"/>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2020865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9"/>
        <p:cNvGrpSpPr/>
        <p:nvPr/>
      </p:nvGrpSpPr>
      <p:grpSpPr>
        <a:xfrm>
          <a:off x="0" y="0"/>
          <a:ext cx="0" cy="0"/>
          <a:chOff x="0" y="0"/>
          <a:chExt cx="0" cy="0"/>
        </a:xfrm>
      </p:grpSpPr>
      <p:sp>
        <p:nvSpPr>
          <p:cNvPr id="170" name="Google Shape;170;p72"/>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72"/>
          <p:cNvSpPr>
            <a:spLocks noGrp="1"/>
          </p:cNvSpPr>
          <p:nvPr>
            <p:ph type="pic" idx="2"/>
          </p:nvPr>
        </p:nvSpPr>
        <p:spPr>
          <a:xfrm>
            <a:off x="3570644" y="767419"/>
            <a:ext cx="8115230" cy="5330952"/>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90000"/>
              </a:lnSpc>
              <a:spcBef>
                <a:spcPts val="1200"/>
              </a:spcBef>
              <a:spcAft>
                <a:spcPts val="0"/>
              </a:spcAft>
              <a:buClr>
                <a:schemeClr val="accent1"/>
              </a:buClr>
              <a:buSzPts val="3200"/>
              <a:buFont typeface="Noto Sans Symbols"/>
              <a:buNone/>
              <a:defRPr sz="3200" b="0" i="0" u="none" strike="noStrike" cap="none">
                <a:solidFill>
                  <a:srgbClr val="000F46"/>
                </a:solidFill>
                <a:latin typeface="Corbel"/>
                <a:ea typeface="Corbel"/>
                <a:cs typeface="Corbel"/>
                <a:sym typeface="Corbel"/>
              </a:defRPr>
            </a:lvl1pPr>
            <a:lvl2pPr marR="0" lvl="1" algn="l" rtl="0">
              <a:lnSpc>
                <a:spcPct val="90000"/>
              </a:lnSpc>
              <a:spcBef>
                <a:spcPts val="250"/>
              </a:spcBef>
              <a:spcAft>
                <a:spcPts val="0"/>
              </a:spcAft>
              <a:buClr>
                <a:schemeClr val="accent1"/>
              </a:buClr>
              <a:buSzPts val="2800"/>
              <a:buFont typeface="Noto Sans Symbols"/>
              <a:buNone/>
              <a:defRPr sz="2800" b="0" i="0" u="none" strike="noStrike" cap="none">
                <a:solidFill>
                  <a:srgbClr val="000F46"/>
                </a:solidFill>
                <a:latin typeface="Corbel"/>
                <a:ea typeface="Corbel"/>
                <a:cs typeface="Corbel"/>
                <a:sym typeface="Corbel"/>
              </a:defRPr>
            </a:lvl2pPr>
            <a:lvl3pPr marR="0" lvl="2" algn="l" rtl="0">
              <a:lnSpc>
                <a:spcPct val="90000"/>
              </a:lnSpc>
              <a:spcBef>
                <a:spcPts val="250"/>
              </a:spcBef>
              <a:spcAft>
                <a:spcPts val="0"/>
              </a:spcAft>
              <a:buClr>
                <a:schemeClr val="accent1"/>
              </a:buClr>
              <a:buSzPts val="2400"/>
              <a:buFont typeface="Noto Sans Symbols"/>
              <a:buNone/>
              <a:defRPr sz="2400" b="0" i="0" u="none" strike="noStrike" cap="none">
                <a:solidFill>
                  <a:srgbClr val="000F46"/>
                </a:solidFill>
                <a:latin typeface="Corbel"/>
                <a:ea typeface="Corbel"/>
                <a:cs typeface="Corbel"/>
                <a:sym typeface="Corbel"/>
              </a:defRPr>
            </a:lvl3pPr>
            <a:lvl4pPr marR="0" lvl="3" algn="l" rtl="0">
              <a:lnSpc>
                <a:spcPct val="90000"/>
              </a:lnSpc>
              <a:spcBef>
                <a:spcPts val="250"/>
              </a:spcBef>
              <a:spcAft>
                <a:spcPts val="0"/>
              </a:spcAft>
              <a:buClr>
                <a:schemeClr val="accent1"/>
              </a:buClr>
              <a:buSzPts val="2000"/>
              <a:buFont typeface="Noto Sans Symbols"/>
              <a:buNone/>
              <a:defRPr sz="2000" b="0" i="0" u="none" strike="noStrike" cap="none">
                <a:solidFill>
                  <a:srgbClr val="000F46"/>
                </a:solidFill>
                <a:latin typeface="Corbel"/>
                <a:ea typeface="Corbel"/>
                <a:cs typeface="Corbel"/>
                <a:sym typeface="Corbel"/>
              </a:defRPr>
            </a:lvl4pPr>
            <a:lvl5pPr marR="0" lvl="4" algn="l" rtl="0">
              <a:lnSpc>
                <a:spcPct val="90000"/>
              </a:lnSpc>
              <a:spcBef>
                <a:spcPts val="250"/>
              </a:spcBef>
              <a:spcAft>
                <a:spcPts val="0"/>
              </a:spcAft>
              <a:buClr>
                <a:schemeClr val="accent1"/>
              </a:buClr>
              <a:buSzPts val="2000"/>
              <a:buFont typeface="Noto Sans Symbols"/>
              <a:buNone/>
              <a:defRPr sz="2000" b="0" i="0" u="none" strike="noStrike" cap="none">
                <a:solidFill>
                  <a:srgbClr val="000F46"/>
                </a:solidFill>
                <a:latin typeface="Corbel"/>
                <a:ea typeface="Corbel"/>
                <a:cs typeface="Corbel"/>
                <a:sym typeface="Corbel"/>
              </a:defRPr>
            </a:lvl5pPr>
            <a:lvl6pPr marR="0" lvl="5"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6pPr>
            <a:lvl7pPr marR="0" lvl="6"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7pPr>
            <a:lvl8pPr marR="0" lvl="7"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8pPr>
            <a:lvl9pPr marR="0" lvl="8" algn="l" rtl="0">
              <a:lnSpc>
                <a:spcPct val="90000"/>
              </a:lnSpc>
              <a:spcBef>
                <a:spcPts val="250"/>
              </a:spcBef>
              <a:spcAft>
                <a:spcPts val="25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9pPr>
          </a:lstStyle>
          <a:p>
            <a:endParaRPr/>
          </a:p>
        </p:txBody>
      </p:sp>
      <p:sp>
        <p:nvSpPr>
          <p:cNvPr id="172" name="Google Shape;172;p72"/>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173" name="Google Shape;173;p7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72"/>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7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76" name="Google Shape;176;p72"/>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867540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7"/>
        <p:cNvGrpSpPr/>
        <p:nvPr/>
      </p:nvGrpSpPr>
      <p:grpSpPr>
        <a:xfrm>
          <a:off x="0" y="0"/>
          <a:ext cx="0" cy="0"/>
          <a:chOff x="0" y="0"/>
          <a:chExt cx="0" cy="0"/>
        </a:xfrm>
      </p:grpSpPr>
      <p:sp>
        <p:nvSpPr>
          <p:cNvPr id="178" name="Google Shape;178;p7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73"/>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80" name="Google Shape;180;p7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7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7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83" name="Google Shape;183;p73"/>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919195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4"/>
        <p:cNvGrpSpPr/>
        <p:nvPr/>
      </p:nvGrpSpPr>
      <p:grpSpPr>
        <a:xfrm>
          <a:off x="0" y="0"/>
          <a:ext cx="0" cy="0"/>
          <a:chOff x="0" y="0"/>
          <a:chExt cx="0" cy="0"/>
        </a:xfrm>
      </p:grpSpPr>
      <p:sp>
        <p:nvSpPr>
          <p:cNvPr id="185" name="Google Shape;185;p74"/>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74"/>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87" name="Google Shape;187;p7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7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7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90" name="Google Shape;190;p74"/>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467692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200"/>
        <p:cNvGrpSpPr/>
        <p:nvPr/>
      </p:nvGrpSpPr>
      <p:grpSpPr>
        <a:xfrm>
          <a:off x="0" y="0"/>
          <a:ext cx="0" cy="0"/>
          <a:chOff x="0" y="0"/>
          <a:chExt cx="0" cy="0"/>
        </a:xfrm>
      </p:grpSpPr>
      <p:sp>
        <p:nvSpPr>
          <p:cNvPr id="201" name="Google Shape;201;p43"/>
          <p:cNvSpPr txBox="1">
            <a:spLocks noGrp="1"/>
          </p:cNvSpPr>
          <p:nvPr>
            <p:ph type="body" idx="1"/>
          </p:nvPr>
        </p:nvSpPr>
        <p:spPr>
          <a:xfrm>
            <a:off x="486837" y="1718735"/>
            <a:ext cx="11106151" cy="4519084"/>
          </a:xfrm>
          <a:prstGeom prst="rect">
            <a:avLst/>
          </a:prstGeom>
          <a:noFill/>
          <a:ln>
            <a:noFill/>
          </a:ln>
        </p:spPr>
        <p:txBody>
          <a:bodyPr spcFirstLastPara="1" wrap="square" lIns="91425" tIns="45700" rIns="91425" bIns="45700" anchor="ctr" anchorCtr="0">
            <a:normAutofit/>
          </a:bodyPr>
          <a:lstStyle>
            <a:lvl1pPr marL="457200" lvl="0" indent="-347154" algn="l">
              <a:lnSpc>
                <a:spcPct val="90000"/>
              </a:lnSpc>
              <a:spcBef>
                <a:spcPts val="800"/>
              </a:spcBef>
              <a:spcAft>
                <a:spcPts val="0"/>
              </a:spcAft>
              <a:buSzPts val="1867"/>
              <a:buChar char="●"/>
              <a:defRPr sz="1867" b="0"/>
            </a:lvl1pPr>
            <a:lvl2pPr marL="914400" lvl="1" indent="-338645" algn="l">
              <a:lnSpc>
                <a:spcPct val="90000"/>
              </a:lnSpc>
              <a:spcBef>
                <a:spcPts val="800"/>
              </a:spcBef>
              <a:spcAft>
                <a:spcPts val="0"/>
              </a:spcAft>
              <a:buClr>
                <a:srgbClr val="6C8C1A"/>
              </a:buClr>
              <a:buSzPts val="1733"/>
              <a:buFont typeface="Noto Sans Symbols"/>
              <a:buChar char="▪"/>
              <a:defRPr sz="1733"/>
            </a:lvl2pPr>
            <a:lvl3pPr marL="1371600" lvl="2" indent="-330200" algn="l">
              <a:lnSpc>
                <a:spcPct val="90000"/>
              </a:lnSpc>
              <a:spcBef>
                <a:spcPts val="800"/>
              </a:spcBef>
              <a:spcAft>
                <a:spcPts val="0"/>
              </a:spcAft>
              <a:buClr>
                <a:srgbClr val="3086AB"/>
              </a:buClr>
              <a:buSzPts val="1600"/>
              <a:buFont typeface="Arial"/>
              <a:buChar char="•"/>
              <a:defRPr sz="1600"/>
            </a:lvl3pPr>
            <a:lvl4pPr marL="1828800" lvl="3" indent="-317500" algn="l">
              <a:lnSpc>
                <a:spcPct val="90000"/>
              </a:lnSpc>
              <a:spcBef>
                <a:spcPts val="800"/>
              </a:spcBef>
              <a:spcAft>
                <a:spcPts val="0"/>
              </a:spcAft>
              <a:buSzPts val="1400"/>
              <a:buFont typeface="Arial"/>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02" name="Google Shape;202;p4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400"/>
              <a:buFont typeface="Corbel"/>
              <a:buNone/>
              <a:defRPr/>
            </a:lvl1pPr>
            <a:lvl2pPr lvl="1" algn="l">
              <a:lnSpc>
                <a:spcPct val="100000"/>
              </a:lnSpc>
              <a:spcBef>
                <a:spcPts val="0"/>
              </a:spcBef>
              <a:spcAft>
                <a:spcPts val="0"/>
              </a:spcAft>
              <a:buClr>
                <a:schemeClr val="dk1"/>
              </a:buClr>
              <a:buSzPts val="1400"/>
              <a:buFont typeface="Corbel"/>
              <a:buNone/>
              <a:defRPr/>
            </a:lvl2pPr>
            <a:lvl3pPr lvl="2" algn="l">
              <a:lnSpc>
                <a:spcPct val="100000"/>
              </a:lnSpc>
              <a:spcBef>
                <a:spcPts val="0"/>
              </a:spcBef>
              <a:spcAft>
                <a:spcPts val="0"/>
              </a:spcAft>
              <a:buClr>
                <a:schemeClr val="dk1"/>
              </a:buClr>
              <a:buSzPts val="1400"/>
              <a:buFont typeface="Corbel"/>
              <a:buNone/>
              <a:defRPr/>
            </a:lvl3pPr>
            <a:lvl4pPr lvl="3" algn="l">
              <a:lnSpc>
                <a:spcPct val="100000"/>
              </a:lnSpc>
              <a:spcBef>
                <a:spcPts val="0"/>
              </a:spcBef>
              <a:spcAft>
                <a:spcPts val="0"/>
              </a:spcAft>
              <a:buClr>
                <a:schemeClr val="dk1"/>
              </a:buClr>
              <a:buSzPts val="1400"/>
              <a:buFont typeface="Corbel"/>
              <a:buNone/>
              <a:defRPr/>
            </a:lvl4pPr>
            <a:lvl5pPr lvl="4" algn="l">
              <a:lnSpc>
                <a:spcPct val="100000"/>
              </a:lnSpc>
              <a:spcBef>
                <a:spcPts val="0"/>
              </a:spcBef>
              <a:spcAft>
                <a:spcPts val="0"/>
              </a:spcAft>
              <a:buClr>
                <a:schemeClr val="dk1"/>
              </a:buClr>
              <a:buSzPts val="1400"/>
              <a:buFont typeface="Corbel"/>
              <a:buNone/>
              <a:defRPr/>
            </a:lvl5pPr>
            <a:lvl6pPr lvl="5" algn="l">
              <a:lnSpc>
                <a:spcPct val="100000"/>
              </a:lnSpc>
              <a:spcBef>
                <a:spcPts val="0"/>
              </a:spcBef>
              <a:spcAft>
                <a:spcPts val="0"/>
              </a:spcAft>
              <a:buClr>
                <a:schemeClr val="dk1"/>
              </a:buClr>
              <a:buSzPts val="1400"/>
              <a:buFont typeface="Corbel"/>
              <a:buNone/>
              <a:defRPr/>
            </a:lvl6pPr>
            <a:lvl7pPr lvl="6" algn="l">
              <a:lnSpc>
                <a:spcPct val="100000"/>
              </a:lnSpc>
              <a:spcBef>
                <a:spcPts val="0"/>
              </a:spcBef>
              <a:spcAft>
                <a:spcPts val="0"/>
              </a:spcAft>
              <a:buClr>
                <a:schemeClr val="dk1"/>
              </a:buClr>
              <a:buSzPts val="1400"/>
              <a:buFont typeface="Corbel"/>
              <a:buNone/>
              <a:defRPr/>
            </a:lvl7pPr>
            <a:lvl8pPr lvl="7" algn="l">
              <a:lnSpc>
                <a:spcPct val="100000"/>
              </a:lnSpc>
              <a:spcBef>
                <a:spcPts val="0"/>
              </a:spcBef>
              <a:spcAft>
                <a:spcPts val="0"/>
              </a:spcAft>
              <a:buClr>
                <a:schemeClr val="dk1"/>
              </a:buClr>
              <a:buSzPts val="1400"/>
              <a:buFont typeface="Corbel"/>
              <a:buNone/>
              <a:defRPr/>
            </a:lvl8pPr>
            <a:lvl9pPr lvl="8" algn="l">
              <a:lnSpc>
                <a:spcPct val="100000"/>
              </a:lnSpc>
              <a:spcBef>
                <a:spcPts val="0"/>
              </a:spcBef>
              <a:spcAft>
                <a:spcPts val="0"/>
              </a:spcAft>
              <a:buClr>
                <a:schemeClr val="dk1"/>
              </a:buClr>
              <a:buSzPts val="1400"/>
              <a:buFont typeface="Corbel"/>
              <a:buNone/>
              <a:defRPr/>
            </a:lvl9pPr>
          </a:lstStyle>
          <a:p>
            <a:endParaRPr/>
          </a:p>
        </p:txBody>
      </p:sp>
      <p:sp>
        <p:nvSpPr>
          <p:cNvPr id="203" name="Google Shape;203;p4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Corbel"/>
              <a:buNone/>
              <a:defRPr sz="1200" b="1" i="0" u="none" strike="noStrike" cap="none">
                <a:solidFill>
                  <a:srgbClr val="0000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p43"/>
          <p:cNvSpPr txBox="1">
            <a:spLocks noGrp="1"/>
          </p:cNvSpPr>
          <p:nvPr>
            <p:ph type="title"/>
          </p:nvPr>
        </p:nvSpPr>
        <p:spPr>
          <a:xfrm>
            <a:off x="486837" y="646262"/>
            <a:ext cx="11106151" cy="6975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 name="Picture 1">
            <a:extLst>
              <a:ext uri="{FF2B5EF4-FFF2-40B4-BE49-F238E27FC236}">
                <a16:creationId xmlns:a16="http://schemas.microsoft.com/office/drawing/2014/main" id="{AEDCEBB0-0105-1C08-87BC-5E493FD23F89}"/>
              </a:ext>
            </a:extLst>
          </p:cNvPr>
          <p:cNvPicPr>
            <a:picLocks noChangeAspect="1"/>
          </p:cNvPicPr>
          <p:nvPr userDrawn="1"/>
        </p:nvPicPr>
        <p:blipFill>
          <a:blip r:embed="rId2"/>
          <a:srcRect/>
          <a:stretch/>
        </p:blipFill>
        <p:spPr>
          <a:xfrm>
            <a:off x="128152" y="18932"/>
            <a:ext cx="1823778" cy="697639"/>
          </a:xfrm>
          <a:prstGeom prst="rect">
            <a:avLst/>
          </a:prstGeom>
        </p:spPr>
      </p:pic>
    </p:spTree>
    <p:extLst>
      <p:ext uri="{BB962C8B-B14F-4D97-AF65-F5344CB8AC3E}">
        <p14:creationId xmlns:p14="http://schemas.microsoft.com/office/powerpoint/2010/main" val="137510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05"/>
        <p:cNvGrpSpPr/>
        <p:nvPr/>
      </p:nvGrpSpPr>
      <p:grpSpPr>
        <a:xfrm>
          <a:off x="0" y="0"/>
          <a:ext cx="0" cy="0"/>
          <a:chOff x="0" y="0"/>
          <a:chExt cx="0" cy="0"/>
        </a:xfrm>
      </p:grpSpPr>
      <p:sp>
        <p:nvSpPr>
          <p:cNvPr id="206" name="Google Shape;206;p55"/>
          <p:cNvSpPr txBox="1">
            <a:spLocks noGrp="1"/>
          </p:cNvSpPr>
          <p:nvPr>
            <p:ph type="ctrTitle"/>
          </p:nvPr>
        </p:nvSpPr>
        <p:spPr>
          <a:xfrm>
            <a:off x="1069847" y="1298448"/>
            <a:ext cx="10216461"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546"/>
              </a:buClr>
              <a:buSzPts val="5900"/>
              <a:buFont typeface="Corbel"/>
              <a:buNone/>
              <a:defRPr sz="5900">
                <a:solidFill>
                  <a:srgbClr val="0005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55"/>
          <p:cNvSpPr txBox="1">
            <a:spLocks noGrp="1"/>
          </p:cNvSpPr>
          <p:nvPr>
            <p:ph type="subTitle" idx="1"/>
          </p:nvPr>
        </p:nvSpPr>
        <p:spPr>
          <a:xfrm>
            <a:off x="1100014" y="4670246"/>
            <a:ext cx="10186293"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CC4B14"/>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208" name="Google Shape;208;p5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5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5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11" name="Google Shape;211;p55"/>
          <p:cNvPicPr preferRelativeResize="0"/>
          <p:nvPr/>
        </p:nvPicPr>
        <p:blipFill rotWithShape="1">
          <a:blip r:embed="rId2">
            <a:alphaModFix/>
          </a:blip>
          <a:srcRect/>
          <a:stretch/>
        </p:blipFill>
        <p:spPr>
          <a:xfrm>
            <a:off x="26938" y="6707875"/>
            <a:ext cx="12192000" cy="172586"/>
          </a:xfrm>
          <a:prstGeom prst="rect">
            <a:avLst/>
          </a:prstGeom>
          <a:noFill/>
          <a:ln>
            <a:noFill/>
          </a:ln>
        </p:spPr>
      </p:pic>
    </p:spTree>
    <p:extLst>
      <p:ext uri="{BB962C8B-B14F-4D97-AF65-F5344CB8AC3E}">
        <p14:creationId xmlns:p14="http://schemas.microsoft.com/office/powerpoint/2010/main" val="16479283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2"/>
        <p:cNvGrpSpPr/>
        <p:nvPr/>
      </p:nvGrpSpPr>
      <p:grpSpPr>
        <a:xfrm>
          <a:off x="0" y="0"/>
          <a:ext cx="0" cy="0"/>
          <a:chOff x="0" y="0"/>
          <a:chExt cx="0" cy="0"/>
        </a:xfrm>
      </p:grpSpPr>
      <p:sp>
        <p:nvSpPr>
          <p:cNvPr id="213" name="Google Shape;213;p5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56"/>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a:solidFill>
                  <a:srgbClr val="000F46"/>
                </a:solidFill>
              </a:defRPr>
            </a:lvl1pPr>
            <a:lvl2pPr marL="914400" lvl="1" indent="-342900" algn="l">
              <a:lnSpc>
                <a:spcPct val="90000"/>
              </a:lnSpc>
              <a:spcBef>
                <a:spcPts val="250"/>
              </a:spcBef>
              <a:spcAft>
                <a:spcPts val="0"/>
              </a:spcAft>
              <a:buSzPts val="1800"/>
              <a:buChar char="●"/>
              <a:defRPr>
                <a:solidFill>
                  <a:srgbClr val="000F46"/>
                </a:solidFill>
              </a:defRPr>
            </a:lvl2pPr>
            <a:lvl3pPr marL="1371600" lvl="2" indent="-330200" algn="l">
              <a:lnSpc>
                <a:spcPct val="90000"/>
              </a:lnSpc>
              <a:spcBef>
                <a:spcPts val="250"/>
              </a:spcBef>
              <a:spcAft>
                <a:spcPts val="0"/>
              </a:spcAft>
              <a:buSzPts val="1600"/>
              <a:buChar char="●"/>
              <a:defRPr>
                <a:solidFill>
                  <a:srgbClr val="000F46"/>
                </a:solidFill>
              </a:defRPr>
            </a:lvl3pPr>
            <a:lvl4pPr marL="1828800" lvl="3" indent="-317500" algn="l">
              <a:lnSpc>
                <a:spcPct val="90000"/>
              </a:lnSpc>
              <a:spcBef>
                <a:spcPts val="250"/>
              </a:spcBef>
              <a:spcAft>
                <a:spcPts val="0"/>
              </a:spcAft>
              <a:buSzPts val="1400"/>
              <a:buChar char="●"/>
              <a:defRPr>
                <a:solidFill>
                  <a:srgbClr val="000F46"/>
                </a:solidFill>
              </a:defRPr>
            </a:lvl4pPr>
            <a:lvl5pPr marL="2286000" lvl="4" indent="-317500" algn="l">
              <a:lnSpc>
                <a:spcPct val="90000"/>
              </a:lnSpc>
              <a:spcBef>
                <a:spcPts val="250"/>
              </a:spcBef>
              <a:spcAft>
                <a:spcPts val="0"/>
              </a:spcAft>
              <a:buSzPts val="1400"/>
              <a:buChar char="●"/>
              <a:defRPr>
                <a:solidFill>
                  <a:srgbClr val="000F46"/>
                </a:solidFill>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15" name="Google Shape;215;p5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5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5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18" name="Google Shape;218;p56"/>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7669407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9"/>
        <p:cNvGrpSpPr/>
        <p:nvPr/>
      </p:nvGrpSpPr>
      <p:grpSpPr>
        <a:xfrm>
          <a:off x="0" y="0"/>
          <a:ext cx="0" cy="0"/>
          <a:chOff x="0" y="0"/>
          <a:chExt cx="0" cy="0"/>
        </a:xfrm>
      </p:grpSpPr>
      <p:sp>
        <p:nvSpPr>
          <p:cNvPr id="220" name="Google Shape;220;p5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57"/>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22" name="Google Shape;222;p57"/>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23" name="Google Shape;223;p5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5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5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26" name="Google Shape;226;p57"/>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411268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2804210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27"/>
        <p:cNvGrpSpPr/>
        <p:nvPr/>
      </p:nvGrpSpPr>
      <p:grpSpPr>
        <a:xfrm>
          <a:off x="0" y="0"/>
          <a:ext cx="0" cy="0"/>
          <a:chOff x="0" y="0"/>
          <a:chExt cx="0" cy="0"/>
        </a:xfrm>
      </p:grpSpPr>
      <p:sp>
        <p:nvSpPr>
          <p:cNvPr id="228" name="Google Shape;228;p5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58"/>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230" name="Google Shape;230;p58"/>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31" name="Google Shape;231;p58"/>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232" name="Google Shape;232;p58"/>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33" name="Google Shape;233;p5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5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5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36" name="Google Shape;236;p58"/>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4928721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7"/>
        <p:cNvGrpSpPr/>
        <p:nvPr/>
      </p:nvGrpSpPr>
      <p:grpSpPr>
        <a:xfrm>
          <a:off x="0" y="0"/>
          <a:ext cx="0" cy="0"/>
          <a:chOff x="0" y="0"/>
          <a:chExt cx="0" cy="0"/>
        </a:xfrm>
      </p:grpSpPr>
      <p:sp>
        <p:nvSpPr>
          <p:cNvPr id="238" name="Google Shape;238;p5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5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5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5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42" name="Google Shape;242;p59"/>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3544409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3"/>
        <p:cNvGrpSpPr/>
        <p:nvPr/>
      </p:nvGrpSpPr>
      <p:grpSpPr>
        <a:xfrm>
          <a:off x="0" y="0"/>
          <a:ext cx="0" cy="0"/>
          <a:chOff x="0" y="0"/>
          <a:chExt cx="0" cy="0"/>
        </a:xfrm>
      </p:grpSpPr>
      <p:sp>
        <p:nvSpPr>
          <p:cNvPr id="244" name="Google Shape;244;p6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6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6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47" name="Google Shape;247;p60"/>
          <p:cNvPicPr preferRelativeResize="0"/>
          <p:nvPr/>
        </p:nvPicPr>
        <p:blipFill rotWithShape="1">
          <a:blip r:embed="rId2">
            <a:alphaModFix/>
          </a:blip>
          <a:srcRect/>
          <a:stretch/>
        </p:blipFill>
        <p:spPr>
          <a:xfrm>
            <a:off x="26938" y="6707875"/>
            <a:ext cx="12192000" cy="172586"/>
          </a:xfrm>
          <a:prstGeom prst="rect">
            <a:avLst/>
          </a:prstGeom>
          <a:noFill/>
          <a:ln>
            <a:noFill/>
          </a:ln>
        </p:spPr>
      </p:pic>
      <p:sp>
        <p:nvSpPr>
          <p:cNvPr id="248" name="Google Shape;248;p60"/>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60"/>
          <p:cNvSpPr/>
          <p:nvPr/>
        </p:nvSpPr>
        <p:spPr>
          <a:xfrm>
            <a:off x="1" y="758952"/>
            <a:ext cx="384048"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Tree>
    <p:extLst>
      <p:ext uri="{BB962C8B-B14F-4D97-AF65-F5344CB8AC3E}">
        <p14:creationId xmlns:p14="http://schemas.microsoft.com/office/powerpoint/2010/main" val="36001341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0"/>
        <p:cNvGrpSpPr/>
        <p:nvPr/>
      </p:nvGrpSpPr>
      <p:grpSpPr>
        <a:xfrm>
          <a:off x="0" y="0"/>
          <a:ext cx="0" cy="0"/>
          <a:chOff x="0" y="0"/>
          <a:chExt cx="0" cy="0"/>
        </a:xfrm>
      </p:grpSpPr>
      <p:sp>
        <p:nvSpPr>
          <p:cNvPr id="251" name="Google Shape;251;p61"/>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61"/>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53" name="Google Shape;253;p61"/>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254" name="Google Shape;254;p6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6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6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57" name="Google Shape;257;p61"/>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14084162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58"/>
        <p:cNvGrpSpPr/>
        <p:nvPr/>
      </p:nvGrpSpPr>
      <p:grpSpPr>
        <a:xfrm>
          <a:off x="0" y="0"/>
          <a:ext cx="0" cy="0"/>
          <a:chOff x="0" y="0"/>
          <a:chExt cx="0" cy="0"/>
        </a:xfrm>
      </p:grpSpPr>
      <p:sp>
        <p:nvSpPr>
          <p:cNvPr id="259" name="Google Shape;259;p62"/>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p62"/>
          <p:cNvSpPr>
            <a:spLocks noGrp="1"/>
          </p:cNvSpPr>
          <p:nvPr>
            <p:ph type="pic" idx="2"/>
          </p:nvPr>
        </p:nvSpPr>
        <p:spPr>
          <a:xfrm>
            <a:off x="3570644" y="767419"/>
            <a:ext cx="8115230" cy="5330952"/>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90000"/>
              </a:lnSpc>
              <a:spcBef>
                <a:spcPts val="1200"/>
              </a:spcBef>
              <a:spcAft>
                <a:spcPts val="0"/>
              </a:spcAft>
              <a:buClr>
                <a:schemeClr val="accent1"/>
              </a:buClr>
              <a:buSzPts val="3200"/>
              <a:buFont typeface="Noto Sans Symbols"/>
              <a:buNone/>
              <a:defRPr sz="3200" b="0" i="0" u="none" strike="noStrike" cap="none">
                <a:solidFill>
                  <a:srgbClr val="000F46"/>
                </a:solidFill>
                <a:latin typeface="Corbel"/>
                <a:ea typeface="Corbel"/>
                <a:cs typeface="Corbel"/>
                <a:sym typeface="Corbel"/>
              </a:defRPr>
            </a:lvl1pPr>
            <a:lvl2pPr marR="0" lvl="1" algn="l" rtl="0">
              <a:lnSpc>
                <a:spcPct val="90000"/>
              </a:lnSpc>
              <a:spcBef>
                <a:spcPts val="250"/>
              </a:spcBef>
              <a:spcAft>
                <a:spcPts val="0"/>
              </a:spcAft>
              <a:buClr>
                <a:schemeClr val="accent1"/>
              </a:buClr>
              <a:buSzPts val="2800"/>
              <a:buFont typeface="Noto Sans Symbols"/>
              <a:buNone/>
              <a:defRPr sz="2800" b="0" i="0" u="none" strike="noStrike" cap="none">
                <a:solidFill>
                  <a:srgbClr val="000F46"/>
                </a:solidFill>
                <a:latin typeface="Corbel"/>
                <a:ea typeface="Corbel"/>
                <a:cs typeface="Corbel"/>
                <a:sym typeface="Corbel"/>
              </a:defRPr>
            </a:lvl2pPr>
            <a:lvl3pPr marR="0" lvl="2" algn="l" rtl="0">
              <a:lnSpc>
                <a:spcPct val="90000"/>
              </a:lnSpc>
              <a:spcBef>
                <a:spcPts val="250"/>
              </a:spcBef>
              <a:spcAft>
                <a:spcPts val="0"/>
              </a:spcAft>
              <a:buClr>
                <a:schemeClr val="accent1"/>
              </a:buClr>
              <a:buSzPts val="2400"/>
              <a:buFont typeface="Noto Sans Symbols"/>
              <a:buNone/>
              <a:defRPr sz="2400" b="0" i="0" u="none" strike="noStrike" cap="none">
                <a:solidFill>
                  <a:srgbClr val="000F46"/>
                </a:solidFill>
                <a:latin typeface="Corbel"/>
                <a:ea typeface="Corbel"/>
                <a:cs typeface="Corbel"/>
                <a:sym typeface="Corbel"/>
              </a:defRPr>
            </a:lvl3pPr>
            <a:lvl4pPr marR="0" lvl="3" algn="l" rtl="0">
              <a:lnSpc>
                <a:spcPct val="90000"/>
              </a:lnSpc>
              <a:spcBef>
                <a:spcPts val="250"/>
              </a:spcBef>
              <a:spcAft>
                <a:spcPts val="0"/>
              </a:spcAft>
              <a:buClr>
                <a:schemeClr val="accent1"/>
              </a:buClr>
              <a:buSzPts val="2000"/>
              <a:buFont typeface="Noto Sans Symbols"/>
              <a:buNone/>
              <a:defRPr sz="2000" b="0" i="0" u="none" strike="noStrike" cap="none">
                <a:solidFill>
                  <a:srgbClr val="000F46"/>
                </a:solidFill>
                <a:latin typeface="Corbel"/>
                <a:ea typeface="Corbel"/>
                <a:cs typeface="Corbel"/>
                <a:sym typeface="Corbel"/>
              </a:defRPr>
            </a:lvl4pPr>
            <a:lvl5pPr marR="0" lvl="4" algn="l" rtl="0">
              <a:lnSpc>
                <a:spcPct val="90000"/>
              </a:lnSpc>
              <a:spcBef>
                <a:spcPts val="250"/>
              </a:spcBef>
              <a:spcAft>
                <a:spcPts val="0"/>
              </a:spcAft>
              <a:buClr>
                <a:schemeClr val="accent1"/>
              </a:buClr>
              <a:buSzPts val="2000"/>
              <a:buFont typeface="Noto Sans Symbols"/>
              <a:buNone/>
              <a:defRPr sz="2000" b="0" i="0" u="none" strike="noStrike" cap="none">
                <a:solidFill>
                  <a:srgbClr val="000F46"/>
                </a:solidFill>
                <a:latin typeface="Corbel"/>
                <a:ea typeface="Corbel"/>
                <a:cs typeface="Corbel"/>
                <a:sym typeface="Corbel"/>
              </a:defRPr>
            </a:lvl5pPr>
            <a:lvl6pPr marR="0" lvl="5"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6pPr>
            <a:lvl7pPr marR="0" lvl="6"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7pPr>
            <a:lvl8pPr marR="0" lvl="7"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8pPr>
            <a:lvl9pPr marR="0" lvl="8" algn="l" rtl="0">
              <a:lnSpc>
                <a:spcPct val="90000"/>
              </a:lnSpc>
              <a:spcBef>
                <a:spcPts val="250"/>
              </a:spcBef>
              <a:spcAft>
                <a:spcPts val="25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9pPr>
          </a:lstStyle>
          <a:p>
            <a:endParaRPr/>
          </a:p>
        </p:txBody>
      </p:sp>
      <p:sp>
        <p:nvSpPr>
          <p:cNvPr id="261" name="Google Shape;261;p62"/>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262" name="Google Shape;262;p6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62"/>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6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65" name="Google Shape;265;p62"/>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37065788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66"/>
        <p:cNvGrpSpPr/>
        <p:nvPr/>
      </p:nvGrpSpPr>
      <p:grpSpPr>
        <a:xfrm>
          <a:off x="0" y="0"/>
          <a:ext cx="0" cy="0"/>
          <a:chOff x="0" y="0"/>
          <a:chExt cx="0" cy="0"/>
        </a:xfrm>
      </p:grpSpPr>
      <p:sp>
        <p:nvSpPr>
          <p:cNvPr id="267" name="Google Shape;267;p6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63"/>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69" name="Google Shape;269;p6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6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6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72" name="Google Shape;272;p63"/>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2494596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3"/>
        <p:cNvGrpSpPr/>
        <p:nvPr/>
      </p:nvGrpSpPr>
      <p:grpSpPr>
        <a:xfrm>
          <a:off x="0" y="0"/>
          <a:ext cx="0" cy="0"/>
          <a:chOff x="0" y="0"/>
          <a:chExt cx="0" cy="0"/>
        </a:xfrm>
      </p:grpSpPr>
      <p:sp>
        <p:nvSpPr>
          <p:cNvPr id="274" name="Google Shape;274;p64"/>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64"/>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76" name="Google Shape;276;p6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6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6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79" name="Google Shape;279;p64"/>
          <p:cNvPicPr preferRelativeResize="0"/>
          <p:nvPr/>
        </p:nvPicPr>
        <p:blipFill rotWithShape="1">
          <a:blip r:embed="rId2">
            <a:alphaModFix/>
          </a:blip>
          <a:srcRect/>
          <a:stretch/>
        </p:blipFill>
        <p:spPr>
          <a:xfrm>
            <a:off x="128152" y="0"/>
            <a:ext cx="1823778" cy="735504"/>
          </a:xfrm>
          <a:prstGeom prst="rect">
            <a:avLst/>
          </a:prstGeom>
          <a:noFill/>
          <a:ln>
            <a:noFill/>
          </a:ln>
        </p:spPr>
      </p:pic>
    </p:spTree>
    <p:extLst>
      <p:ext uri="{BB962C8B-B14F-4D97-AF65-F5344CB8AC3E}">
        <p14:creationId xmlns:p14="http://schemas.microsoft.com/office/powerpoint/2010/main" val="2036028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dirty="0"/>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3784267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5" name="Footer Placeholder 4"/>
          <p:cNvSpPr>
            <a:spLocks noGrp="1"/>
          </p:cNvSpPr>
          <p:nvPr>
            <p:ph type="ftr" sz="quarter" idx="11"/>
          </p:nvPr>
        </p:nvSpPr>
        <p:spPr>
          <a:xfrm>
            <a:off x="3869268" y="6356350"/>
            <a:ext cx="5911517" cy="365125"/>
          </a:xfrm>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dirty="0"/>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66183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t>‹#›</a:t>
            </a:fld>
            <a:endParaRPr lang="en-IN" dirty="0"/>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a:srcRect/>
          <a:stretch/>
        </p:blipFill>
        <p:spPr>
          <a:xfrm>
            <a:off x="128152" y="18932"/>
            <a:ext cx="1823778" cy="697639"/>
          </a:xfrm>
          <a:prstGeom prst="rect">
            <a:avLst/>
          </a:prstGeom>
        </p:spPr>
      </p:pic>
    </p:spTree>
    <p:extLst>
      <p:ext uri="{BB962C8B-B14F-4D97-AF65-F5344CB8AC3E}">
        <p14:creationId xmlns:p14="http://schemas.microsoft.com/office/powerpoint/2010/main" val="15991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25-11-2024</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9220756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dirty="0"/>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a:srcRect/>
          <a:stretch/>
        </p:blipFill>
        <p:spPr>
          <a:xfrm>
            <a:off x="128152" y="18932"/>
            <a:ext cx="1823778" cy="697639"/>
          </a:xfrm>
          <a:prstGeom prst="rect">
            <a:avLst/>
          </a:prstGeom>
        </p:spPr>
      </p:pic>
    </p:spTree>
    <p:extLst>
      <p:ext uri="{BB962C8B-B14F-4D97-AF65-F5344CB8AC3E}">
        <p14:creationId xmlns:p14="http://schemas.microsoft.com/office/powerpoint/2010/main" val="1728290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11" name="Footer Placeholder 10"/>
          <p:cNvSpPr>
            <a:spLocks noGrp="1"/>
          </p:cNvSpPr>
          <p:nvPr>
            <p:ph type="ftr" sz="quarter" idx="11"/>
          </p:nvPr>
        </p:nvSpPr>
        <p:spPr/>
        <p:txBody>
          <a:bodyPr/>
          <a:lstStyle/>
          <a:p>
            <a:endParaRPr lang="en-IN" dirty="0"/>
          </a:p>
        </p:txBody>
      </p:sp>
      <p:sp>
        <p:nvSpPr>
          <p:cNvPr id="12" name="Slide Number Placeholder 11"/>
          <p:cNvSpPr>
            <a:spLocks noGrp="1"/>
          </p:cNvSpPr>
          <p:nvPr>
            <p:ph type="sldNum" sz="quarter" idx="12"/>
          </p:nvPr>
        </p:nvSpPr>
        <p:spPr/>
        <p:txBody>
          <a:bodyPr/>
          <a:lstStyle/>
          <a:p>
            <a:fld id="{E566D426-5B99-4009-B816-91CE10B8C909}" type="slidenum">
              <a:rPr lang="en-IN" smtClean="0"/>
              <a:t>‹#›</a:t>
            </a:fld>
            <a:endParaRPr lang="en-IN" dirty="0"/>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a:srcRect/>
          <a:stretch/>
        </p:blipFill>
        <p:spPr>
          <a:xfrm>
            <a:off x="128152" y="18932"/>
            <a:ext cx="1823778" cy="697639"/>
          </a:xfrm>
          <a:prstGeom prst="rect">
            <a:avLst/>
          </a:prstGeom>
        </p:spPr>
      </p:pic>
    </p:spTree>
    <p:extLst>
      <p:ext uri="{BB962C8B-B14F-4D97-AF65-F5344CB8AC3E}">
        <p14:creationId xmlns:p14="http://schemas.microsoft.com/office/powerpoint/2010/main" val="3995957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7" name="Footer Placeholder 6"/>
          <p:cNvSpPr>
            <a:spLocks noGrp="1"/>
          </p:cNvSpPr>
          <p:nvPr>
            <p:ph type="ftr" sz="quarter" idx="11"/>
          </p:nvPr>
        </p:nvSpPr>
        <p:spPr/>
        <p:txBody>
          <a:bodyPr/>
          <a:lstStyle/>
          <a:p>
            <a:endParaRPr lang="en-IN" dirty="0"/>
          </a:p>
        </p:txBody>
      </p:sp>
      <p:sp>
        <p:nvSpPr>
          <p:cNvPr id="8" name="Slide Number Placeholder 7"/>
          <p:cNvSpPr>
            <a:spLocks noGrp="1"/>
          </p:cNvSpPr>
          <p:nvPr>
            <p:ph type="sldNum" sz="quarter" idx="12"/>
          </p:nvPr>
        </p:nvSpPr>
        <p:spPr/>
        <p:txBody>
          <a:bodyPr/>
          <a:lstStyle/>
          <a:p>
            <a:fld id="{E566D426-5B99-4009-B816-91CE10B8C909}" type="slidenum">
              <a:rPr lang="en-IN" smtClean="0"/>
              <a:t>‹#›</a:t>
            </a:fld>
            <a:endParaRPr lang="en-IN" dirty="0"/>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a:srcRect/>
          <a:stretch/>
        </p:blipFill>
        <p:spPr>
          <a:xfrm>
            <a:off x="128152" y="18932"/>
            <a:ext cx="1823778" cy="697639"/>
          </a:xfrm>
          <a:prstGeom prst="rect">
            <a:avLst/>
          </a:prstGeom>
        </p:spPr>
      </p:pic>
    </p:spTree>
    <p:extLst>
      <p:ext uri="{BB962C8B-B14F-4D97-AF65-F5344CB8AC3E}">
        <p14:creationId xmlns:p14="http://schemas.microsoft.com/office/powerpoint/2010/main" val="2909951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E566D426-5B99-4009-B816-91CE10B8C909}" type="slidenum">
              <a:rPr lang="en-IN" smtClean="0"/>
              <a:t>‹#›</a:t>
            </a:fld>
            <a:endParaRPr lang="en-IN" dirty="0"/>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Tree>
    <p:extLst>
      <p:ext uri="{BB962C8B-B14F-4D97-AF65-F5344CB8AC3E}">
        <p14:creationId xmlns:p14="http://schemas.microsoft.com/office/powerpoint/2010/main" val="27255836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dirty="0"/>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a:srcRect/>
          <a:stretch/>
        </p:blipFill>
        <p:spPr>
          <a:xfrm>
            <a:off x="128152" y="18932"/>
            <a:ext cx="1823778" cy="697639"/>
          </a:xfrm>
          <a:prstGeom prst="rect">
            <a:avLst/>
          </a:prstGeom>
        </p:spPr>
      </p:pic>
    </p:spTree>
    <p:extLst>
      <p:ext uri="{BB962C8B-B14F-4D97-AF65-F5344CB8AC3E}">
        <p14:creationId xmlns:p14="http://schemas.microsoft.com/office/powerpoint/2010/main" val="22704121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9" name="Footer Placeholder 8"/>
          <p:cNvSpPr>
            <a:spLocks noGrp="1"/>
          </p:cNvSpPr>
          <p:nvPr>
            <p:ph type="ftr" sz="quarter" idx="11"/>
          </p:nvPr>
        </p:nvSpPr>
        <p:spPr>
          <a:xfrm>
            <a:off x="3499101" y="6356350"/>
            <a:ext cx="5911517" cy="365125"/>
          </a:xfrm>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t>‹#›</a:t>
            </a:fld>
            <a:endParaRPr lang="en-IN" dirty="0"/>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a:srcRect/>
          <a:stretch/>
        </p:blipFill>
        <p:spPr>
          <a:xfrm>
            <a:off x="128152" y="18932"/>
            <a:ext cx="1823778" cy="697639"/>
          </a:xfrm>
          <a:prstGeom prst="rect">
            <a:avLst/>
          </a:prstGeom>
        </p:spPr>
      </p:pic>
    </p:spTree>
    <p:extLst>
      <p:ext uri="{BB962C8B-B14F-4D97-AF65-F5344CB8AC3E}">
        <p14:creationId xmlns:p14="http://schemas.microsoft.com/office/powerpoint/2010/main" val="42687174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t>‹#›</a:t>
            </a:fld>
            <a:endParaRPr lang="en-IN" dirty="0"/>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a:srcRect/>
          <a:stretch/>
        </p:blipFill>
        <p:spPr>
          <a:xfrm>
            <a:off x="128152" y="18932"/>
            <a:ext cx="1823778" cy="697639"/>
          </a:xfrm>
          <a:prstGeom prst="rect">
            <a:avLst/>
          </a:prstGeom>
        </p:spPr>
      </p:pic>
    </p:spTree>
    <p:extLst>
      <p:ext uri="{BB962C8B-B14F-4D97-AF65-F5344CB8AC3E}">
        <p14:creationId xmlns:p14="http://schemas.microsoft.com/office/powerpoint/2010/main" val="2850283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t>25-11-2024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t>‹#›</a:t>
            </a:fld>
            <a:endParaRPr lang="en-IN" dirty="0"/>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a:srcRect/>
          <a:stretch/>
        </p:blipFill>
        <p:spPr>
          <a:xfrm>
            <a:off x="128152" y="18932"/>
            <a:ext cx="1823778" cy="697639"/>
          </a:xfrm>
          <a:prstGeom prst="rect">
            <a:avLst/>
          </a:prstGeom>
        </p:spPr>
      </p:pic>
    </p:spTree>
    <p:extLst>
      <p:ext uri="{BB962C8B-B14F-4D97-AF65-F5344CB8AC3E}">
        <p14:creationId xmlns:p14="http://schemas.microsoft.com/office/powerpoint/2010/main" val="31697482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25"/>
        <p:cNvGrpSpPr/>
        <p:nvPr/>
      </p:nvGrpSpPr>
      <p:grpSpPr>
        <a:xfrm>
          <a:off x="0" y="0"/>
          <a:ext cx="0" cy="0"/>
          <a:chOff x="0" y="0"/>
          <a:chExt cx="0" cy="0"/>
        </a:xfrm>
      </p:grpSpPr>
      <p:sp>
        <p:nvSpPr>
          <p:cNvPr id="26" name="Google Shape;26;p19"/>
          <p:cNvSpPr txBox="1">
            <a:spLocks noGrp="1"/>
          </p:cNvSpPr>
          <p:nvPr>
            <p:ph type="body" idx="1"/>
          </p:nvPr>
        </p:nvSpPr>
        <p:spPr>
          <a:xfrm>
            <a:off x="486837" y="1718735"/>
            <a:ext cx="11106151" cy="4519084"/>
          </a:xfrm>
          <a:prstGeom prst="rect">
            <a:avLst/>
          </a:prstGeom>
          <a:noFill/>
          <a:ln>
            <a:noFill/>
          </a:ln>
        </p:spPr>
        <p:txBody>
          <a:bodyPr spcFirstLastPara="1" wrap="square" lIns="91425" tIns="45700" rIns="91425" bIns="45700" anchor="ctr" anchorCtr="0">
            <a:normAutofit/>
          </a:bodyPr>
          <a:lstStyle>
            <a:lvl1pPr marL="457200" lvl="0" indent="-347154" algn="l">
              <a:lnSpc>
                <a:spcPct val="90000"/>
              </a:lnSpc>
              <a:spcBef>
                <a:spcPts val="800"/>
              </a:spcBef>
              <a:spcAft>
                <a:spcPts val="0"/>
              </a:spcAft>
              <a:buSzPts val="1867"/>
              <a:buChar char="●"/>
              <a:defRPr sz="1867" b="0"/>
            </a:lvl1pPr>
            <a:lvl2pPr marL="914400" lvl="1" indent="-338645" algn="l">
              <a:lnSpc>
                <a:spcPct val="90000"/>
              </a:lnSpc>
              <a:spcBef>
                <a:spcPts val="800"/>
              </a:spcBef>
              <a:spcAft>
                <a:spcPts val="0"/>
              </a:spcAft>
              <a:buClr>
                <a:srgbClr val="6C8C1A"/>
              </a:buClr>
              <a:buSzPts val="1733"/>
              <a:buFont typeface="Noto Sans Symbols"/>
              <a:buChar char="▪"/>
              <a:defRPr sz="1733"/>
            </a:lvl2pPr>
            <a:lvl3pPr marL="1371600" lvl="2" indent="-330200" algn="l">
              <a:lnSpc>
                <a:spcPct val="90000"/>
              </a:lnSpc>
              <a:spcBef>
                <a:spcPts val="800"/>
              </a:spcBef>
              <a:spcAft>
                <a:spcPts val="0"/>
              </a:spcAft>
              <a:buClr>
                <a:srgbClr val="3086AB"/>
              </a:buClr>
              <a:buSzPts val="1600"/>
              <a:buFont typeface="Arial"/>
              <a:buChar char="•"/>
              <a:defRPr sz="1600"/>
            </a:lvl3pPr>
            <a:lvl4pPr marL="1828800" lvl="3" indent="-317500" algn="l">
              <a:lnSpc>
                <a:spcPct val="90000"/>
              </a:lnSpc>
              <a:spcBef>
                <a:spcPts val="800"/>
              </a:spcBef>
              <a:spcAft>
                <a:spcPts val="0"/>
              </a:spcAft>
              <a:buSzPts val="1400"/>
              <a:buFont typeface="Arial"/>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7" name="Google Shape;27;p1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IN"/>
              <a:t>‹#›</a:t>
            </a:fld>
            <a:endParaRPr/>
          </a:p>
        </p:txBody>
      </p:sp>
      <p:sp>
        <p:nvSpPr>
          <p:cNvPr id="29" name="Google Shape;29;p19"/>
          <p:cNvSpPr txBox="1">
            <a:spLocks noGrp="1"/>
          </p:cNvSpPr>
          <p:nvPr>
            <p:ph type="title"/>
          </p:nvPr>
        </p:nvSpPr>
        <p:spPr>
          <a:xfrm>
            <a:off x="486837" y="646262"/>
            <a:ext cx="11106151" cy="6975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 name="Picture 4">
            <a:extLst>
              <a:ext uri="{FF2B5EF4-FFF2-40B4-BE49-F238E27FC236}">
                <a16:creationId xmlns:a16="http://schemas.microsoft.com/office/drawing/2014/main" id="{8CD91440-AED1-AC1D-3008-68D6C64F83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 y="-126969"/>
            <a:ext cx="2086514" cy="796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105"/>
        <p:cNvGrpSpPr/>
        <p:nvPr/>
      </p:nvGrpSpPr>
      <p:grpSpPr>
        <a:xfrm>
          <a:off x="0" y="0"/>
          <a:ext cx="0" cy="0"/>
          <a:chOff x="0" y="0"/>
          <a:chExt cx="0" cy="0"/>
        </a:xfrm>
      </p:grpSpPr>
      <p:sp>
        <p:nvSpPr>
          <p:cNvPr id="106" name="Google Shape;106;p11"/>
          <p:cNvSpPr txBox="1">
            <a:spLocks noGrp="1"/>
          </p:cNvSpPr>
          <p:nvPr>
            <p:ph type="body" idx="1"/>
          </p:nvPr>
        </p:nvSpPr>
        <p:spPr>
          <a:xfrm>
            <a:off x="486837" y="1718735"/>
            <a:ext cx="11106400" cy="4519200"/>
          </a:xfrm>
          <a:prstGeom prst="rect">
            <a:avLst/>
          </a:prstGeom>
          <a:noFill/>
          <a:ln>
            <a:noFill/>
          </a:ln>
        </p:spPr>
        <p:txBody>
          <a:bodyPr spcFirstLastPara="1" wrap="square" lIns="68575" tIns="34275" rIns="68575" bIns="34275" anchor="ctr" anchorCtr="0">
            <a:noAutofit/>
          </a:bodyPr>
          <a:lstStyle>
            <a:lvl1pPr marL="609585" lvl="0" indent="-423323" algn="l">
              <a:lnSpc>
                <a:spcPct val="90000"/>
              </a:lnSpc>
              <a:spcBef>
                <a:spcPts val="800"/>
              </a:spcBef>
              <a:spcAft>
                <a:spcPts val="0"/>
              </a:spcAft>
              <a:buSzPts val="1400"/>
              <a:buChar char="●"/>
              <a:defRPr sz="1867" b="0"/>
            </a:lvl1pPr>
            <a:lvl2pPr marL="1219170" lvl="1" indent="-414856" algn="l">
              <a:lnSpc>
                <a:spcPct val="90000"/>
              </a:lnSpc>
              <a:spcBef>
                <a:spcPts val="800"/>
              </a:spcBef>
              <a:spcAft>
                <a:spcPts val="0"/>
              </a:spcAft>
              <a:buClr>
                <a:srgbClr val="6C8C1A"/>
              </a:buClr>
              <a:buSzPts val="1300"/>
              <a:buFont typeface="Noto Sans Symbols"/>
              <a:buChar char="▪"/>
              <a:defRPr sz="1733"/>
            </a:lvl2pPr>
            <a:lvl3pPr marL="1828754" lvl="2" indent="-406390" algn="l">
              <a:lnSpc>
                <a:spcPct val="90000"/>
              </a:lnSpc>
              <a:spcBef>
                <a:spcPts val="800"/>
              </a:spcBef>
              <a:spcAft>
                <a:spcPts val="0"/>
              </a:spcAft>
              <a:buClr>
                <a:srgbClr val="3086AB"/>
              </a:buClr>
              <a:buSzPts val="1200"/>
              <a:buFont typeface="Arial"/>
              <a:buChar char="•"/>
              <a:defRPr sz="1600"/>
            </a:lvl3pPr>
            <a:lvl4pPr marL="2438339" lvl="3" indent="-397923" algn="l">
              <a:lnSpc>
                <a:spcPct val="90000"/>
              </a:lnSpc>
              <a:spcBef>
                <a:spcPts val="800"/>
              </a:spcBef>
              <a:spcAft>
                <a:spcPts val="0"/>
              </a:spcAft>
              <a:buSzPts val="1100"/>
              <a:buFont typeface="Arial"/>
              <a:buChar char="-"/>
              <a:defRPr/>
            </a:lvl4pPr>
            <a:lvl5pPr marL="3047924" lvl="4" indent="-397923" algn="l">
              <a:lnSpc>
                <a:spcPct val="90000"/>
              </a:lnSpc>
              <a:spcBef>
                <a:spcPts val="800"/>
              </a:spcBef>
              <a:spcAft>
                <a:spcPts val="0"/>
              </a:spcAft>
              <a:buSzPts val="1100"/>
              <a:buChar char="●"/>
              <a:defRPr/>
            </a:lvl5pPr>
            <a:lvl6pPr marL="3657509" lvl="5" indent="-423323" algn="l">
              <a:lnSpc>
                <a:spcPct val="90000"/>
              </a:lnSpc>
              <a:spcBef>
                <a:spcPts val="267"/>
              </a:spcBef>
              <a:spcAft>
                <a:spcPts val="0"/>
              </a:spcAft>
              <a:buSzPts val="1400"/>
              <a:buChar char="●"/>
              <a:defRPr/>
            </a:lvl6pPr>
            <a:lvl7pPr marL="4267093" lvl="6" indent="-423323" algn="l">
              <a:lnSpc>
                <a:spcPct val="90000"/>
              </a:lnSpc>
              <a:spcBef>
                <a:spcPts val="267"/>
              </a:spcBef>
              <a:spcAft>
                <a:spcPts val="0"/>
              </a:spcAft>
              <a:buSzPts val="1400"/>
              <a:buChar char="●"/>
              <a:defRPr/>
            </a:lvl7pPr>
            <a:lvl8pPr marL="4876678" lvl="7" indent="-423323" algn="l">
              <a:lnSpc>
                <a:spcPct val="90000"/>
              </a:lnSpc>
              <a:spcBef>
                <a:spcPts val="267"/>
              </a:spcBef>
              <a:spcAft>
                <a:spcPts val="0"/>
              </a:spcAft>
              <a:buSzPts val="1400"/>
              <a:buChar char="●"/>
              <a:defRPr/>
            </a:lvl8pPr>
            <a:lvl9pPr marL="5486263" lvl="8" indent="-423323" algn="l">
              <a:lnSpc>
                <a:spcPct val="90000"/>
              </a:lnSpc>
              <a:spcBef>
                <a:spcPts val="267"/>
              </a:spcBef>
              <a:spcAft>
                <a:spcPts val="267"/>
              </a:spcAft>
              <a:buSzPts val="1400"/>
              <a:buChar char="●"/>
              <a:defRPr/>
            </a:lvl9pPr>
          </a:lstStyle>
          <a:p>
            <a:endParaRPr/>
          </a:p>
        </p:txBody>
      </p:sp>
      <p:sp>
        <p:nvSpPr>
          <p:cNvPr id="107" name="Google Shape;107;p11"/>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11"/>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109" name="Google Shape;109;p11"/>
          <p:cNvSpPr txBox="1">
            <a:spLocks noGrp="1"/>
          </p:cNvSpPr>
          <p:nvPr>
            <p:ph type="title"/>
          </p:nvPr>
        </p:nvSpPr>
        <p:spPr>
          <a:xfrm>
            <a:off x="486837" y="646263"/>
            <a:ext cx="11106400" cy="697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2700"/>
              <a:buFont typeface="Corbe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70049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image" Target="../media/image1.png"/><Relationship Id="rId5" Type="http://schemas.openxmlformats.org/officeDocument/2006/relationships/slideLayout" Target="../slideLayouts/slideLayout103.xml"/><Relationship Id="rId10" Type="http://schemas.openxmlformats.org/officeDocument/2006/relationships/theme" Target="../theme/theme10.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image" Target="../media/image1.pn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11.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pn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png"/><Relationship Id="rId5" Type="http://schemas.openxmlformats.org/officeDocument/2006/relationships/slideLayout" Target="../slideLayouts/slideLayout60.xml"/><Relationship Id="rId10"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fld id="{4A444CD0-FC2C-42A0-8238-B5560E603626}" type="datetimeFigureOut">
              <a:rPr lang="en-IN" kern="1200" smtClean="0">
                <a:solidFill>
                  <a:srgbClr val="000000">
                    <a:lumMod val="50000"/>
                    <a:lumOff val="50000"/>
                  </a:srgbClr>
                </a:solidFill>
                <a:latin typeface="Corbel"/>
                <a:ea typeface="+mn-ea"/>
                <a:cs typeface="+mn-cs"/>
              </a:rPr>
              <a:pPr defTabSz="457200">
                <a:buClrTx/>
                <a:buFontTx/>
                <a:buNone/>
              </a:pPr>
              <a:t>25-11-2024</a:t>
            </a:fld>
            <a:endParaRPr lang="en-IN" kern="1200" dirty="0">
              <a:solidFill>
                <a:srgbClr val="000000">
                  <a:lumMod val="50000"/>
                  <a:lumOff val="50000"/>
                </a:srgbClr>
              </a:solidFill>
              <a:latin typeface="Corbel"/>
              <a:ea typeface="+mn-ea"/>
              <a:cs typeface="+mn-cs"/>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endParaRPr lang="en-IN" kern="1200" dirty="0">
              <a:solidFill>
                <a:srgbClr val="000000">
                  <a:lumMod val="50000"/>
                  <a:lumOff val="50000"/>
                </a:srgbClr>
              </a:solidFill>
              <a:latin typeface="Corbel"/>
              <a:ea typeface="+mn-ea"/>
              <a:cs typeface="+mn-cs"/>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buClrTx/>
              <a:buFontTx/>
              <a:buNone/>
            </a:pPr>
            <a:fld id="{E566D426-5B99-4009-B816-91CE10B8C909}" type="slidenum">
              <a:rPr lang="en-IN" kern="1200" smtClean="0">
                <a:solidFill>
                  <a:srgbClr val="40BAD2"/>
                </a:solidFill>
                <a:latin typeface="Corbel"/>
                <a:ea typeface="+mn-ea"/>
                <a:cs typeface="+mn-cs"/>
              </a:rPr>
              <a:pPr defTabSz="457200">
                <a:buClrTx/>
                <a:buFontTx/>
                <a:buNone/>
              </a:pPr>
              <a:t>‹#›</a:t>
            </a:fld>
            <a:endParaRPr lang="en-IN" kern="1200" dirty="0">
              <a:solidFill>
                <a:srgbClr val="40BAD2"/>
              </a:solidFill>
              <a:latin typeface="Corbel"/>
              <a:ea typeface="+mn-ea"/>
              <a:cs typeface="+mn-cs"/>
            </a:endParaRPr>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33246588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0"/>
          <p:cNvSpPr/>
          <p:nvPr/>
        </p:nvSpPr>
        <p:spPr>
          <a:xfrm>
            <a:off x="2644877" y="0"/>
            <a:ext cx="9574000" cy="589600"/>
          </a:xfrm>
          <a:prstGeom prst="rect">
            <a:avLst/>
          </a:prstGeom>
          <a:solidFill>
            <a:srgbClr val="FE7A10"/>
          </a:solid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chemeClr val="lt1"/>
              </a:solidFill>
              <a:latin typeface="Arial"/>
              <a:ea typeface="Arial"/>
              <a:cs typeface="Arial"/>
              <a:sym typeface="Arial"/>
            </a:endParaRPr>
          </a:p>
        </p:txBody>
      </p:sp>
      <p:sp>
        <p:nvSpPr>
          <p:cNvPr id="98" name="Google Shape;98;p10"/>
          <p:cNvSpPr txBox="1">
            <a:spLocks noGrp="1"/>
          </p:cNvSpPr>
          <p:nvPr>
            <p:ph type="title"/>
          </p:nvPr>
        </p:nvSpPr>
        <p:spPr>
          <a:xfrm>
            <a:off x="252919" y="1123837"/>
            <a:ext cx="2947600" cy="4601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FFFFF"/>
              </a:buClr>
              <a:buSzPts val="2700"/>
              <a:buFont typeface="Corbel"/>
              <a:buNone/>
              <a:defRPr sz="27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Google Shape;99;p10"/>
          <p:cNvSpPr/>
          <p:nvPr/>
        </p:nvSpPr>
        <p:spPr>
          <a:xfrm>
            <a:off x="0" y="1452905"/>
            <a:ext cx="108000" cy="4392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10"/>
          <p:cNvSpPr txBox="1">
            <a:spLocks noGrp="1"/>
          </p:cNvSpPr>
          <p:nvPr>
            <p:ph type="body" idx="1"/>
          </p:nvPr>
        </p:nvSpPr>
        <p:spPr>
          <a:xfrm>
            <a:off x="3869268" y="864108"/>
            <a:ext cx="7315200" cy="5120800"/>
          </a:xfrm>
          <a:prstGeom prst="rect">
            <a:avLst/>
          </a:prstGeom>
          <a:noFill/>
          <a:ln>
            <a:noFill/>
          </a:ln>
        </p:spPr>
        <p:txBody>
          <a:bodyPr spcFirstLastPara="1" wrap="square" lIns="68575" tIns="34275" rIns="68575" bIns="34275" anchor="ctr" anchorCtr="0">
            <a:noAutofit/>
          </a:bodyPr>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000F46"/>
                </a:solidFill>
                <a:latin typeface="Corbel"/>
                <a:ea typeface="Corbel"/>
                <a:cs typeface="Corbel"/>
                <a:sym typeface="Corbel"/>
              </a:defRPr>
            </a:lvl1pPr>
            <a:lvl2pPr marL="914400" marR="0" lvl="1" indent="-317500" algn="l" rtl="0">
              <a:lnSpc>
                <a:spcPct val="90000"/>
              </a:lnSpc>
              <a:spcBef>
                <a:spcPts val="20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2pPr>
            <a:lvl3pPr marL="1371600" marR="0" lvl="2" indent="-304800" algn="l" rtl="0">
              <a:lnSpc>
                <a:spcPct val="90000"/>
              </a:lnSpc>
              <a:spcBef>
                <a:spcPts val="200"/>
              </a:spcBef>
              <a:spcAft>
                <a:spcPts val="0"/>
              </a:spcAft>
              <a:buClr>
                <a:schemeClr val="accent1"/>
              </a:buClr>
              <a:buSzPts val="1200"/>
              <a:buFont typeface="Noto Sans Symbols"/>
              <a:buChar char="●"/>
              <a:defRPr sz="1200" b="0" i="0" u="none" strike="noStrike" cap="none">
                <a:solidFill>
                  <a:srgbClr val="000F46"/>
                </a:solidFill>
                <a:latin typeface="Corbel"/>
                <a:ea typeface="Corbel"/>
                <a:cs typeface="Corbel"/>
                <a:sym typeface="Corbel"/>
              </a:defRPr>
            </a:lvl3pPr>
            <a:lvl4pPr marL="1828800" marR="0" lvl="3"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4pPr>
            <a:lvl5pPr marL="2286000" marR="0" lvl="4"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000F46"/>
                </a:solidFill>
                <a:latin typeface="Corbel"/>
                <a:ea typeface="Corbel"/>
                <a:cs typeface="Corbel"/>
                <a:sym typeface="Corbel"/>
              </a:defRPr>
            </a:lvl5pPr>
            <a:lvl6pPr marL="2743200" marR="0" lvl="5"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6pPr>
            <a:lvl7pPr marL="3200400" marR="0" lvl="6"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7pPr>
            <a:lvl8pPr marL="3657600" marR="0" lvl="7"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8pPr>
            <a:lvl9pPr marL="4114800" marR="0" lvl="8" indent="-298450" algn="l" rtl="0">
              <a:lnSpc>
                <a:spcPct val="90000"/>
              </a:lnSpc>
              <a:spcBef>
                <a:spcPts val="200"/>
              </a:spcBef>
              <a:spcAft>
                <a:spcPts val="200"/>
              </a:spcAft>
              <a:buClr>
                <a:schemeClr val="accent1"/>
              </a:buClr>
              <a:buSzPts val="1100"/>
              <a:buFont typeface="Noto Sans Symbols"/>
              <a:buChar char="●"/>
              <a:defRPr sz="1100" b="0" i="0" u="none" strike="noStrike" cap="none">
                <a:solidFill>
                  <a:srgbClr val="595959"/>
                </a:solidFill>
                <a:latin typeface="Corbel"/>
                <a:ea typeface="Corbel"/>
                <a:cs typeface="Corbel"/>
                <a:sym typeface="Corbel"/>
              </a:defRPr>
            </a:lvl9pPr>
          </a:lstStyle>
          <a:p>
            <a:endParaRPr/>
          </a:p>
        </p:txBody>
      </p:sp>
      <p:sp>
        <p:nvSpPr>
          <p:cNvPr id="101" name="Google Shape;101;p10"/>
          <p:cNvSpPr txBox="1">
            <a:spLocks noGrp="1"/>
          </p:cNvSpPr>
          <p:nvPr>
            <p:ph type="dt" idx="10"/>
          </p:nvPr>
        </p:nvSpPr>
        <p:spPr>
          <a:xfrm>
            <a:off x="262465"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067"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02" name="Google Shape;102;p10"/>
          <p:cNvSpPr txBox="1">
            <a:spLocks noGrp="1"/>
          </p:cNvSpPr>
          <p:nvPr>
            <p:ph type="ftr" idx="11"/>
          </p:nvPr>
        </p:nvSpPr>
        <p:spPr>
          <a:xfrm>
            <a:off x="3869268" y="6356351"/>
            <a:ext cx="59116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067"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03" name="Google Shape;103;p10"/>
          <p:cNvSpPr txBox="1">
            <a:spLocks noGrp="1"/>
          </p:cNvSpPr>
          <p:nvPr>
            <p:ph type="sldNum" idx="12"/>
          </p:nvPr>
        </p:nvSpPr>
        <p:spPr>
          <a:xfrm>
            <a:off x="10634135" y="6356351"/>
            <a:ext cx="1530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1" i="0" u="none" strike="noStrike" cap="none">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pic>
        <p:nvPicPr>
          <p:cNvPr id="104" name="Google Shape;104;p10"/>
          <p:cNvPicPr preferRelativeResize="0"/>
          <p:nvPr/>
        </p:nvPicPr>
        <p:blipFill rotWithShape="1">
          <a:blip r:embed="rId11">
            <a:alphaModFix/>
          </a:blip>
          <a:srcRect/>
          <a:stretch/>
        </p:blipFill>
        <p:spPr>
          <a:xfrm>
            <a:off x="26939" y="6707876"/>
            <a:ext cx="12192000" cy="172585"/>
          </a:xfrm>
          <a:prstGeom prst="rect">
            <a:avLst/>
          </a:prstGeom>
          <a:noFill/>
          <a:ln>
            <a:noFill/>
          </a:ln>
        </p:spPr>
      </p:pic>
    </p:spTree>
    <p:extLst>
      <p:ext uri="{BB962C8B-B14F-4D97-AF65-F5344CB8AC3E}">
        <p14:creationId xmlns:p14="http://schemas.microsoft.com/office/powerpoint/2010/main" val="454041427"/>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p:nvPr/>
        </p:nvSpPr>
        <p:spPr>
          <a:xfrm>
            <a:off x="1" y="758952"/>
            <a:ext cx="3443590"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 name="Google Shape;11;p5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58"/>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13" name="Google Shape;13;p58"/>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5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5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5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1pPr>
            <a:lvl2pPr marL="0" marR="0" lvl="1"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2pPr>
            <a:lvl3pPr marL="0" marR="0" lvl="2"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3pPr>
            <a:lvl4pPr marL="0" marR="0" lvl="3"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4pPr>
            <a:lvl5pPr marL="0" marR="0" lvl="4"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5pPr>
            <a:lvl6pPr marL="0" marR="0" lvl="5"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6pPr>
            <a:lvl7pPr marL="0" marR="0" lvl="6"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7pPr>
            <a:lvl8pPr marL="0" marR="0" lvl="7"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8pPr>
            <a:lvl9pPr marL="0" marR="0" lvl="8" indent="0" algn="r" rtl="0">
              <a:lnSpc>
                <a:spcPct val="100000"/>
              </a:lnSpc>
              <a:spcBef>
                <a:spcPts val="0"/>
              </a:spcBef>
              <a:spcAft>
                <a:spcPts val="0"/>
              </a:spcAft>
              <a:buClr>
                <a:srgbClr val="40BAD2"/>
              </a:buClr>
              <a:buSzPts val="1200"/>
              <a:buFont typeface="Arial"/>
              <a:buNone/>
              <a:defRPr sz="1200" b="1" i="0" u="none" strike="noStrike" cap="none">
                <a:solidFill>
                  <a:srgbClr val="40BAD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7" name="Google Shape;17;p58"/>
          <p:cNvPicPr preferRelativeResize="0"/>
          <p:nvPr/>
        </p:nvPicPr>
        <p:blipFill rotWithShape="1">
          <a:blip r:embed="rId12">
            <a:alphaModFix/>
          </a:blip>
          <a:srcRect/>
          <a:stretch/>
        </p:blipFill>
        <p:spPr>
          <a:xfrm>
            <a:off x="26938" y="6707875"/>
            <a:ext cx="12192000" cy="172586"/>
          </a:xfrm>
          <a:prstGeom prst="rect">
            <a:avLst/>
          </a:prstGeom>
          <a:noFill/>
          <a:ln>
            <a:noFill/>
          </a:ln>
        </p:spPr>
      </p:pic>
    </p:spTree>
    <p:extLst>
      <p:ext uri="{BB962C8B-B14F-4D97-AF65-F5344CB8AC3E}">
        <p14:creationId xmlns:p14="http://schemas.microsoft.com/office/powerpoint/2010/main" val="3669030685"/>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60"/>
          <p:cNvSpPr/>
          <p:nvPr/>
        </p:nvSpPr>
        <p:spPr>
          <a:xfrm>
            <a:off x="1" y="758952"/>
            <a:ext cx="3443590"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102" name="Google Shape;102;p60"/>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60"/>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104" name="Google Shape;104;p60"/>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9pPr>
          </a:lstStyle>
          <a:p>
            <a:endParaRPr/>
          </a:p>
        </p:txBody>
      </p:sp>
      <p:sp>
        <p:nvSpPr>
          <p:cNvPr id="105" name="Google Shape;105;p6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6" name="Google Shape;106;p6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p6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08" name="Google Shape;108;p60"/>
          <p:cNvPicPr preferRelativeResize="0"/>
          <p:nvPr/>
        </p:nvPicPr>
        <p:blipFill rotWithShape="1">
          <a:blip r:embed="rId13">
            <a:alphaModFix/>
          </a:blip>
          <a:srcRect/>
          <a:stretch/>
        </p:blipFill>
        <p:spPr>
          <a:xfrm>
            <a:off x="26938" y="6707875"/>
            <a:ext cx="12192000" cy="172586"/>
          </a:xfrm>
          <a:prstGeom prst="rect">
            <a:avLst/>
          </a:prstGeom>
          <a:noFill/>
          <a:ln>
            <a:noFill/>
          </a:ln>
        </p:spPr>
      </p:pic>
    </p:spTree>
    <p:extLst>
      <p:ext uri="{BB962C8B-B14F-4D97-AF65-F5344CB8AC3E}">
        <p14:creationId xmlns:p14="http://schemas.microsoft.com/office/powerpoint/2010/main" val="521137050"/>
      </p:ext>
    </p:extLst>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fld id="{4A444CD0-FC2C-42A0-8238-B5560E603626}" type="datetimeFigureOut">
              <a:rPr lang="en-IN" kern="1200" smtClean="0">
                <a:solidFill>
                  <a:srgbClr val="000000">
                    <a:lumMod val="50000"/>
                    <a:lumOff val="50000"/>
                  </a:srgbClr>
                </a:solidFill>
                <a:latin typeface="Corbel"/>
                <a:ea typeface="+mn-ea"/>
                <a:cs typeface="+mn-cs"/>
              </a:rPr>
              <a:pPr defTabSz="457200">
                <a:buClrTx/>
                <a:buFontTx/>
                <a:buNone/>
              </a:pPr>
              <a:t>25-11-2024</a:t>
            </a:fld>
            <a:endParaRPr lang="en-IN" kern="1200" dirty="0">
              <a:solidFill>
                <a:srgbClr val="000000">
                  <a:lumMod val="50000"/>
                  <a:lumOff val="50000"/>
                </a:srgbClr>
              </a:solidFill>
              <a:latin typeface="Corbel"/>
              <a:ea typeface="+mn-ea"/>
              <a:cs typeface="+mn-cs"/>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endParaRPr lang="en-IN" kern="1200" dirty="0">
              <a:solidFill>
                <a:srgbClr val="000000">
                  <a:lumMod val="50000"/>
                  <a:lumOff val="50000"/>
                </a:srgbClr>
              </a:solidFill>
              <a:latin typeface="Corbel"/>
              <a:ea typeface="+mn-ea"/>
              <a:cs typeface="+mn-cs"/>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buClrTx/>
              <a:buFontTx/>
              <a:buNone/>
            </a:pPr>
            <a:fld id="{E566D426-5B99-4009-B816-91CE10B8C909}" type="slidenum">
              <a:rPr lang="en-IN" kern="1200" smtClean="0">
                <a:solidFill>
                  <a:srgbClr val="40BAD2"/>
                </a:solidFill>
                <a:latin typeface="Corbel"/>
                <a:ea typeface="+mn-ea"/>
                <a:cs typeface="+mn-cs"/>
              </a:rPr>
              <a:pPr defTabSz="457200">
                <a:buClrTx/>
                <a:buFontTx/>
                <a:buNone/>
              </a:pPr>
              <a:t>‹#›</a:t>
            </a:fld>
            <a:endParaRPr lang="en-IN" kern="1200" dirty="0">
              <a:solidFill>
                <a:srgbClr val="40BAD2"/>
              </a:solidFill>
              <a:latin typeface="Corbel"/>
              <a:ea typeface="+mn-ea"/>
              <a:cs typeface="+mn-cs"/>
            </a:endParaRPr>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38925090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fld id="{4A444CD0-FC2C-42A0-8238-B5560E603626}" type="datetimeFigureOut">
              <a:rPr lang="en-IN" kern="1200" smtClean="0">
                <a:solidFill>
                  <a:srgbClr val="000000">
                    <a:lumMod val="50000"/>
                    <a:lumOff val="50000"/>
                  </a:srgbClr>
                </a:solidFill>
                <a:latin typeface="Corbel"/>
                <a:ea typeface="+mn-ea"/>
              </a:rPr>
              <a:pPr defTabSz="457200">
                <a:buClrTx/>
                <a:buFontTx/>
                <a:buNone/>
              </a:pPr>
              <a:t>25-11-2024</a:t>
            </a:fld>
            <a:endParaRPr lang="en-IN" kern="1200" dirty="0">
              <a:solidFill>
                <a:srgbClr val="000000">
                  <a:lumMod val="50000"/>
                  <a:lumOff val="50000"/>
                </a:srgbClr>
              </a:solidFill>
              <a:latin typeface="Corbel"/>
              <a:ea typeface="+mn-ea"/>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endParaRPr lang="en-IN" kern="1200" dirty="0">
              <a:solidFill>
                <a:srgbClr val="000000">
                  <a:lumMod val="50000"/>
                  <a:lumOff val="50000"/>
                </a:srgbClr>
              </a:solidFill>
              <a:latin typeface="Corbel"/>
              <a:ea typeface="+mn-ea"/>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buClrTx/>
              <a:buFontTx/>
              <a:buNone/>
            </a:pPr>
            <a:fld id="{E566D426-5B99-4009-B816-91CE10B8C909}" type="slidenum">
              <a:rPr lang="en-IN" kern="1200" smtClean="0">
                <a:solidFill>
                  <a:srgbClr val="40BAD2"/>
                </a:solidFill>
                <a:latin typeface="Corbel"/>
                <a:ea typeface="+mn-ea"/>
              </a:rPr>
              <a:pPr defTabSz="457200">
                <a:buClrTx/>
                <a:buFontTx/>
                <a:buNone/>
              </a:pPr>
              <a:t>‹#›</a:t>
            </a:fld>
            <a:endParaRPr lang="en-IN" kern="1200" dirty="0">
              <a:solidFill>
                <a:srgbClr val="40BAD2"/>
              </a:solidFill>
              <a:latin typeface="Corbel"/>
              <a:ea typeface="+mn-ea"/>
            </a:endParaRPr>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247000970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644878" y="0"/>
            <a:ext cx="9574060" cy="589936"/>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userDrawn="1"/>
        </p:nvSpPr>
        <p:spPr>
          <a:xfrm>
            <a:off x="0" y="1452906"/>
            <a:ext cx="108000" cy="4392000"/>
          </a:xfrm>
          <a:prstGeom prst="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A444CD0-FC2C-42A0-8238-B5560E603626}" type="datetimeFigureOut">
              <a:rPr lang="en-IN" smtClean="0"/>
              <a:t>25-11-2024</a:t>
            </a:fld>
            <a:endParaRPr lang="en-IN"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IN"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566D426-5B99-4009-B816-91CE10B8C909}" type="slidenum">
              <a:rPr lang="en-IN" smtClean="0"/>
              <a:t>‹#›</a:t>
            </a:fld>
            <a:endParaRPr lang="en-IN" dirty="0"/>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18584397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A444CD0-FC2C-42A0-8238-B5560E603626}" type="datetimeFigureOut">
              <a:rPr lang="en-IN" smtClean="0"/>
              <a:t>25-11-2024</a:t>
            </a:fld>
            <a:endParaRPr lang="en-IN"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IN"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566D426-5B99-4009-B816-91CE10B8C909}" type="slidenum">
              <a:rPr lang="en-IN" smtClean="0"/>
              <a:t>‹#›</a:t>
            </a:fld>
            <a:endParaRPr lang="en-IN" dirty="0"/>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132310886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63"/>
          <p:cNvSpPr/>
          <p:nvPr/>
        </p:nvSpPr>
        <p:spPr>
          <a:xfrm>
            <a:off x="2644878" y="0"/>
            <a:ext cx="9574060" cy="589936"/>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193" name="Google Shape;193;p6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4" name="Google Shape;194;p63"/>
          <p:cNvSpPr/>
          <p:nvPr/>
        </p:nvSpPr>
        <p:spPr>
          <a:xfrm>
            <a:off x="0" y="1452906"/>
            <a:ext cx="108000" cy="4392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195" name="Google Shape;195;p63"/>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a:buChar char="●"/>
              <a:defRPr sz="1400" b="0" i="0" u="none" strike="noStrike" cap="none">
                <a:solidFill>
                  <a:srgbClr val="595959"/>
                </a:solidFill>
                <a:latin typeface="Corbel"/>
                <a:ea typeface="Corbel"/>
                <a:cs typeface="Corbel"/>
                <a:sym typeface="Corbel"/>
              </a:defRPr>
            </a:lvl9pPr>
          </a:lstStyle>
          <a:p>
            <a:endParaRPr/>
          </a:p>
        </p:txBody>
      </p:sp>
      <p:sp>
        <p:nvSpPr>
          <p:cNvPr id="196" name="Google Shape;196;p6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7" name="Google Shape;197;p6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8" name="Google Shape;198;p6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N"/>
              <a:t>‹#›</a:t>
            </a:fld>
            <a:endParaRPr/>
          </a:p>
        </p:txBody>
      </p:sp>
      <p:pic>
        <p:nvPicPr>
          <p:cNvPr id="199" name="Google Shape;199;p63"/>
          <p:cNvPicPr preferRelativeResize="0"/>
          <p:nvPr/>
        </p:nvPicPr>
        <p:blipFill rotWithShape="1">
          <a:blip r:embed="rId11">
            <a:alphaModFix/>
          </a:blip>
          <a:srcRect/>
          <a:stretch/>
        </p:blipFill>
        <p:spPr>
          <a:xfrm>
            <a:off x="26938" y="6707875"/>
            <a:ext cx="12192000" cy="172586"/>
          </a:xfrm>
          <a:prstGeom prst="rect">
            <a:avLst/>
          </a:prstGeom>
          <a:noFill/>
          <a:ln>
            <a:noFill/>
          </a:ln>
        </p:spPr>
      </p:pic>
    </p:spTree>
    <p:extLst>
      <p:ext uri="{BB962C8B-B14F-4D97-AF65-F5344CB8AC3E}">
        <p14:creationId xmlns:p14="http://schemas.microsoft.com/office/powerpoint/2010/main" val="1070222673"/>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40"/>
          <p:cNvSpPr/>
          <p:nvPr/>
        </p:nvSpPr>
        <p:spPr>
          <a:xfrm>
            <a:off x="1" y="758952"/>
            <a:ext cx="3443590" cy="5330952"/>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02" name="Google Shape;102;p40"/>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40"/>
          <p:cNvSpPr/>
          <p:nvPr/>
        </p:nvSpPr>
        <p:spPr>
          <a:xfrm>
            <a:off x="11815864" y="758952"/>
            <a:ext cx="384048" cy="5330952"/>
          </a:xfrm>
          <a:prstGeom prst="rect">
            <a:avLst/>
          </a:prstGeom>
          <a:solidFill>
            <a:srgbClr val="000F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40"/>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05" name="Google Shape;105;p4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06" name="Google Shape;106;p4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07" name="Google Shape;107;p4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08" name="Google Shape;108;p40"/>
          <p:cNvPicPr preferRelativeResize="0"/>
          <p:nvPr/>
        </p:nvPicPr>
        <p:blipFill rotWithShape="1">
          <a:blip r:embed="rId13">
            <a:alphaModFix/>
          </a:blip>
          <a:srcRect/>
          <a:stretch/>
        </p:blipFill>
        <p:spPr>
          <a:xfrm>
            <a:off x="26938" y="6707875"/>
            <a:ext cx="12192000" cy="172586"/>
          </a:xfrm>
          <a:prstGeom prst="rect">
            <a:avLst/>
          </a:prstGeom>
          <a:noFill/>
          <a:ln>
            <a:noFill/>
          </a:ln>
        </p:spPr>
      </p:pic>
    </p:spTree>
    <p:extLst>
      <p:ext uri="{BB962C8B-B14F-4D97-AF65-F5344CB8AC3E}">
        <p14:creationId xmlns:p14="http://schemas.microsoft.com/office/powerpoint/2010/main" val="2644191113"/>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42"/>
          <p:cNvSpPr/>
          <p:nvPr/>
        </p:nvSpPr>
        <p:spPr>
          <a:xfrm>
            <a:off x="2644878" y="0"/>
            <a:ext cx="9574060" cy="589936"/>
          </a:xfrm>
          <a:prstGeom prst="rect">
            <a:avLst/>
          </a:prstGeom>
          <a:solidFill>
            <a:srgbClr val="FE7A1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93" name="Google Shape;193;p4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4" name="Google Shape;194;p42"/>
          <p:cNvSpPr/>
          <p:nvPr/>
        </p:nvSpPr>
        <p:spPr>
          <a:xfrm>
            <a:off x="0" y="1452906"/>
            <a:ext cx="108000" cy="4392000"/>
          </a:xfrm>
          <a:prstGeom prst="rect">
            <a:avLst/>
          </a:prstGeom>
          <a:solidFill>
            <a:srgbClr val="0099FF"/>
          </a:solidFill>
          <a:ln w="10775" cap="flat" cmpd="sng">
            <a:solidFill>
              <a:srgbClr val="0099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42"/>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000F46"/>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000F46"/>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000F46"/>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000F46"/>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96" name="Google Shape;196;p4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97" name="Google Shape;197;p4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98" name="Google Shape;198;p4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199" name="Google Shape;199;p42"/>
          <p:cNvPicPr preferRelativeResize="0"/>
          <p:nvPr/>
        </p:nvPicPr>
        <p:blipFill rotWithShape="1">
          <a:blip r:embed="rId13">
            <a:alphaModFix/>
          </a:blip>
          <a:srcRect/>
          <a:stretch/>
        </p:blipFill>
        <p:spPr>
          <a:xfrm>
            <a:off x="26938" y="6707875"/>
            <a:ext cx="12192000" cy="172586"/>
          </a:xfrm>
          <a:prstGeom prst="rect">
            <a:avLst/>
          </a:prstGeom>
          <a:noFill/>
          <a:ln>
            <a:noFill/>
          </a:ln>
        </p:spPr>
      </p:pic>
    </p:spTree>
    <p:extLst>
      <p:ext uri="{BB962C8B-B14F-4D97-AF65-F5344CB8AC3E}">
        <p14:creationId xmlns:p14="http://schemas.microsoft.com/office/powerpoint/2010/main" val="2076433081"/>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644878" y="0"/>
            <a:ext cx="9574060" cy="589936"/>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userDrawn="1"/>
        </p:nvSpPr>
        <p:spPr>
          <a:xfrm>
            <a:off x="0" y="1452906"/>
            <a:ext cx="108000" cy="4392000"/>
          </a:xfrm>
          <a:prstGeom prst="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A444CD0-FC2C-42A0-8238-B5560E603626}" type="datetimeFigureOut">
              <a:rPr lang="en-IN" smtClean="0"/>
              <a:t>25-11-2024</a:t>
            </a:fld>
            <a:endParaRPr lang="en-IN"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IN"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566D426-5B99-4009-B816-91CE10B8C909}" type="slidenum">
              <a:rPr lang="en-IN" smtClean="0"/>
              <a:t>‹#›</a:t>
            </a:fld>
            <a:endParaRPr lang="en-IN" dirty="0"/>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4"/>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410709982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9.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8.png"/><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7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5.xml"/><Relationship Id="rId1" Type="http://schemas.openxmlformats.org/officeDocument/2006/relationships/slideLayout" Target="../slideLayouts/slideLayout7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7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9.xml"/><Relationship Id="rId1" Type="http://schemas.openxmlformats.org/officeDocument/2006/relationships/slideLayout" Target="../slideLayouts/slideLayout7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0.xml"/><Relationship Id="rId1" Type="http://schemas.openxmlformats.org/officeDocument/2006/relationships/slideLayout" Target="../slideLayouts/slideLayout7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1.xml"/><Relationship Id="rId1" Type="http://schemas.openxmlformats.org/officeDocument/2006/relationships/slideLayout" Target="../slideLayouts/slideLayout76.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2.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76.xml"/><Relationship Id="rId4" Type="http://schemas.openxmlformats.org/officeDocument/2006/relationships/image" Target="../media/image126.png"/></Relationships>
</file>

<file path=ppt/slides/_rels/slide1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4.xml"/><Relationship Id="rId1" Type="http://schemas.openxmlformats.org/officeDocument/2006/relationships/slideLayout" Target="../slideLayouts/slideLayout7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6.xml"/><Relationship Id="rId1" Type="http://schemas.openxmlformats.org/officeDocument/2006/relationships/slideLayout" Target="../slideLayouts/slideLayout7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7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8.xml"/><Relationship Id="rId1" Type="http://schemas.openxmlformats.org/officeDocument/2006/relationships/slideLayout" Target="../slideLayouts/slideLayout76.xml"/><Relationship Id="rId4" Type="http://schemas.openxmlformats.org/officeDocument/2006/relationships/image" Target="../media/image130.png"/></Relationships>
</file>

<file path=ppt/slides/_rels/slide1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9.xml"/><Relationship Id="rId1" Type="http://schemas.openxmlformats.org/officeDocument/2006/relationships/slideLayout" Target="../slideLayouts/slideLayout7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0.xml"/><Relationship Id="rId1" Type="http://schemas.openxmlformats.org/officeDocument/2006/relationships/slideLayout" Target="../slideLayouts/slideLayout7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1.xml"/><Relationship Id="rId1" Type="http://schemas.openxmlformats.org/officeDocument/2006/relationships/slideLayout" Target="../slideLayouts/slideLayout7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7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76.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5.xml"/><Relationship Id="rId1" Type="http://schemas.openxmlformats.org/officeDocument/2006/relationships/slideLayout" Target="../slideLayouts/slideLayout76.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6.xml"/><Relationship Id="rId1" Type="http://schemas.openxmlformats.org/officeDocument/2006/relationships/slideLayout" Target="../slideLayouts/slideLayout7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6.xml"/></Relationships>
</file>

<file path=ppt/slides/_rels/slide1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76.xml"/><Relationship Id="rId4" Type="http://schemas.openxmlformats.org/officeDocument/2006/relationships/image" Target="../media/image138.jpg"/></Relationships>
</file>

<file path=ppt/slides/_rels/slide1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9.xml"/><Relationship Id="rId1" Type="http://schemas.openxmlformats.org/officeDocument/2006/relationships/slideLayout" Target="../slideLayouts/slideLayout76.xml"/></Relationships>
</file>

<file path=ppt/slides/_rels/slide1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0.xml"/><Relationship Id="rId1" Type="http://schemas.openxmlformats.org/officeDocument/2006/relationships/slideLayout" Target="../slideLayouts/slideLayout76.xml"/></Relationships>
</file>

<file path=ppt/slides/_rels/slide1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1.xml"/><Relationship Id="rId1" Type="http://schemas.openxmlformats.org/officeDocument/2006/relationships/slideLayout" Target="../slideLayouts/slideLayout7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2.xml"/><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6.xml"/></Relationships>
</file>

<file path=ppt/slides/_rels/slide1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76.xml"/></Relationships>
</file>

<file path=ppt/slides/_rels/slide1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5.xml"/><Relationship Id="rId1" Type="http://schemas.openxmlformats.org/officeDocument/2006/relationships/slideLayout" Target="../slideLayouts/slideLayout76.xml"/><Relationship Id="rId4" Type="http://schemas.openxmlformats.org/officeDocument/2006/relationships/image" Target="../media/image145.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6.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7.xml"/><Relationship Id="rId1" Type="http://schemas.openxmlformats.org/officeDocument/2006/relationships/slideLayout" Target="../slideLayouts/slideLayout76.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8.xml"/><Relationship Id="rId1" Type="http://schemas.openxmlformats.org/officeDocument/2006/relationships/slideLayout" Target="../slideLayouts/slideLayout76.xml"/></Relationships>
</file>

<file path=ppt/slides/_rels/slide1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9.xml"/><Relationship Id="rId1" Type="http://schemas.openxmlformats.org/officeDocument/2006/relationships/slideLayout" Target="../slideLayouts/slideLayout76.xml"/></Relationships>
</file>

<file path=ppt/slides/_rels/slide1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0.xml"/><Relationship Id="rId1" Type="http://schemas.openxmlformats.org/officeDocument/2006/relationships/slideLayout" Target="../slideLayouts/slideLayout76.xml"/><Relationship Id="rId4" Type="http://schemas.openxmlformats.org/officeDocument/2006/relationships/image" Target="../media/image145.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2.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3.xml"/><Relationship Id="rId1" Type="http://schemas.openxmlformats.org/officeDocument/2006/relationships/slideLayout" Target="../slideLayouts/slideLayout7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4.xml"/><Relationship Id="rId1" Type="http://schemas.openxmlformats.org/officeDocument/2006/relationships/slideLayout" Target="../slideLayouts/slideLayout76.xml"/><Relationship Id="rId4" Type="http://schemas.openxmlformats.org/officeDocument/2006/relationships/image" Target="../media/image15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5.xml"/></Relationships>
</file>

<file path=ppt/slides/_rels/slide16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6.xml"/></Relationships>
</file>

<file path=ppt/slides/_rels/slide16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hyperlink" Target="../Downloads/Uploading%20CBNAAT%20Test%20Results%20in%20Nikshay.pdf" TargetMode="External"/><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17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1.xml"/></Relationships>
</file>

<file path=ppt/slides/_rels/slide17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1.xml"/></Relationships>
</file>

<file path=ppt/slides/_rels/slide1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4.png"/><Relationship Id="rId1" Type="http://schemas.openxmlformats.org/officeDocument/2006/relationships/slideLayout" Target="../slideLayouts/slideLayout4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56.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56.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56.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56.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56.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56.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77.png"/><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6.xml"/><Relationship Id="rId5" Type="http://schemas.openxmlformats.org/officeDocument/2006/relationships/image" Target="../media/image86.jpeg"/><Relationship Id="rId4" Type="http://schemas.openxmlformats.org/officeDocument/2006/relationships/image" Target="../media/image8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8.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97C245-CF22-4223-AA01-1131DF80C50D}"/>
              </a:ext>
            </a:extLst>
          </p:cNvPr>
          <p:cNvSpPr>
            <a:spLocks noGrp="1"/>
          </p:cNvSpPr>
          <p:nvPr>
            <p:ph type="title"/>
          </p:nvPr>
        </p:nvSpPr>
        <p:spPr/>
        <p:txBody>
          <a:bodyPr>
            <a:normAutofit fontScale="90000"/>
          </a:bodyPr>
          <a:lstStyle/>
          <a:p>
            <a:r>
              <a:rPr lang="en-IN" dirty="0"/>
              <a:t>Module 3:</a:t>
            </a:r>
            <a:br>
              <a:rPr lang="en-IN" dirty="0"/>
            </a:br>
            <a:r>
              <a:rPr lang="en-IN" dirty="0"/>
              <a:t>Treatment Initiation and Patient Management </a:t>
            </a:r>
          </a:p>
        </p:txBody>
      </p:sp>
    </p:spTree>
    <p:extLst>
      <p:ext uri="{BB962C8B-B14F-4D97-AF65-F5344CB8AC3E}">
        <p14:creationId xmlns:p14="http://schemas.microsoft.com/office/powerpoint/2010/main" val="49421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6" name="Group 5">
            <a:extLst>
              <a:ext uri="{FF2B5EF4-FFF2-40B4-BE49-F238E27FC236}">
                <a16:creationId xmlns:a16="http://schemas.microsoft.com/office/drawing/2014/main" id="{188C27A6-D266-8F1F-E88A-9B2AE7A8F690}"/>
              </a:ext>
            </a:extLst>
          </p:cNvPr>
          <p:cNvGrpSpPr/>
          <p:nvPr/>
        </p:nvGrpSpPr>
        <p:grpSpPr>
          <a:xfrm>
            <a:off x="8224613" y="1763060"/>
            <a:ext cx="2017645" cy="4508704"/>
            <a:chOff x="8224613" y="1763060"/>
            <a:chExt cx="2017645" cy="4508704"/>
          </a:xfrm>
        </p:grpSpPr>
        <p:pic>
          <p:nvPicPr>
            <p:cNvPr id="294" name="Google Shape;294;p4"/>
            <p:cNvPicPr preferRelativeResize="0"/>
            <p:nvPr/>
          </p:nvPicPr>
          <p:blipFill>
            <a:blip r:embed="rId3">
              <a:extLst>
                <a:ext uri="{28A0092B-C50C-407E-A947-70E740481C1C}">
                  <a14:useLocalDpi xmlns:a14="http://schemas.microsoft.com/office/drawing/2010/main" val="0"/>
                </a:ext>
              </a:extLst>
            </a:blip>
            <a:srcRect/>
            <a:stretch/>
          </p:blipFill>
          <p:spPr>
            <a:xfrm>
              <a:off x="8224613" y="1763060"/>
              <a:ext cx="2017645" cy="4508704"/>
            </a:xfrm>
            <a:prstGeom prst="rect">
              <a:avLst/>
            </a:prstGeom>
            <a:noFill/>
            <a:ln w="9525" cap="flat" cmpd="sng">
              <a:solidFill>
                <a:schemeClr val="dk1"/>
              </a:solidFill>
              <a:prstDash val="solid"/>
              <a:round/>
              <a:headEnd type="none" w="sm" len="sm"/>
              <a:tailEnd type="none" w="sm" len="sm"/>
            </a:ln>
          </p:spPr>
        </p:pic>
        <p:pic>
          <p:nvPicPr>
            <p:cNvPr id="3" name="Picture 2">
              <a:extLst>
                <a:ext uri="{FF2B5EF4-FFF2-40B4-BE49-F238E27FC236}">
                  <a16:creationId xmlns:a16="http://schemas.microsoft.com/office/drawing/2014/main" id="{BEC59706-1901-1A44-FB8D-14C6D4C70611}"/>
                </a:ext>
              </a:extLst>
            </p:cNvPr>
            <p:cNvPicPr>
              <a:picLocks noChangeAspect="1"/>
            </p:cNvPicPr>
            <p:nvPr/>
          </p:nvPicPr>
          <p:blipFill>
            <a:blip r:embed="rId4"/>
            <a:stretch>
              <a:fillRect/>
            </a:stretch>
          </p:blipFill>
          <p:spPr>
            <a:xfrm>
              <a:off x="8225484" y="3346055"/>
              <a:ext cx="950266" cy="354191"/>
            </a:xfrm>
            <a:prstGeom prst="rect">
              <a:avLst/>
            </a:prstGeom>
          </p:spPr>
        </p:pic>
        <p:pic>
          <p:nvPicPr>
            <p:cNvPr id="5" name="Picture 4">
              <a:extLst>
                <a:ext uri="{FF2B5EF4-FFF2-40B4-BE49-F238E27FC236}">
                  <a16:creationId xmlns:a16="http://schemas.microsoft.com/office/drawing/2014/main" id="{79138A05-F57B-47BD-F102-0B9E2A5E6E52}"/>
                </a:ext>
              </a:extLst>
            </p:cNvPr>
            <p:cNvPicPr>
              <a:picLocks noChangeAspect="1"/>
            </p:cNvPicPr>
            <p:nvPr/>
          </p:nvPicPr>
          <p:blipFill>
            <a:blip r:embed="rId5"/>
            <a:stretch>
              <a:fillRect/>
            </a:stretch>
          </p:blipFill>
          <p:spPr>
            <a:xfrm>
              <a:off x="8248864" y="3718075"/>
              <a:ext cx="1969145" cy="636641"/>
            </a:xfrm>
            <a:prstGeom prst="rect">
              <a:avLst/>
            </a:prstGeom>
          </p:spPr>
        </p:pic>
      </p:grpSp>
      <p:pic>
        <p:nvPicPr>
          <p:cNvPr id="290" name="Google Shape;290;p4"/>
          <p:cNvPicPr preferRelativeResize="0"/>
          <p:nvPr/>
        </p:nvPicPr>
        <p:blipFill rotWithShape="1">
          <a:blip r:embed="rId6"/>
          <a:srcRect/>
          <a:stretch/>
        </p:blipFill>
        <p:spPr>
          <a:xfrm>
            <a:off x="341470" y="17199"/>
            <a:ext cx="1842375" cy="708605"/>
          </a:xfrm>
          <a:prstGeom prst="rect">
            <a:avLst/>
          </a:prstGeom>
          <a:noFill/>
          <a:ln>
            <a:noFill/>
          </a:ln>
        </p:spPr>
      </p:pic>
      <p:sp>
        <p:nvSpPr>
          <p:cNvPr id="291" name="Google Shape;291;p4"/>
          <p:cNvSpPr txBox="1"/>
          <p:nvPr/>
        </p:nvSpPr>
        <p:spPr>
          <a:xfrm>
            <a:off x="2606723" y="0"/>
            <a:ext cx="9444400" cy="697600"/>
          </a:xfrm>
          <a:prstGeom prst="rect">
            <a:avLst/>
          </a:prstGeom>
          <a:no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Corbel"/>
                <a:ea typeface="Corbel"/>
                <a:cs typeface="Corbel"/>
                <a:sym typeface="Corbel"/>
              </a:rPr>
              <a:t>Enter Treatment Details - App</a:t>
            </a:r>
            <a:endParaRPr kumimoji="0" lang="en-IN" sz="3600" b="0" i="0" u="none" strike="noStrike" kern="0" cap="none" spc="0" normalizeH="0" baseline="0" noProof="0" dirty="0">
              <a:ln>
                <a:noFill/>
              </a:ln>
              <a:solidFill>
                <a:srgbClr val="FFFFFF"/>
              </a:solidFill>
              <a:effectLst/>
              <a:uLnTx/>
              <a:uFillTx/>
              <a:latin typeface="Corbel"/>
              <a:ea typeface="Corbel"/>
              <a:cs typeface="Corbel"/>
              <a:sym typeface="Corbel"/>
            </a:endParaRPr>
          </a:p>
        </p:txBody>
      </p:sp>
      <p:pic>
        <p:nvPicPr>
          <p:cNvPr id="292" name="Google Shape;292;p4"/>
          <p:cNvPicPr preferRelativeResize="0"/>
          <p:nvPr/>
        </p:nvPicPr>
        <p:blipFill>
          <a:blip r:embed="rId7">
            <a:extLst>
              <a:ext uri="{28A0092B-C50C-407E-A947-70E740481C1C}">
                <a14:useLocalDpi xmlns:a14="http://schemas.microsoft.com/office/drawing/2010/main" val="0"/>
              </a:ext>
            </a:extLst>
          </a:blip>
          <a:srcRect/>
          <a:stretch/>
        </p:blipFill>
        <p:spPr>
          <a:xfrm>
            <a:off x="1064643" y="1771203"/>
            <a:ext cx="2025956" cy="4527276"/>
          </a:xfrm>
          <a:prstGeom prst="rect">
            <a:avLst/>
          </a:prstGeom>
          <a:noFill/>
          <a:ln w="9525" cap="flat" cmpd="sng">
            <a:solidFill>
              <a:schemeClr val="dk1"/>
            </a:solidFill>
            <a:prstDash val="solid"/>
            <a:round/>
            <a:headEnd type="none" w="sm" len="sm"/>
            <a:tailEnd type="none" w="sm" len="sm"/>
          </a:ln>
        </p:spPr>
      </p:pic>
      <p:pic>
        <p:nvPicPr>
          <p:cNvPr id="293" name="Google Shape;293;p4"/>
          <p:cNvPicPr preferRelativeResize="0"/>
          <p:nvPr/>
        </p:nvPicPr>
        <p:blipFill>
          <a:blip r:embed="rId8">
            <a:extLst>
              <a:ext uri="{28A0092B-C50C-407E-A947-70E740481C1C}">
                <a14:useLocalDpi xmlns:a14="http://schemas.microsoft.com/office/drawing/2010/main" val="0"/>
              </a:ext>
            </a:extLst>
          </a:blip>
          <a:srcRect/>
          <a:stretch/>
        </p:blipFill>
        <p:spPr>
          <a:xfrm>
            <a:off x="4642549" y="1753774"/>
            <a:ext cx="2025956" cy="4527276"/>
          </a:xfrm>
          <a:prstGeom prst="rect">
            <a:avLst/>
          </a:prstGeom>
          <a:noFill/>
          <a:ln w="9525" cap="flat" cmpd="sng">
            <a:solidFill>
              <a:schemeClr val="dk1"/>
            </a:solidFill>
            <a:prstDash val="solid"/>
            <a:round/>
            <a:headEnd type="none" w="sm" len="sm"/>
            <a:tailEnd type="none" w="sm" len="sm"/>
          </a:ln>
        </p:spPr>
      </p:pic>
      <p:grpSp>
        <p:nvGrpSpPr>
          <p:cNvPr id="295" name="Google Shape;295;p4"/>
          <p:cNvGrpSpPr/>
          <p:nvPr/>
        </p:nvGrpSpPr>
        <p:grpSpPr>
          <a:xfrm>
            <a:off x="1262657" y="737907"/>
            <a:ext cx="8955353" cy="825600"/>
            <a:chOff x="584306" y="780172"/>
            <a:chExt cx="7040052" cy="897251"/>
          </a:xfrm>
        </p:grpSpPr>
        <p:sp>
          <p:nvSpPr>
            <p:cNvPr id="296" name="Google Shape;296;p4"/>
            <p:cNvSpPr/>
            <p:nvPr/>
          </p:nvSpPr>
          <p:spPr>
            <a:xfrm>
              <a:off x="584306"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E7A10"/>
                </a:buClr>
                <a:buSzPts val="1200"/>
                <a:buFontTx/>
                <a:buNone/>
                <a:tabLst/>
                <a:defRPr/>
              </a:pPr>
              <a:r>
                <a:rPr kumimoji="0" lang="en-US" sz="1600" b="1" i="0" u="none" strike="noStrike" kern="0" cap="none" spc="0" normalizeH="0" baseline="0" noProof="0" dirty="0">
                  <a:ln>
                    <a:noFill/>
                  </a:ln>
                  <a:solidFill>
                    <a:srgbClr val="FE7A10"/>
                  </a:solidFill>
                  <a:effectLst/>
                  <a:uLnTx/>
                  <a:uFillTx/>
                  <a:latin typeface="Corbel"/>
                  <a:ea typeface="Corbel"/>
                  <a:cs typeface="Corbel"/>
                  <a:sym typeface="Corbel"/>
                </a:rPr>
                <a:t>Click on Start Treatment</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7" name="Google Shape;297;p4"/>
            <p:cNvSpPr/>
            <p:nvPr/>
          </p:nvSpPr>
          <p:spPr>
            <a:xfrm>
              <a:off x="962306" y="780172"/>
              <a:ext cx="792000" cy="261521"/>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546"/>
                </a:buClr>
                <a:buSzPts val="1200"/>
                <a:buFontTx/>
                <a:buNone/>
                <a:tabLst/>
                <a:defRPr/>
              </a:pPr>
              <a:r>
                <a:rPr kumimoji="0" lang="en-US" sz="1600" b="1" i="0" u="none" strike="noStrike" kern="0" cap="none" spc="0" normalizeH="0" baseline="0" noProof="0" dirty="0">
                  <a:ln>
                    <a:noFill/>
                  </a:ln>
                  <a:solidFill>
                    <a:srgbClr val="000546"/>
                  </a:solidFill>
                  <a:effectLst/>
                  <a:uLnTx/>
                  <a:uFillTx/>
                  <a:latin typeface="Corbel"/>
                  <a:ea typeface="Corbel"/>
                  <a:cs typeface="Corbel"/>
                  <a:sym typeface="Corbel"/>
                </a:rPr>
                <a:t>Step 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8" name="Google Shape;298;p4"/>
            <p:cNvSpPr/>
            <p:nvPr/>
          </p:nvSpPr>
          <p:spPr>
            <a:xfrm>
              <a:off x="3330332"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E7A10"/>
                </a:buClr>
                <a:buSzPts val="1200"/>
                <a:buFontTx/>
                <a:buNone/>
                <a:tabLst/>
                <a:defRPr/>
              </a:pPr>
              <a:r>
                <a:rPr kumimoji="0" lang="en-US" sz="1600" b="1" i="0" u="none" strike="noStrike" kern="0" cap="none" spc="0" normalizeH="0" baseline="0" noProof="0" dirty="0">
                  <a:ln>
                    <a:noFill/>
                  </a:ln>
                  <a:solidFill>
                    <a:srgbClr val="FE7A10"/>
                  </a:solidFill>
                  <a:effectLst/>
                  <a:uLnTx/>
                  <a:uFillTx/>
                  <a:latin typeface="Corbel"/>
                  <a:ea typeface="+mn-ea"/>
                  <a:cs typeface="Arial"/>
                  <a:sym typeface="Corbel"/>
                </a:rPr>
                <a:t>Select Type of Treatment</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9" name="Google Shape;299;p4"/>
            <p:cNvSpPr/>
            <p:nvPr/>
          </p:nvSpPr>
          <p:spPr>
            <a:xfrm>
              <a:off x="3708332" y="780172"/>
              <a:ext cx="792000" cy="261521"/>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546"/>
                </a:buClr>
                <a:buSzPts val="1200"/>
                <a:buFontTx/>
                <a:buNone/>
                <a:tabLst/>
                <a:defRPr/>
              </a:pPr>
              <a:r>
                <a:rPr kumimoji="0" lang="en-US" sz="1600" b="1" i="0" u="none" strike="noStrike" kern="0" cap="none" spc="0" normalizeH="0" baseline="0" noProof="0" dirty="0">
                  <a:ln>
                    <a:noFill/>
                  </a:ln>
                  <a:solidFill>
                    <a:srgbClr val="000546"/>
                  </a:solidFill>
                  <a:effectLst/>
                  <a:uLnTx/>
                  <a:uFillTx/>
                  <a:latin typeface="Corbel"/>
                  <a:ea typeface="Corbel"/>
                  <a:cs typeface="Corbel"/>
                  <a:sym typeface="Corbel"/>
                </a:rPr>
                <a:t>Step 2</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0" name="Google Shape;300;p4"/>
            <p:cNvSpPr/>
            <p:nvPr/>
          </p:nvSpPr>
          <p:spPr>
            <a:xfrm>
              <a:off x="6076358" y="910933"/>
              <a:ext cx="1548000" cy="766490"/>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E7A10"/>
                </a:buClr>
                <a:buSzPts val="1200"/>
                <a:buFontTx/>
                <a:buNone/>
                <a:tabLst/>
                <a:defRPr/>
              </a:pPr>
              <a:r>
                <a:rPr kumimoji="0" lang="en-US" sz="1600" b="1" i="0" u="none" strike="noStrike" kern="0" cap="none" spc="0" normalizeH="0" baseline="0" noProof="0" dirty="0">
                  <a:ln>
                    <a:noFill/>
                  </a:ln>
                  <a:solidFill>
                    <a:srgbClr val="FE7A10"/>
                  </a:solidFill>
                  <a:effectLst/>
                  <a:uLnTx/>
                  <a:uFillTx/>
                  <a:latin typeface="Corbel"/>
                  <a:ea typeface="Corbel"/>
                  <a:cs typeface="Corbel"/>
                  <a:sym typeface="Corbel"/>
                </a:rPr>
                <a:t>Select  the relevant regimen</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1" name="Google Shape;301;p4"/>
            <p:cNvSpPr/>
            <p:nvPr/>
          </p:nvSpPr>
          <p:spPr>
            <a:xfrm>
              <a:off x="6454358" y="780172"/>
              <a:ext cx="792000" cy="261521"/>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546"/>
                </a:buClr>
                <a:buSzPts val="1200"/>
                <a:buFontTx/>
                <a:buNone/>
                <a:tabLst/>
                <a:defRPr/>
              </a:pPr>
              <a:r>
                <a:rPr kumimoji="0" lang="en-US" sz="1600" b="1" i="0" u="none" strike="noStrike" kern="0" cap="none" spc="0" normalizeH="0" baseline="0" noProof="0" dirty="0">
                  <a:ln>
                    <a:noFill/>
                  </a:ln>
                  <a:solidFill>
                    <a:srgbClr val="000546"/>
                  </a:solidFill>
                  <a:effectLst/>
                  <a:uLnTx/>
                  <a:uFillTx/>
                  <a:latin typeface="Corbel"/>
                  <a:ea typeface="Corbel"/>
                  <a:cs typeface="Corbel"/>
                  <a:sym typeface="Corbel"/>
                </a:rPr>
                <a:t>Step 3</a:t>
              </a:r>
              <a:endParaRPr kumimoji="0" sz="1600" b="1" i="0" u="none" strike="noStrike" kern="0" cap="none" spc="0" normalizeH="0" baseline="0" noProof="0" dirty="0">
                <a:ln>
                  <a:noFill/>
                </a:ln>
                <a:solidFill>
                  <a:srgbClr val="000546"/>
                </a:solidFill>
                <a:effectLst/>
                <a:uLnTx/>
                <a:uFillTx/>
                <a:latin typeface="Corbel"/>
                <a:ea typeface="Corbel"/>
                <a:cs typeface="Corbel"/>
                <a:sym typeface="Corbel"/>
              </a:endParaRPr>
            </a:p>
          </p:txBody>
        </p:sp>
      </p:grpSp>
      <p:sp>
        <p:nvSpPr>
          <p:cNvPr id="302" name="Google Shape;302;p4"/>
          <p:cNvSpPr/>
          <p:nvPr/>
        </p:nvSpPr>
        <p:spPr>
          <a:xfrm rot="5400000" flipH="1">
            <a:off x="3710373" y="979500"/>
            <a:ext cx="384000" cy="384000"/>
          </a:xfrm>
          <a:prstGeom prst="triangle">
            <a:avLst>
              <a:gd name="adj" fmla="val 50000"/>
            </a:avLst>
          </a:prstGeom>
          <a:solidFill>
            <a:srgbClr val="00B0F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03" name="Google Shape;303;p4"/>
          <p:cNvSpPr/>
          <p:nvPr/>
        </p:nvSpPr>
        <p:spPr>
          <a:xfrm rot="5400000" flipH="1">
            <a:off x="7343304" y="975923"/>
            <a:ext cx="384000" cy="384000"/>
          </a:xfrm>
          <a:prstGeom prst="triangle">
            <a:avLst>
              <a:gd name="adj" fmla="val 50000"/>
            </a:avLst>
          </a:prstGeom>
          <a:solidFill>
            <a:srgbClr val="00B0F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04" name="Google Shape;304;p4"/>
          <p:cNvSpPr/>
          <p:nvPr/>
        </p:nvSpPr>
        <p:spPr>
          <a:xfrm>
            <a:off x="1064636" y="4151485"/>
            <a:ext cx="2034909" cy="443647"/>
          </a:xfrm>
          <a:prstGeom prst="rect">
            <a:avLst/>
          </a:prstGeom>
          <a:noFill/>
          <a:ln w="28575" cap="flat" cmpd="sng">
            <a:solidFill>
              <a:srgbClr val="FE7A1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5" name="Google Shape;305;p4"/>
          <p:cNvSpPr/>
          <p:nvPr/>
        </p:nvSpPr>
        <p:spPr>
          <a:xfrm>
            <a:off x="4633602" y="3264505"/>
            <a:ext cx="2025955" cy="886979"/>
          </a:xfrm>
          <a:prstGeom prst="rect">
            <a:avLst/>
          </a:prstGeom>
          <a:noFill/>
          <a:ln w="28575" cap="flat" cmpd="sng">
            <a:solidFill>
              <a:srgbClr val="FE7A1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6" name="Google Shape;306;p4"/>
          <p:cNvSpPr/>
          <p:nvPr/>
        </p:nvSpPr>
        <p:spPr>
          <a:xfrm>
            <a:off x="8202561" y="3369275"/>
            <a:ext cx="2011288" cy="348800"/>
          </a:xfrm>
          <a:prstGeom prst="rect">
            <a:avLst/>
          </a:prstGeom>
          <a:noFill/>
          <a:ln w="28575" cap="flat" cmpd="sng">
            <a:solidFill>
              <a:srgbClr val="FE7A1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30B8F37-9F9E-4773-9942-96E0B8020B1F}"/>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Closing Notified (Treatment Not started) Cases</a:t>
            </a:r>
          </a:p>
        </p:txBody>
      </p:sp>
      <p:sp>
        <p:nvSpPr>
          <p:cNvPr id="11" name="Rectangular Callout 15">
            <a:extLst>
              <a:ext uri="{FF2B5EF4-FFF2-40B4-BE49-F238E27FC236}">
                <a16:creationId xmlns:a16="http://schemas.microsoft.com/office/drawing/2014/main" id="{673070D8-F87A-4799-BD8A-73ACEBBC4FC3}"/>
              </a:ext>
            </a:extLst>
          </p:cNvPr>
          <p:cNvSpPr/>
          <p:nvPr/>
        </p:nvSpPr>
        <p:spPr>
          <a:xfrm flipH="1">
            <a:off x="4854204" y="3665944"/>
            <a:ext cx="2245736" cy="307777"/>
          </a:xfrm>
          <a:prstGeom prst="wedgeRectCallout">
            <a:avLst>
              <a:gd name="adj1" fmla="val 45032"/>
              <a:gd name="adj2" fmla="val 202271"/>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to get list of patients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16" name="Picture 15">
            <a:extLst>
              <a:ext uri="{FF2B5EF4-FFF2-40B4-BE49-F238E27FC236}">
                <a16:creationId xmlns:a16="http://schemas.microsoft.com/office/drawing/2014/main" id="{296DEEEA-9A2F-4E9D-BF7C-A202B21C2040}"/>
              </a:ext>
            </a:extLst>
          </p:cNvPr>
          <p:cNvPicPr>
            <a:picLocks noChangeAspect="1"/>
          </p:cNvPicPr>
          <p:nvPr/>
        </p:nvPicPr>
        <p:blipFill>
          <a:blip r:embed="rId2"/>
          <a:stretch>
            <a:fillRect/>
          </a:stretch>
        </p:blipFill>
        <p:spPr>
          <a:xfrm>
            <a:off x="1589316" y="1914735"/>
            <a:ext cx="8458198" cy="4516212"/>
          </a:xfrm>
          <a:prstGeom prst="rect">
            <a:avLst/>
          </a:prstGeom>
        </p:spPr>
      </p:pic>
      <p:grpSp>
        <p:nvGrpSpPr>
          <p:cNvPr id="17" name="Group 16">
            <a:extLst>
              <a:ext uri="{FF2B5EF4-FFF2-40B4-BE49-F238E27FC236}">
                <a16:creationId xmlns:a16="http://schemas.microsoft.com/office/drawing/2014/main" id="{D1E95913-EC82-4A53-A754-DCCD6E8E5FD8}"/>
              </a:ext>
            </a:extLst>
          </p:cNvPr>
          <p:cNvGrpSpPr/>
          <p:nvPr/>
        </p:nvGrpSpPr>
        <p:grpSpPr>
          <a:xfrm>
            <a:off x="562535" y="732236"/>
            <a:ext cx="1548000" cy="948499"/>
            <a:chOff x="584306" y="728924"/>
            <a:chExt cx="1548000" cy="948499"/>
          </a:xfrm>
        </p:grpSpPr>
        <p:sp>
          <p:nvSpPr>
            <p:cNvPr id="18" name="Rectangle 17">
              <a:extLst>
                <a:ext uri="{FF2B5EF4-FFF2-40B4-BE49-F238E27FC236}">
                  <a16:creationId xmlns:a16="http://schemas.microsoft.com/office/drawing/2014/main" id="{178840BF-4C8B-431B-9CB0-C18EA2817A6A}"/>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Treatment not started</a:t>
              </a:r>
            </a:p>
          </p:txBody>
        </p:sp>
        <p:sp>
          <p:nvSpPr>
            <p:cNvPr id="19" name="Rectangle 18">
              <a:extLst>
                <a:ext uri="{FF2B5EF4-FFF2-40B4-BE49-F238E27FC236}">
                  <a16:creationId xmlns:a16="http://schemas.microsoft.com/office/drawing/2014/main" id="{184F74BE-5369-4234-A940-5B0B65016961}"/>
                </a:ext>
              </a:extLst>
            </p:cNvPr>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20" name="Group 19">
            <a:extLst>
              <a:ext uri="{FF2B5EF4-FFF2-40B4-BE49-F238E27FC236}">
                <a16:creationId xmlns:a16="http://schemas.microsoft.com/office/drawing/2014/main" id="{518D8CA0-E873-464B-9AD8-845AE4348B26}"/>
              </a:ext>
            </a:extLst>
          </p:cNvPr>
          <p:cNvGrpSpPr/>
          <p:nvPr/>
        </p:nvGrpSpPr>
        <p:grpSpPr>
          <a:xfrm>
            <a:off x="2170709" y="692480"/>
            <a:ext cx="1836000" cy="974186"/>
            <a:chOff x="2192480" y="689168"/>
            <a:chExt cx="1836000" cy="974186"/>
          </a:xfrm>
        </p:grpSpPr>
        <p:sp>
          <p:nvSpPr>
            <p:cNvPr id="21" name="Rectangle 20">
              <a:extLst>
                <a:ext uri="{FF2B5EF4-FFF2-40B4-BE49-F238E27FC236}">
                  <a16:creationId xmlns:a16="http://schemas.microsoft.com/office/drawing/2014/main" id="{F231D9EE-C7A0-497B-9760-6813855A1B40}"/>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Patient</a:t>
              </a:r>
            </a:p>
          </p:txBody>
        </p:sp>
        <p:sp>
          <p:nvSpPr>
            <p:cNvPr id="22" name="Isosceles Triangle 21">
              <a:extLst>
                <a:ext uri="{FF2B5EF4-FFF2-40B4-BE49-F238E27FC236}">
                  <a16:creationId xmlns:a16="http://schemas.microsoft.com/office/drawing/2014/main" id="{A86679EB-D285-4E8F-BF0A-620371F8FA54}"/>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a:extLst>
                <a:ext uri="{FF2B5EF4-FFF2-40B4-BE49-F238E27FC236}">
                  <a16:creationId xmlns:a16="http://schemas.microsoft.com/office/drawing/2014/main" id="{B220D0CF-C14A-422E-9EFD-39212F9D29A5}"/>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Tree>
    <p:extLst>
      <p:ext uri="{BB962C8B-B14F-4D97-AF65-F5344CB8AC3E}">
        <p14:creationId xmlns:p14="http://schemas.microsoft.com/office/powerpoint/2010/main" val="35449028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BCC75A5-1DEB-4F81-80EF-DC6C2C47F2C4}"/>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Closing Notified (Treatment Not started) Cases</a:t>
            </a:r>
          </a:p>
        </p:txBody>
      </p:sp>
      <p:pic>
        <p:nvPicPr>
          <p:cNvPr id="21" name="Picture 20">
            <a:extLst>
              <a:ext uri="{FF2B5EF4-FFF2-40B4-BE49-F238E27FC236}">
                <a16:creationId xmlns:a16="http://schemas.microsoft.com/office/drawing/2014/main" id="{BF14414A-CB47-400B-80F4-39C189FF892E}"/>
              </a:ext>
            </a:extLst>
          </p:cNvPr>
          <p:cNvPicPr>
            <a:picLocks noChangeAspect="1"/>
          </p:cNvPicPr>
          <p:nvPr/>
        </p:nvPicPr>
        <p:blipFill rotWithShape="1">
          <a:blip r:embed="rId2"/>
          <a:srcRect t="9367"/>
          <a:stretch/>
        </p:blipFill>
        <p:spPr>
          <a:xfrm>
            <a:off x="174180" y="2189053"/>
            <a:ext cx="11079956" cy="4375034"/>
          </a:xfrm>
          <a:prstGeom prst="rect">
            <a:avLst/>
          </a:prstGeom>
        </p:spPr>
      </p:pic>
      <p:sp>
        <p:nvSpPr>
          <p:cNvPr id="22" name="Rectangular Callout 15">
            <a:extLst>
              <a:ext uri="{FF2B5EF4-FFF2-40B4-BE49-F238E27FC236}">
                <a16:creationId xmlns:a16="http://schemas.microsoft.com/office/drawing/2014/main" id="{3AB03994-25A6-4D9E-9C33-1A9723D9F8D3}"/>
              </a:ext>
            </a:extLst>
          </p:cNvPr>
          <p:cNvSpPr/>
          <p:nvPr/>
        </p:nvSpPr>
        <p:spPr>
          <a:xfrm flipH="1">
            <a:off x="3967808" y="2930847"/>
            <a:ext cx="1368000" cy="523220"/>
          </a:xfrm>
          <a:prstGeom prst="wedgeRectCallout">
            <a:avLst>
              <a:gd name="adj1" fmla="val 42051"/>
              <a:gd name="adj2" fmla="val 14134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on </a:t>
            </a:r>
            <a:r>
              <a:rPr lang="en-US" kern="1200" dirty="0">
                <a:latin typeface="Corbel" panose="020B0503020204020204"/>
                <a:ea typeface="+mn-ea"/>
                <a:cs typeface="+mn-cs"/>
              </a:rPr>
              <a:t>Outcomes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23" name="Group 22">
            <a:extLst>
              <a:ext uri="{FF2B5EF4-FFF2-40B4-BE49-F238E27FC236}">
                <a16:creationId xmlns:a16="http://schemas.microsoft.com/office/drawing/2014/main" id="{8CB5F8B5-52EB-45C8-8EB9-A86D9649EE49}"/>
              </a:ext>
            </a:extLst>
          </p:cNvPr>
          <p:cNvGrpSpPr/>
          <p:nvPr/>
        </p:nvGrpSpPr>
        <p:grpSpPr>
          <a:xfrm>
            <a:off x="584306" y="728924"/>
            <a:ext cx="1548000" cy="948499"/>
            <a:chOff x="584306" y="728924"/>
            <a:chExt cx="1548000" cy="948499"/>
          </a:xfrm>
        </p:grpSpPr>
        <p:sp>
          <p:nvSpPr>
            <p:cNvPr id="24" name="Rectangle 23">
              <a:extLst>
                <a:ext uri="{FF2B5EF4-FFF2-40B4-BE49-F238E27FC236}">
                  <a16:creationId xmlns:a16="http://schemas.microsoft.com/office/drawing/2014/main" id="{AB69EA15-42D7-44F5-9668-276805144CDF}"/>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Test Pending</a:t>
              </a:r>
            </a:p>
          </p:txBody>
        </p:sp>
        <p:sp>
          <p:nvSpPr>
            <p:cNvPr id="25" name="Rectangle 24">
              <a:extLst>
                <a:ext uri="{FF2B5EF4-FFF2-40B4-BE49-F238E27FC236}">
                  <a16:creationId xmlns:a16="http://schemas.microsoft.com/office/drawing/2014/main" id="{D4339531-6D64-439B-96EB-3EE2A1F49D8B}"/>
                </a:ext>
              </a:extLst>
            </p:cNvPr>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26" name="Group 25">
            <a:extLst>
              <a:ext uri="{FF2B5EF4-FFF2-40B4-BE49-F238E27FC236}">
                <a16:creationId xmlns:a16="http://schemas.microsoft.com/office/drawing/2014/main" id="{1A9359E5-F94A-4D0C-B189-EC75B6475009}"/>
              </a:ext>
            </a:extLst>
          </p:cNvPr>
          <p:cNvGrpSpPr/>
          <p:nvPr/>
        </p:nvGrpSpPr>
        <p:grpSpPr>
          <a:xfrm>
            <a:off x="2192480" y="689168"/>
            <a:ext cx="1836000" cy="974186"/>
            <a:chOff x="2192480" y="689168"/>
            <a:chExt cx="1836000" cy="974186"/>
          </a:xfrm>
        </p:grpSpPr>
        <p:sp>
          <p:nvSpPr>
            <p:cNvPr id="27" name="Rectangle 26">
              <a:extLst>
                <a:ext uri="{FF2B5EF4-FFF2-40B4-BE49-F238E27FC236}">
                  <a16:creationId xmlns:a16="http://schemas.microsoft.com/office/drawing/2014/main" id="{0AFF7724-C249-4939-831D-A0B4742D88A8}"/>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Patient</a:t>
              </a:r>
            </a:p>
          </p:txBody>
        </p:sp>
        <p:sp>
          <p:nvSpPr>
            <p:cNvPr id="28" name="Isosceles Triangle 27">
              <a:extLst>
                <a:ext uri="{FF2B5EF4-FFF2-40B4-BE49-F238E27FC236}">
                  <a16:creationId xmlns:a16="http://schemas.microsoft.com/office/drawing/2014/main" id="{367FD0C0-4803-4816-ACCD-14431F654AAE}"/>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9CFB561C-C726-4A15-82FD-E05085384F5E}"/>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30" name="Isosceles Triangle 29">
            <a:extLst>
              <a:ext uri="{FF2B5EF4-FFF2-40B4-BE49-F238E27FC236}">
                <a16:creationId xmlns:a16="http://schemas.microsoft.com/office/drawing/2014/main" id="{7AE6E49D-503E-472B-9719-5DBED852E339}"/>
              </a:ext>
            </a:extLst>
          </p:cNvPr>
          <p:cNvSpPr/>
          <p:nvPr/>
        </p:nvSpPr>
        <p:spPr>
          <a:xfrm rot="5400000" flipH="1">
            <a:off x="4050986" y="1136191"/>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31" name="Group 30">
            <a:extLst>
              <a:ext uri="{FF2B5EF4-FFF2-40B4-BE49-F238E27FC236}">
                <a16:creationId xmlns:a16="http://schemas.microsoft.com/office/drawing/2014/main" id="{721FFD6B-4E76-4518-85B8-C354C7517E4D}"/>
              </a:ext>
            </a:extLst>
          </p:cNvPr>
          <p:cNvGrpSpPr/>
          <p:nvPr/>
        </p:nvGrpSpPr>
        <p:grpSpPr>
          <a:xfrm>
            <a:off x="4406480" y="728592"/>
            <a:ext cx="1548000" cy="974186"/>
            <a:chOff x="2480480" y="689168"/>
            <a:chExt cx="1548000" cy="974186"/>
          </a:xfrm>
        </p:grpSpPr>
        <p:sp>
          <p:nvSpPr>
            <p:cNvPr id="32" name="Rectangle 31">
              <a:extLst>
                <a:ext uri="{FF2B5EF4-FFF2-40B4-BE49-F238E27FC236}">
                  <a16:creationId xmlns:a16="http://schemas.microsoft.com/office/drawing/2014/main" id="{2DB19701-85F7-45F7-9279-CF7FF810F3A6}"/>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outcomes tab in Patient’s Page</a:t>
              </a:r>
            </a:p>
          </p:txBody>
        </p:sp>
        <p:sp>
          <p:nvSpPr>
            <p:cNvPr id="33" name="Rectangle 32">
              <a:extLst>
                <a:ext uri="{FF2B5EF4-FFF2-40B4-BE49-F238E27FC236}">
                  <a16:creationId xmlns:a16="http://schemas.microsoft.com/office/drawing/2014/main" id="{AFDA0144-A7E2-450F-967C-792DF2FE2CDE}"/>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
        <p:nvSpPr>
          <p:cNvPr id="34" name="Rectangular Callout 15">
            <a:extLst>
              <a:ext uri="{FF2B5EF4-FFF2-40B4-BE49-F238E27FC236}">
                <a16:creationId xmlns:a16="http://schemas.microsoft.com/office/drawing/2014/main" id="{31C26722-4BE9-4F66-8F7E-976F35FBDE22}"/>
              </a:ext>
            </a:extLst>
          </p:cNvPr>
          <p:cNvSpPr/>
          <p:nvPr/>
        </p:nvSpPr>
        <p:spPr>
          <a:xfrm flipH="1">
            <a:off x="10695530" y="3300962"/>
            <a:ext cx="1368000" cy="523220"/>
          </a:xfrm>
          <a:prstGeom prst="wedgeRectCallout">
            <a:avLst>
              <a:gd name="adj1" fmla="val 42051"/>
              <a:gd name="adj2" fmla="val 14134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on </a:t>
            </a:r>
            <a:r>
              <a:rPr lang="en-US" kern="1200" dirty="0">
                <a:latin typeface="Corbel" panose="020B0503020204020204"/>
                <a:ea typeface="+mn-ea"/>
                <a:cs typeface="+mn-cs"/>
              </a:rPr>
              <a:t>close case</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151250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8C56F5-0BE2-4DFA-B3B1-2A8FDD06AE38}"/>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Closing Notified (Treatment Not started) Cases</a:t>
            </a:r>
          </a:p>
        </p:txBody>
      </p:sp>
      <p:grpSp>
        <p:nvGrpSpPr>
          <p:cNvPr id="24" name="Group 23">
            <a:extLst>
              <a:ext uri="{FF2B5EF4-FFF2-40B4-BE49-F238E27FC236}">
                <a16:creationId xmlns:a16="http://schemas.microsoft.com/office/drawing/2014/main" id="{9C0E8269-4443-4F8C-AEB2-918BEF8782EF}"/>
              </a:ext>
            </a:extLst>
          </p:cNvPr>
          <p:cNvGrpSpPr/>
          <p:nvPr/>
        </p:nvGrpSpPr>
        <p:grpSpPr>
          <a:xfrm>
            <a:off x="584306" y="728924"/>
            <a:ext cx="1548000" cy="948499"/>
            <a:chOff x="584306" y="728924"/>
            <a:chExt cx="1548000" cy="948499"/>
          </a:xfrm>
        </p:grpSpPr>
        <p:sp>
          <p:nvSpPr>
            <p:cNvPr id="25" name="Rectangle 24">
              <a:extLst>
                <a:ext uri="{FF2B5EF4-FFF2-40B4-BE49-F238E27FC236}">
                  <a16:creationId xmlns:a16="http://schemas.microsoft.com/office/drawing/2014/main" id="{1DA5D757-B804-4F3D-A283-75486C164A8E}"/>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Test Pending</a:t>
              </a:r>
            </a:p>
          </p:txBody>
        </p:sp>
        <p:sp>
          <p:nvSpPr>
            <p:cNvPr id="26" name="Rectangle 25">
              <a:extLst>
                <a:ext uri="{FF2B5EF4-FFF2-40B4-BE49-F238E27FC236}">
                  <a16:creationId xmlns:a16="http://schemas.microsoft.com/office/drawing/2014/main" id="{B7AC128B-26FC-454C-988E-CB78CEC099D7}"/>
                </a:ext>
              </a:extLst>
            </p:cNvPr>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27" name="Group 26">
            <a:extLst>
              <a:ext uri="{FF2B5EF4-FFF2-40B4-BE49-F238E27FC236}">
                <a16:creationId xmlns:a16="http://schemas.microsoft.com/office/drawing/2014/main" id="{6FCC02D0-AEA6-44F7-B466-12187F440965}"/>
              </a:ext>
            </a:extLst>
          </p:cNvPr>
          <p:cNvGrpSpPr/>
          <p:nvPr/>
        </p:nvGrpSpPr>
        <p:grpSpPr>
          <a:xfrm>
            <a:off x="2192480" y="689168"/>
            <a:ext cx="1836000" cy="974186"/>
            <a:chOff x="2192480" y="689168"/>
            <a:chExt cx="1836000" cy="974186"/>
          </a:xfrm>
        </p:grpSpPr>
        <p:sp>
          <p:nvSpPr>
            <p:cNvPr id="28" name="Rectangle 27">
              <a:extLst>
                <a:ext uri="{FF2B5EF4-FFF2-40B4-BE49-F238E27FC236}">
                  <a16:creationId xmlns:a16="http://schemas.microsoft.com/office/drawing/2014/main" id="{3B3F10B5-D7E1-47BF-975D-5957F497B063}"/>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Patient</a:t>
              </a:r>
            </a:p>
          </p:txBody>
        </p:sp>
        <p:sp>
          <p:nvSpPr>
            <p:cNvPr id="29" name="Isosceles Triangle 28">
              <a:extLst>
                <a:ext uri="{FF2B5EF4-FFF2-40B4-BE49-F238E27FC236}">
                  <a16:creationId xmlns:a16="http://schemas.microsoft.com/office/drawing/2014/main" id="{2F2E5F4E-029D-49E7-8131-95393B8031D1}"/>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0" name="Rectangle 29">
              <a:extLst>
                <a:ext uri="{FF2B5EF4-FFF2-40B4-BE49-F238E27FC236}">
                  <a16:creationId xmlns:a16="http://schemas.microsoft.com/office/drawing/2014/main" id="{69251C50-7624-42CC-A835-F6D8C17A8675}"/>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31" name="Isosceles Triangle 30">
            <a:extLst>
              <a:ext uri="{FF2B5EF4-FFF2-40B4-BE49-F238E27FC236}">
                <a16:creationId xmlns:a16="http://schemas.microsoft.com/office/drawing/2014/main" id="{3081F106-C339-46A3-839D-365A064201BB}"/>
              </a:ext>
            </a:extLst>
          </p:cNvPr>
          <p:cNvSpPr/>
          <p:nvPr/>
        </p:nvSpPr>
        <p:spPr>
          <a:xfrm rot="5400000" flipH="1">
            <a:off x="4050986" y="1136191"/>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32" name="Group 31">
            <a:extLst>
              <a:ext uri="{FF2B5EF4-FFF2-40B4-BE49-F238E27FC236}">
                <a16:creationId xmlns:a16="http://schemas.microsoft.com/office/drawing/2014/main" id="{91DE67BD-489F-4BC5-8B45-07FB14249209}"/>
              </a:ext>
            </a:extLst>
          </p:cNvPr>
          <p:cNvGrpSpPr/>
          <p:nvPr/>
        </p:nvGrpSpPr>
        <p:grpSpPr>
          <a:xfrm>
            <a:off x="4406480" y="728592"/>
            <a:ext cx="1548000" cy="974186"/>
            <a:chOff x="2480480" y="689168"/>
            <a:chExt cx="1548000" cy="974186"/>
          </a:xfrm>
        </p:grpSpPr>
        <p:sp>
          <p:nvSpPr>
            <p:cNvPr id="33" name="Rectangle 32">
              <a:extLst>
                <a:ext uri="{FF2B5EF4-FFF2-40B4-BE49-F238E27FC236}">
                  <a16:creationId xmlns:a16="http://schemas.microsoft.com/office/drawing/2014/main" id="{2D2F52B5-650C-449A-B869-32729B50A09A}"/>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outcomes tab in Patient’s Page</a:t>
              </a:r>
            </a:p>
          </p:txBody>
        </p:sp>
        <p:sp>
          <p:nvSpPr>
            <p:cNvPr id="34" name="Rectangle 33">
              <a:extLst>
                <a:ext uri="{FF2B5EF4-FFF2-40B4-BE49-F238E27FC236}">
                  <a16:creationId xmlns:a16="http://schemas.microsoft.com/office/drawing/2014/main" id="{7582E53A-44D1-497C-B81B-80DA2EA38B18}"/>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pic>
        <p:nvPicPr>
          <p:cNvPr id="3" name="Picture 2">
            <a:extLst>
              <a:ext uri="{FF2B5EF4-FFF2-40B4-BE49-F238E27FC236}">
                <a16:creationId xmlns:a16="http://schemas.microsoft.com/office/drawing/2014/main" id="{C40A5606-83BE-4F49-BD49-09EF41BB6C95}"/>
              </a:ext>
            </a:extLst>
          </p:cNvPr>
          <p:cNvPicPr>
            <a:picLocks noChangeAspect="1"/>
          </p:cNvPicPr>
          <p:nvPr/>
        </p:nvPicPr>
        <p:blipFill>
          <a:blip r:embed="rId2"/>
          <a:stretch>
            <a:fillRect/>
          </a:stretch>
        </p:blipFill>
        <p:spPr>
          <a:xfrm>
            <a:off x="1708271" y="1845363"/>
            <a:ext cx="9333520" cy="4748534"/>
          </a:xfrm>
          <a:prstGeom prst="rect">
            <a:avLst/>
          </a:prstGeom>
        </p:spPr>
      </p:pic>
      <p:sp>
        <p:nvSpPr>
          <p:cNvPr id="35" name="Isosceles Triangle 34">
            <a:extLst>
              <a:ext uri="{FF2B5EF4-FFF2-40B4-BE49-F238E27FC236}">
                <a16:creationId xmlns:a16="http://schemas.microsoft.com/office/drawing/2014/main" id="{879A7E98-B41F-472A-8269-A5CCEBA5A013}"/>
              </a:ext>
            </a:extLst>
          </p:cNvPr>
          <p:cNvSpPr/>
          <p:nvPr/>
        </p:nvSpPr>
        <p:spPr>
          <a:xfrm rot="5400000" flipH="1">
            <a:off x="6021974" y="110463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36" name="Group 35">
            <a:extLst>
              <a:ext uri="{FF2B5EF4-FFF2-40B4-BE49-F238E27FC236}">
                <a16:creationId xmlns:a16="http://schemas.microsoft.com/office/drawing/2014/main" id="{50779CAD-6D09-4CBE-A7BF-17135CD2CA1A}"/>
              </a:ext>
            </a:extLst>
          </p:cNvPr>
          <p:cNvGrpSpPr/>
          <p:nvPr/>
        </p:nvGrpSpPr>
        <p:grpSpPr>
          <a:xfrm>
            <a:off x="6377468" y="697035"/>
            <a:ext cx="1548000" cy="974186"/>
            <a:chOff x="2480480" y="689168"/>
            <a:chExt cx="1548000" cy="974186"/>
          </a:xfrm>
        </p:grpSpPr>
        <p:sp>
          <p:nvSpPr>
            <p:cNvPr id="37" name="Rectangle 36">
              <a:extLst>
                <a:ext uri="{FF2B5EF4-FFF2-40B4-BE49-F238E27FC236}">
                  <a16:creationId xmlns:a16="http://schemas.microsoft.com/office/drawing/2014/main" id="{D0B55A71-30AA-4D27-9954-16F7C69538E5}"/>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reason for closing</a:t>
              </a:r>
            </a:p>
          </p:txBody>
        </p:sp>
        <p:sp>
          <p:nvSpPr>
            <p:cNvPr id="38" name="Rectangle 37">
              <a:extLst>
                <a:ext uri="{FF2B5EF4-FFF2-40B4-BE49-F238E27FC236}">
                  <a16:creationId xmlns:a16="http://schemas.microsoft.com/office/drawing/2014/main" id="{73D05742-220E-43E5-9EC7-90581F98F301}"/>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grpSp>
      <p:sp>
        <p:nvSpPr>
          <p:cNvPr id="39" name="Rectangular Callout 15">
            <a:extLst>
              <a:ext uri="{FF2B5EF4-FFF2-40B4-BE49-F238E27FC236}">
                <a16:creationId xmlns:a16="http://schemas.microsoft.com/office/drawing/2014/main" id="{AD6A2279-51FC-4DCA-8113-D34C2BC6DE3E}"/>
              </a:ext>
            </a:extLst>
          </p:cNvPr>
          <p:cNvSpPr/>
          <p:nvPr/>
        </p:nvSpPr>
        <p:spPr>
          <a:xfrm flipH="1">
            <a:off x="5536614" y="5388002"/>
            <a:ext cx="1368000" cy="523220"/>
          </a:xfrm>
          <a:prstGeom prst="wedgeRectCallout">
            <a:avLst>
              <a:gd name="adj1" fmla="val 97753"/>
              <a:gd name="adj2" fmla="val -16774"/>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Patients current end date</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40" name="Rectangular Callout 15">
            <a:extLst>
              <a:ext uri="{FF2B5EF4-FFF2-40B4-BE49-F238E27FC236}">
                <a16:creationId xmlns:a16="http://schemas.microsoft.com/office/drawing/2014/main" id="{A68E0487-65BD-4EC4-83FB-6499C1B342AE}"/>
              </a:ext>
            </a:extLst>
          </p:cNvPr>
          <p:cNvSpPr/>
          <p:nvPr/>
        </p:nvSpPr>
        <p:spPr>
          <a:xfrm flipH="1">
            <a:off x="6375031" y="4286177"/>
            <a:ext cx="1368000" cy="523220"/>
          </a:xfrm>
          <a:prstGeom prst="wedgeRectCallout">
            <a:avLst>
              <a:gd name="adj1" fmla="val 97753"/>
              <a:gd name="adj2" fmla="val -16774"/>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Reason for closing</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 name="Rectangular Callout 15">
            <a:extLst>
              <a:ext uri="{FF2B5EF4-FFF2-40B4-BE49-F238E27FC236}">
                <a16:creationId xmlns:a16="http://schemas.microsoft.com/office/drawing/2014/main" id="{26E798AF-1AEF-8AEA-BF28-668C65E05199}"/>
              </a:ext>
            </a:extLst>
          </p:cNvPr>
          <p:cNvSpPr/>
          <p:nvPr/>
        </p:nvSpPr>
        <p:spPr>
          <a:xfrm flipH="1">
            <a:off x="9364957" y="4457788"/>
            <a:ext cx="1368000" cy="954107"/>
          </a:xfrm>
          <a:prstGeom prst="wedgeRectCallout">
            <a:avLst>
              <a:gd name="adj1" fmla="val -37009"/>
              <a:gd name="adj2" fmla="val -98518"/>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complete assigning outcome. </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4" name="Rectangle 3">
            <a:extLst>
              <a:ext uri="{FF2B5EF4-FFF2-40B4-BE49-F238E27FC236}">
                <a16:creationId xmlns:a16="http://schemas.microsoft.com/office/drawing/2014/main" id="{8113245B-6531-7252-2FCD-81BABFF279FF}"/>
              </a:ext>
            </a:extLst>
          </p:cNvPr>
          <p:cNvSpPr/>
          <p:nvPr/>
        </p:nvSpPr>
        <p:spPr>
          <a:xfrm>
            <a:off x="10403914" y="3743441"/>
            <a:ext cx="539390" cy="223875"/>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79977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D1316-F59F-4BCE-8743-4C5A852558F4}"/>
              </a:ext>
            </a:extLst>
          </p:cNvPr>
          <p:cNvPicPr>
            <a:picLocks noChangeAspect="1"/>
          </p:cNvPicPr>
          <p:nvPr/>
        </p:nvPicPr>
        <p:blipFill>
          <a:blip r:embed="rId2"/>
          <a:stretch>
            <a:fillRect/>
          </a:stretch>
        </p:blipFill>
        <p:spPr>
          <a:xfrm>
            <a:off x="406862" y="1872419"/>
            <a:ext cx="11689701" cy="4505696"/>
          </a:xfrm>
          <a:prstGeom prst="rect">
            <a:avLst/>
          </a:prstGeom>
        </p:spPr>
      </p:pic>
      <p:sp>
        <p:nvSpPr>
          <p:cNvPr id="4" name="Rectangle 3"/>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Open the Patient’s Page</a:t>
            </a:r>
          </a:p>
        </p:txBody>
      </p:sp>
      <p:sp>
        <p:nvSpPr>
          <p:cNvPr id="5" name="Rectangle 4"/>
          <p:cNvSpPr/>
          <p:nvPr/>
        </p:nvSpPr>
        <p:spPr>
          <a:xfrm>
            <a:off x="916271" y="764263"/>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sp>
        <p:nvSpPr>
          <p:cNvPr id="7" name="Rectangle 6"/>
          <p:cNvSpPr/>
          <p:nvPr/>
        </p:nvSpPr>
        <p:spPr>
          <a:xfrm>
            <a:off x="11010122" y="1801602"/>
            <a:ext cx="995265" cy="307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8" name="Rectangle 7"/>
          <p:cNvSpPr/>
          <p:nvPr/>
        </p:nvSpPr>
        <p:spPr>
          <a:xfrm>
            <a:off x="4164669" y="4391336"/>
            <a:ext cx="900000" cy="34947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9" name="Rectangle 8"/>
          <p:cNvSpPr/>
          <p:nvPr/>
        </p:nvSpPr>
        <p:spPr>
          <a:xfrm>
            <a:off x="4560669" y="2404557"/>
            <a:ext cx="1008000" cy="34947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Rectangular Callout 9"/>
          <p:cNvSpPr/>
          <p:nvPr/>
        </p:nvSpPr>
        <p:spPr>
          <a:xfrm>
            <a:off x="5989942" y="2083994"/>
            <a:ext cx="2052000" cy="495300"/>
          </a:xfrm>
          <a:prstGeom prst="wedgeRectCallout">
            <a:avLst>
              <a:gd name="adj1" fmla="val -65849"/>
              <a:gd name="adj2" fmla="val 48792"/>
            </a:avLst>
          </a:prstGeom>
          <a:solidFill>
            <a:schemeClr val="bg1"/>
          </a:solid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White color box indicates that case is Open</a:t>
            </a:r>
          </a:p>
        </p:txBody>
      </p:sp>
      <p:sp>
        <p:nvSpPr>
          <p:cNvPr id="11" name="Rectangular Callout 10"/>
          <p:cNvSpPr/>
          <p:nvPr/>
        </p:nvSpPr>
        <p:spPr>
          <a:xfrm>
            <a:off x="3804669" y="3079929"/>
            <a:ext cx="1512000" cy="495300"/>
          </a:xfrm>
          <a:prstGeom prst="wedgeRectCallout">
            <a:avLst>
              <a:gd name="adj1" fmla="val -159184"/>
              <a:gd name="adj2" fmla="val 37326"/>
            </a:avLst>
          </a:prstGeom>
          <a:solidFill>
            <a:schemeClr val="bg1"/>
          </a:solid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Status of patient is “On Treatment”</a:t>
            </a:r>
          </a:p>
        </p:txBody>
      </p:sp>
      <p:sp>
        <p:nvSpPr>
          <p:cNvPr id="14" name="Rectangular Callout 13"/>
          <p:cNvSpPr/>
          <p:nvPr/>
        </p:nvSpPr>
        <p:spPr>
          <a:xfrm>
            <a:off x="10858434" y="4070773"/>
            <a:ext cx="1146953" cy="495300"/>
          </a:xfrm>
          <a:prstGeom prst="wedgeRectCallout">
            <a:avLst>
              <a:gd name="adj1" fmla="val 9755"/>
              <a:gd name="adj2" fmla="val 119026"/>
            </a:avLst>
          </a:prstGeom>
          <a:solidFill>
            <a:schemeClr val="bg1"/>
          </a:solid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Close Case</a:t>
            </a:r>
          </a:p>
        </p:txBody>
      </p:sp>
      <p:sp>
        <p:nvSpPr>
          <p:cNvPr id="15" name="TextBox 14"/>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Assign Treatment Outcome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6" name="Group 15">
            <a:extLst>
              <a:ext uri="{FF2B5EF4-FFF2-40B4-BE49-F238E27FC236}">
                <a16:creationId xmlns:a16="http://schemas.microsoft.com/office/drawing/2014/main" id="{54832931-D6D4-4CFF-9687-276C6B4DF582}"/>
              </a:ext>
            </a:extLst>
          </p:cNvPr>
          <p:cNvGrpSpPr/>
          <p:nvPr/>
        </p:nvGrpSpPr>
        <p:grpSpPr>
          <a:xfrm>
            <a:off x="2192480" y="689168"/>
            <a:ext cx="1836000" cy="974186"/>
            <a:chOff x="2192480" y="689168"/>
            <a:chExt cx="1836000" cy="974186"/>
          </a:xfrm>
        </p:grpSpPr>
        <p:sp>
          <p:nvSpPr>
            <p:cNvPr id="17" name="Rectangle 16">
              <a:extLst>
                <a:ext uri="{FF2B5EF4-FFF2-40B4-BE49-F238E27FC236}">
                  <a16:creationId xmlns:a16="http://schemas.microsoft.com/office/drawing/2014/main" id="{E9AF1979-B786-4369-BC6C-7886B5216322}"/>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the Close Case Tab</a:t>
              </a:r>
            </a:p>
          </p:txBody>
        </p:sp>
        <p:sp>
          <p:nvSpPr>
            <p:cNvPr id="18" name="Isosceles Triangle 17">
              <a:extLst>
                <a:ext uri="{FF2B5EF4-FFF2-40B4-BE49-F238E27FC236}">
                  <a16:creationId xmlns:a16="http://schemas.microsoft.com/office/drawing/2014/main" id="{D3C3CFB2-81C6-41D3-8431-E1F4BF09B655}"/>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0123DAD1-EB74-458A-B66B-5AF46731FF4F}"/>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20" name="Group 19">
            <a:extLst>
              <a:ext uri="{FF2B5EF4-FFF2-40B4-BE49-F238E27FC236}">
                <a16:creationId xmlns:a16="http://schemas.microsoft.com/office/drawing/2014/main" id="{D6D1E1DA-FCCA-4495-BB33-0447DAE8739C}"/>
              </a:ext>
            </a:extLst>
          </p:cNvPr>
          <p:cNvGrpSpPr/>
          <p:nvPr/>
        </p:nvGrpSpPr>
        <p:grpSpPr>
          <a:xfrm>
            <a:off x="4113266" y="689168"/>
            <a:ext cx="1836000" cy="974186"/>
            <a:chOff x="2192480" y="689168"/>
            <a:chExt cx="1836000" cy="974186"/>
          </a:xfrm>
        </p:grpSpPr>
        <p:sp>
          <p:nvSpPr>
            <p:cNvPr id="21" name="Rectangle 20">
              <a:extLst>
                <a:ext uri="{FF2B5EF4-FFF2-40B4-BE49-F238E27FC236}">
                  <a16:creationId xmlns:a16="http://schemas.microsoft.com/office/drawing/2014/main" id="{A63CB395-313F-4061-B0CB-76A788A0C855}"/>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Close Case Button</a:t>
              </a:r>
            </a:p>
          </p:txBody>
        </p:sp>
        <p:sp>
          <p:nvSpPr>
            <p:cNvPr id="22" name="Isosceles Triangle 21">
              <a:extLst>
                <a:ext uri="{FF2B5EF4-FFF2-40B4-BE49-F238E27FC236}">
                  <a16:creationId xmlns:a16="http://schemas.microsoft.com/office/drawing/2014/main" id="{0C8593B4-43B5-4337-AF57-BB7133675FB9}"/>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a:extLst>
                <a:ext uri="{FF2B5EF4-FFF2-40B4-BE49-F238E27FC236}">
                  <a16:creationId xmlns:a16="http://schemas.microsoft.com/office/drawing/2014/main" id="{0A29CA0C-A545-405A-93B6-E2DC44B1A2D4}"/>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Tree>
    <p:extLst>
      <p:ext uri="{BB962C8B-B14F-4D97-AF65-F5344CB8AC3E}">
        <p14:creationId xmlns:p14="http://schemas.microsoft.com/office/powerpoint/2010/main" val="11540643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3906"/>
          <a:stretch/>
        </p:blipFill>
        <p:spPr>
          <a:xfrm>
            <a:off x="1066800" y="1801585"/>
            <a:ext cx="10177884" cy="4851919"/>
          </a:xfrm>
          <a:prstGeom prst="rect">
            <a:avLst/>
          </a:prstGeom>
        </p:spPr>
      </p:pic>
      <p:sp>
        <p:nvSpPr>
          <p:cNvPr id="12" name="Rectangle 11"/>
          <p:cNvSpPr/>
          <p:nvPr/>
        </p:nvSpPr>
        <p:spPr>
          <a:xfrm>
            <a:off x="11094097" y="1763485"/>
            <a:ext cx="995265" cy="307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3" name="Rectangular Callout 12"/>
          <p:cNvSpPr/>
          <p:nvPr/>
        </p:nvSpPr>
        <p:spPr>
          <a:xfrm flipH="1">
            <a:off x="5026262" y="4906059"/>
            <a:ext cx="1476000" cy="307777"/>
          </a:xfrm>
          <a:prstGeom prst="wedgeRectCallout">
            <a:avLst>
              <a:gd name="adj1" fmla="val 75270"/>
              <a:gd name="adj2" fmla="val 36600"/>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Select outcome</a:t>
            </a:r>
          </a:p>
        </p:txBody>
      </p:sp>
      <p:sp>
        <p:nvSpPr>
          <p:cNvPr id="16" name="Rectangle 15"/>
          <p:cNvSpPr/>
          <p:nvPr/>
        </p:nvSpPr>
        <p:spPr>
          <a:xfrm>
            <a:off x="10266783" y="4124131"/>
            <a:ext cx="830425" cy="317289"/>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7" name="Rectangular Callout 16"/>
          <p:cNvSpPr/>
          <p:nvPr/>
        </p:nvSpPr>
        <p:spPr>
          <a:xfrm flipH="1">
            <a:off x="5026262" y="5741039"/>
            <a:ext cx="1360024" cy="523220"/>
          </a:xfrm>
          <a:prstGeom prst="wedgeRectCallout">
            <a:avLst>
              <a:gd name="adj1" fmla="val 84764"/>
              <a:gd name="adj2" fmla="val -30621"/>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Enter Outcome date</a:t>
            </a:r>
          </a:p>
        </p:txBody>
      </p:sp>
      <p:sp>
        <p:nvSpPr>
          <p:cNvPr id="19" name="Rectangular Callout 18"/>
          <p:cNvSpPr/>
          <p:nvPr/>
        </p:nvSpPr>
        <p:spPr>
          <a:xfrm flipH="1">
            <a:off x="10040503" y="3296270"/>
            <a:ext cx="1056705" cy="523220"/>
          </a:xfrm>
          <a:prstGeom prst="wedgeRectCallout">
            <a:avLst>
              <a:gd name="adj1" fmla="val -24106"/>
              <a:gd name="adj2" fmla="val 84095"/>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Click on Submit</a:t>
            </a:r>
          </a:p>
        </p:txBody>
      </p:sp>
      <p:sp>
        <p:nvSpPr>
          <p:cNvPr id="18" name="TextBox 17"/>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Assign Treatment Outcome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5" name="Rectangle 14">
            <a:extLst>
              <a:ext uri="{FF2B5EF4-FFF2-40B4-BE49-F238E27FC236}">
                <a16:creationId xmlns:a16="http://schemas.microsoft.com/office/drawing/2014/main" id="{33BE8819-D69E-4AE6-815C-A7B20A019608}"/>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Open the Patient’s Page</a:t>
            </a:r>
          </a:p>
        </p:txBody>
      </p:sp>
      <p:sp>
        <p:nvSpPr>
          <p:cNvPr id="20" name="Rectangle 19">
            <a:extLst>
              <a:ext uri="{FF2B5EF4-FFF2-40B4-BE49-F238E27FC236}">
                <a16:creationId xmlns:a16="http://schemas.microsoft.com/office/drawing/2014/main" id="{7E892D34-F2D2-4495-BEEC-DE2A39892C14}"/>
              </a:ext>
            </a:extLst>
          </p:cNvPr>
          <p:cNvSpPr/>
          <p:nvPr/>
        </p:nvSpPr>
        <p:spPr>
          <a:xfrm>
            <a:off x="916271" y="764263"/>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nvGrpSpPr>
          <p:cNvPr id="21" name="Group 20">
            <a:extLst>
              <a:ext uri="{FF2B5EF4-FFF2-40B4-BE49-F238E27FC236}">
                <a16:creationId xmlns:a16="http://schemas.microsoft.com/office/drawing/2014/main" id="{5AD3ECE2-1DBB-41EE-A109-AB0CA1BB6325}"/>
              </a:ext>
            </a:extLst>
          </p:cNvPr>
          <p:cNvGrpSpPr/>
          <p:nvPr/>
        </p:nvGrpSpPr>
        <p:grpSpPr>
          <a:xfrm>
            <a:off x="2192480" y="689168"/>
            <a:ext cx="1836000" cy="974186"/>
            <a:chOff x="2192480" y="689168"/>
            <a:chExt cx="1836000" cy="974186"/>
          </a:xfrm>
        </p:grpSpPr>
        <p:sp>
          <p:nvSpPr>
            <p:cNvPr id="22" name="Rectangle 21">
              <a:extLst>
                <a:ext uri="{FF2B5EF4-FFF2-40B4-BE49-F238E27FC236}">
                  <a16:creationId xmlns:a16="http://schemas.microsoft.com/office/drawing/2014/main" id="{B9EBDE18-C557-47F6-8E4E-44C5480DD77B}"/>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the Close Case Tab</a:t>
              </a:r>
            </a:p>
          </p:txBody>
        </p:sp>
        <p:sp>
          <p:nvSpPr>
            <p:cNvPr id="23" name="Isosceles Triangle 22">
              <a:extLst>
                <a:ext uri="{FF2B5EF4-FFF2-40B4-BE49-F238E27FC236}">
                  <a16:creationId xmlns:a16="http://schemas.microsoft.com/office/drawing/2014/main" id="{16F79E2F-0DC6-4C9D-BF97-A29139632F1C}"/>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FDCFC11E-37CC-4CAE-86D6-4F71A904E1B2}"/>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25" name="Group 24">
            <a:extLst>
              <a:ext uri="{FF2B5EF4-FFF2-40B4-BE49-F238E27FC236}">
                <a16:creationId xmlns:a16="http://schemas.microsoft.com/office/drawing/2014/main" id="{DF823122-7252-431D-94EB-4794E2215F49}"/>
              </a:ext>
            </a:extLst>
          </p:cNvPr>
          <p:cNvGrpSpPr/>
          <p:nvPr/>
        </p:nvGrpSpPr>
        <p:grpSpPr>
          <a:xfrm>
            <a:off x="4113266" y="689168"/>
            <a:ext cx="1836000" cy="974186"/>
            <a:chOff x="2192480" y="689168"/>
            <a:chExt cx="1836000" cy="974186"/>
          </a:xfrm>
        </p:grpSpPr>
        <p:sp>
          <p:nvSpPr>
            <p:cNvPr id="26" name="Rectangle 25">
              <a:extLst>
                <a:ext uri="{FF2B5EF4-FFF2-40B4-BE49-F238E27FC236}">
                  <a16:creationId xmlns:a16="http://schemas.microsoft.com/office/drawing/2014/main" id="{B5432FE0-E293-47FA-A719-D666476FD97C}"/>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Close Case Button</a:t>
              </a:r>
            </a:p>
          </p:txBody>
        </p:sp>
        <p:sp>
          <p:nvSpPr>
            <p:cNvPr id="27" name="Isosceles Triangle 26">
              <a:extLst>
                <a:ext uri="{FF2B5EF4-FFF2-40B4-BE49-F238E27FC236}">
                  <a16:creationId xmlns:a16="http://schemas.microsoft.com/office/drawing/2014/main" id="{5AEDD2F4-C9EB-4550-9D47-4542221EC813}"/>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FCCB67BB-C8A5-44F3-96A7-AC5C76FEEFE6}"/>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
        <p:nvSpPr>
          <p:cNvPr id="29" name="Isosceles Triangle 28">
            <a:extLst>
              <a:ext uri="{FF2B5EF4-FFF2-40B4-BE49-F238E27FC236}">
                <a16:creationId xmlns:a16="http://schemas.microsoft.com/office/drawing/2014/main" id="{1127A1F5-97B8-4EB5-A058-B42149D6CE7C}"/>
              </a:ext>
            </a:extLst>
          </p:cNvPr>
          <p:cNvSpPr/>
          <p:nvPr/>
        </p:nvSpPr>
        <p:spPr>
          <a:xfrm rot="5400000" flipH="1">
            <a:off x="6034052" y="1108411"/>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30" name="Group 29">
            <a:extLst>
              <a:ext uri="{FF2B5EF4-FFF2-40B4-BE49-F238E27FC236}">
                <a16:creationId xmlns:a16="http://schemas.microsoft.com/office/drawing/2014/main" id="{FF0B09AD-97A1-473A-96DD-7FF7A5F52B91}"/>
              </a:ext>
            </a:extLst>
          </p:cNvPr>
          <p:cNvGrpSpPr/>
          <p:nvPr/>
        </p:nvGrpSpPr>
        <p:grpSpPr>
          <a:xfrm>
            <a:off x="6385928" y="666776"/>
            <a:ext cx="1548000" cy="974186"/>
            <a:chOff x="2480480" y="689168"/>
            <a:chExt cx="1548000" cy="974186"/>
          </a:xfrm>
        </p:grpSpPr>
        <p:sp>
          <p:nvSpPr>
            <p:cNvPr id="31" name="Rectangle 30">
              <a:extLst>
                <a:ext uri="{FF2B5EF4-FFF2-40B4-BE49-F238E27FC236}">
                  <a16:creationId xmlns:a16="http://schemas.microsoft.com/office/drawing/2014/main" id="{366CED78-CC30-4973-9205-AC2410FF5435}"/>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the reason for closing case and click Submit</a:t>
              </a:r>
            </a:p>
          </p:txBody>
        </p:sp>
        <p:sp>
          <p:nvSpPr>
            <p:cNvPr id="32" name="Rectangle 31">
              <a:extLst>
                <a:ext uri="{FF2B5EF4-FFF2-40B4-BE49-F238E27FC236}">
                  <a16:creationId xmlns:a16="http://schemas.microsoft.com/office/drawing/2014/main" id="{F063E168-1025-47BB-8351-7E93B6AA3CB4}"/>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grpSp>
    </p:spTree>
    <p:extLst>
      <p:ext uri="{BB962C8B-B14F-4D97-AF65-F5344CB8AC3E}">
        <p14:creationId xmlns:p14="http://schemas.microsoft.com/office/powerpoint/2010/main" val="8861891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4258"/>
          <a:stretch/>
        </p:blipFill>
        <p:spPr>
          <a:xfrm>
            <a:off x="892628" y="1828799"/>
            <a:ext cx="10221686" cy="4739951"/>
          </a:xfrm>
          <a:prstGeom prst="rect">
            <a:avLst/>
          </a:prstGeom>
        </p:spPr>
      </p:pic>
      <p:sp>
        <p:nvSpPr>
          <p:cNvPr id="11" name="Rectangle 10"/>
          <p:cNvSpPr/>
          <p:nvPr/>
        </p:nvSpPr>
        <p:spPr>
          <a:xfrm>
            <a:off x="10007080" y="1828799"/>
            <a:ext cx="995265" cy="307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4" name="Rectangular Callout 13"/>
          <p:cNvSpPr/>
          <p:nvPr/>
        </p:nvSpPr>
        <p:spPr>
          <a:xfrm flipH="1">
            <a:off x="6791514" y="2517294"/>
            <a:ext cx="2232000" cy="523220"/>
          </a:xfrm>
          <a:prstGeom prst="wedgeRectCallout">
            <a:avLst>
              <a:gd name="adj1" fmla="val 72054"/>
              <a:gd name="adj2" fmla="val 10685"/>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Green color box Indicates Outcome has been updated</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2" name="Rectangular Callout 11"/>
          <p:cNvSpPr/>
          <p:nvPr/>
        </p:nvSpPr>
        <p:spPr>
          <a:xfrm>
            <a:off x="3412956" y="3156197"/>
            <a:ext cx="1800000" cy="495300"/>
          </a:xfrm>
          <a:prstGeom prst="wedgeRectCallout">
            <a:avLst>
              <a:gd name="adj1" fmla="val -83589"/>
              <a:gd name="adj2" fmla="val 30732"/>
            </a:avLst>
          </a:prstGeom>
          <a:solidFill>
            <a:schemeClr val="bg1"/>
          </a:solid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Status of patient is “Outcome Assigned”</a:t>
            </a:r>
          </a:p>
        </p:txBody>
      </p:sp>
      <p:sp>
        <p:nvSpPr>
          <p:cNvPr id="13" name="TextBox 12"/>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Assign Treatment Outcome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1" name="Content Placeholder 4">
            <a:extLst>
              <a:ext uri="{FF2B5EF4-FFF2-40B4-BE49-F238E27FC236}">
                <a16:creationId xmlns:a16="http://schemas.microsoft.com/office/drawing/2014/main" id="{47CB9EC6-909E-414B-84D5-8ED71563C63E}"/>
              </a:ext>
            </a:extLst>
          </p:cNvPr>
          <p:cNvSpPr txBox="1">
            <a:spLocks/>
          </p:cNvSpPr>
          <p:nvPr/>
        </p:nvSpPr>
        <p:spPr>
          <a:xfrm>
            <a:off x="405632" y="919299"/>
            <a:ext cx="7315200" cy="45207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n-GB" sz="2000" b="0" i="0" u="none" strike="noStrike" kern="1200" cap="none" spc="0" normalizeH="0" baseline="0" noProof="0" dirty="0">
                <a:ln>
                  <a:noFill/>
                </a:ln>
                <a:solidFill>
                  <a:srgbClr val="000F46"/>
                </a:solidFill>
                <a:effectLst/>
                <a:uLnTx/>
                <a:uFillTx/>
                <a:latin typeface="Corbel" panose="020B0503020204020204"/>
                <a:ea typeface="+mn-ea"/>
                <a:cs typeface="+mn-cs"/>
              </a:rPr>
              <a:t> Verify that the status is changed to Outcome Assigned(Notified)</a:t>
            </a:r>
          </a:p>
        </p:txBody>
      </p:sp>
    </p:spTree>
    <p:extLst>
      <p:ext uri="{BB962C8B-B14F-4D97-AF65-F5344CB8AC3E}">
        <p14:creationId xmlns:p14="http://schemas.microsoft.com/office/powerpoint/2010/main" val="36236321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FF8415-0881-414F-9F5D-7B4A6539F5D1}"/>
              </a:ext>
            </a:extLst>
          </p:cNvPr>
          <p:cNvPicPr>
            <a:picLocks noChangeAspect="1"/>
          </p:cNvPicPr>
          <p:nvPr/>
        </p:nvPicPr>
        <p:blipFill>
          <a:blip r:embed="rId2"/>
          <a:stretch>
            <a:fillRect/>
          </a:stretch>
        </p:blipFill>
        <p:spPr>
          <a:xfrm>
            <a:off x="7881257" y="2931526"/>
            <a:ext cx="4310743" cy="2827017"/>
          </a:xfrm>
          <a:prstGeom prst="rect">
            <a:avLst/>
          </a:prstGeom>
        </p:spPr>
      </p:pic>
      <p:sp>
        <p:nvSpPr>
          <p:cNvPr id="5" name="TextBox 4">
            <a:extLst>
              <a:ext uri="{FF2B5EF4-FFF2-40B4-BE49-F238E27FC236}">
                <a16:creationId xmlns:a16="http://schemas.microsoft.com/office/drawing/2014/main" id="{49D04C2C-2E64-4B2F-9A92-CD1FF195BA37}"/>
              </a:ext>
            </a:extLst>
          </p:cNvPr>
          <p:cNvSpPr txBox="1"/>
          <p:nvPr/>
        </p:nvSpPr>
        <p:spPr>
          <a:xfrm>
            <a:off x="3309256" y="1099457"/>
            <a:ext cx="6763891" cy="307777"/>
          </a:xfrm>
          <a:prstGeom prst="rect">
            <a:avLst/>
          </a:prstGeom>
          <a:noFill/>
        </p:spPr>
        <p:txBody>
          <a:bodyPr wrap="square" rtlCol="0">
            <a:spAutoFit/>
          </a:bodyPr>
          <a:lstStyle/>
          <a:p>
            <a:r>
              <a:rPr lang="en-IN" dirty="0"/>
              <a:t>Click on Edit End Date button to change the end date of the beneficiary record .</a:t>
            </a:r>
          </a:p>
        </p:txBody>
      </p:sp>
      <p:sp>
        <p:nvSpPr>
          <p:cNvPr id="8" name="TextBox 7">
            <a:extLst>
              <a:ext uri="{FF2B5EF4-FFF2-40B4-BE49-F238E27FC236}">
                <a16:creationId xmlns:a16="http://schemas.microsoft.com/office/drawing/2014/main" id="{0E29956C-9BD0-4DB1-AFC0-F5D1B2D630F7}"/>
              </a:ext>
            </a:extLst>
          </p:cNvPr>
          <p:cNvSpPr txBox="1"/>
          <p:nvPr/>
        </p:nvSpPr>
        <p:spPr>
          <a:xfrm>
            <a:off x="2653748" y="0"/>
            <a:ext cx="7195930" cy="523220"/>
          </a:xfrm>
          <a:prstGeom prst="rect">
            <a:avLst/>
          </a:prstGeom>
          <a:noFill/>
        </p:spPr>
        <p:txBody>
          <a:bodyPr wrap="square" rtlCol="0">
            <a:spAutoFit/>
          </a:bodyPr>
          <a:lstStyle/>
          <a:p>
            <a:pPr lvl="0" defTabSz="457200">
              <a:buClrTx/>
              <a:defRPr/>
            </a:pPr>
            <a:r>
              <a:rPr lang="en-US" sz="2800" b="1" kern="1200" dirty="0">
                <a:solidFill>
                  <a:srgbClr val="FFFFFF"/>
                </a:solidFill>
                <a:latin typeface="Corbel" panose="020B0503020204020204"/>
              </a:rPr>
              <a:t>Edit Treatment Outcome date</a:t>
            </a:r>
            <a:endParaRPr lang="en-IN" sz="2800" b="1" kern="1200" dirty="0">
              <a:solidFill>
                <a:srgbClr val="FFFFFF"/>
              </a:solidFill>
              <a:latin typeface="Corbel" panose="020B0503020204020204"/>
            </a:endParaRPr>
          </a:p>
        </p:txBody>
      </p:sp>
      <p:pic>
        <p:nvPicPr>
          <p:cNvPr id="9" name="Picture 8">
            <a:extLst>
              <a:ext uri="{FF2B5EF4-FFF2-40B4-BE49-F238E27FC236}">
                <a16:creationId xmlns:a16="http://schemas.microsoft.com/office/drawing/2014/main" id="{C689899E-4F90-48ED-9FDA-D93ADC3E2EB8}"/>
              </a:ext>
            </a:extLst>
          </p:cNvPr>
          <p:cNvPicPr>
            <a:picLocks noChangeAspect="1"/>
          </p:cNvPicPr>
          <p:nvPr/>
        </p:nvPicPr>
        <p:blipFill>
          <a:blip r:embed="rId3"/>
          <a:stretch>
            <a:fillRect/>
          </a:stretch>
        </p:blipFill>
        <p:spPr>
          <a:xfrm>
            <a:off x="236843" y="1612796"/>
            <a:ext cx="7088593" cy="2732238"/>
          </a:xfrm>
          <a:prstGeom prst="rect">
            <a:avLst/>
          </a:prstGeom>
          <a:ln>
            <a:solidFill>
              <a:schemeClr val="tx1"/>
            </a:solidFill>
          </a:ln>
        </p:spPr>
      </p:pic>
      <p:sp>
        <p:nvSpPr>
          <p:cNvPr id="2" name="Rectangle 1">
            <a:extLst>
              <a:ext uri="{FF2B5EF4-FFF2-40B4-BE49-F238E27FC236}">
                <a16:creationId xmlns:a16="http://schemas.microsoft.com/office/drawing/2014/main" id="{B1CEB650-A61B-6610-778B-F0D93E04947F}"/>
              </a:ext>
            </a:extLst>
          </p:cNvPr>
          <p:cNvSpPr/>
          <p:nvPr/>
        </p:nvSpPr>
        <p:spPr>
          <a:xfrm>
            <a:off x="6687320" y="3625454"/>
            <a:ext cx="613131" cy="223875"/>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D07BF60F-609E-46F4-1925-890977A12D33}"/>
              </a:ext>
            </a:extLst>
          </p:cNvPr>
          <p:cNvSpPr/>
          <p:nvPr/>
        </p:nvSpPr>
        <p:spPr>
          <a:xfrm>
            <a:off x="9766932" y="3317062"/>
            <a:ext cx="2046525" cy="2257828"/>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284339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a:xfrm>
            <a:off x="3867912" y="868680"/>
            <a:ext cx="4564888" cy="5120640"/>
          </a:xfrm>
        </p:spPr>
        <p:txBody>
          <a:bodyPr>
            <a:normAutofit fontScale="92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 and management</a:t>
            </a:r>
          </a:p>
          <a:p>
            <a:r>
              <a:rPr lang="en-IN" dirty="0"/>
              <a:t>Closing case</a:t>
            </a:r>
          </a:p>
          <a:p>
            <a:r>
              <a:rPr lang="en-IN" dirty="0"/>
              <a:t>Reinitiating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2" name="Rectangle 1">
            <a:extLst>
              <a:ext uri="{FF2B5EF4-FFF2-40B4-BE49-F238E27FC236}">
                <a16:creationId xmlns:a16="http://schemas.microsoft.com/office/drawing/2014/main" id="{32F556DC-9119-4C86-9462-84D572EFBC0F}"/>
              </a:ext>
            </a:extLst>
          </p:cNvPr>
          <p:cNvSpPr/>
          <p:nvPr/>
        </p:nvSpPr>
        <p:spPr>
          <a:xfrm>
            <a:off x="3867912" y="2593410"/>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691391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B34CC0-B895-4B9F-A880-831E58B9E26B}"/>
              </a:ext>
            </a:extLst>
          </p:cNvPr>
          <p:cNvPicPr>
            <a:picLocks noChangeAspect="1"/>
          </p:cNvPicPr>
          <p:nvPr/>
        </p:nvPicPr>
        <p:blipFill>
          <a:blip r:embed="rId2"/>
          <a:stretch>
            <a:fillRect/>
          </a:stretch>
        </p:blipFill>
        <p:spPr>
          <a:xfrm>
            <a:off x="239660" y="1883356"/>
            <a:ext cx="11694368" cy="4751489"/>
          </a:xfrm>
          <a:prstGeom prst="rect">
            <a:avLst/>
          </a:prstGeom>
        </p:spPr>
      </p:pic>
      <p:sp>
        <p:nvSpPr>
          <p:cNvPr id="14" name="Rectangle 13"/>
          <p:cNvSpPr/>
          <p:nvPr/>
        </p:nvSpPr>
        <p:spPr>
          <a:xfrm>
            <a:off x="11069217" y="2052734"/>
            <a:ext cx="995265" cy="307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7" name="Rectangular Callout 16"/>
          <p:cNvSpPr/>
          <p:nvPr/>
        </p:nvSpPr>
        <p:spPr>
          <a:xfrm flipH="1">
            <a:off x="3933266" y="5327881"/>
            <a:ext cx="2016000" cy="523220"/>
          </a:xfrm>
          <a:prstGeom prst="wedgeRectCallout">
            <a:avLst>
              <a:gd name="adj1" fmla="val 63521"/>
              <a:gd name="adj2" fmla="val -31743"/>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Shows Treatment outcome updated earlier</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9" name="Rectangular Callout 18"/>
          <p:cNvSpPr/>
          <p:nvPr/>
        </p:nvSpPr>
        <p:spPr>
          <a:xfrm flipH="1">
            <a:off x="9218857" y="5714266"/>
            <a:ext cx="2160000" cy="523220"/>
          </a:xfrm>
          <a:prstGeom prst="wedgeRectCallout">
            <a:avLst>
              <a:gd name="adj1" fmla="val -35459"/>
              <a:gd name="adj2" fmla="val -112602"/>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edit treatment outcome details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0" name="TextBox 19"/>
          <p:cNvSpPr txBox="1"/>
          <p:nvPr/>
        </p:nvSpPr>
        <p:spPr>
          <a:xfrm>
            <a:off x="2653747" y="0"/>
            <a:ext cx="82849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Reopening case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9E347D08-072B-497B-8EDA-DB3B959A8415}"/>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Open the Patient’s Page</a:t>
            </a:r>
          </a:p>
        </p:txBody>
      </p:sp>
      <p:sp>
        <p:nvSpPr>
          <p:cNvPr id="18" name="Rectangle 17">
            <a:extLst>
              <a:ext uri="{FF2B5EF4-FFF2-40B4-BE49-F238E27FC236}">
                <a16:creationId xmlns:a16="http://schemas.microsoft.com/office/drawing/2014/main" id="{BEB7286E-E94B-4EAC-A3E3-249EFFBD736D}"/>
              </a:ext>
            </a:extLst>
          </p:cNvPr>
          <p:cNvSpPr/>
          <p:nvPr/>
        </p:nvSpPr>
        <p:spPr>
          <a:xfrm>
            <a:off x="916271" y="764263"/>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nvGrpSpPr>
          <p:cNvPr id="22" name="Group 21">
            <a:extLst>
              <a:ext uri="{FF2B5EF4-FFF2-40B4-BE49-F238E27FC236}">
                <a16:creationId xmlns:a16="http://schemas.microsoft.com/office/drawing/2014/main" id="{7E4A82D3-9EC4-445C-8B45-AAC4E9B5295D}"/>
              </a:ext>
            </a:extLst>
          </p:cNvPr>
          <p:cNvGrpSpPr/>
          <p:nvPr/>
        </p:nvGrpSpPr>
        <p:grpSpPr>
          <a:xfrm>
            <a:off x="2192480" y="689168"/>
            <a:ext cx="1836000" cy="974186"/>
            <a:chOff x="2192480" y="689168"/>
            <a:chExt cx="1836000" cy="974186"/>
          </a:xfrm>
        </p:grpSpPr>
        <p:sp>
          <p:nvSpPr>
            <p:cNvPr id="23" name="Rectangle 22">
              <a:extLst>
                <a:ext uri="{FF2B5EF4-FFF2-40B4-BE49-F238E27FC236}">
                  <a16:creationId xmlns:a16="http://schemas.microsoft.com/office/drawing/2014/main" id="{EBB54115-1ECC-4B35-ADC3-0ECA3E64FB3B}"/>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the Reopen Case Tab</a:t>
              </a:r>
            </a:p>
          </p:txBody>
        </p:sp>
        <p:sp>
          <p:nvSpPr>
            <p:cNvPr id="24" name="Isosceles Triangle 23">
              <a:extLst>
                <a:ext uri="{FF2B5EF4-FFF2-40B4-BE49-F238E27FC236}">
                  <a16:creationId xmlns:a16="http://schemas.microsoft.com/office/drawing/2014/main" id="{6578438B-9B03-4B7A-BD8D-717906916B67}"/>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34762D5F-5D9F-4291-A6C9-68F1AF209122}"/>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26" name="Group 25">
            <a:extLst>
              <a:ext uri="{FF2B5EF4-FFF2-40B4-BE49-F238E27FC236}">
                <a16:creationId xmlns:a16="http://schemas.microsoft.com/office/drawing/2014/main" id="{68A1C69C-EFA1-478A-997C-A21A6F1D1CBB}"/>
              </a:ext>
            </a:extLst>
          </p:cNvPr>
          <p:cNvGrpSpPr/>
          <p:nvPr/>
        </p:nvGrpSpPr>
        <p:grpSpPr>
          <a:xfrm>
            <a:off x="4113266" y="689168"/>
            <a:ext cx="1836000" cy="974186"/>
            <a:chOff x="2192480" y="689168"/>
            <a:chExt cx="1836000" cy="974186"/>
          </a:xfrm>
        </p:grpSpPr>
        <p:sp>
          <p:nvSpPr>
            <p:cNvPr id="27" name="Rectangle 26">
              <a:extLst>
                <a:ext uri="{FF2B5EF4-FFF2-40B4-BE49-F238E27FC236}">
                  <a16:creationId xmlns:a16="http://schemas.microsoft.com/office/drawing/2014/main" id="{A5692B36-6185-45E3-89FA-C92510FEAEEF}"/>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Reopen Case Button</a:t>
              </a:r>
            </a:p>
          </p:txBody>
        </p:sp>
        <p:sp>
          <p:nvSpPr>
            <p:cNvPr id="28" name="Isosceles Triangle 27">
              <a:extLst>
                <a:ext uri="{FF2B5EF4-FFF2-40B4-BE49-F238E27FC236}">
                  <a16:creationId xmlns:a16="http://schemas.microsoft.com/office/drawing/2014/main" id="{2E7BBF99-9F50-4AF2-ACD4-FE60A68E8D7D}"/>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41310599-D7BD-4B64-AD64-F413E1144137}"/>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Tree>
    <p:extLst>
      <p:ext uri="{BB962C8B-B14F-4D97-AF65-F5344CB8AC3E}">
        <p14:creationId xmlns:p14="http://schemas.microsoft.com/office/powerpoint/2010/main" val="39247664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14615"/>
          <a:stretch/>
        </p:blipFill>
        <p:spPr>
          <a:xfrm>
            <a:off x="1230085" y="1884999"/>
            <a:ext cx="10094168" cy="4739735"/>
          </a:xfrm>
          <a:prstGeom prst="rect">
            <a:avLst/>
          </a:prstGeom>
        </p:spPr>
      </p:pic>
      <p:sp>
        <p:nvSpPr>
          <p:cNvPr id="14" name="Rectangle 13"/>
          <p:cNvSpPr/>
          <p:nvPr/>
        </p:nvSpPr>
        <p:spPr>
          <a:xfrm>
            <a:off x="10328988" y="1884999"/>
            <a:ext cx="995265" cy="307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6" name="Rectangular Callout 15"/>
          <p:cNvSpPr/>
          <p:nvPr/>
        </p:nvSpPr>
        <p:spPr>
          <a:xfrm flipH="1">
            <a:off x="5413310" y="4894038"/>
            <a:ext cx="1368000" cy="523220"/>
          </a:xfrm>
          <a:prstGeom prst="wedgeRectCallout">
            <a:avLst>
              <a:gd name="adj1" fmla="val 98789"/>
              <a:gd name="adj2" fmla="val 11289"/>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Edit  date and click on Submit</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31EE041C-FC24-4EA4-9123-5790AF52E67C}"/>
              </a:ext>
            </a:extLst>
          </p:cNvPr>
          <p:cNvSpPr txBox="1"/>
          <p:nvPr/>
        </p:nvSpPr>
        <p:spPr>
          <a:xfrm>
            <a:off x="2653747" y="0"/>
            <a:ext cx="82849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Reopening case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611E6265-1D8C-40FE-98EA-80EE516968BB}"/>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Open the Patient’s Page</a:t>
            </a:r>
          </a:p>
        </p:txBody>
      </p:sp>
      <p:sp>
        <p:nvSpPr>
          <p:cNvPr id="9" name="Rectangle 8">
            <a:extLst>
              <a:ext uri="{FF2B5EF4-FFF2-40B4-BE49-F238E27FC236}">
                <a16:creationId xmlns:a16="http://schemas.microsoft.com/office/drawing/2014/main" id="{515CA31B-8B6F-40C8-A20C-5B527A71F231}"/>
              </a:ext>
            </a:extLst>
          </p:cNvPr>
          <p:cNvSpPr/>
          <p:nvPr/>
        </p:nvSpPr>
        <p:spPr>
          <a:xfrm>
            <a:off x="916271" y="764263"/>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nvGrpSpPr>
          <p:cNvPr id="10" name="Group 9">
            <a:extLst>
              <a:ext uri="{FF2B5EF4-FFF2-40B4-BE49-F238E27FC236}">
                <a16:creationId xmlns:a16="http://schemas.microsoft.com/office/drawing/2014/main" id="{5A1A4F92-E6F9-4090-A77A-487D362A0073}"/>
              </a:ext>
            </a:extLst>
          </p:cNvPr>
          <p:cNvGrpSpPr/>
          <p:nvPr/>
        </p:nvGrpSpPr>
        <p:grpSpPr>
          <a:xfrm>
            <a:off x="2192480" y="689168"/>
            <a:ext cx="1836000" cy="974186"/>
            <a:chOff x="2192480" y="689168"/>
            <a:chExt cx="1836000" cy="974186"/>
          </a:xfrm>
        </p:grpSpPr>
        <p:sp>
          <p:nvSpPr>
            <p:cNvPr id="11" name="Rectangle 10">
              <a:extLst>
                <a:ext uri="{FF2B5EF4-FFF2-40B4-BE49-F238E27FC236}">
                  <a16:creationId xmlns:a16="http://schemas.microsoft.com/office/drawing/2014/main" id="{C983A0CD-165C-419D-B21D-DB295E00333E}"/>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the Reopen Case Tab</a:t>
              </a:r>
            </a:p>
          </p:txBody>
        </p:sp>
        <p:sp>
          <p:nvSpPr>
            <p:cNvPr id="12" name="Isosceles Triangle 11">
              <a:extLst>
                <a:ext uri="{FF2B5EF4-FFF2-40B4-BE49-F238E27FC236}">
                  <a16:creationId xmlns:a16="http://schemas.microsoft.com/office/drawing/2014/main" id="{64F068A7-0C93-4B45-871B-CB84E1493492}"/>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5" name="Rectangle 14">
              <a:extLst>
                <a:ext uri="{FF2B5EF4-FFF2-40B4-BE49-F238E27FC236}">
                  <a16:creationId xmlns:a16="http://schemas.microsoft.com/office/drawing/2014/main" id="{3E6F473D-FAD8-4B53-9D36-3D45DFB0977D}"/>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17" name="Group 16">
            <a:extLst>
              <a:ext uri="{FF2B5EF4-FFF2-40B4-BE49-F238E27FC236}">
                <a16:creationId xmlns:a16="http://schemas.microsoft.com/office/drawing/2014/main" id="{FBD94F7A-7075-4E7D-A58E-98B1A86172C9}"/>
              </a:ext>
            </a:extLst>
          </p:cNvPr>
          <p:cNvGrpSpPr/>
          <p:nvPr/>
        </p:nvGrpSpPr>
        <p:grpSpPr>
          <a:xfrm>
            <a:off x="4113266" y="689168"/>
            <a:ext cx="1836000" cy="974186"/>
            <a:chOff x="2192480" y="689168"/>
            <a:chExt cx="1836000" cy="974186"/>
          </a:xfrm>
        </p:grpSpPr>
        <p:sp>
          <p:nvSpPr>
            <p:cNvPr id="20" name="Rectangle 19">
              <a:extLst>
                <a:ext uri="{FF2B5EF4-FFF2-40B4-BE49-F238E27FC236}">
                  <a16:creationId xmlns:a16="http://schemas.microsoft.com/office/drawing/2014/main" id="{64C07D38-B366-434F-8670-C85455D32B35}"/>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Reopen Case Button</a:t>
              </a:r>
            </a:p>
          </p:txBody>
        </p:sp>
        <p:sp>
          <p:nvSpPr>
            <p:cNvPr id="21" name="Isosceles Triangle 20">
              <a:extLst>
                <a:ext uri="{FF2B5EF4-FFF2-40B4-BE49-F238E27FC236}">
                  <a16:creationId xmlns:a16="http://schemas.microsoft.com/office/drawing/2014/main" id="{6F99C3A3-A653-45DB-93BB-367401EEC400}"/>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EA23C8C5-527A-409F-A94A-96E82CC342E7}"/>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grpSp>
        <p:nvGrpSpPr>
          <p:cNvPr id="23" name="Group 22">
            <a:extLst>
              <a:ext uri="{FF2B5EF4-FFF2-40B4-BE49-F238E27FC236}">
                <a16:creationId xmlns:a16="http://schemas.microsoft.com/office/drawing/2014/main" id="{6FCE410D-EBB3-4444-B4EA-623EADCBA3CC}"/>
              </a:ext>
            </a:extLst>
          </p:cNvPr>
          <p:cNvGrpSpPr/>
          <p:nvPr/>
        </p:nvGrpSpPr>
        <p:grpSpPr>
          <a:xfrm>
            <a:off x="6027354" y="677441"/>
            <a:ext cx="2136168" cy="985914"/>
            <a:chOff x="2192480" y="678253"/>
            <a:chExt cx="2136168" cy="1059081"/>
          </a:xfrm>
        </p:grpSpPr>
        <p:sp>
          <p:nvSpPr>
            <p:cNvPr id="24" name="Rectangle 23">
              <a:extLst>
                <a:ext uri="{FF2B5EF4-FFF2-40B4-BE49-F238E27FC236}">
                  <a16:creationId xmlns:a16="http://schemas.microsoft.com/office/drawing/2014/main" id="{0CBC3129-1ED3-41B2-B3C6-D5674BF4AC47}"/>
                </a:ext>
              </a:extLst>
            </p:cNvPr>
            <p:cNvSpPr/>
            <p:nvPr/>
          </p:nvSpPr>
          <p:spPr>
            <a:xfrm>
              <a:off x="2480480" y="907354"/>
              <a:ext cx="1848168" cy="82998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the End Date for that Patient and click Submit</a:t>
              </a:r>
            </a:p>
          </p:txBody>
        </p:sp>
        <p:sp>
          <p:nvSpPr>
            <p:cNvPr id="25" name="Isosceles Triangle 24">
              <a:extLst>
                <a:ext uri="{FF2B5EF4-FFF2-40B4-BE49-F238E27FC236}">
                  <a16:creationId xmlns:a16="http://schemas.microsoft.com/office/drawing/2014/main" id="{306F09E4-D634-45F6-8948-3A764E30D2F7}"/>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a:extLst>
                <a:ext uri="{FF2B5EF4-FFF2-40B4-BE49-F238E27FC236}">
                  <a16:creationId xmlns:a16="http://schemas.microsoft.com/office/drawing/2014/main" id="{F6ED880D-00D2-408D-A777-7D7C8EB380F1}"/>
                </a:ext>
              </a:extLst>
            </p:cNvPr>
            <p:cNvSpPr/>
            <p:nvPr/>
          </p:nvSpPr>
          <p:spPr>
            <a:xfrm>
              <a:off x="2975926" y="678253"/>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grpSp>
      <p:sp>
        <p:nvSpPr>
          <p:cNvPr id="27" name="Rectangle 26">
            <a:extLst>
              <a:ext uri="{FF2B5EF4-FFF2-40B4-BE49-F238E27FC236}">
                <a16:creationId xmlns:a16="http://schemas.microsoft.com/office/drawing/2014/main" id="{2B0B284F-092C-48EF-8881-BDDC29C5DF6E}"/>
              </a:ext>
            </a:extLst>
          </p:cNvPr>
          <p:cNvSpPr/>
          <p:nvPr/>
        </p:nvSpPr>
        <p:spPr>
          <a:xfrm>
            <a:off x="10424769" y="4894038"/>
            <a:ext cx="830425" cy="317289"/>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ular Callout 18">
            <a:extLst>
              <a:ext uri="{FF2B5EF4-FFF2-40B4-BE49-F238E27FC236}">
                <a16:creationId xmlns:a16="http://schemas.microsoft.com/office/drawing/2014/main" id="{A39E2C1A-12D2-4A7B-9A5F-D4E51E997F45}"/>
              </a:ext>
            </a:extLst>
          </p:cNvPr>
          <p:cNvSpPr/>
          <p:nvPr/>
        </p:nvSpPr>
        <p:spPr>
          <a:xfrm flipH="1">
            <a:off x="10198489" y="4066177"/>
            <a:ext cx="1056705" cy="523220"/>
          </a:xfrm>
          <a:prstGeom prst="wedgeRectCallout">
            <a:avLst>
              <a:gd name="adj1" fmla="val -24106"/>
              <a:gd name="adj2" fmla="val 84095"/>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Click on Submit</a:t>
            </a:r>
          </a:p>
        </p:txBody>
      </p:sp>
    </p:spTree>
    <p:extLst>
      <p:ext uri="{BB962C8B-B14F-4D97-AF65-F5344CB8AC3E}">
        <p14:creationId xmlns:p14="http://schemas.microsoft.com/office/powerpoint/2010/main" val="1679849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4305" y="649412"/>
            <a:ext cx="3444175" cy="1028011"/>
            <a:chOff x="584305" y="649412"/>
            <a:chExt cx="3444175" cy="1028011"/>
          </a:xfrm>
        </p:grpSpPr>
        <p:sp>
          <p:nvSpPr>
            <p:cNvPr id="9" name="Rectangle 8"/>
            <p:cNvSpPr/>
            <p:nvPr/>
          </p:nvSpPr>
          <p:spPr>
            <a:xfrm>
              <a:off x="584305" y="910933"/>
              <a:ext cx="1597695"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E7A10"/>
                  </a:solidFill>
                  <a:effectLst/>
                  <a:uLnTx/>
                  <a:uFillTx/>
                  <a:latin typeface="Corbel" panose="020B0503020204020204"/>
                  <a:ea typeface="+mn-ea"/>
                  <a:cs typeface="+mn-cs"/>
                </a:rPr>
                <a:t>Click on </a:t>
              </a: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Treatment Details</a:t>
              </a:r>
            </a:p>
          </p:txBody>
        </p:sp>
        <p:sp>
          <p:nvSpPr>
            <p:cNvPr id="10" name="Rectangle 9"/>
            <p:cNvSpPr/>
            <p:nvPr/>
          </p:nvSpPr>
          <p:spPr>
            <a:xfrm>
              <a:off x="916271" y="768680"/>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sp>
          <p:nvSpPr>
            <p:cNvPr id="11" name="Rectangle 10"/>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Enter Type of Patient</a:t>
              </a:r>
            </a:p>
          </p:txBody>
        </p:sp>
        <p:sp>
          <p:nvSpPr>
            <p:cNvPr id="12" name="Isosceles Triangle 11"/>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3" name="Rectangle 12"/>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pic>
        <p:nvPicPr>
          <p:cNvPr id="14" name="Picture 13"/>
          <p:cNvPicPr>
            <a:picLocks noChangeAspect="1"/>
          </p:cNvPicPr>
          <p:nvPr/>
        </p:nvPicPr>
        <p:blipFill>
          <a:blip r:embed="rId2"/>
          <a:srcRect/>
          <a:stretch/>
        </p:blipFill>
        <p:spPr>
          <a:xfrm>
            <a:off x="471948" y="1819834"/>
            <a:ext cx="11297265" cy="4536141"/>
          </a:xfrm>
          <a:prstGeom prst="rect">
            <a:avLst/>
          </a:prstGeom>
          <a:ln>
            <a:solidFill>
              <a:schemeClr val="tx1"/>
            </a:solidFill>
          </a:ln>
        </p:spPr>
      </p:pic>
      <p:sp>
        <p:nvSpPr>
          <p:cNvPr id="16" name="Rectangular Callout 15"/>
          <p:cNvSpPr/>
          <p:nvPr/>
        </p:nvSpPr>
        <p:spPr>
          <a:xfrm flipH="1">
            <a:off x="3254480" y="2736259"/>
            <a:ext cx="1224000" cy="518728"/>
          </a:xfrm>
          <a:prstGeom prst="wedgeRectCallout">
            <a:avLst>
              <a:gd name="adj1" fmla="val 128269"/>
              <a:gd name="adj2" fmla="val 8097"/>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Status of case gets updated</a:t>
            </a:r>
          </a:p>
        </p:txBody>
      </p:sp>
      <p:sp>
        <p:nvSpPr>
          <p:cNvPr id="19" name="Rectangle 18"/>
          <p:cNvSpPr/>
          <p:nvPr/>
        </p:nvSpPr>
        <p:spPr>
          <a:xfrm>
            <a:off x="11223812" y="1846729"/>
            <a:ext cx="726141" cy="22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2" name="Rectangular Callout 21"/>
          <p:cNvSpPr/>
          <p:nvPr/>
        </p:nvSpPr>
        <p:spPr>
          <a:xfrm flipH="1">
            <a:off x="5138212" y="1858043"/>
            <a:ext cx="1836000" cy="523220"/>
          </a:xfrm>
          <a:prstGeom prst="wedgeRectCallout">
            <a:avLst>
              <a:gd name="adj1" fmla="val 104126"/>
              <a:gd name="adj2" fmla="val 31562"/>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Green color box Indicates Test updated</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3" name="TextBox 22"/>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Enter Treatment details</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8" name="Group 17"/>
          <p:cNvGrpSpPr/>
          <p:nvPr/>
        </p:nvGrpSpPr>
        <p:grpSpPr>
          <a:xfrm>
            <a:off x="4182957" y="649412"/>
            <a:ext cx="1692002" cy="1013942"/>
            <a:chOff x="4182957" y="649412"/>
            <a:chExt cx="1692002" cy="1013942"/>
          </a:xfrm>
        </p:grpSpPr>
        <p:sp>
          <p:nvSpPr>
            <p:cNvPr id="20" name="Rectangle 19"/>
            <p:cNvSpPr/>
            <p:nvPr/>
          </p:nvSpPr>
          <p:spPr>
            <a:xfrm>
              <a:off x="4326959"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Enter Diagnosis details</a:t>
              </a:r>
            </a:p>
          </p:txBody>
        </p:sp>
        <p:sp>
          <p:nvSpPr>
            <p:cNvPr id="21" name="Rectangle 20"/>
            <p:cNvSpPr/>
            <p:nvPr/>
          </p:nvSpPr>
          <p:spPr>
            <a:xfrm>
              <a:off x="4769176"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sp>
          <p:nvSpPr>
            <p:cNvPr id="24" name="Isosceles Triangle 23"/>
            <p:cNvSpPr/>
            <p:nvPr/>
          </p:nvSpPr>
          <p:spPr>
            <a:xfrm rot="5400000" flipH="1">
              <a:off x="4182957"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grpSp>
        <p:nvGrpSpPr>
          <p:cNvPr id="25" name="Group 24"/>
          <p:cNvGrpSpPr/>
          <p:nvPr/>
        </p:nvGrpSpPr>
        <p:grpSpPr>
          <a:xfrm>
            <a:off x="6118413" y="649412"/>
            <a:ext cx="1692002" cy="1013942"/>
            <a:chOff x="4182957" y="649412"/>
            <a:chExt cx="1692002" cy="1013942"/>
          </a:xfrm>
        </p:grpSpPr>
        <p:sp>
          <p:nvSpPr>
            <p:cNvPr id="26" name="Rectangle 25"/>
            <p:cNvSpPr/>
            <p:nvPr/>
          </p:nvSpPr>
          <p:spPr>
            <a:xfrm>
              <a:off x="4326959"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Enter Adherence details</a:t>
              </a:r>
            </a:p>
          </p:txBody>
        </p:sp>
        <p:sp>
          <p:nvSpPr>
            <p:cNvPr id="27" name="Rectangle 26"/>
            <p:cNvSpPr/>
            <p:nvPr/>
          </p:nvSpPr>
          <p:spPr>
            <a:xfrm>
              <a:off x="4769176"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sp>
          <p:nvSpPr>
            <p:cNvPr id="28" name="Isosceles Triangle 27"/>
            <p:cNvSpPr/>
            <p:nvPr/>
          </p:nvSpPr>
          <p:spPr>
            <a:xfrm rot="5400000" flipH="1">
              <a:off x="4182957"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grpSp>
        <p:nvGrpSpPr>
          <p:cNvPr id="29" name="Group 28"/>
          <p:cNvGrpSpPr/>
          <p:nvPr/>
        </p:nvGrpSpPr>
        <p:grpSpPr>
          <a:xfrm>
            <a:off x="8107870" y="663481"/>
            <a:ext cx="1692002" cy="1013942"/>
            <a:chOff x="4182957" y="649412"/>
            <a:chExt cx="1692002" cy="1013942"/>
          </a:xfrm>
        </p:grpSpPr>
        <p:sp>
          <p:nvSpPr>
            <p:cNvPr id="30" name="Rectangle 29"/>
            <p:cNvSpPr/>
            <p:nvPr/>
          </p:nvSpPr>
          <p:spPr>
            <a:xfrm>
              <a:off x="4326959"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View Treatment details</a:t>
              </a:r>
            </a:p>
          </p:txBody>
        </p:sp>
        <p:sp>
          <p:nvSpPr>
            <p:cNvPr id="31" name="Rectangle 30"/>
            <p:cNvSpPr/>
            <p:nvPr/>
          </p:nvSpPr>
          <p:spPr>
            <a:xfrm>
              <a:off x="4769176"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sp>
          <p:nvSpPr>
            <p:cNvPr id="32" name="Isosceles Triangle 31"/>
            <p:cNvSpPr/>
            <p:nvPr/>
          </p:nvSpPr>
          <p:spPr>
            <a:xfrm rot="5400000" flipH="1">
              <a:off x="4182957"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2017106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FF36-6355-412D-9880-D564C46C3A05}"/>
              </a:ext>
            </a:extLst>
          </p:cNvPr>
          <p:cNvSpPr>
            <a:spLocks noGrp="1"/>
          </p:cNvSpPr>
          <p:nvPr>
            <p:ph type="title"/>
          </p:nvPr>
        </p:nvSpPr>
        <p:spPr>
          <a:solidFill>
            <a:srgbClr val="FE7A10"/>
          </a:solidFill>
        </p:spPr>
        <p:txBody>
          <a:bodyPr/>
          <a:lstStyle/>
          <a:p>
            <a:r>
              <a:rPr lang="en-GB" dirty="0"/>
              <a:t>Re-initiating a case on new episode</a:t>
            </a:r>
            <a:endParaRPr lang="en-IN" dirty="0"/>
          </a:p>
        </p:txBody>
      </p:sp>
      <p:sp>
        <p:nvSpPr>
          <p:cNvPr id="3" name="Content Placeholder 2">
            <a:extLst>
              <a:ext uri="{FF2B5EF4-FFF2-40B4-BE49-F238E27FC236}">
                <a16:creationId xmlns:a16="http://schemas.microsoft.com/office/drawing/2014/main" id="{856041F5-63A1-4A07-8D84-021ED9C5205B}"/>
              </a:ext>
            </a:extLst>
          </p:cNvPr>
          <p:cNvSpPr>
            <a:spLocks noGrp="1"/>
          </p:cNvSpPr>
          <p:nvPr>
            <p:ph idx="1"/>
          </p:nvPr>
        </p:nvSpPr>
        <p:spPr>
          <a:xfrm>
            <a:off x="3397541" y="1057055"/>
            <a:ext cx="8716161" cy="5120640"/>
          </a:xfrm>
        </p:spPr>
        <p:txBody>
          <a:bodyPr/>
          <a:lstStyle/>
          <a:p>
            <a:r>
              <a:rPr lang="en-IN" dirty="0"/>
              <a:t>This feature allows to add multiple episodes for a patient. User can re-initiate an outcome assigned case.</a:t>
            </a:r>
          </a:p>
          <a:p>
            <a:r>
              <a:rPr lang="en-IN" dirty="0"/>
              <a:t>Using this option, we can retain the enrolment details for the same patient.</a:t>
            </a:r>
          </a:p>
          <a:p>
            <a:r>
              <a:rPr lang="en-IN" dirty="0"/>
              <a:t>Using this option we can view previous episodes for the same patient in the Patient Management Page.</a:t>
            </a:r>
          </a:p>
        </p:txBody>
      </p:sp>
      <p:sp>
        <p:nvSpPr>
          <p:cNvPr id="4" name="TextBox 3">
            <a:extLst>
              <a:ext uri="{FF2B5EF4-FFF2-40B4-BE49-F238E27FC236}">
                <a16:creationId xmlns:a16="http://schemas.microsoft.com/office/drawing/2014/main" id="{5673EEF3-384F-43DE-AFE1-8E2F46EAEED6}"/>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Re-Initiating a Case on New Episodes</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77032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77CCE0F-4545-4C1E-AED6-E6F3A6E096AC}"/>
              </a:ext>
            </a:extLst>
          </p:cNvPr>
          <p:cNvPicPr>
            <a:picLocks noChangeAspect="1"/>
          </p:cNvPicPr>
          <p:nvPr/>
        </p:nvPicPr>
        <p:blipFill>
          <a:blip r:embed="rId2"/>
          <a:stretch>
            <a:fillRect/>
          </a:stretch>
        </p:blipFill>
        <p:spPr>
          <a:xfrm>
            <a:off x="239660" y="1883356"/>
            <a:ext cx="11694368" cy="4751489"/>
          </a:xfrm>
          <a:prstGeom prst="rect">
            <a:avLst/>
          </a:prstGeom>
        </p:spPr>
      </p:pic>
      <p:sp>
        <p:nvSpPr>
          <p:cNvPr id="12" name="TextBox 11">
            <a:extLst>
              <a:ext uri="{FF2B5EF4-FFF2-40B4-BE49-F238E27FC236}">
                <a16:creationId xmlns:a16="http://schemas.microsoft.com/office/drawing/2014/main" id="{B834C646-7665-4C5C-8D73-513C36077CE8}"/>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Re-initiating a Case on New Episode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19ECFAB1-536A-4080-98A5-C4C8C65D4FFF}"/>
              </a:ext>
            </a:extLst>
          </p:cNvPr>
          <p:cNvSpPr/>
          <p:nvPr/>
        </p:nvSpPr>
        <p:spPr>
          <a:xfrm>
            <a:off x="516194" y="5716647"/>
            <a:ext cx="2344993" cy="300695"/>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CA3A45B7-EE15-4E8F-8331-26E6AA431018}"/>
              </a:ext>
            </a:extLst>
          </p:cNvPr>
          <p:cNvSpPr txBox="1"/>
          <p:nvPr/>
        </p:nvSpPr>
        <p:spPr>
          <a:xfrm>
            <a:off x="3532096" y="5690287"/>
            <a:ext cx="23760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Click here</a:t>
            </a:r>
            <a:endPar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00D4356F-83D3-40A6-9E62-7C3F34E4CFE7}"/>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Open the Patient’s Page</a:t>
            </a:r>
          </a:p>
        </p:txBody>
      </p:sp>
      <p:sp>
        <p:nvSpPr>
          <p:cNvPr id="15" name="Rectangle 14">
            <a:extLst>
              <a:ext uri="{FF2B5EF4-FFF2-40B4-BE49-F238E27FC236}">
                <a16:creationId xmlns:a16="http://schemas.microsoft.com/office/drawing/2014/main" id="{05275B5B-D76B-48CF-9416-A64590FCCD29}"/>
              </a:ext>
            </a:extLst>
          </p:cNvPr>
          <p:cNvSpPr/>
          <p:nvPr/>
        </p:nvSpPr>
        <p:spPr>
          <a:xfrm>
            <a:off x="916271" y="764263"/>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nvGrpSpPr>
          <p:cNvPr id="16" name="Group 15">
            <a:extLst>
              <a:ext uri="{FF2B5EF4-FFF2-40B4-BE49-F238E27FC236}">
                <a16:creationId xmlns:a16="http://schemas.microsoft.com/office/drawing/2014/main" id="{80E1B757-EE22-4431-A2D0-253142672700}"/>
              </a:ext>
            </a:extLst>
          </p:cNvPr>
          <p:cNvGrpSpPr/>
          <p:nvPr/>
        </p:nvGrpSpPr>
        <p:grpSpPr>
          <a:xfrm>
            <a:off x="2192480" y="689168"/>
            <a:ext cx="1836000" cy="974186"/>
            <a:chOff x="2192480" y="689168"/>
            <a:chExt cx="1836000" cy="974186"/>
          </a:xfrm>
        </p:grpSpPr>
        <p:sp>
          <p:nvSpPr>
            <p:cNvPr id="17" name="Rectangle 16">
              <a:extLst>
                <a:ext uri="{FF2B5EF4-FFF2-40B4-BE49-F238E27FC236}">
                  <a16:creationId xmlns:a16="http://schemas.microsoft.com/office/drawing/2014/main" id="{F2AD0674-E0CC-4362-9D77-D439AA05EB01}"/>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the Reopen Case Tab</a:t>
              </a:r>
            </a:p>
          </p:txBody>
        </p:sp>
        <p:sp>
          <p:nvSpPr>
            <p:cNvPr id="18" name="Isosceles Triangle 17">
              <a:extLst>
                <a:ext uri="{FF2B5EF4-FFF2-40B4-BE49-F238E27FC236}">
                  <a16:creationId xmlns:a16="http://schemas.microsoft.com/office/drawing/2014/main" id="{BB66347F-B875-4262-9A8C-E78098EBF34E}"/>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440E0FC-D222-40F8-BD15-CA92EB8F5C17}"/>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20" name="Group 19">
            <a:extLst>
              <a:ext uri="{FF2B5EF4-FFF2-40B4-BE49-F238E27FC236}">
                <a16:creationId xmlns:a16="http://schemas.microsoft.com/office/drawing/2014/main" id="{1AF36E8E-4919-4414-8EB3-6F848CE55C33}"/>
              </a:ext>
            </a:extLst>
          </p:cNvPr>
          <p:cNvGrpSpPr/>
          <p:nvPr/>
        </p:nvGrpSpPr>
        <p:grpSpPr>
          <a:xfrm>
            <a:off x="4113266" y="610206"/>
            <a:ext cx="2388202" cy="1053148"/>
            <a:chOff x="2192480" y="610206"/>
            <a:chExt cx="2388202" cy="1053148"/>
          </a:xfrm>
        </p:grpSpPr>
        <p:sp>
          <p:nvSpPr>
            <p:cNvPr id="21" name="Rectangle 20">
              <a:extLst>
                <a:ext uri="{FF2B5EF4-FFF2-40B4-BE49-F238E27FC236}">
                  <a16:creationId xmlns:a16="http://schemas.microsoft.com/office/drawing/2014/main" id="{70D3ED38-6953-4019-9950-8AC5E64C48DB}"/>
                </a:ext>
              </a:extLst>
            </p:cNvPr>
            <p:cNvSpPr/>
            <p:nvPr/>
          </p:nvSpPr>
          <p:spPr>
            <a:xfrm>
              <a:off x="2480480" y="907354"/>
              <a:ext cx="2100202"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“CLICK HERE TO REINITIATE CASE ON NEW EPISODE”</a:t>
              </a:r>
            </a:p>
          </p:txBody>
        </p:sp>
        <p:sp>
          <p:nvSpPr>
            <p:cNvPr id="22" name="Isosceles Triangle 21">
              <a:extLst>
                <a:ext uri="{FF2B5EF4-FFF2-40B4-BE49-F238E27FC236}">
                  <a16:creationId xmlns:a16="http://schemas.microsoft.com/office/drawing/2014/main" id="{F8827C86-4BF5-4567-93E7-441949B9967D}"/>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a:extLst>
                <a:ext uri="{FF2B5EF4-FFF2-40B4-BE49-F238E27FC236}">
                  <a16:creationId xmlns:a16="http://schemas.microsoft.com/office/drawing/2014/main" id="{CD85E44A-7D7A-45DF-AF4F-F11550DAF765}"/>
                </a:ext>
              </a:extLst>
            </p:cNvPr>
            <p:cNvSpPr/>
            <p:nvPr/>
          </p:nvSpPr>
          <p:spPr>
            <a:xfrm>
              <a:off x="3195341" y="610206"/>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Tree>
    <p:extLst>
      <p:ext uri="{BB962C8B-B14F-4D97-AF65-F5344CB8AC3E}">
        <p14:creationId xmlns:p14="http://schemas.microsoft.com/office/powerpoint/2010/main" val="23452797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834C646-7665-4C5C-8D73-513C36077CE8}"/>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Re-initiating a Case on New Episode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21BE215A-EA38-4196-B389-A8ABBBD378AF}"/>
              </a:ext>
            </a:extLst>
          </p:cNvPr>
          <p:cNvPicPr>
            <a:picLocks noChangeAspect="1"/>
          </p:cNvPicPr>
          <p:nvPr/>
        </p:nvPicPr>
        <p:blipFill rotWithShape="1">
          <a:blip r:embed="rId2"/>
          <a:srcRect l="17736"/>
          <a:stretch/>
        </p:blipFill>
        <p:spPr>
          <a:xfrm>
            <a:off x="1284514" y="1881540"/>
            <a:ext cx="9520237" cy="4769098"/>
          </a:xfrm>
          <a:prstGeom prst="rect">
            <a:avLst/>
          </a:prstGeom>
        </p:spPr>
      </p:pic>
      <p:sp>
        <p:nvSpPr>
          <p:cNvPr id="10" name="TextBox 9">
            <a:extLst>
              <a:ext uri="{FF2B5EF4-FFF2-40B4-BE49-F238E27FC236}">
                <a16:creationId xmlns:a16="http://schemas.microsoft.com/office/drawing/2014/main" id="{CA3A45B7-EE15-4E8F-8331-26E6AA431018}"/>
              </a:ext>
            </a:extLst>
          </p:cNvPr>
          <p:cNvSpPr txBox="1"/>
          <p:nvPr/>
        </p:nvSpPr>
        <p:spPr>
          <a:xfrm>
            <a:off x="4102173" y="6339168"/>
            <a:ext cx="23760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Click here</a:t>
            </a:r>
            <a:endPar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7EC7EA0A-EE40-4CB8-AF4B-71CE789BCCE2}"/>
              </a:ext>
            </a:extLst>
          </p:cNvPr>
          <p:cNvSpPr/>
          <p:nvPr/>
        </p:nvSpPr>
        <p:spPr>
          <a:xfrm>
            <a:off x="1507044" y="6277468"/>
            <a:ext cx="2600655" cy="373169"/>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A5CA18AA-28C9-4C45-8078-BA171B2206DB}"/>
              </a:ext>
            </a:extLst>
          </p:cNvPr>
          <p:cNvSpPr txBox="1"/>
          <p:nvPr/>
        </p:nvSpPr>
        <p:spPr>
          <a:xfrm>
            <a:off x="6278239" y="3163009"/>
            <a:ext cx="28790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Fill the Enrolment form with required fields.</a:t>
            </a:r>
            <a:endPar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9A20DA1F-D89A-4C17-A569-C9D11B30641F}"/>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Open the Patient’s Page</a:t>
            </a:r>
          </a:p>
        </p:txBody>
      </p:sp>
      <p:grpSp>
        <p:nvGrpSpPr>
          <p:cNvPr id="14" name="Group 13">
            <a:extLst>
              <a:ext uri="{FF2B5EF4-FFF2-40B4-BE49-F238E27FC236}">
                <a16:creationId xmlns:a16="http://schemas.microsoft.com/office/drawing/2014/main" id="{A1CEA8ED-06A1-4880-99C8-C60AEDE8660F}"/>
              </a:ext>
            </a:extLst>
          </p:cNvPr>
          <p:cNvGrpSpPr/>
          <p:nvPr/>
        </p:nvGrpSpPr>
        <p:grpSpPr>
          <a:xfrm>
            <a:off x="2192480" y="689168"/>
            <a:ext cx="1836000" cy="974186"/>
            <a:chOff x="2192480" y="689168"/>
            <a:chExt cx="1836000" cy="974186"/>
          </a:xfrm>
        </p:grpSpPr>
        <p:sp>
          <p:nvSpPr>
            <p:cNvPr id="15" name="Rectangle 14">
              <a:extLst>
                <a:ext uri="{FF2B5EF4-FFF2-40B4-BE49-F238E27FC236}">
                  <a16:creationId xmlns:a16="http://schemas.microsoft.com/office/drawing/2014/main" id="{527EA395-A3AA-4FEC-8493-2468C4642722}"/>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the Reopen Case Tab</a:t>
              </a:r>
            </a:p>
          </p:txBody>
        </p:sp>
        <p:sp>
          <p:nvSpPr>
            <p:cNvPr id="16" name="Isosceles Triangle 15">
              <a:extLst>
                <a:ext uri="{FF2B5EF4-FFF2-40B4-BE49-F238E27FC236}">
                  <a16:creationId xmlns:a16="http://schemas.microsoft.com/office/drawing/2014/main" id="{5BF5F81D-F1A7-4EAD-A185-58A7D4A19D58}"/>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7" name="Rectangle 16">
              <a:extLst>
                <a:ext uri="{FF2B5EF4-FFF2-40B4-BE49-F238E27FC236}">
                  <a16:creationId xmlns:a16="http://schemas.microsoft.com/office/drawing/2014/main" id="{E01E815A-872F-46C3-9D91-CCBC5F95E436}"/>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18" name="Group 17">
            <a:extLst>
              <a:ext uri="{FF2B5EF4-FFF2-40B4-BE49-F238E27FC236}">
                <a16:creationId xmlns:a16="http://schemas.microsoft.com/office/drawing/2014/main" id="{D9682CD8-A9AC-404F-89DF-527537482278}"/>
              </a:ext>
            </a:extLst>
          </p:cNvPr>
          <p:cNvGrpSpPr/>
          <p:nvPr/>
        </p:nvGrpSpPr>
        <p:grpSpPr>
          <a:xfrm>
            <a:off x="4113266" y="610206"/>
            <a:ext cx="2388202" cy="1053148"/>
            <a:chOff x="2192480" y="610206"/>
            <a:chExt cx="2388202" cy="1053148"/>
          </a:xfrm>
        </p:grpSpPr>
        <p:sp>
          <p:nvSpPr>
            <p:cNvPr id="19" name="Rectangle 18">
              <a:extLst>
                <a:ext uri="{FF2B5EF4-FFF2-40B4-BE49-F238E27FC236}">
                  <a16:creationId xmlns:a16="http://schemas.microsoft.com/office/drawing/2014/main" id="{CFCAD54B-9E68-4782-A621-0308E5DF58C7}"/>
                </a:ext>
              </a:extLst>
            </p:cNvPr>
            <p:cNvSpPr/>
            <p:nvPr/>
          </p:nvSpPr>
          <p:spPr>
            <a:xfrm>
              <a:off x="2480480" y="907354"/>
              <a:ext cx="2100202"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“CLICK HERE TO REINITIATE CASE ON NEW EPISODE”</a:t>
              </a:r>
            </a:p>
          </p:txBody>
        </p:sp>
        <p:sp>
          <p:nvSpPr>
            <p:cNvPr id="20" name="Isosceles Triangle 19">
              <a:extLst>
                <a:ext uri="{FF2B5EF4-FFF2-40B4-BE49-F238E27FC236}">
                  <a16:creationId xmlns:a16="http://schemas.microsoft.com/office/drawing/2014/main" id="{027A3AF4-105E-4400-A1FE-B61DC80F1CA0}"/>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1" name="Rectangle 20">
              <a:extLst>
                <a:ext uri="{FF2B5EF4-FFF2-40B4-BE49-F238E27FC236}">
                  <a16:creationId xmlns:a16="http://schemas.microsoft.com/office/drawing/2014/main" id="{4A31C7B8-1FE7-471D-BC8C-5996FCBFF061}"/>
                </a:ext>
              </a:extLst>
            </p:cNvPr>
            <p:cNvSpPr/>
            <p:nvPr/>
          </p:nvSpPr>
          <p:spPr>
            <a:xfrm>
              <a:off x="3195341" y="610206"/>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
        <p:nvSpPr>
          <p:cNvPr id="31" name="Rectangle 30">
            <a:extLst>
              <a:ext uri="{FF2B5EF4-FFF2-40B4-BE49-F238E27FC236}">
                <a16:creationId xmlns:a16="http://schemas.microsoft.com/office/drawing/2014/main" id="{E151D260-9E2A-4D36-8E66-56C0FDDB705D}"/>
              </a:ext>
            </a:extLst>
          </p:cNvPr>
          <p:cNvSpPr/>
          <p:nvPr/>
        </p:nvSpPr>
        <p:spPr>
          <a:xfrm>
            <a:off x="916271" y="764263"/>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sp>
        <p:nvSpPr>
          <p:cNvPr id="32" name="Rectangle 31">
            <a:extLst>
              <a:ext uri="{FF2B5EF4-FFF2-40B4-BE49-F238E27FC236}">
                <a16:creationId xmlns:a16="http://schemas.microsoft.com/office/drawing/2014/main" id="{9BD05E7E-5AE5-49DE-A540-A27CEF91A8C4}"/>
              </a:ext>
            </a:extLst>
          </p:cNvPr>
          <p:cNvSpPr/>
          <p:nvPr/>
        </p:nvSpPr>
        <p:spPr>
          <a:xfrm>
            <a:off x="1446337" y="5825282"/>
            <a:ext cx="6235681" cy="373169"/>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3" name="TextBox 32">
            <a:extLst>
              <a:ext uri="{FF2B5EF4-FFF2-40B4-BE49-F238E27FC236}">
                <a16:creationId xmlns:a16="http://schemas.microsoft.com/office/drawing/2014/main" id="{AF26AF36-4B8E-4524-892E-17950EEE3231}"/>
              </a:ext>
            </a:extLst>
          </p:cNvPr>
          <p:cNvSpPr txBox="1"/>
          <p:nvPr/>
        </p:nvSpPr>
        <p:spPr>
          <a:xfrm>
            <a:off x="7717756" y="5596367"/>
            <a:ext cx="28790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orbel" panose="020B0503020204020204"/>
                <a:ea typeface="+mn-ea"/>
                <a:cs typeface="+mn-cs"/>
              </a:rPr>
              <a:t>A New Patient/Episode ID is generated once enrolment form is filled and case is added</a:t>
            </a:r>
            <a:endParaRPr kumimoji="0" lang="en-IN" sz="16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35" name="Group 34">
            <a:extLst>
              <a:ext uri="{FF2B5EF4-FFF2-40B4-BE49-F238E27FC236}">
                <a16:creationId xmlns:a16="http://schemas.microsoft.com/office/drawing/2014/main" id="{42EC8553-2E7D-4CCB-8584-9363E84A49D3}"/>
              </a:ext>
            </a:extLst>
          </p:cNvPr>
          <p:cNvGrpSpPr/>
          <p:nvPr/>
        </p:nvGrpSpPr>
        <p:grpSpPr>
          <a:xfrm>
            <a:off x="6594348" y="604744"/>
            <a:ext cx="1970129" cy="1197779"/>
            <a:chOff x="2192481" y="647158"/>
            <a:chExt cx="1835999" cy="1016196"/>
          </a:xfrm>
        </p:grpSpPr>
        <p:sp>
          <p:nvSpPr>
            <p:cNvPr id="36" name="Rectangle 35">
              <a:extLst>
                <a:ext uri="{FF2B5EF4-FFF2-40B4-BE49-F238E27FC236}">
                  <a16:creationId xmlns:a16="http://schemas.microsoft.com/office/drawing/2014/main" id="{E4C51F7A-D22A-4675-B1AC-8022D5DDB267}"/>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Fill the Enrolment form with required fields</a:t>
              </a:r>
            </a:p>
          </p:txBody>
        </p:sp>
        <p:sp>
          <p:nvSpPr>
            <p:cNvPr id="37" name="Isosceles Triangle 36">
              <a:extLst>
                <a:ext uri="{FF2B5EF4-FFF2-40B4-BE49-F238E27FC236}">
                  <a16:creationId xmlns:a16="http://schemas.microsoft.com/office/drawing/2014/main" id="{8A5C2A97-7A08-46EA-9C0D-B5DF47A85C18}"/>
                </a:ext>
              </a:extLst>
            </p:cNvPr>
            <p:cNvSpPr/>
            <p:nvPr/>
          </p:nvSpPr>
          <p:spPr>
            <a:xfrm rot="5400000" flipH="1">
              <a:off x="2210838" y="1102793"/>
              <a:ext cx="224135" cy="26085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8" name="Rectangle 37">
              <a:extLst>
                <a:ext uri="{FF2B5EF4-FFF2-40B4-BE49-F238E27FC236}">
                  <a16:creationId xmlns:a16="http://schemas.microsoft.com/office/drawing/2014/main" id="{1A2D856A-4A07-4D4A-9395-FB46DACA6FCB}"/>
                </a:ext>
              </a:extLst>
            </p:cNvPr>
            <p:cNvSpPr/>
            <p:nvPr/>
          </p:nvSpPr>
          <p:spPr>
            <a:xfrm>
              <a:off x="2861630" y="64715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grpSp>
      <p:grpSp>
        <p:nvGrpSpPr>
          <p:cNvPr id="39" name="Group 38">
            <a:extLst>
              <a:ext uri="{FF2B5EF4-FFF2-40B4-BE49-F238E27FC236}">
                <a16:creationId xmlns:a16="http://schemas.microsoft.com/office/drawing/2014/main" id="{D6CF3AE6-2B8F-4632-A708-CDF4D61C7FA5}"/>
              </a:ext>
            </a:extLst>
          </p:cNvPr>
          <p:cNvGrpSpPr/>
          <p:nvPr/>
        </p:nvGrpSpPr>
        <p:grpSpPr>
          <a:xfrm>
            <a:off x="8631542" y="588896"/>
            <a:ext cx="2047666" cy="1151927"/>
            <a:chOff x="8479142" y="436496"/>
            <a:chExt cx="1903065" cy="1029535"/>
          </a:xfrm>
        </p:grpSpPr>
        <p:sp>
          <p:nvSpPr>
            <p:cNvPr id="40" name="Rectangle 39">
              <a:extLst>
                <a:ext uri="{FF2B5EF4-FFF2-40B4-BE49-F238E27FC236}">
                  <a16:creationId xmlns:a16="http://schemas.microsoft.com/office/drawing/2014/main" id="{83501F47-EE27-4029-9B49-849EA381397D}"/>
                </a:ext>
              </a:extLst>
            </p:cNvPr>
            <p:cNvSpPr/>
            <p:nvPr/>
          </p:nvSpPr>
          <p:spPr>
            <a:xfrm>
              <a:off x="8834207" y="710031"/>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“+ADD CASE AND PROCEED TO ADD TEST”</a:t>
              </a:r>
            </a:p>
          </p:txBody>
        </p:sp>
        <p:sp>
          <p:nvSpPr>
            <p:cNvPr id="41" name="Isosceles Triangle 40">
              <a:extLst>
                <a:ext uri="{FF2B5EF4-FFF2-40B4-BE49-F238E27FC236}">
                  <a16:creationId xmlns:a16="http://schemas.microsoft.com/office/drawing/2014/main" id="{7278E550-890E-4E9B-BB8D-333642BB68B0}"/>
                </a:ext>
              </a:extLst>
            </p:cNvPr>
            <p:cNvSpPr/>
            <p:nvPr/>
          </p:nvSpPr>
          <p:spPr>
            <a:xfrm rot="5400000" flipH="1">
              <a:off x="8479142" y="101103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2" name="Rectangle 41">
              <a:extLst>
                <a:ext uri="{FF2B5EF4-FFF2-40B4-BE49-F238E27FC236}">
                  <a16:creationId xmlns:a16="http://schemas.microsoft.com/office/drawing/2014/main" id="{64F25A93-3277-4BD6-AA41-226977D29A1B}"/>
                </a:ext>
              </a:extLst>
            </p:cNvPr>
            <p:cNvSpPr/>
            <p:nvPr/>
          </p:nvSpPr>
          <p:spPr>
            <a:xfrm>
              <a:off x="9171807" y="436496"/>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5</a:t>
              </a:r>
            </a:p>
          </p:txBody>
        </p:sp>
      </p:grpSp>
    </p:spTree>
    <p:extLst>
      <p:ext uri="{BB962C8B-B14F-4D97-AF65-F5344CB8AC3E}">
        <p14:creationId xmlns:p14="http://schemas.microsoft.com/office/powerpoint/2010/main" val="28459394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834C646-7665-4C5C-8D73-513C36077CE8}"/>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Re-initiating a Case on New Episode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F2ED39B3-9B41-43C4-9057-92B34B757E33}"/>
              </a:ext>
            </a:extLst>
          </p:cNvPr>
          <p:cNvSpPr txBox="1"/>
          <p:nvPr/>
        </p:nvSpPr>
        <p:spPr>
          <a:xfrm>
            <a:off x="98331" y="5698680"/>
            <a:ext cx="11715750" cy="138499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srgbClr val="000000"/>
                </a:solidFill>
                <a:effectLst/>
                <a:uLnTx/>
                <a:uFillTx/>
                <a:latin typeface="Corbel" panose="020B0503020204020204"/>
                <a:ea typeface="+mn-ea"/>
                <a:cs typeface="+mn-cs"/>
              </a:rPr>
              <a:t>One can also add a new episode to the patient by using the “+New </a:t>
            </a:r>
            <a:r>
              <a:rPr kumimoji="0" lang="en-GB" b="1" i="0" u="none" strike="noStrike" kern="1200" cap="none" spc="0" normalizeH="0" baseline="0" noProof="0" dirty="0" err="1">
                <a:ln>
                  <a:noFill/>
                </a:ln>
                <a:solidFill>
                  <a:srgbClr val="000000"/>
                </a:solidFill>
                <a:effectLst/>
                <a:uLnTx/>
                <a:uFillTx/>
                <a:latin typeface="Corbel" panose="020B0503020204020204"/>
                <a:ea typeface="+mn-ea"/>
                <a:cs typeface="+mn-cs"/>
              </a:rPr>
              <a:t>Enrollment</a:t>
            </a:r>
            <a:r>
              <a:rPr kumimoji="0" lang="en-GB" b="1" i="0" u="none" strike="noStrike" kern="1200" cap="none" spc="0" normalizeH="0" baseline="0" noProof="0" dirty="0">
                <a:ln>
                  <a:noFill/>
                </a:ln>
                <a:solidFill>
                  <a:srgbClr val="000000"/>
                </a:solidFill>
                <a:effectLst/>
                <a:uLnTx/>
                <a:uFillTx/>
                <a:latin typeface="Corbel" panose="020B0503020204020204"/>
                <a:ea typeface="+mn-ea"/>
                <a:cs typeface="+mn-cs"/>
              </a:rPr>
              <a:t>” tab in the home page, once you click that tab in the right corner click “IS THIS CASE ALREADY ENROLLED?”</a:t>
            </a:r>
          </a:p>
          <a:p>
            <a:pPr marL="285750" indent="-285750" defTabSz="457200">
              <a:buClrTx/>
              <a:buFont typeface="Arial" panose="020B0604020202020204" pitchFamily="34" charset="0"/>
              <a:buChar char="•"/>
              <a:defRPr/>
            </a:pPr>
            <a:r>
              <a:rPr lang="en-GB" b="1" kern="1200" dirty="0">
                <a:latin typeface="Corbel" panose="020B0503020204020204"/>
              </a:rPr>
              <a:t>After Entering the Patient or Episode ID, the enrolment form will open and the user can enter required fields and can click Add Case to generate a new Patient or Episode ID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3" name="Group 2">
            <a:extLst>
              <a:ext uri="{FF2B5EF4-FFF2-40B4-BE49-F238E27FC236}">
                <a16:creationId xmlns:a16="http://schemas.microsoft.com/office/drawing/2014/main" id="{15510172-68EF-4228-8537-74D836E8F021}"/>
              </a:ext>
            </a:extLst>
          </p:cNvPr>
          <p:cNvGrpSpPr/>
          <p:nvPr/>
        </p:nvGrpSpPr>
        <p:grpSpPr>
          <a:xfrm>
            <a:off x="156595" y="1971309"/>
            <a:ext cx="5799611" cy="3669475"/>
            <a:chOff x="156594" y="2137059"/>
            <a:chExt cx="11878811" cy="3836770"/>
          </a:xfrm>
        </p:grpSpPr>
        <p:pic>
          <p:nvPicPr>
            <p:cNvPr id="2" name="Picture 1">
              <a:extLst>
                <a:ext uri="{FF2B5EF4-FFF2-40B4-BE49-F238E27FC236}">
                  <a16:creationId xmlns:a16="http://schemas.microsoft.com/office/drawing/2014/main" id="{5AF6D0B0-293D-44C4-92D6-20E9FEDEA9C0}"/>
                </a:ext>
              </a:extLst>
            </p:cNvPr>
            <p:cNvPicPr>
              <a:picLocks noChangeAspect="1"/>
            </p:cNvPicPr>
            <p:nvPr/>
          </p:nvPicPr>
          <p:blipFill>
            <a:blip r:embed="rId2"/>
            <a:stretch>
              <a:fillRect/>
            </a:stretch>
          </p:blipFill>
          <p:spPr>
            <a:xfrm>
              <a:off x="156594" y="2137059"/>
              <a:ext cx="11878811" cy="3836770"/>
            </a:xfrm>
            <a:prstGeom prst="rect">
              <a:avLst/>
            </a:prstGeom>
            <a:ln>
              <a:solidFill>
                <a:schemeClr val="tx1"/>
              </a:solidFill>
            </a:ln>
          </p:spPr>
        </p:pic>
        <p:sp>
          <p:nvSpPr>
            <p:cNvPr id="11" name="Rectangle 10">
              <a:extLst>
                <a:ext uri="{FF2B5EF4-FFF2-40B4-BE49-F238E27FC236}">
                  <a16:creationId xmlns:a16="http://schemas.microsoft.com/office/drawing/2014/main" id="{7EC7EA0A-EE40-4CB8-AF4B-71CE789BCCE2}"/>
                </a:ext>
              </a:extLst>
            </p:cNvPr>
            <p:cNvSpPr/>
            <p:nvPr/>
          </p:nvSpPr>
          <p:spPr>
            <a:xfrm>
              <a:off x="9849678" y="2881201"/>
              <a:ext cx="2045911" cy="407283"/>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15C7BB9F-F3EE-43B7-B983-32F95F513EC1}"/>
                </a:ext>
              </a:extLst>
            </p:cNvPr>
            <p:cNvSpPr/>
            <p:nvPr/>
          </p:nvSpPr>
          <p:spPr>
            <a:xfrm>
              <a:off x="156594" y="2716810"/>
              <a:ext cx="1655428" cy="328782"/>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sp>
        <p:nvSpPr>
          <p:cNvPr id="14" name="Rectangle 13">
            <a:extLst>
              <a:ext uri="{FF2B5EF4-FFF2-40B4-BE49-F238E27FC236}">
                <a16:creationId xmlns:a16="http://schemas.microsoft.com/office/drawing/2014/main" id="{F1703820-0F28-4E08-8D5B-9B463327A3C6}"/>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“+New Enrollment”</a:t>
            </a:r>
          </a:p>
        </p:txBody>
      </p:sp>
      <p:grpSp>
        <p:nvGrpSpPr>
          <p:cNvPr id="17" name="Group 16">
            <a:extLst>
              <a:ext uri="{FF2B5EF4-FFF2-40B4-BE49-F238E27FC236}">
                <a16:creationId xmlns:a16="http://schemas.microsoft.com/office/drawing/2014/main" id="{33BB3862-A713-4BA5-9C2D-C1BE80232489}"/>
              </a:ext>
            </a:extLst>
          </p:cNvPr>
          <p:cNvGrpSpPr/>
          <p:nvPr/>
        </p:nvGrpSpPr>
        <p:grpSpPr>
          <a:xfrm>
            <a:off x="2192480" y="689168"/>
            <a:ext cx="1836000" cy="974186"/>
            <a:chOff x="2192480" y="689168"/>
            <a:chExt cx="1836000" cy="974186"/>
          </a:xfrm>
        </p:grpSpPr>
        <p:sp>
          <p:nvSpPr>
            <p:cNvPr id="18" name="Rectangle 17">
              <a:extLst>
                <a:ext uri="{FF2B5EF4-FFF2-40B4-BE49-F238E27FC236}">
                  <a16:creationId xmlns:a16="http://schemas.microsoft.com/office/drawing/2014/main" id="{5265A431-E215-473E-979B-62E0F412C0BD}"/>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“IS THIS CASE ALREADY ENROLLED?”</a:t>
              </a:r>
            </a:p>
          </p:txBody>
        </p:sp>
        <p:sp>
          <p:nvSpPr>
            <p:cNvPr id="19" name="Isosceles Triangle 18">
              <a:extLst>
                <a:ext uri="{FF2B5EF4-FFF2-40B4-BE49-F238E27FC236}">
                  <a16:creationId xmlns:a16="http://schemas.microsoft.com/office/drawing/2014/main" id="{48DD4494-BA13-4615-AD50-3462C59B8330}"/>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5096BC72-23BA-42EE-BD9C-E28181E22346}"/>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21" name="Rectangle 20">
            <a:extLst>
              <a:ext uri="{FF2B5EF4-FFF2-40B4-BE49-F238E27FC236}">
                <a16:creationId xmlns:a16="http://schemas.microsoft.com/office/drawing/2014/main" id="{42C9CB25-B8AD-4E96-9DA8-B7BF535462A3}"/>
              </a:ext>
            </a:extLst>
          </p:cNvPr>
          <p:cNvSpPr/>
          <p:nvPr/>
        </p:nvSpPr>
        <p:spPr>
          <a:xfrm>
            <a:off x="916271" y="764263"/>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nvGrpSpPr>
          <p:cNvPr id="16" name="Group 15">
            <a:extLst>
              <a:ext uri="{FF2B5EF4-FFF2-40B4-BE49-F238E27FC236}">
                <a16:creationId xmlns:a16="http://schemas.microsoft.com/office/drawing/2014/main" id="{A67D8151-E59F-436C-9E08-73858FF0EE89}"/>
              </a:ext>
            </a:extLst>
          </p:cNvPr>
          <p:cNvGrpSpPr/>
          <p:nvPr/>
        </p:nvGrpSpPr>
        <p:grpSpPr>
          <a:xfrm>
            <a:off x="6090774" y="2002558"/>
            <a:ext cx="6161314" cy="3714760"/>
            <a:chOff x="152400" y="1802409"/>
            <a:chExt cx="11887200" cy="4164065"/>
          </a:xfrm>
        </p:grpSpPr>
        <p:grpSp>
          <p:nvGrpSpPr>
            <p:cNvPr id="22" name="Group 21">
              <a:extLst>
                <a:ext uri="{FF2B5EF4-FFF2-40B4-BE49-F238E27FC236}">
                  <a16:creationId xmlns:a16="http://schemas.microsoft.com/office/drawing/2014/main" id="{913D197E-9617-48F7-8809-800DADA62E23}"/>
                </a:ext>
              </a:extLst>
            </p:cNvPr>
            <p:cNvGrpSpPr/>
            <p:nvPr/>
          </p:nvGrpSpPr>
          <p:grpSpPr>
            <a:xfrm>
              <a:off x="152400" y="1802409"/>
              <a:ext cx="11887200" cy="4078274"/>
              <a:chOff x="152400" y="1802409"/>
              <a:chExt cx="11887200" cy="4078274"/>
            </a:xfrm>
          </p:grpSpPr>
          <p:pic>
            <p:nvPicPr>
              <p:cNvPr id="24" name="Picture 23">
                <a:extLst>
                  <a:ext uri="{FF2B5EF4-FFF2-40B4-BE49-F238E27FC236}">
                    <a16:creationId xmlns:a16="http://schemas.microsoft.com/office/drawing/2014/main" id="{F7844820-E98D-4CFA-ABE0-9397811DE1AB}"/>
                  </a:ext>
                </a:extLst>
              </p:cNvPr>
              <p:cNvPicPr>
                <a:picLocks noChangeAspect="1"/>
              </p:cNvPicPr>
              <p:nvPr/>
            </p:nvPicPr>
            <p:blipFill>
              <a:blip r:embed="rId3"/>
              <a:stretch>
                <a:fillRect/>
              </a:stretch>
            </p:blipFill>
            <p:spPr>
              <a:xfrm>
                <a:off x="152400" y="1802409"/>
                <a:ext cx="11887200" cy="4078274"/>
              </a:xfrm>
              <a:prstGeom prst="rect">
                <a:avLst/>
              </a:prstGeom>
              <a:ln>
                <a:solidFill>
                  <a:schemeClr val="tx1"/>
                </a:solidFill>
              </a:ln>
            </p:spPr>
          </p:pic>
          <p:sp>
            <p:nvSpPr>
              <p:cNvPr id="25" name="Rectangle 24">
                <a:extLst>
                  <a:ext uri="{FF2B5EF4-FFF2-40B4-BE49-F238E27FC236}">
                    <a16:creationId xmlns:a16="http://schemas.microsoft.com/office/drawing/2014/main" id="{AF275BA1-6211-483A-998A-E03A32808863}"/>
                  </a:ext>
                </a:extLst>
              </p:cNvPr>
              <p:cNvSpPr/>
              <p:nvPr/>
            </p:nvSpPr>
            <p:spPr>
              <a:xfrm>
                <a:off x="2974170" y="4154563"/>
                <a:ext cx="7605745" cy="54841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sp>
          <p:nvSpPr>
            <p:cNvPr id="23" name="TextBox 22">
              <a:extLst>
                <a:ext uri="{FF2B5EF4-FFF2-40B4-BE49-F238E27FC236}">
                  <a16:creationId xmlns:a16="http://schemas.microsoft.com/office/drawing/2014/main" id="{E099F09C-B776-4E97-9206-3B7FC28219EA}"/>
                </a:ext>
              </a:extLst>
            </p:cNvPr>
            <p:cNvSpPr txBox="1"/>
            <p:nvPr/>
          </p:nvSpPr>
          <p:spPr>
            <a:xfrm>
              <a:off x="8617226" y="4827965"/>
              <a:ext cx="2464905" cy="1138509"/>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orbel" panose="020B0503020204020204"/>
                  <a:ea typeface="+mn-ea"/>
                  <a:cs typeface="+mn-cs"/>
                </a:rPr>
                <a:t>Enter the Episode or Patient ID for the existing patient </a:t>
              </a:r>
              <a:endParaRPr kumimoji="0" lang="en-IN" sz="12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17865547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834C646-7665-4C5C-8D73-513C36077CE8}"/>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Re-initiating a Case on New Episode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3198CD36-C7EA-4E35-96FC-BAC4AB732DE6}"/>
              </a:ext>
            </a:extLst>
          </p:cNvPr>
          <p:cNvPicPr>
            <a:picLocks noChangeAspect="1"/>
          </p:cNvPicPr>
          <p:nvPr/>
        </p:nvPicPr>
        <p:blipFill>
          <a:blip r:embed="rId2"/>
          <a:stretch>
            <a:fillRect/>
          </a:stretch>
        </p:blipFill>
        <p:spPr>
          <a:xfrm>
            <a:off x="0" y="1115522"/>
            <a:ext cx="12192000" cy="4768404"/>
          </a:xfrm>
          <a:prstGeom prst="rect">
            <a:avLst/>
          </a:prstGeom>
        </p:spPr>
      </p:pic>
      <p:pic>
        <p:nvPicPr>
          <p:cNvPr id="4" name="Picture 3">
            <a:extLst>
              <a:ext uri="{FF2B5EF4-FFF2-40B4-BE49-F238E27FC236}">
                <a16:creationId xmlns:a16="http://schemas.microsoft.com/office/drawing/2014/main" id="{F25053C4-4FCE-4663-93D1-179E6B956560}"/>
              </a:ext>
            </a:extLst>
          </p:cNvPr>
          <p:cNvPicPr>
            <a:picLocks noChangeAspect="1"/>
          </p:cNvPicPr>
          <p:nvPr/>
        </p:nvPicPr>
        <p:blipFill>
          <a:blip r:embed="rId3"/>
          <a:stretch>
            <a:fillRect/>
          </a:stretch>
        </p:blipFill>
        <p:spPr>
          <a:xfrm>
            <a:off x="3253862" y="3765274"/>
            <a:ext cx="2647950" cy="838200"/>
          </a:xfrm>
          <a:prstGeom prst="rect">
            <a:avLst/>
          </a:prstGeom>
        </p:spPr>
      </p:pic>
      <p:sp>
        <p:nvSpPr>
          <p:cNvPr id="11" name="Rectangle 10">
            <a:extLst>
              <a:ext uri="{FF2B5EF4-FFF2-40B4-BE49-F238E27FC236}">
                <a16:creationId xmlns:a16="http://schemas.microsoft.com/office/drawing/2014/main" id="{7EC7EA0A-EE40-4CB8-AF4B-71CE789BCCE2}"/>
              </a:ext>
            </a:extLst>
          </p:cNvPr>
          <p:cNvSpPr/>
          <p:nvPr/>
        </p:nvSpPr>
        <p:spPr>
          <a:xfrm>
            <a:off x="2027456" y="1630017"/>
            <a:ext cx="2647950" cy="34056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ECC8802A-0813-41FD-88C5-DB5B077BAE2F}"/>
              </a:ext>
            </a:extLst>
          </p:cNvPr>
          <p:cNvSpPr/>
          <p:nvPr/>
        </p:nvSpPr>
        <p:spPr>
          <a:xfrm>
            <a:off x="3138047" y="3714043"/>
            <a:ext cx="2957953" cy="940661"/>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CA3A45B7-EE15-4E8F-8331-26E6AA431018}"/>
              </a:ext>
            </a:extLst>
          </p:cNvPr>
          <p:cNvSpPr txBox="1"/>
          <p:nvPr/>
        </p:nvSpPr>
        <p:spPr>
          <a:xfrm>
            <a:off x="4675406" y="1445286"/>
            <a:ext cx="52948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Once a new episode is created then, the status for that episode is changed to Presumptive Open</a:t>
            </a:r>
            <a:endPar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A5CA18AA-28C9-4C45-8078-BA171B2206DB}"/>
              </a:ext>
            </a:extLst>
          </p:cNvPr>
          <p:cNvSpPr txBox="1"/>
          <p:nvPr/>
        </p:nvSpPr>
        <p:spPr>
          <a:xfrm>
            <a:off x="6107907" y="3261043"/>
            <a:ext cx="38742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One can select the other episodes for that patient in the Patient Management Page.</a:t>
            </a:r>
            <a:endPar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F2ED39B3-9B41-43C4-9057-92B34B757E33}"/>
              </a:ext>
            </a:extLst>
          </p:cNvPr>
          <p:cNvSpPr txBox="1"/>
          <p:nvPr/>
        </p:nvSpPr>
        <p:spPr>
          <a:xfrm>
            <a:off x="0" y="5920796"/>
            <a:ext cx="117157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orbel" panose="020B0503020204020204"/>
                <a:ea typeface="+mn-ea"/>
                <a:cs typeface="+mn-cs"/>
              </a:rPr>
              <a:t>In a Patient Management Page an user can toggle between the various episodes added for that patient.</a:t>
            </a:r>
          </a:p>
        </p:txBody>
      </p:sp>
    </p:spTree>
    <p:extLst>
      <p:ext uri="{BB962C8B-B14F-4D97-AF65-F5344CB8AC3E}">
        <p14:creationId xmlns:p14="http://schemas.microsoft.com/office/powerpoint/2010/main" val="30631745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p:txBody>
          <a:bodyPr>
            <a:normAutofit fontScale="850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 and management</a:t>
            </a:r>
          </a:p>
          <a:p>
            <a:r>
              <a:rPr lang="en-IN" dirty="0"/>
              <a:t>Closing case</a:t>
            </a:r>
          </a:p>
          <a:p>
            <a:r>
              <a:rPr lang="en-IN" dirty="0"/>
              <a:t>Reinitiating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2" name="Rectangle 1">
            <a:extLst>
              <a:ext uri="{FF2B5EF4-FFF2-40B4-BE49-F238E27FC236}">
                <a16:creationId xmlns:a16="http://schemas.microsoft.com/office/drawing/2014/main" id="{32F556DC-9119-4C86-9462-84D572EFBC0F}"/>
              </a:ext>
            </a:extLst>
          </p:cNvPr>
          <p:cNvSpPr/>
          <p:nvPr/>
        </p:nvSpPr>
        <p:spPr>
          <a:xfrm>
            <a:off x="3867912" y="3165846"/>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208329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Update / View patient Health Facility details</a:t>
            </a:r>
            <a:endParaRPr lang="en-US"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816626" y="1205129"/>
            <a:ext cx="7918174" cy="4440297"/>
          </a:xfrm>
        </p:spPr>
        <p:txBody>
          <a:bodyPr anchor="t">
            <a:normAutofit/>
          </a:bodyPr>
          <a:lstStyle/>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The following Health Facilitates associated with the patient are visible in this section:</a:t>
            </a:r>
          </a:p>
          <a:p>
            <a:pPr marL="901700" lvl="2" indent="-444500" defTabSz="826252">
              <a:lnSpc>
                <a:spcPct val="130000"/>
              </a:lnSpc>
              <a:spcBef>
                <a:spcPct val="20000"/>
              </a:spcBef>
              <a:buClr>
                <a:srgbClr val="0099FF"/>
              </a:buClr>
              <a:buSzPct val="70000"/>
              <a:buFont typeface="Arial" pitchFamily="34" charset="0"/>
              <a:buChar char="►"/>
            </a:pPr>
            <a:r>
              <a:rPr lang="en-IN" sz="1800" dirty="0">
                <a:solidFill>
                  <a:schemeClr val="tx1"/>
                </a:solidFill>
              </a:rPr>
              <a:t>Enrolment Facility- The facility that enrols a Patient.</a:t>
            </a:r>
          </a:p>
          <a:p>
            <a:pPr marL="901700" lvl="2" indent="-444500" defTabSz="826252">
              <a:lnSpc>
                <a:spcPct val="130000"/>
              </a:lnSpc>
              <a:spcBef>
                <a:spcPct val="20000"/>
              </a:spcBef>
              <a:buClr>
                <a:srgbClr val="0099FF"/>
              </a:buClr>
              <a:buSzPct val="70000"/>
              <a:buFont typeface="Arial" pitchFamily="34" charset="0"/>
              <a:buChar char="►"/>
            </a:pPr>
            <a:r>
              <a:rPr lang="en-IN" sz="1800" dirty="0">
                <a:solidFill>
                  <a:schemeClr val="tx1"/>
                </a:solidFill>
              </a:rPr>
              <a:t>Diagnosing Facility- The facility that adds a positive test result.</a:t>
            </a:r>
          </a:p>
          <a:p>
            <a:pPr marL="901700" lvl="2" indent="-444500" defTabSz="826252">
              <a:lnSpc>
                <a:spcPct val="130000"/>
              </a:lnSpc>
              <a:spcBef>
                <a:spcPct val="20000"/>
              </a:spcBef>
              <a:buClr>
                <a:srgbClr val="0099FF"/>
              </a:buClr>
              <a:buSzPct val="70000"/>
              <a:buFont typeface="Arial" pitchFamily="34" charset="0"/>
              <a:buChar char="►"/>
            </a:pPr>
            <a:r>
              <a:rPr lang="en-IN" sz="1800" dirty="0">
                <a:solidFill>
                  <a:schemeClr val="tx1"/>
                </a:solidFill>
              </a:rPr>
              <a:t>Current Facility (can be edited)- The current facility where the patient takes treatment.</a:t>
            </a:r>
          </a:p>
          <a:p>
            <a:pPr marL="901700" lvl="2" indent="-444500" defTabSz="826252">
              <a:lnSpc>
                <a:spcPct val="130000"/>
              </a:lnSpc>
              <a:spcBef>
                <a:spcPct val="20000"/>
              </a:spcBef>
              <a:buClr>
                <a:srgbClr val="0099FF"/>
              </a:buClr>
              <a:buSzPct val="70000"/>
              <a:buFont typeface="Arial" pitchFamily="34" charset="0"/>
              <a:buChar char="►"/>
            </a:pPr>
            <a:r>
              <a:rPr lang="en-IN" sz="1800" dirty="0">
                <a:solidFill>
                  <a:schemeClr val="tx1"/>
                </a:solidFill>
              </a:rPr>
              <a:t>Residence Facility (Coming soon)</a:t>
            </a:r>
          </a:p>
          <a:p>
            <a:pPr marL="901700" lvl="2" indent="-444500" defTabSz="826252">
              <a:lnSpc>
                <a:spcPct val="130000"/>
              </a:lnSpc>
              <a:spcBef>
                <a:spcPct val="20000"/>
              </a:spcBef>
              <a:buClr>
                <a:srgbClr val="0099FF"/>
              </a:buClr>
              <a:buSzPct val="70000"/>
              <a:buFont typeface="Arial" pitchFamily="34" charset="0"/>
              <a:buChar char="►"/>
            </a:pPr>
            <a:r>
              <a:rPr lang="en-IN" sz="1800" dirty="0">
                <a:solidFill>
                  <a:schemeClr val="tx1"/>
                </a:solidFill>
              </a:rPr>
              <a:t>ART Facility (if any)</a:t>
            </a:r>
          </a:p>
          <a:p>
            <a:pPr marL="901700" lvl="2" indent="-444500" defTabSz="826252">
              <a:lnSpc>
                <a:spcPct val="130000"/>
              </a:lnSpc>
              <a:spcBef>
                <a:spcPct val="20000"/>
              </a:spcBef>
              <a:buClr>
                <a:srgbClr val="0099FF"/>
              </a:buClr>
              <a:buSzPct val="70000"/>
              <a:buFont typeface="Arial" pitchFamily="34" charset="0"/>
              <a:buChar char="►"/>
            </a:pPr>
            <a:r>
              <a:rPr lang="en-IN" sz="1800" dirty="0">
                <a:solidFill>
                  <a:schemeClr val="tx1"/>
                </a:solidFill>
              </a:rPr>
              <a:t>DR TB Facility (if any)</a:t>
            </a:r>
          </a:p>
          <a:p>
            <a:pPr marL="0" lvl="1" indent="0" defTabSz="826252">
              <a:lnSpc>
                <a:spcPct val="130000"/>
              </a:lnSpc>
              <a:spcBef>
                <a:spcPct val="20000"/>
              </a:spcBef>
              <a:buClr>
                <a:srgbClr val="0099FF"/>
              </a:buClr>
              <a:buSzPct val="70000"/>
              <a:buNone/>
            </a:pPr>
            <a:endParaRPr lang="en-IN" sz="2000" dirty="0">
              <a:solidFill>
                <a:schemeClr val="tx1"/>
              </a:solidFill>
            </a:endParaRPr>
          </a:p>
          <a:p>
            <a:pPr marL="444500" lvl="1" indent="-444500" defTabSz="826252">
              <a:lnSpc>
                <a:spcPct val="130000"/>
              </a:lnSpc>
              <a:spcBef>
                <a:spcPct val="20000"/>
              </a:spcBef>
              <a:buClr>
                <a:srgbClr val="0099FF"/>
              </a:buClr>
              <a:buSzPct val="70000"/>
              <a:buFont typeface="Arial" pitchFamily="34" charset="0"/>
              <a:buChar char="►"/>
            </a:pPr>
            <a:endParaRPr lang="en-IN" sz="2000" dirty="0">
              <a:solidFill>
                <a:schemeClr val="tx1"/>
              </a:solidFill>
            </a:endParaRPr>
          </a:p>
          <a:p>
            <a:pPr marL="901700" lvl="2" indent="-444500" defTabSz="826252">
              <a:lnSpc>
                <a:spcPct val="130000"/>
              </a:lnSpc>
              <a:spcBef>
                <a:spcPct val="20000"/>
              </a:spcBef>
              <a:buClr>
                <a:srgbClr val="0099FF"/>
              </a:buClr>
              <a:buSzPct val="70000"/>
              <a:buFont typeface="Arial" pitchFamily="34" charset="0"/>
              <a:buChar char="►"/>
            </a:pPr>
            <a:endParaRPr lang="en-IN" sz="1800" dirty="0">
              <a:solidFill>
                <a:schemeClr val="tx1"/>
              </a:solidFill>
            </a:endParaRPr>
          </a:p>
        </p:txBody>
      </p:sp>
    </p:spTree>
    <p:extLst>
      <p:ext uri="{BB962C8B-B14F-4D97-AF65-F5344CB8AC3E}">
        <p14:creationId xmlns:p14="http://schemas.microsoft.com/office/powerpoint/2010/main" val="12219139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rPr>
              <a:t>Update / View patient Health Facility details</a:t>
            </a:r>
          </a:p>
        </p:txBody>
      </p:sp>
      <p:grpSp>
        <p:nvGrpSpPr>
          <p:cNvPr id="5" name="Group 4"/>
          <p:cNvGrpSpPr/>
          <p:nvPr/>
        </p:nvGrpSpPr>
        <p:grpSpPr>
          <a:xfrm>
            <a:off x="584306" y="751012"/>
            <a:ext cx="1548000" cy="926411"/>
            <a:chOff x="584306" y="751012"/>
            <a:chExt cx="1548000" cy="9264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Health Facilities</a:t>
              </a:r>
            </a:p>
          </p:txBody>
        </p:sp>
        <p:sp>
          <p:nvSpPr>
            <p:cNvPr id="7" name="Rectangle 6"/>
            <p:cNvSpPr/>
            <p:nvPr/>
          </p:nvSpPr>
          <p:spPr>
            <a:xfrm>
              <a:off x="916271" y="7510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pic>
        <p:nvPicPr>
          <p:cNvPr id="8" name="Picture 7"/>
          <p:cNvPicPr>
            <a:picLocks noChangeAspect="1"/>
          </p:cNvPicPr>
          <p:nvPr/>
        </p:nvPicPr>
        <p:blipFill rotWithShape="1">
          <a:blip r:embed="rId2"/>
          <a:srcRect l="12589"/>
          <a:stretch/>
        </p:blipFill>
        <p:spPr>
          <a:xfrm>
            <a:off x="885311" y="1766047"/>
            <a:ext cx="10367188" cy="4769224"/>
          </a:xfrm>
          <a:prstGeom prst="rect">
            <a:avLst/>
          </a:prstGeom>
        </p:spPr>
      </p:pic>
      <p:sp>
        <p:nvSpPr>
          <p:cNvPr id="9" name="Rectangle 8"/>
          <p:cNvSpPr/>
          <p:nvPr/>
        </p:nvSpPr>
        <p:spPr>
          <a:xfrm>
            <a:off x="11214845" y="1766047"/>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Rectangle 9"/>
          <p:cNvSpPr/>
          <p:nvPr/>
        </p:nvSpPr>
        <p:spPr>
          <a:xfrm>
            <a:off x="5428753" y="3890682"/>
            <a:ext cx="1036375" cy="19396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1" name="Rectangle 10"/>
          <p:cNvSpPr/>
          <p:nvPr/>
        </p:nvSpPr>
        <p:spPr>
          <a:xfrm>
            <a:off x="5393112" y="3597780"/>
            <a:ext cx="668822" cy="292902"/>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120467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4306" y="751012"/>
            <a:ext cx="1548000" cy="926411"/>
            <a:chOff x="584306" y="751012"/>
            <a:chExt cx="1548000" cy="926411"/>
          </a:xfrm>
        </p:grpSpPr>
        <p:sp>
          <p:nvSpPr>
            <p:cNvPr id="5" name="Rectangle 4"/>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Health Facilities</a:t>
              </a:r>
            </a:p>
          </p:txBody>
        </p:sp>
        <p:sp>
          <p:nvSpPr>
            <p:cNvPr id="6" name="Rectangle 5"/>
            <p:cNvSpPr/>
            <p:nvPr/>
          </p:nvSpPr>
          <p:spPr>
            <a:xfrm>
              <a:off x="916271" y="7510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11" name="Rectangle 10"/>
          <p:cNvSpPr/>
          <p:nvPr/>
        </p:nvSpPr>
        <p:spPr>
          <a:xfrm>
            <a:off x="11331387" y="1891553"/>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0" name="TextBox 1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rPr>
              <a:t>Update / View patient Health Facility details</a:t>
            </a:r>
          </a:p>
        </p:txBody>
      </p:sp>
      <p:pic>
        <p:nvPicPr>
          <p:cNvPr id="3" name="Picture 2">
            <a:extLst>
              <a:ext uri="{FF2B5EF4-FFF2-40B4-BE49-F238E27FC236}">
                <a16:creationId xmlns:a16="http://schemas.microsoft.com/office/drawing/2014/main" id="{BC6E163B-DCED-43D2-872B-9230177639FB}"/>
              </a:ext>
            </a:extLst>
          </p:cNvPr>
          <p:cNvPicPr>
            <a:picLocks noChangeAspect="1"/>
          </p:cNvPicPr>
          <p:nvPr/>
        </p:nvPicPr>
        <p:blipFill rotWithShape="1">
          <a:blip r:embed="rId2"/>
          <a:srcRect l="17343"/>
          <a:stretch/>
        </p:blipFill>
        <p:spPr>
          <a:xfrm>
            <a:off x="1708271" y="1891552"/>
            <a:ext cx="8141407" cy="4500333"/>
          </a:xfrm>
          <a:prstGeom prst="rect">
            <a:avLst/>
          </a:prstGeom>
        </p:spPr>
      </p:pic>
      <p:sp>
        <p:nvSpPr>
          <p:cNvPr id="2" name="Right Brace 1"/>
          <p:cNvSpPr/>
          <p:nvPr/>
        </p:nvSpPr>
        <p:spPr>
          <a:xfrm>
            <a:off x="9227378" y="4648200"/>
            <a:ext cx="622300" cy="1600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9" name="Rectangle 8"/>
          <p:cNvSpPr/>
          <p:nvPr/>
        </p:nvSpPr>
        <p:spPr>
          <a:xfrm>
            <a:off x="9933675" y="5048006"/>
            <a:ext cx="2186609" cy="800587"/>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The Health Facilitates associated with the patient are displayed here</a:t>
            </a:r>
          </a:p>
        </p:txBody>
      </p:sp>
    </p:spTree>
    <p:extLst>
      <p:ext uri="{BB962C8B-B14F-4D97-AF65-F5344CB8AC3E}">
        <p14:creationId xmlns:p14="http://schemas.microsoft.com/office/powerpoint/2010/main" val="18219734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p:txBody>
          <a:bodyPr>
            <a:normAutofit fontScale="77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 and management</a:t>
            </a:r>
          </a:p>
          <a:p>
            <a:r>
              <a:rPr lang="en-IN" dirty="0"/>
              <a:t>Closing case</a:t>
            </a:r>
          </a:p>
          <a:p>
            <a:r>
              <a:rPr lang="en-IN" dirty="0"/>
              <a:t>Reinitiating case</a:t>
            </a:r>
          </a:p>
          <a:p>
            <a:r>
              <a:rPr lang="en-IN" dirty="0"/>
              <a:t>Delete a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3" name="Content Placeholder 2">
            <a:extLst>
              <a:ext uri="{FF2B5EF4-FFF2-40B4-BE49-F238E27FC236}">
                <a16:creationId xmlns:a16="http://schemas.microsoft.com/office/drawing/2014/main" id="{1DF57010-2915-4D00-BF95-E98048ECFAE7}"/>
              </a:ext>
            </a:extLst>
          </p:cNvPr>
          <p:cNvSpPr>
            <a:spLocks noGrp="1"/>
          </p:cNvSpPr>
          <p:nvPr>
            <p:ph sz="half" idx="2"/>
          </p:nvPr>
        </p:nvSpPr>
        <p:spPr/>
        <p:txBody>
          <a:bodyPr/>
          <a:lstStyle/>
          <a:p>
            <a:endParaRPr lang="en-IN"/>
          </a:p>
        </p:txBody>
      </p:sp>
      <p:sp>
        <p:nvSpPr>
          <p:cNvPr id="2" name="Rectangle 1">
            <a:extLst>
              <a:ext uri="{FF2B5EF4-FFF2-40B4-BE49-F238E27FC236}">
                <a16:creationId xmlns:a16="http://schemas.microsoft.com/office/drawing/2014/main" id="{32F556DC-9119-4C86-9462-84D572EFBC0F}"/>
              </a:ext>
            </a:extLst>
          </p:cNvPr>
          <p:cNvSpPr/>
          <p:nvPr/>
        </p:nvSpPr>
        <p:spPr>
          <a:xfrm>
            <a:off x="3867912" y="3625666"/>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5320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59141" y="633180"/>
            <a:ext cx="1728002" cy="1013942"/>
            <a:chOff x="2300478" y="649412"/>
            <a:chExt cx="1728002" cy="1013942"/>
          </a:xfrm>
        </p:grpSpPr>
        <p:sp>
          <p:nvSpPr>
            <p:cNvPr id="11" name="Rectangle 10"/>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Enter Regimen Details</a:t>
              </a:r>
            </a:p>
          </p:txBody>
        </p:sp>
        <p:sp>
          <p:nvSpPr>
            <p:cNvPr id="12" name="Isosceles Triangle 11"/>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3" name="Rectangle 12"/>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14" name="Rectangle 13"/>
          <p:cNvSpPr/>
          <p:nvPr/>
        </p:nvSpPr>
        <p:spPr>
          <a:xfrm>
            <a:off x="11232776" y="1757082"/>
            <a:ext cx="857357" cy="26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6" name="Rectangle 15"/>
          <p:cNvSpPr/>
          <p:nvPr/>
        </p:nvSpPr>
        <p:spPr>
          <a:xfrm>
            <a:off x="11232776" y="1757082"/>
            <a:ext cx="857357" cy="26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8" name="Picture 17"/>
          <p:cNvPicPr>
            <a:picLocks noChangeAspect="1"/>
          </p:cNvPicPr>
          <p:nvPr/>
        </p:nvPicPr>
        <p:blipFill rotWithShape="1">
          <a:blip r:embed="rId2"/>
          <a:srcRect l="11293"/>
          <a:stretch/>
        </p:blipFill>
        <p:spPr>
          <a:xfrm>
            <a:off x="1491342" y="1757082"/>
            <a:ext cx="10598791" cy="4839027"/>
          </a:xfrm>
          <a:prstGeom prst="rect">
            <a:avLst/>
          </a:prstGeom>
        </p:spPr>
      </p:pic>
      <p:sp>
        <p:nvSpPr>
          <p:cNvPr id="17" name="Rectangle 16"/>
          <p:cNvSpPr/>
          <p:nvPr/>
        </p:nvSpPr>
        <p:spPr>
          <a:xfrm>
            <a:off x="5162172" y="4447713"/>
            <a:ext cx="5011271" cy="173793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9" name="Rectangle 28"/>
          <p:cNvSpPr/>
          <p:nvPr/>
        </p:nvSpPr>
        <p:spPr>
          <a:xfrm>
            <a:off x="11334643" y="1720701"/>
            <a:ext cx="857357" cy="26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1" name="TextBox 20"/>
          <p:cNvSpPr txBox="1"/>
          <p:nvPr/>
        </p:nvSpPr>
        <p:spPr>
          <a:xfrm>
            <a:off x="10484399" y="4547699"/>
            <a:ext cx="1049027" cy="467820"/>
          </a:xfrm>
          <a:prstGeom prst="wedgeRectCallout">
            <a:avLst>
              <a:gd name="adj1" fmla="val -71418"/>
              <a:gd name="adj2" fmla="val 89998"/>
            </a:avLst>
          </a:prstGeom>
          <a:noFill/>
          <a:ln w="28575">
            <a:solidFill>
              <a:srgbClr val="FE7A10"/>
            </a:solidFill>
          </a:ln>
        </p:spPr>
        <p:txBody>
          <a:bodyPr wrap="square" lIns="0" tIns="36576" rIns="0" bIns="0" rtlCol="0">
            <a:spAutoFit/>
          </a:bodyPr>
          <a:lstStyle>
            <a:defPPr>
              <a:defRPr lang="en-US"/>
            </a:defPPr>
            <a:lvl2pPr marL="88900" lvl="1" defTabSz="826252">
              <a:spcBef>
                <a:spcPts val="300"/>
              </a:spcBef>
              <a:spcAft>
                <a:spcPts val="300"/>
              </a:spcAft>
              <a:buClr>
                <a:srgbClr val="0099FF"/>
              </a:buClr>
              <a:buSzPct val="70000"/>
            </a:lvl2pPr>
          </a:lstStyle>
          <a:p>
            <a:pPr marL="88900" marR="0" lvl="1" indent="0" algn="ctr" defTabSz="826252" rtl="0" eaLnBrk="1" fontAlgn="auto" latinLnBrk="0" hangingPunct="1">
              <a:lnSpc>
                <a:spcPct val="100000"/>
              </a:lnSpc>
              <a:spcBef>
                <a:spcPts val="300"/>
              </a:spcBef>
              <a:spcAft>
                <a:spcPts val="300"/>
              </a:spcAft>
              <a:buClr>
                <a:srgbClr val="0099FF"/>
              </a:buClr>
              <a:buSzPct val="70000"/>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Select regimen</a:t>
            </a:r>
          </a:p>
        </p:txBody>
      </p:sp>
      <p:grpSp>
        <p:nvGrpSpPr>
          <p:cNvPr id="32" name="Group 31"/>
          <p:cNvGrpSpPr/>
          <p:nvPr/>
        </p:nvGrpSpPr>
        <p:grpSpPr>
          <a:xfrm>
            <a:off x="2979176" y="738863"/>
            <a:ext cx="1548000" cy="938560"/>
            <a:chOff x="584306" y="738863"/>
            <a:chExt cx="1548000" cy="938560"/>
          </a:xfrm>
        </p:grpSpPr>
        <p:sp>
          <p:nvSpPr>
            <p:cNvPr id="33" name="Rectangle 32"/>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Enter Type of case</a:t>
              </a:r>
            </a:p>
          </p:txBody>
        </p:sp>
        <p:sp>
          <p:nvSpPr>
            <p:cNvPr id="34" name="Rectangle 33"/>
            <p:cNvSpPr/>
            <p:nvPr/>
          </p:nvSpPr>
          <p:spPr>
            <a:xfrm>
              <a:off x="916271" y="738863"/>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35" name="Rectangle 34"/>
          <p:cNvSpPr/>
          <p:nvPr/>
        </p:nvSpPr>
        <p:spPr>
          <a:xfrm>
            <a:off x="584306" y="910933"/>
            <a:ext cx="1790594"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Treatment Details</a:t>
            </a:r>
          </a:p>
        </p:txBody>
      </p:sp>
      <p:sp>
        <p:nvSpPr>
          <p:cNvPr id="36" name="Rectangle 35"/>
          <p:cNvSpPr/>
          <p:nvPr/>
        </p:nvSpPr>
        <p:spPr>
          <a:xfrm>
            <a:off x="916271" y="649412"/>
            <a:ext cx="916118"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sp>
        <p:nvSpPr>
          <p:cNvPr id="37" name="Isosceles Triangle 36"/>
          <p:cNvSpPr/>
          <p:nvPr/>
        </p:nvSpPr>
        <p:spPr>
          <a:xfrm rot="5400000" flipH="1">
            <a:off x="27830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8" name="Rectangle 37"/>
          <p:cNvSpPr/>
          <p:nvPr/>
        </p:nvSpPr>
        <p:spPr>
          <a:xfrm>
            <a:off x="1753261" y="4176595"/>
            <a:ext cx="1152000" cy="396000"/>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9" name="TextBox 38"/>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Enter  treatment details of DRTB patient</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058227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Introduction</a:t>
            </a:r>
            <a:endParaRPr/>
          </a:p>
        </p:txBody>
      </p:sp>
      <p:sp>
        <p:nvSpPr>
          <p:cNvPr id="291" name="Google Shape;291;p2"/>
          <p:cNvSpPr txBox="1">
            <a:spLocks noGrp="1"/>
          </p:cNvSpPr>
          <p:nvPr>
            <p:ph type="body" idx="1"/>
          </p:nvPr>
        </p:nvSpPr>
        <p:spPr>
          <a:xfrm>
            <a:off x="3495375" y="766926"/>
            <a:ext cx="8239500" cy="5820000"/>
          </a:xfrm>
          <a:prstGeom prst="rect">
            <a:avLst/>
          </a:prstGeom>
          <a:noFill/>
          <a:ln>
            <a:noFill/>
          </a:ln>
        </p:spPr>
        <p:txBody>
          <a:bodyPr spcFirstLastPara="1" wrap="square" lIns="91425" tIns="45700" rIns="91425" bIns="45700" anchor="t" anchorCtr="0">
            <a:normAutofit/>
          </a:bodyPr>
          <a:lstStyle/>
          <a:p>
            <a:pPr marL="0" lvl="1" indent="0" algn="just" rtl="0">
              <a:lnSpc>
                <a:spcPct val="100000"/>
              </a:lnSpc>
              <a:spcBef>
                <a:spcPts val="0"/>
              </a:spcBef>
              <a:spcAft>
                <a:spcPts val="0"/>
              </a:spcAft>
              <a:buClr>
                <a:srgbClr val="0099FF"/>
              </a:buClr>
              <a:buSzPts val="1400"/>
              <a:buNone/>
            </a:pPr>
            <a:r>
              <a:rPr lang="en-US" sz="1850">
                <a:solidFill>
                  <a:schemeClr val="dk1"/>
                </a:solidFill>
              </a:rPr>
              <a:t>This module enables transfer request of patients between health facilities across the country. Users make requests of two types  - “Transfer In” and “Transfer Out”.</a:t>
            </a:r>
            <a:endParaRPr sz="1850">
              <a:solidFill>
                <a:schemeClr val="dk1"/>
              </a:solidFill>
            </a:endParaRPr>
          </a:p>
          <a:p>
            <a:pPr marL="0" lvl="1" indent="0" algn="just" rtl="0">
              <a:lnSpc>
                <a:spcPct val="100000"/>
              </a:lnSpc>
              <a:spcBef>
                <a:spcPts val="650"/>
              </a:spcBef>
              <a:spcAft>
                <a:spcPts val="0"/>
              </a:spcAft>
              <a:buClr>
                <a:srgbClr val="0099FF"/>
              </a:buClr>
              <a:buSzPts val="1400"/>
              <a:buNone/>
            </a:pPr>
            <a:r>
              <a:rPr lang="en-US" sz="1850">
                <a:solidFill>
                  <a:schemeClr val="dk1"/>
                </a:solidFill>
              </a:rPr>
              <a:t>These request are made visible in the Transfer page with 3 tabs -</a:t>
            </a:r>
            <a:endParaRPr sz="1850">
              <a:solidFill>
                <a:schemeClr val="dk1"/>
              </a:solidFill>
            </a:endParaRPr>
          </a:p>
          <a:p>
            <a:pPr marL="182880" lvl="0" indent="-182880" algn="just" rtl="0">
              <a:lnSpc>
                <a:spcPct val="90000"/>
              </a:lnSpc>
              <a:spcBef>
                <a:spcPts val="1450"/>
              </a:spcBef>
              <a:spcAft>
                <a:spcPts val="0"/>
              </a:spcAft>
              <a:buSzPts val="2000"/>
              <a:buAutoNum type="arabicPeriod"/>
            </a:pPr>
            <a:r>
              <a:rPr lang="en-US" sz="1850">
                <a:solidFill>
                  <a:schemeClr val="dk1"/>
                </a:solidFill>
              </a:rPr>
              <a:t>“Transfer In” - View list of all patients where requests for Transfer In are pending (with either the user logged in or someone else). </a:t>
            </a:r>
            <a:endParaRPr sz="1850">
              <a:solidFill>
                <a:schemeClr val="dk1"/>
              </a:solidFill>
            </a:endParaRPr>
          </a:p>
          <a:p>
            <a:pPr marL="182880" lvl="0" indent="-182880" algn="just" rtl="0">
              <a:lnSpc>
                <a:spcPct val="90000"/>
              </a:lnSpc>
              <a:spcBef>
                <a:spcPts val="1450"/>
              </a:spcBef>
              <a:spcAft>
                <a:spcPts val="0"/>
              </a:spcAft>
              <a:buSzPts val="2000"/>
              <a:buAutoNum type="arabicPeriod"/>
            </a:pPr>
            <a:r>
              <a:rPr lang="en-US" sz="1850">
                <a:solidFill>
                  <a:schemeClr val="dk1"/>
                </a:solidFill>
              </a:rPr>
              <a:t>“Transfer Out” - View list of all patients where requests for Transfer out are pending. (The option to request transfer out is available in Patient Page&gt;Health Facilities)</a:t>
            </a:r>
            <a:endParaRPr sz="1850">
              <a:solidFill>
                <a:schemeClr val="dk1"/>
              </a:solidFill>
            </a:endParaRPr>
          </a:p>
          <a:p>
            <a:pPr marL="182880" lvl="0" indent="-182880" algn="just" rtl="0">
              <a:lnSpc>
                <a:spcPct val="90000"/>
              </a:lnSpc>
              <a:spcBef>
                <a:spcPts val="1200"/>
              </a:spcBef>
              <a:spcAft>
                <a:spcPts val="0"/>
              </a:spcAft>
              <a:buSzPts val="2000"/>
              <a:buAutoNum type="arabicPeriod"/>
            </a:pPr>
            <a:r>
              <a:rPr lang="en-US" sz="1850">
                <a:solidFill>
                  <a:schemeClr val="dk1"/>
                </a:solidFill>
              </a:rPr>
              <a:t>Request for Transfer In - In this tab, you can search a patient currently in any other geography or PHI using “Patient ID”/ “Episode Id” or “Patient Mobile Number” and initiate a request transfer in.</a:t>
            </a:r>
            <a:endParaRPr sz="1850">
              <a:solidFill>
                <a:schemeClr val="dk1"/>
              </a:solidFill>
            </a:endParaRPr>
          </a:p>
          <a:p>
            <a:pPr marL="0" lvl="0" indent="0" algn="just" rtl="0">
              <a:lnSpc>
                <a:spcPct val="90000"/>
              </a:lnSpc>
              <a:spcBef>
                <a:spcPts val="1200"/>
              </a:spcBef>
              <a:spcAft>
                <a:spcPts val="0"/>
              </a:spcAft>
              <a:buNone/>
            </a:pPr>
            <a:endParaRPr sz="1850">
              <a:solidFill>
                <a:schemeClr val="dk1"/>
              </a:solidFill>
            </a:endParaRPr>
          </a:p>
          <a:p>
            <a:pPr marL="0" lvl="0" indent="0" algn="just" rtl="0">
              <a:lnSpc>
                <a:spcPct val="90000"/>
              </a:lnSpc>
              <a:spcBef>
                <a:spcPts val="1200"/>
              </a:spcBef>
              <a:spcAft>
                <a:spcPts val="0"/>
              </a:spcAft>
              <a:buNone/>
            </a:pPr>
            <a:r>
              <a:rPr lang="en-US" sz="1850">
                <a:solidFill>
                  <a:schemeClr val="dk1"/>
                </a:solidFill>
              </a:rPr>
              <a:t>NOTE:</a:t>
            </a:r>
            <a:endParaRPr sz="1850">
              <a:solidFill>
                <a:schemeClr val="dk1"/>
              </a:solidFill>
            </a:endParaRPr>
          </a:p>
          <a:p>
            <a:pPr marL="0" lvl="0" indent="0" algn="just" rtl="0">
              <a:lnSpc>
                <a:spcPct val="90000"/>
              </a:lnSpc>
              <a:spcBef>
                <a:spcPts val="1200"/>
              </a:spcBef>
              <a:spcAft>
                <a:spcPts val="0"/>
              </a:spcAft>
              <a:buNone/>
            </a:pPr>
            <a:r>
              <a:rPr lang="en-US" sz="1850">
                <a:solidFill>
                  <a:schemeClr val="dk1"/>
                </a:solidFill>
              </a:rPr>
              <a:t>All transfer requests needs to be accepted by “District/TU/PHI” to where the transfer request is made to, in order for it to take effect.</a:t>
            </a:r>
            <a:endParaRPr sz="1850">
              <a:solidFill>
                <a:schemeClr val="dk1"/>
              </a:solidFill>
            </a:endParaRPr>
          </a:p>
          <a:p>
            <a:pPr marL="0" lvl="0" indent="0" algn="just" rtl="0">
              <a:lnSpc>
                <a:spcPct val="90000"/>
              </a:lnSpc>
              <a:spcBef>
                <a:spcPts val="1200"/>
              </a:spcBef>
              <a:spcAft>
                <a:spcPts val="0"/>
              </a:spcAft>
              <a:buNone/>
            </a:pPr>
            <a:r>
              <a:rPr lang="en-US" sz="1850">
                <a:solidFill>
                  <a:schemeClr val="dk1"/>
                </a:solidFill>
              </a:rPr>
              <a:t>Transfer requests can be made to even the District/TU level. However, it can be completed only once the “Transferred To PHI” has been assigned.</a:t>
            </a:r>
            <a:endParaRPr sz="1850">
              <a:solidFill>
                <a:schemeClr val="dk1"/>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
          <p:cNvPicPr preferRelativeResize="0"/>
          <p:nvPr/>
        </p:nvPicPr>
        <p:blipFill rotWithShape="1">
          <a:blip r:embed="rId3"/>
          <a:srcRect l="2378" r="2378"/>
          <a:stretch/>
        </p:blipFill>
        <p:spPr>
          <a:xfrm>
            <a:off x="265470" y="1400174"/>
            <a:ext cx="11798383" cy="4558173"/>
          </a:xfrm>
          <a:prstGeom prst="rect">
            <a:avLst/>
          </a:prstGeom>
          <a:noFill/>
          <a:ln>
            <a:solidFill>
              <a:schemeClr val="tx1"/>
            </a:solidFill>
          </a:ln>
        </p:spPr>
      </p:pic>
      <p:sp>
        <p:nvSpPr>
          <p:cNvPr id="297" name="Google Shape;297;p3"/>
          <p:cNvSpPr txBox="1">
            <a:spLocks noGrp="1"/>
          </p:cNvSpPr>
          <p:nvPr>
            <p:ph type="title"/>
          </p:nvPr>
        </p:nvSpPr>
        <p:spPr>
          <a:xfrm>
            <a:off x="2617641" y="0"/>
            <a:ext cx="9574359" cy="6201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Transfer Management</a:t>
            </a:r>
            <a:endParaRPr/>
          </a:p>
        </p:txBody>
      </p:sp>
      <p:sp>
        <p:nvSpPr>
          <p:cNvPr id="298" name="Google Shape;298;p3"/>
          <p:cNvSpPr/>
          <p:nvPr/>
        </p:nvSpPr>
        <p:spPr>
          <a:xfrm flipH="1">
            <a:off x="2243289" y="3391708"/>
            <a:ext cx="2320108" cy="523180"/>
          </a:xfrm>
          <a:prstGeom prst="wedgeRectCallout">
            <a:avLst>
              <a:gd name="adj1" fmla="val 68042"/>
              <a:gd name="adj2" fmla="val -18836"/>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orbel"/>
                <a:ea typeface="Corbel"/>
                <a:cs typeface="Corbel"/>
                <a:sym typeface="Corbel"/>
              </a:rPr>
              <a:t>Click on ‘Patient Transfer’ to view the Transfer Module</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299" name="Google Shape;299;p3"/>
          <p:cNvSpPr/>
          <p:nvPr/>
        </p:nvSpPr>
        <p:spPr>
          <a:xfrm>
            <a:off x="227370" y="3365706"/>
            <a:ext cx="1533833" cy="4572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
          <p:cNvPicPr preferRelativeResize="0"/>
          <p:nvPr/>
        </p:nvPicPr>
        <p:blipFill rotWithShape="1">
          <a:blip r:embed="rId3">
            <a:alphaModFix/>
          </a:blip>
          <a:srcRect/>
          <a:stretch/>
        </p:blipFill>
        <p:spPr>
          <a:xfrm>
            <a:off x="265564" y="824303"/>
            <a:ext cx="11813365" cy="5174269"/>
          </a:xfrm>
          <a:prstGeom prst="rect">
            <a:avLst/>
          </a:prstGeom>
          <a:noFill/>
          <a:ln>
            <a:solidFill>
              <a:schemeClr val="tx1"/>
            </a:solidFill>
          </a:ln>
        </p:spPr>
      </p:pic>
      <p:sp>
        <p:nvSpPr>
          <p:cNvPr id="306" name="Google Shape;306;p4"/>
          <p:cNvSpPr txBox="1">
            <a:spLocks noGrp="1"/>
          </p:cNvSpPr>
          <p:nvPr>
            <p:ph type="title"/>
          </p:nvPr>
        </p:nvSpPr>
        <p:spPr>
          <a:xfrm>
            <a:off x="2617641" y="0"/>
            <a:ext cx="9574359" cy="6201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Transfer Management</a:t>
            </a:r>
            <a:endParaRPr/>
          </a:p>
        </p:txBody>
      </p:sp>
      <p:sp>
        <p:nvSpPr>
          <p:cNvPr id="307" name="Google Shape;307;p4"/>
          <p:cNvSpPr/>
          <p:nvPr/>
        </p:nvSpPr>
        <p:spPr>
          <a:xfrm flipH="1">
            <a:off x="2617675" y="859425"/>
            <a:ext cx="3790200" cy="523200"/>
          </a:xfrm>
          <a:prstGeom prst="wedgeRectCallout">
            <a:avLst>
              <a:gd name="adj1" fmla="val 73826"/>
              <a:gd name="adj2" fmla="val 140644"/>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List of Patients Transferred out from your district to another district that are pending acceptance</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08" name="Google Shape;308;p4"/>
          <p:cNvSpPr/>
          <p:nvPr/>
        </p:nvSpPr>
        <p:spPr>
          <a:xfrm flipH="1">
            <a:off x="3590700" y="1571475"/>
            <a:ext cx="3790200" cy="735600"/>
          </a:xfrm>
          <a:prstGeom prst="wedgeRectCallout">
            <a:avLst>
              <a:gd name="adj1" fmla="val 61106"/>
              <a:gd name="adj2" fmla="val 2518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Initiate a transfer in request for patients who are currently in another District / TU / PHI.</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09" name="Google Shape;309;p4"/>
          <p:cNvSpPr/>
          <p:nvPr/>
        </p:nvSpPr>
        <p:spPr>
          <a:xfrm flipH="1">
            <a:off x="1009475" y="2435950"/>
            <a:ext cx="4322400" cy="523200"/>
          </a:xfrm>
          <a:prstGeom prst="wedgeRectCallout">
            <a:avLst>
              <a:gd name="adj1" fmla="val 52657"/>
              <a:gd name="adj2" fmla="val -12526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List of Patients Transferred in from other District /TU/ PHI  to your district that are pending acceptance</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10" name="Google Shape;310;p4"/>
          <p:cNvSpPr/>
          <p:nvPr/>
        </p:nvSpPr>
        <p:spPr>
          <a:xfrm flipH="1">
            <a:off x="8976225" y="1171952"/>
            <a:ext cx="2950200" cy="735600"/>
          </a:xfrm>
          <a:prstGeom prst="wedgeRectCallout">
            <a:avLst>
              <a:gd name="adj1" fmla="val 23531"/>
              <a:gd name="adj2" fmla="val 85147"/>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Summary to alert users of pending Transfer Requests with either you or others</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11" name="Google Shape;311;p4"/>
          <p:cNvSpPr/>
          <p:nvPr/>
        </p:nvSpPr>
        <p:spPr>
          <a:xfrm>
            <a:off x="7860890" y="2189080"/>
            <a:ext cx="4041058" cy="366162"/>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13" name="Google Shape;313;p4"/>
          <p:cNvSpPr/>
          <p:nvPr/>
        </p:nvSpPr>
        <p:spPr>
          <a:xfrm>
            <a:off x="722473" y="6199238"/>
            <a:ext cx="3790336" cy="294968"/>
          </a:xfrm>
          <a:prstGeom prst="rect">
            <a:avLst/>
          </a:prstGeom>
          <a:solidFill>
            <a:srgbClr val="D7F0F6"/>
          </a:solidFill>
          <a:ln w="25400" cap="flat" cmpd="sng">
            <a:solidFill>
              <a:srgbClr val="D7F0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Transfer approval is pending with other users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4"/>
          <p:cNvSpPr/>
          <p:nvPr/>
        </p:nvSpPr>
        <p:spPr>
          <a:xfrm>
            <a:off x="7231626" y="6199238"/>
            <a:ext cx="3790336" cy="294968"/>
          </a:xfrm>
          <a:prstGeom prst="rect">
            <a:avLst/>
          </a:prstGeom>
          <a:solidFill>
            <a:srgbClr val="D6ED9B"/>
          </a:solidFill>
          <a:ln w="25400" cap="flat" cmpd="sng">
            <a:solidFill>
              <a:srgbClr val="D6ED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Transfer approval is pending with me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7ce945c00e_7_11"/>
          <p:cNvSpPr txBox="1">
            <a:spLocks noGrp="1"/>
          </p:cNvSpPr>
          <p:nvPr>
            <p:ph type="title"/>
          </p:nvPr>
        </p:nvSpPr>
        <p:spPr>
          <a:xfrm>
            <a:off x="252919" y="1123837"/>
            <a:ext cx="2947500" cy="460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Contents</a:t>
            </a:r>
            <a:endParaRPr/>
          </a:p>
        </p:txBody>
      </p:sp>
      <p:sp>
        <p:nvSpPr>
          <p:cNvPr id="321" name="Google Shape;321;g7ce945c00e_7_11"/>
          <p:cNvSpPr txBox="1">
            <a:spLocks noGrp="1"/>
          </p:cNvSpPr>
          <p:nvPr>
            <p:ph type="body" idx="1"/>
          </p:nvPr>
        </p:nvSpPr>
        <p:spPr>
          <a:xfrm>
            <a:off x="3869268" y="864108"/>
            <a:ext cx="7315200" cy="5120700"/>
          </a:xfrm>
          <a:prstGeom prst="rect">
            <a:avLst/>
          </a:prstGeom>
        </p:spPr>
        <p:txBody>
          <a:bodyPr spcFirstLastPara="1" wrap="square" lIns="91425" tIns="45700" rIns="91425" bIns="45700" anchor="ctr" anchorCtr="0">
            <a:noAutofit/>
          </a:bodyPr>
          <a:lstStyle/>
          <a:p>
            <a:pPr marL="457200" lvl="0" indent="-355600" algn="l" rtl="0">
              <a:spcBef>
                <a:spcPts val="1200"/>
              </a:spcBef>
              <a:spcAft>
                <a:spcPts val="0"/>
              </a:spcAft>
              <a:buSzPts val="2000"/>
              <a:buAutoNum type="arabicPeriod"/>
            </a:pPr>
            <a:r>
              <a:rPr lang="en-US"/>
              <a:t>Request Transfer Out</a:t>
            </a:r>
            <a:endParaRPr/>
          </a:p>
          <a:p>
            <a:pPr marL="914400" lvl="1" indent="-342900" algn="l" rtl="0">
              <a:spcBef>
                <a:spcPts val="0"/>
              </a:spcBef>
              <a:spcAft>
                <a:spcPts val="0"/>
              </a:spcAft>
              <a:buSzPts val="1800"/>
              <a:buAutoNum type="alphaLcPeriod"/>
            </a:pPr>
            <a:r>
              <a:rPr lang="en-US"/>
              <a:t>Initiate the Transfer out Request (by Source PHI/TU/District)</a:t>
            </a:r>
            <a:endParaRPr/>
          </a:p>
          <a:p>
            <a:pPr marL="914400" lvl="1" indent="-342900" algn="l" rtl="0">
              <a:spcBef>
                <a:spcPts val="0"/>
              </a:spcBef>
              <a:spcAft>
                <a:spcPts val="0"/>
              </a:spcAft>
              <a:buSzPts val="1800"/>
              <a:buAutoNum type="alphaLcPeriod"/>
            </a:pPr>
            <a:r>
              <a:rPr lang="en-US"/>
              <a:t>Accept Transfer in (by receiving PHI/TU/District)</a:t>
            </a:r>
            <a:endParaRPr/>
          </a:p>
          <a:p>
            <a:pPr marL="914400" lvl="1" indent="-342900" algn="l" rtl="0">
              <a:spcBef>
                <a:spcPts val="0"/>
              </a:spcBef>
              <a:spcAft>
                <a:spcPts val="0"/>
              </a:spcAft>
              <a:buSzPts val="1800"/>
              <a:buAutoNum type="alphaLcPeriod"/>
            </a:pPr>
            <a:r>
              <a:rPr lang="en-US"/>
              <a:t>Reject Transfer in (by receiving PHI/TU/District)</a:t>
            </a:r>
            <a:endParaRPr/>
          </a:p>
          <a:p>
            <a:pPr marL="457200" lvl="0" indent="-355600" algn="l" rtl="0">
              <a:spcBef>
                <a:spcPts val="0"/>
              </a:spcBef>
              <a:spcAft>
                <a:spcPts val="0"/>
              </a:spcAft>
              <a:buSzPts val="2000"/>
              <a:buAutoNum type="arabicPeriod"/>
            </a:pPr>
            <a:r>
              <a:rPr lang="en-US"/>
              <a:t>Request Transfer in</a:t>
            </a:r>
            <a:endParaRPr/>
          </a:p>
          <a:p>
            <a:pPr marL="914400" lvl="1" indent="-342900" algn="l" rtl="0">
              <a:spcBef>
                <a:spcPts val="0"/>
              </a:spcBef>
              <a:spcAft>
                <a:spcPts val="0"/>
              </a:spcAft>
              <a:buSzPts val="1800"/>
              <a:buAutoNum type="alphaLcPeriod"/>
            </a:pPr>
            <a:r>
              <a:rPr lang="en-US"/>
              <a:t>Initiate the Transfer in Request</a:t>
            </a:r>
            <a:endParaRPr/>
          </a:p>
          <a:p>
            <a:pPr marL="914400" lvl="1" indent="-342900" algn="l" rtl="0">
              <a:spcBef>
                <a:spcPts val="0"/>
              </a:spcBef>
              <a:spcAft>
                <a:spcPts val="0"/>
              </a:spcAft>
              <a:buSzPts val="1800"/>
              <a:buAutoNum type="alphaLcPeriod"/>
            </a:pPr>
            <a:r>
              <a:rPr lang="en-US"/>
              <a:t>Accept Transfer out (by Source PHI/TU/District)</a:t>
            </a:r>
            <a:endParaRPr/>
          </a:p>
          <a:p>
            <a:pPr marL="914400" lvl="1" indent="-342900" algn="l" rtl="0">
              <a:spcBef>
                <a:spcPts val="0"/>
              </a:spcBef>
              <a:spcAft>
                <a:spcPts val="0"/>
              </a:spcAft>
              <a:buSzPts val="1800"/>
              <a:buAutoNum type="alphaLcPeriod"/>
            </a:pPr>
            <a:r>
              <a:rPr lang="en-US"/>
              <a:t>Reject Transfer out (by Source PHI/TU/District)</a:t>
            </a:r>
            <a:endParaRPr/>
          </a:p>
          <a:p>
            <a:pPr marL="914400" lvl="1" indent="-342900" algn="l" rtl="0">
              <a:spcBef>
                <a:spcPts val="0"/>
              </a:spcBef>
              <a:spcAft>
                <a:spcPts val="0"/>
              </a:spcAft>
              <a:buSzPts val="1800"/>
              <a:buAutoNum type="alphaLcPeriod"/>
            </a:pPr>
            <a:r>
              <a:rPr lang="en-US"/>
              <a:t>Cancel the transfer in request (By receiving PHI/TU/District)</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
          <p:cNvSpPr txBox="1">
            <a:spLocks noGrp="1"/>
          </p:cNvSpPr>
          <p:nvPr>
            <p:ph type="title"/>
          </p:nvPr>
        </p:nvSpPr>
        <p:spPr>
          <a:xfrm>
            <a:off x="3697575" y="1298450"/>
            <a:ext cx="7850700" cy="3255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a:t>1a. Request Transfer Out</a:t>
            </a:r>
            <a:endParaRPr/>
          </a:p>
        </p:txBody>
      </p:sp>
      <p:sp>
        <p:nvSpPr>
          <p:cNvPr id="327" name="Google Shape;327;p5"/>
          <p:cNvSpPr txBox="1">
            <a:spLocks noGrp="1"/>
          </p:cNvSpPr>
          <p:nvPr>
            <p:ph type="body" idx="1"/>
          </p:nvPr>
        </p:nvSpPr>
        <p:spPr>
          <a:xfrm>
            <a:off x="3598606" y="4672583"/>
            <a:ext cx="8067368" cy="1138281"/>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200"/>
              </a:spcBef>
              <a:spcAft>
                <a:spcPts val="0"/>
              </a:spcAft>
              <a:buSzPts val="2200"/>
              <a:buNone/>
            </a:pPr>
            <a:r>
              <a:rPr lang="en-US"/>
              <a:t>Initiate move of patients to a PHI outside your geography</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6" descr="A screenshot of a social media post&#10;&#10;Description automatically generated"/>
          <p:cNvPicPr preferRelativeResize="0"/>
          <p:nvPr/>
        </p:nvPicPr>
        <p:blipFill rotWithShape="1">
          <a:blip r:embed="rId3">
            <a:alphaModFix/>
          </a:blip>
          <a:srcRect l="13370" t="7092"/>
          <a:stretch/>
        </p:blipFill>
        <p:spPr>
          <a:xfrm>
            <a:off x="235974" y="1677423"/>
            <a:ext cx="11710221" cy="4826616"/>
          </a:xfrm>
          <a:prstGeom prst="rect">
            <a:avLst/>
          </a:prstGeom>
          <a:noFill/>
          <a:ln>
            <a:solidFill>
              <a:schemeClr val="tx1"/>
            </a:solidFill>
          </a:ln>
        </p:spPr>
      </p:pic>
      <p:sp>
        <p:nvSpPr>
          <p:cNvPr id="333" name="Google Shape;333;p6"/>
          <p:cNvSpPr txBox="1"/>
          <p:nvPr/>
        </p:nvSpPr>
        <p:spPr>
          <a:xfrm>
            <a:off x="2617641" y="0"/>
            <a:ext cx="9574359" cy="620181"/>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orbe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Initiate Transfer Out request-1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6"/>
          <p:cNvSpPr/>
          <p:nvPr/>
        </p:nvSpPr>
        <p:spPr>
          <a:xfrm>
            <a:off x="584306" y="91093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‘Others’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p6"/>
          <p:cNvSpPr/>
          <p:nvPr/>
        </p:nvSpPr>
        <p:spPr>
          <a:xfrm>
            <a:off x="916271" y="64941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 name="Google Shape;336;p6"/>
          <p:cNvSpPr/>
          <p:nvPr/>
        </p:nvSpPr>
        <p:spPr>
          <a:xfrm>
            <a:off x="8156106" y="4447814"/>
            <a:ext cx="810913" cy="22742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7" descr="A screenshot of a social media post&#10;&#10;Description automatically generated"/>
          <p:cNvPicPr preferRelativeResize="0"/>
          <p:nvPr/>
        </p:nvPicPr>
        <p:blipFill rotWithShape="1">
          <a:blip r:embed="rId3">
            <a:alphaModFix/>
          </a:blip>
          <a:srcRect l="13350" t="6751"/>
          <a:stretch/>
        </p:blipFill>
        <p:spPr>
          <a:xfrm>
            <a:off x="128152" y="1677423"/>
            <a:ext cx="11847537" cy="5028389"/>
          </a:xfrm>
          <a:prstGeom prst="rect">
            <a:avLst/>
          </a:prstGeom>
          <a:noFill/>
          <a:ln>
            <a:solidFill>
              <a:schemeClr val="tx1"/>
            </a:solidFill>
          </a:ln>
        </p:spPr>
      </p:pic>
      <p:sp>
        <p:nvSpPr>
          <p:cNvPr id="343" name="Google Shape;343;p7"/>
          <p:cNvSpPr txBox="1"/>
          <p:nvPr/>
        </p:nvSpPr>
        <p:spPr>
          <a:xfrm>
            <a:off x="2617641" y="0"/>
            <a:ext cx="9574359" cy="620181"/>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orbe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Initiate Transfer Out request-2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p7"/>
          <p:cNvSpPr/>
          <p:nvPr/>
        </p:nvSpPr>
        <p:spPr>
          <a:xfrm>
            <a:off x="584306" y="91093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‘Others’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 name="Google Shape;345;p7"/>
          <p:cNvSpPr/>
          <p:nvPr/>
        </p:nvSpPr>
        <p:spPr>
          <a:xfrm>
            <a:off x="916271" y="64941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6" name="Google Shape;346;p7"/>
          <p:cNvGrpSpPr/>
          <p:nvPr/>
        </p:nvGrpSpPr>
        <p:grpSpPr>
          <a:xfrm>
            <a:off x="2233897" y="663481"/>
            <a:ext cx="1847592" cy="1013942"/>
            <a:chOff x="2180888" y="649412"/>
            <a:chExt cx="1847592" cy="1013942"/>
          </a:xfrm>
        </p:grpSpPr>
        <p:sp>
          <p:nvSpPr>
            <p:cNvPr id="347" name="Google Shape;347;p7"/>
            <p:cNvSpPr/>
            <p:nvPr/>
          </p:nvSpPr>
          <p:spPr>
            <a:xfrm>
              <a:off x="2480480" y="907354"/>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Health Facilities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 name="Google Shape;348;p7"/>
            <p:cNvSpPr/>
            <p:nvPr/>
          </p:nvSpPr>
          <p:spPr>
            <a:xfrm rot="5400000" flipH="1">
              <a:off x="2180888" y="1136109"/>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49" name="Google Shape;349;p7"/>
            <p:cNvSpPr/>
            <p:nvPr/>
          </p:nvSpPr>
          <p:spPr>
            <a:xfrm>
              <a:off x="2858480" y="64941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7"/>
          <p:cNvSpPr/>
          <p:nvPr/>
        </p:nvSpPr>
        <p:spPr>
          <a:xfrm>
            <a:off x="8170606" y="4819089"/>
            <a:ext cx="1209367" cy="224859"/>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8"/>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endParaRPr kumimoji="0" sz="36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58" name="Google Shape;358;p8"/>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359" name="Google Shape;359;p8" descr="A screenshot of a social media post&#10;&#10;Description automatically generated"/>
          <p:cNvPicPr preferRelativeResize="0"/>
          <p:nvPr/>
        </p:nvPicPr>
        <p:blipFill rotWithShape="1">
          <a:blip r:embed="rId3">
            <a:alphaModFix/>
          </a:blip>
          <a:srcRect l="13159" t="5633"/>
          <a:stretch/>
        </p:blipFill>
        <p:spPr>
          <a:xfrm>
            <a:off x="250723" y="1872774"/>
            <a:ext cx="11800253" cy="4855403"/>
          </a:xfrm>
          <a:prstGeom prst="rect">
            <a:avLst/>
          </a:prstGeom>
          <a:noFill/>
          <a:ln>
            <a:solidFill>
              <a:schemeClr val="tx1"/>
            </a:solidFill>
          </a:ln>
        </p:spPr>
      </p:pic>
      <p:sp>
        <p:nvSpPr>
          <p:cNvPr id="360" name="Google Shape;360;p8"/>
          <p:cNvSpPr txBox="1"/>
          <p:nvPr/>
        </p:nvSpPr>
        <p:spPr>
          <a:xfrm>
            <a:off x="2617641" y="0"/>
            <a:ext cx="9574359" cy="620181"/>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orbe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Initiate Transfer Out request-3</a:t>
            </a:r>
            <a:endParaRPr kumimoji="0" sz="36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61" name="Google Shape;361;p8"/>
          <p:cNvSpPr/>
          <p:nvPr/>
        </p:nvSpPr>
        <p:spPr>
          <a:xfrm>
            <a:off x="584306" y="91093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‘Others’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8"/>
          <p:cNvSpPr/>
          <p:nvPr/>
        </p:nvSpPr>
        <p:spPr>
          <a:xfrm>
            <a:off x="916271" y="64941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3" name="Google Shape;363;p8"/>
          <p:cNvGrpSpPr/>
          <p:nvPr/>
        </p:nvGrpSpPr>
        <p:grpSpPr>
          <a:xfrm>
            <a:off x="2182003" y="649412"/>
            <a:ext cx="1846477" cy="1013942"/>
            <a:chOff x="2182003" y="649412"/>
            <a:chExt cx="1846477" cy="1013942"/>
          </a:xfrm>
        </p:grpSpPr>
        <p:sp>
          <p:nvSpPr>
            <p:cNvPr id="364" name="Google Shape;364;p8"/>
            <p:cNvSpPr/>
            <p:nvPr/>
          </p:nvSpPr>
          <p:spPr>
            <a:xfrm>
              <a:off x="2480480" y="907354"/>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Health Facilities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8"/>
            <p:cNvSpPr/>
            <p:nvPr/>
          </p:nvSpPr>
          <p:spPr>
            <a:xfrm rot="5400000" flipH="1">
              <a:off x="2182003" y="1150178"/>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66" name="Google Shape;366;p8"/>
            <p:cNvSpPr/>
            <p:nvPr/>
          </p:nvSpPr>
          <p:spPr>
            <a:xfrm>
              <a:off x="2858480" y="64941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67" name="Google Shape;367;p8"/>
          <p:cNvSpPr/>
          <p:nvPr/>
        </p:nvSpPr>
        <p:spPr>
          <a:xfrm>
            <a:off x="4432308" y="933777"/>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Transfer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8"/>
          <p:cNvSpPr/>
          <p:nvPr/>
        </p:nvSpPr>
        <p:spPr>
          <a:xfrm rot="5400000" flipH="1">
            <a:off x="411082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69" name="Google Shape;369;p8"/>
          <p:cNvSpPr/>
          <p:nvPr/>
        </p:nvSpPr>
        <p:spPr>
          <a:xfrm>
            <a:off x="10801879" y="5338915"/>
            <a:ext cx="846485" cy="265471"/>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70" name="Google Shape;370;p8"/>
          <p:cNvSpPr/>
          <p:nvPr/>
        </p:nvSpPr>
        <p:spPr>
          <a:xfrm>
            <a:off x="4769176" y="64941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9"/>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endParaRPr kumimoji="0" sz="36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77" name="Google Shape;377;p9"/>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378" name="Google Shape;378;p9" descr="A screenshot of a computer&#10;&#10;Description automatically generated"/>
          <p:cNvPicPr preferRelativeResize="0"/>
          <p:nvPr/>
        </p:nvPicPr>
        <p:blipFill rotWithShape="1">
          <a:blip r:embed="rId3">
            <a:alphaModFix/>
          </a:blip>
          <a:srcRect l="13005"/>
          <a:stretch/>
        </p:blipFill>
        <p:spPr>
          <a:xfrm>
            <a:off x="309717" y="1709530"/>
            <a:ext cx="11741257" cy="4883000"/>
          </a:xfrm>
          <a:prstGeom prst="rect">
            <a:avLst/>
          </a:prstGeom>
          <a:noFill/>
          <a:ln>
            <a:noFill/>
          </a:ln>
        </p:spPr>
      </p:pic>
      <p:sp>
        <p:nvSpPr>
          <p:cNvPr id="379" name="Google Shape;379;p9"/>
          <p:cNvSpPr txBox="1"/>
          <p:nvPr/>
        </p:nvSpPr>
        <p:spPr>
          <a:xfrm>
            <a:off x="2617641" y="0"/>
            <a:ext cx="9574359" cy="620181"/>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orbe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Initiate Transfer Out request-4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9"/>
          <p:cNvSpPr/>
          <p:nvPr/>
        </p:nvSpPr>
        <p:spPr>
          <a:xfrm>
            <a:off x="584306" y="91093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‘Others’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9"/>
          <p:cNvSpPr/>
          <p:nvPr/>
        </p:nvSpPr>
        <p:spPr>
          <a:xfrm>
            <a:off x="916271" y="64941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2" name="Google Shape;382;p9"/>
          <p:cNvGrpSpPr/>
          <p:nvPr/>
        </p:nvGrpSpPr>
        <p:grpSpPr>
          <a:xfrm>
            <a:off x="2170827" y="649412"/>
            <a:ext cx="1857653" cy="1013942"/>
            <a:chOff x="2170827" y="649412"/>
            <a:chExt cx="1857653" cy="1013942"/>
          </a:xfrm>
        </p:grpSpPr>
        <p:sp>
          <p:nvSpPr>
            <p:cNvPr id="383" name="Google Shape;383;p9"/>
            <p:cNvSpPr/>
            <p:nvPr/>
          </p:nvSpPr>
          <p:spPr>
            <a:xfrm>
              <a:off x="2480480" y="907354"/>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Health Facilities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 name="Google Shape;384;p9"/>
            <p:cNvSpPr/>
            <p:nvPr/>
          </p:nvSpPr>
          <p:spPr>
            <a:xfrm rot="5400000" flipH="1">
              <a:off x="2170827" y="1150178"/>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85" name="Google Shape;385;p9"/>
            <p:cNvSpPr/>
            <p:nvPr/>
          </p:nvSpPr>
          <p:spPr>
            <a:xfrm>
              <a:off x="2858480" y="64941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86" name="Google Shape;386;p9"/>
          <p:cNvSpPr/>
          <p:nvPr/>
        </p:nvSpPr>
        <p:spPr>
          <a:xfrm>
            <a:off x="4432308" y="933777"/>
            <a:ext cx="1548000" cy="729577"/>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Transfer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 name="Google Shape;387;p9"/>
          <p:cNvSpPr/>
          <p:nvPr/>
        </p:nvSpPr>
        <p:spPr>
          <a:xfrm rot="5400000" flipH="1">
            <a:off x="4133831"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88" name="Google Shape;388;p9"/>
          <p:cNvSpPr/>
          <p:nvPr/>
        </p:nvSpPr>
        <p:spPr>
          <a:xfrm>
            <a:off x="4769176" y="64941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 name="Google Shape;389;p9"/>
          <p:cNvSpPr/>
          <p:nvPr/>
        </p:nvSpPr>
        <p:spPr>
          <a:xfrm>
            <a:off x="6345351" y="933777"/>
            <a:ext cx="1897142" cy="729577"/>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Corbe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Enter the Details of the Hierarchy where the patient is being transferred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 name="Google Shape;390;p9"/>
          <p:cNvSpPr/>
          <p:nvPr/>
        </p:nvSpPr>
        <p:spPr>
          <a:xfrm rot="5400000" flipH="1">
            <a:off x="6035100"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91" name="Google Shape;391;p9"/>
          <p:cNvSpPr/>
          <p:nvPr/>
        </p:nvSpPr>
        <p:spPr>
          <a:xfrm>
            <a:off x="6682219" y="64941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10"/>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endParaRPr kumimoji="0" sz="36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98" name="Google Shape;398;p10"/>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399" name="Google Shape;399;p10" descr="A screenshot of a computer&#10;&#10;Description automatically generated"/>
          <p:cNvPicPr preferRelativeResize="0"/>
          <p:nvPr/>
        </p:nvPicPr>
        <p:blipFill rotWithShape="1">
          <a:blip r:embed="rId3">
            <a:alphaModFix/>
          </a:blip>
          <a:srcRect l="13638"/>
          <a:stretch/>
        </p:blipFill>
        <p:spPr>
          <a:xfrm>
            <a:off x="543745" y="1762539"/>
            <a:ext cx="11507230" cy="4581102"/>
          </a:xfrm>
          <a:prstGeom prst="rect">
            <a:avLst/>
          </a:prstGeom>
          <a:noFill/>
          <a:ln>
            <a:noFill/>
          </a:ln>
        </p:spPr>
      </p:pic>
      <p:sp>
        <p:nvSpPr>
          <p:cNvPr id="400" name="Google Shape;400;p10"/>
          <p:cNvSpPr txBox="1"/>
          <p:nvPr/>
        </p:nvSpPr>
        <p:spPr>
          <a:xfrm>
            <a:off x="2617641" y="0"/>
            <a:ext cx="9574359" cy="620181"/>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orbe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Initiate Transfer Out request-5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 name="Google Shape;401;p10"/>
          <p:cNvSpPr/>
          <p:nvPr/>
        </p:nvSpPr>
        <p:spPr>
          <a:xfrm>
            <a:off x="543744" y="91093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‘Others’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 name="Google Shape;402;p10"/>
          <p:cNvSpPr/>
          <p:nvPr/>
        </p:nvSpPr>
        <p:spPr>
          <a:xfrm>
            <a:off x="875709" y="64941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03" name="Google Shape;403;p10"/>
          <p:cNvGrpSpPr/>
          <p:nvPr/>
        </p:nvGrpSpPr>
        <p:grpSpPr>
          <a:xfrm>
            <a:off x="2159783" y="649412"/>
            <a:ext cx="1868697" cy="1013942"/>
            <a:chOff x="2159783" y="649412"/>
            <a:chExt cx="1868697" cy="1013942"/>
          </a:xfrm>
        </p:grpSpPr>
        <p:sp>
          <p:nvSpPr>
            <p:cNvPr id="404" name="Google Shape;404;p10"/>
            <p:cNvSpPr/>
            <p:nvPr/>
          </p:nvSpPr>
          <p:spPr>
            <a:xfrm>
              <a:off x="2480480" y="907354"/>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Health Facilities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 name="Google Shape;405;p10"/>
            <p:cNvSpPr/>
            <p:nvPr/>
          </p:nvSpPr>
          <p:spPr>
            <a:xfrm rot="5400000" flipH="1">
              <a:off x="2159783" y="1150178"/>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06" name="Google Shape;406;p10"/>
            <p:cNvSpPr/>
            <p:nvPr/>
          </p:nvSpPr>
          <p:spPr>
            <a:xfrm>
              <a:off x="2858480" y="64941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07" name="Google Shape;407;p10"/>
          <p:cNvSpPr/>
          <p:nvPr/>
        </p:nvSpPr>
        <p:spPr>
          <a:xfrm>
            <a:off x="4432308" y="933777"/>
            <a:ext cx="1548000" cy="729577"/>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Transfer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 name="Google Shape;408;p10"/>
          <p:cNvSpPr/>
          <p:nvPr/>
        </p:nvSpPr>
        <p:spPr>
          <a:xfrm rot="5400000" flipH="1">
            <a:off x="4110828" y="114135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09" name="Google Shape;409;p10"/>
          <p:cNvSpPr/>
          <p:nvPr/>
        </p:nvSpPr>
        <p:spPr>
          <a:xfrm>
            <a:off x="4769176" y="64941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 name="Google Shape;410;p10"/>
          <p:cNvSpPr/>
          <p:nvPr/>
        </p:nvSpPr>
        <p:spPr>
          <a:xfrm>
            <a:off x="6345351" y="933777"/>
            <a:ext cx="1897142" cy="729577"/>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200"/>
              <a:buFont typeface="Corbel"/>
              <a:buNone/>
              <a:tabLst/>
              <a:defRPr/>
            </a:pPr>
            <a:r>
              <a:rPr kumimoji="0" lang="en-US" sz="1200" b="1" i="0" u="none" strike="noStrike" kern="0" cap="none" spc="0" normalizeH="0" baseline="0" noProof="0">
                <a:ln>
                  <a:noFill/>
                </a:ln>
                <a:solidFill>
                  <a:srgbClr val="FE7A10"/>
                </a:solidFill>
                <a:effectLst/>
                <a:uLnTx/>
                <a:uFillTx/>
                <a:latin typeface="Corbel"/>
                <a:ea typeface="Corbel"/>
                <a:cs typeface="Corbel"/>
                <a:sym typeface="Corbel"/>
              </a:rPr>
              <a:t>Enter the Details of the Hierarchy where the patient is being transferred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 name="Google Shape;411;p10"/>
          <p:cNvSpPr/>
          <p:nvPr/>
        </p:nvSpPr>
        <p:spPr>
          <a:xfrm rot="5400000" flipH="1">
            <a:off x="6045703" y="1152977"/>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12" name="Google Shape;412;p10"/>
          <p:cNvSpPr/>
          <p:nvPr/>
        </p:nvSpPr>
        <p:spPr>
          <a:xfrm>
            <a:off x="6877379" y="636039"/>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 name="Google Shape;413;p10"/>
          <p:cNvSpPr/>
          <p:nvPr/>
        </p:nvSpPr>
        <p:spPr>
          <a:xfrm>
            <a:off x="8636707" y="905750"/>
            <a:ext cx="1614258" cy="729577"/>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Done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 name="Google Shape;414;p10"/>
          <p:cNvSpPr/>
          <p:nvPr/>
        </p:nvSpPr>
        <p:spPr>
          <a:xfrm rot="5400000" flipH="1">
            <a:off x="8307888" y="1095617"/>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15" name="Google Shape;415;p10"/>
          <p:cNvSpPr/>
          <p:nvPr/>
        </p:nvSpPr>
        <p:spPr>
          <a:xfrm>
            <a:off x="9050140" y="607654"/>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5</a:t>
            </a:r>
            <a:endParaRPr kumimoji="0" sz="1600" b="1" i="0" u="none" strike="noStrike" kern="0" cap="none" spc="0" normalizeH="0" baseline="0" noProof="0">
              <a:ln>
                <a:noFill/>
              </a:ln>
              <a:solidFill>
                <a:srgbClr val="000546"/>
              </a:solidFill>
              <a:effectLst/>
              <a:uLnTx/>
              <a:uFillTx/>
              <a:latin typeface="Corbel"/>
              <a:ea typeface="Corbel"/>
              <a:cs typeface="Corbel"/>
              <a:sym typeface="Corbel"/>
            </a:endParaRPr>
          </a:p>
        </p:txBody>
      </p:sp>
      <p:sp>
        <p:nvSpPr>
          <p:cNvPr id="416" name="Google Shape;416;p10"/>
          <p:cNvSpPr/>
          <p:nvPr/>
        </p:nvSpPr>
        <p:spPr>
          <a:xfrm>
            <a:off x="7210721" y="5185560"/>
            <a:ext cx="533400" cy="369332"/>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17" name="Google Shape;417;p10"/>
          <p:cNvSpPr/>
          <p:nvPr/>
        </p:nvSpPr>
        <p:spPr>
          <a:xfrm flipH="1">
            <a:off x="8243525" y="4958134"/>
            <a:ext cx="1149063" cy="738664"/>
          </a:xfrm>
          <a:prstGeom prst="wedgeRectCallout">
            <a:avLst>
              <a:gd name="adj1" fmla="val 94950"/>
              <a:gd name="adj2" fmla="val -13946"/>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orbe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Click here to complete the Transfer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18" name="Google Shape;418;p10"/>
          <p:cNvSpPr/>
          <p:nvPr/>
        </p:nvSpPr>
        <p:spPr>
          <a:xfrm>
            <a:off x="6185100" y="2086510"/>
            <a:ext cx="533400" cy="3240956"/>
          </a:xfrm>
          <a:prstGeom prst="rightBrace">
            <a:avLst>
              <a:gd name="adj1" fmla="val 8333"/>
              <a:gd name="adj2" fmla="val 50000"/>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19" name="Google Shape;419;p10"/>
          <p:cNvSpPr/>
          <p:nvPr/>
        </p:nvSpPr>
        <p:spPr>
          <a:xfrm flipH="1">
            <a:off x="6962481" y="2878030"/>
            <a:ext cx="987906" cy="738623"/>
          </a:xfrm>
          <a:prstGeom prst="wedgeRectCallout">
            <a:avLst>
              <a:gd name="adj1" fmla="val 75852"/>
              <a:gd name="adj2" fmla="val 21981"/>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orbe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Enter all the details required</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20" name="Google Shape;420;p10"/>
          <p:cNvSpPr txBox="1"/>
          <p:nvPr/>
        </p:nvSpPr>
        <p:spPr>
          <a:xfrm>
            <a:off x="141026" y="6357710"/>
            <a:ext cx="11716677"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If you are unaware of the destination PHI/ TU, you may still transfer to the district/TU  who can then assign the required PHI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p:txBody>
          <a:bodyPr>
            <a:normAutofit fontScale="85000" lnSpcReduction="20000"/>
          </a:bodyPr>
          <a:lstStyle/>
          <a:p>
            <a:r>
              <a:rPr lang="en-IN" dirty="0"/>
              <a:t>Start Treatment</a:t>
            </a:r>
          </a:p>
          <a:p>
            <a:r>
              <a:rPr lang="en-IN" dirty="0"/>
              <a:t>Add Dispensation</a:t>
            </a:r>
          </a:p>
          <a:p>
            <a:r>
              <a:rPr lang="en-IN" dirty="0"/>
              <a:t>Add Co morbidity</a:t>
            </a:r>
          </a:p>
          <a:p>
            <a:r>
              <a:rPr lang="en-IN" dirty="0"/>
              <a:t>Contact Tracing</a:t>
            </a:r>
          </a:p>
          <a:p>
            <a:r>
              <a:rPr lang="en-IN" dirty="0"/>
              <a:t>Adherence Tracking</a:t>
            </a:r>
          </a:p>
          <a:p>
            <a:r>
              <a:rPr lang="en-IN" dirty="0"/>
              <a:t>Closing case</a:t>
            </a:r>
          </a:p>
          <a:p>
            <a:r>
              <a:rPr lang="en-IN" dirty="0"/>
              <a:t>Reinitiating case</a:t>
            </a:r>
          </a:p>
          <a:p>
            <a:r>
              <a:rPr lang="en-IN" dirty="0"/>
              <a:t>Delete a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2" name="Rectangle 1">
            <a:extLst>
              <a:ext uri="{FF2B5EF4-FFF2-40B4-BE49-F238E27FC236}">
                <a16:creationId xmlns:a16="http://schemas.microsoft.com/office/drawing/2014/main" id="{32F556DC-9119-4C86-9462-84D572EFBC0F}"/>
              </a:ext>
            </a:extLst>
          </p:cNvPr>
          <p:cNvSpPr/>
          <p:nvPr/>
        </p:nvSpPr>
        <p:spPr>
          <a:xfrm>
            <a:off x="3867912" y="882174"/>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193368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11"/>
          <p:cNvPicPr preferRelativeResize="0"/>
          <p:nvPr/>
        </p:nvPicPr>
        <p:blipFill rotWithShape="1">
          <a:blip r:embed="rId3">
            <a:alphaModFix/>
          </a:blip>
          <a:srcRect t="7660"/>
          <a:stretch/>
        </p:blipFill>
        <p:spPr>
          <a:xfrm>
            <a:off x="443925" y="1296530"/>
            <a:ext cx="11469400" cy="4835320"/>
          </a:xfrm>
          <a:prstGeom prst="rect">
            <a:avLst/>
          </a:prstGeom>
          <a:noFill/>
          <a:ln>
            <a:solidFill>
              <a:schemeClr val="tx1"/>
            </a:solidFill>
          </a:ln>
        </p:spPr>
      </p:pic>
      <p:sp>
        <p:nvSpPr>
          <p:cNvPr id="427" name="Google Shape;427;p11"/>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28" name="Google Shape;428;p11"/>
          <p:cNvSpPr txBox="1"/>
          <p:nvPr/>
        </p:nvSpPr>
        <p:spPr>
          <a:xfrm>
            <a:off x="2617641" y="0"/>
            <a:ext cx="9574359" cy="620181"/>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orbe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Initiate Transfer Out request-6</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 name="Google Shape;429;p11"/>
          <p:cNvSpPr/>
          <p:nvPr/>
        </p:nvSpPr>
        <p:spPr>
          <a:xfrm>
            <a:off x="2100325" y="6122350"/>
            <a:ext cx="4211400" cy="544800"/>
          </a:xfrm>
          <a:prstGeom prst="wedgeRectCallout">
            <a:avLst>
              <a:gd name="adj1" fmla="val -55991"/>
              <a:gd name="adj2" fmla="val -6975"/>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88900" marR="0" lvl="1" indent="0" algn="l" defTabSz="914400" rtl="0" eaLnBrk="1" fontAlgn="auto" latinLnBrk="0" hangingPunct="1">
              <a:lnSpc>
                <a:spcPct val="100000"/>
              </a:lnSpc>
              <a:spcBef>
                <a:spcPts val="0"/>
              </a:spcBef>
              <a:spcAft>
                <a:spcPts val="0"/>
              </a:spcAft>
              <a:buClr>
                <a:srgbClr val="0099FF"/>
              </a:buClr>
              <a:buSzPts val="980"/>
              <a:buFont typeface="Corbe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Message displayed that Transfer Out request has been completed. Transfer ID is mentioned.</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30" name="Google Shape;430;p11"/>
          <p:cNvSpPr/>
          <p:nvPr/>
        </p:nvSpPr>
        <p:spPr>
          <a:xfrm>
            <a:off x="9945801" y="5517625"/>
            <a:ext cx="1139700" cy="2796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31" name="Google Shape;431;p11"/>
          <p:cNvSpPr/>
          <p:nvPr/>
        </p:nvSpPr>
        <p:spPr>
          <a:xfrm>
            <a:off x="7371807" y="4249807"/>
            <a:ext cx="2574000" cy="683400"/>
          </a:xfrm>
          <a:prstGeom prst="wedgeRectCallout">
            <a:avLst>
              <a:gd name="adj1" fmla="val 48766"/>
              <a:gd name="adj2" fmla="val 128825"/>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88900" marR="0" lvl="1" indent="0" algn="l" defTabSz="914400" rtl="0" eaLnBrk="1" fontAlgn="auto" latinLnBrk="0" hangingPunct="1">
              <a:lnSpc>
                <a:spcPct val="100000"/>
              </a:lnSpc>
              <a:spcBef>
                <a:spcPts val="0"/>
              </a:spcBef>
              <a:spcAft>
                <a:spcPts val="0"/>
              </a:spcAft>
              <a:buClr>
                <a:srgbClr val="0099FF"/>
              </a:buClr>
              <a:buSzPts val="980"/>
              <a:buFont typeface="Corbe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The patient now appears in the “Transfer In” tab where the patient has been transferred to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32" name="Google Shape;432;p11"/>
          <p:cNvSpPr/>
          <p:nvPr/>
        </p:nvSpPr>
        <p:spPr>
          <a:xfrm>
            <a:off x="6955504" y="6000893"/>
            <a:ext cx="2789700" cy="683400"/>
          </a:xfrm>
          <a:prstGeom prst="wedgeRectCallout">
            <a:avLst>
              <a:gd name="adj1" fmla="val 58231"/>
              <a:gd name="adj2" fmla="val -84623"/>
            </a:avLst>
          </a:prstGeom>
          <a:noFill/>
          <a:ln w="28575" cap="flat" cmpd="sng">
            <a:solidFill>
              <a:srgbClr val="FE7A10"/>
            </a:solidFill>
            <a:prstDash val="solid"/>
            <a:round/>
            <a:headEnd type="none" w="sm" len="sm"/>
            <a:tailEnd type="none" w="sm" len="sm"/>
          </a:ln>
        </p:spPr>
        <p:txBody>
          <a:bodyPr spcFirstLastPara="1" wrap="square" lIns="0" tIns="36575" rIns="0" bIns="0" anchor="t" anchorCtr="0">
            <a:noAutofit/>
          </a:bodyPr>
          <a:lstStyle/>
          <a:p>
            <a:pPr marL="88900" marR="0" lvl="1" indent="0" algn="l" defTabSz="914400" rtl="0" eaLnBrk="1" fontAlgn="auto" latinLnBrk="0" hangingPunct="1">
              <a:lnSpc>
                <a:spcPct val="100000"/>
              </a:lnSpc>
              <a:spcBef>
                <a:spcPts val="0"/>
              </a:spcBef>
              <a:spcAft>
                <a:spcPts val="0"/>
              </a:spcAft>
              <a:buClr>
                <a:srgbClr val="0099FF"/>
              </a:buClr>
              <a:buSzPts val="980"/>
              <a:buFont typeface="Corbe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You can also access the transfer details via “Transfer Out” tab of your “Transfer  Management” Page</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33" name="Google Shape;433;p11"/>
          <p:cNvSpPr/>
          <p:nvPr/>
        </p:nvSpPr>
        <p:spPr>
          <a:xfrm>
            <a:off x="9054278" y="2772962"/>
            <a:ext cx="2534100" cy="730800"/>
          </a:xfrm>
          <a:prstGeom prst="wedgeRectCallout">
            <a:avLst>
              <a:gd name="adj1" fmla="val 13462"/>
              <a:gd name="adj2" fmla="val 310952"/>
            </a:avLst>
          </a:prstGeom>
          <a:noFill/>
          <a:ln w="28575" cap="flat" cmpd="sng">
            <a:solidFill>
              <a:srgbClr val="FE7A10"/>
            </a:solidFill>
            <a:prstDash val="solid"/>
            <a:round/>
            <a:headEnd type="none" w="sm" len="sm"/>
            <a:tailEnd type="none" w="sm" len="sm"/>
          </a:ln>
        </p:spPr>
        <p:txBody>
          <a:bodyPr spcFirstLastPara="1" wrap="square" lIns="0" tIns="36575" rIns="0" bIns="0" anchor="t" anchorCtr="0">
            <a:noAutofit/>
          </a:bodyPr>
          <a:lstStyle/>
          <a:p>
            <a:pPr marL="88900" marR="0" lvl="1" indent="0" algn="l" defTabSz="914400" rtl="0" eaLnBrk="1" fontAlgn="auto" latinLnBrk="0" hangingPunct="1">
              <a:lnSpc>
                <a:spcPct val="100000"/>
              </a:lnSpc>
              <a:spcBef>
                <a:spcPts val="0"/>
              </a:spcBef>
              <a:spcAft>
                <a:spcPts val="0"/>
              </a:spcAft>
              <a:buClr>
                <a:srgbClr val="0099FF"/>
              </a:buClr>
              <a:buSzPts val="980"/>
              <a:buFont typeface="Corbe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If required the user initiating the request can  “Cancel Transfer”.</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434" name="Google Shape;434;p11"/>
          <p:cNvPicPr preferRelativeResize="0"/>
          <p:nvPr/>
        </p:nvPicPr>
        <p:blipFill>
          <a:blip r:embed="rId4">
            <a:alphaModFix/>
          </a:blip>
          <a:stretch>
            <a:fillRect/>
          </a:stretch>
        </p:blipFill>
        <p:spPr>
          <a:xfrm>
            <a:off x="167175" y="6131844"/>
            <a:ext cx="1677621" cy="4213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12"/>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orbe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Initiate Transfer Out request-7</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442" name="Google Shape;442;p12" descr="A screenshot of a social media post&#10;&#10;Description automatically generated"/>
          <p:cNvPicPr preferRelativeResize="0"/>
          <p:nvPr/>
        </p:nvPicPr>
        <p:blipFill rotWithShape="1">
          <a:blip r:embed="rId3">
            <a:alphaModFix/>
          </a:blip>
          <a:srcRect l="16621" t="7030"/>
          <a:stretch/>
        </p:blipFill>
        <p:spPr>
          <a:xfrm>
            <a:off x="560439" y="988142"/>
            <a:ext cx="11208774" cy="5698407"/>
          </a:xfrm>
          <a:prstGeom prst="rect">
            <a:avLst/>
          </a:prstGeom>
          <a:noFill/>
          <a:ln>
            <a:solidFill>
              <a:schemeClr val="tx1"/>
            </a:solidFill>
          </a:ln>
        </p:spPr>
      </p:pic>
      <p:sp>
        <p:nvSpPr>
          <p:cNvPr id="443" name="Google Shape;443;p12"/>
          <p:cNvSpPr/>
          <p:nvPr/>
        </p:nvSpPr>
        <p:spPr>
          <a:xfrm>
            <a:off x="777117" y="4923125"/>
            <a:ext cx="10854444" cy="27322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44" name="Google Shape;444;p12"/>
          <p:cNvSpPr/>
          <p:nvPr/>
        </p:nvSpPr>
        <p:spPr>
          <a:xfrm flipH="1">
            <a:off x="6537276" y="5668225"/>
            <a:ext cx="3962394" cy="738623"/>
          </a:xfrm>
          <a:prstGeom prst="wedgeRectCallout">
            <a:avLst>
              <a:gd name="adj1" fmla="val 9602"/>
              <a:gd name="adj2" fmla="val -100905"/>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orbel"/>
                <a:ea typeface="Corbel"/>
                <a:cs typeface="Corbel"/>
                <a:sym typeface="Corbel"/>
              </a:rPr>
              <a:t>When the transfer out request has been accepted by the receiving District / TU/ PHI, then the current facility of the patient will be updated.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3"/>
          <p:cNvSpPr txBox="1">
            <a:spLocks noGrp="1"/>
          </p:cNvSpPr>
          <p:nvPr>
            <p:ph type="title"/>
          </p:nvPr>
        </p:nvSpPr>
        <p:spPr>
          <a:xfrm>
            <a:off x="3728125" y="1298450"/>
            <a:ext cx="7455000" cy="3255300"/>
          </a:xfrm>
          <a:prstGeom prst="rect">
            <a:avLst/>
          </a:prstGeom>
          <a:noFill/>
          <a:ln>
            <a:noFill/>
          </a:ln>
        </p:spPr>
        <p:txBody>
          <a:bodyPr spcFirstLastPara="1" wrap="square" lIns="91425" tIns="45700" rIns="91425" bIns="45700" anchor="b" anchorCtr="0">
            <a:normAutofit/>
          </a:bodyPr>
          <a:lstStyle/>
          <a:p>
            <a:pPr marL="114300" lvl="0" indent="0" algn="l" rtl="0">
              <a:lnSpc>
                <a:spcPct val="90000"/>
              </a:lnSpc>
              <a:spcBef>
                <a:spcPts val="0"/>
              </a:spcBef>
              <a:spcAft>
                <a:spcPts val="0"/>
              </a:spcAft>
              <a:buNone/>
            </a:pPr>
            <a:r>
              <a:rPr lang="en-US"/>
              <a:t>1b. Accept Transfer In</a:t>
            </a:r>
            <a:endParaRPr/>
          </a:p>
        </p:txBody>
      </p:sp>
      <p:sp>
        <p:nvSpPr>
          <p:cNvPr id="450" name="Google Shape;450;p13"/>
          <p:cNvSpPr txBox="1">
            <a:spLocks noGrp="1"/>
          </p:cNvSpPr>
          <p:nvPr>
            <p:ph type="body" idx="1"/>
          </p:nvPr>
        </p:nvSpPr>
        <p:spPr>
          <a:xfrm>
            <a:off x="3867912" y="4645152"/>
            <a:ext cx="7315200" cy="914400"/>
          </a:xfrm>
          <a:prstGeom prst="rect">
            <a:avLst/>
          </a:prstGeom>
          <a:noFill/>
          <a:ln>
            <a:noFill/>
          </a:ln>
        </p:spPr>
        <p:txBody>
          <a:bodyPr spcFirstLastPara="1" wrap="square" lIns="91425" tIns="45700" rIns="91425" bIns="45700" anchor="t" anchorCtr="0">
            <a:normAutofit/>
          </a:bodyPr>
          <a:lstStyle/>
          <a:p>
            <a:pPr marL="176213" lvl="0" indent="0" algn="l" rtl="0">
              <a:lnSpc>
                <a:spcPct val="90000"/>
              </a:lnSpc>
              <a:spcBef>
                <a:spcPts val="1200"/>
              </a:spcBef>
              <a:spcAft>
                <a:spcPts val="0"/>
              </a:spcAft>
              <a:buSzPts val="2200"/>
              <a:buNone/>
            </a:pPr>
            <a:r>
              <a:rPr lang="en-US">
                <a:solidFill>
                  <a:schemeClr val="dk1"/>
                </a:solidFill>
              </a:rPr>
              <a:t>Take action where Transfer Out requests made by someone else, and transfer in are pending with you.</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19"/>
          <p:cNvPicPr preferRelativeResize="0"/>
          <p:nvPr/>
        </p:nvPicPr>
        <p:blipFill rotWithShape="1">
          <a:blip r:embed="rId3">
            <a:alphaModFix/>
          </a:blip>
          <a:srcRect l="17727" t="17672" b="5602"/>
          <a:stretch/>
        </p:blipFill>
        <p:spPr>
          <a:xfrm>
            <a:off x="442452" y="1824811"/>
            <a:ext cx="11749547" cy="4723473"/>
          </a:xfrm>
          <a:prstGeom prst="rect">
            <a:avLst/>
          </a:prstGeom>
          <a:noFill/>
          <a:ln>
            <a:solidFill>
              <a:schemeClr val="tx1"/>
            </a:solidFill>
          </a:ln>
        </p:spPr>
      </p:pic>
      <p:sp>
        <p:nvSpPr>
          <p:cNvPr id="457" name="Google Shape;457;p19"/>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Accept Transfer In-1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8" name="Google Shape;458;p19"/>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59" name="Google Shape;459;p19"/>
          <p:cNvSpPr/>
          <p:nvPr/>
        </p:nvSpPr>
        <p:spPr>
          <a:xfrm>
            <a:off x="547969" y="944157"/>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“Accept” in the Dropdown option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0" name="Google Shape;460;p19"/>
          <p:cNvSpPr/>
          <p:nvPr/>
        </p:nvSpPr>
        <p:spPr>
          <a:xfrm>
            <a:off x="879934" y="682636"/>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1" name="Google Shape;461;p19"/>
          <p:cNvSpPr/>
          <p:nvPr/>
        </p:nvSpPr>
        <p:spPr>
          <a:xfrm>
            <a:off x="724368" y="4845659"/>
            <a:ext cx="1882353" cy="41951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20"/>
          <p:cNvPicPr preferRelativeResize="0"/>
          <p:nvPr/>
        </p:nvPicPr>
        <p:blipFill rotWithShape="1">
          <a:blip r:embed="rId3">
            <a:alphaModFix/>
          </a:blip>
          <a:srcRect l="17737" t="17672" b="5602"/>
          <a:stretch/>
        </p:blipFill>
        <p:spPr>
          <a:xfrm>
            <a:off x="468452" y="1824811"/>
            <a:ext cx="11723548" cy="4904602"/>
          </a:xfrm>
          <a:prstGeom prst="rect">
            <a:avLst/>
          </a:prstGeom>
          <a:noFill/>
          <a:ln>
            <a:solidFill>
              <a:schemeClr val="tx1"/>
            </a:solidFill>
          </a:ln>
        </p:spPr>
      </p:pic>
      <p:sp>
        <p:nvSpPr>
          <p:cNvPr id="468" name="Google Shape;468;p20"/>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Accept Transfer In-2</a:t>
            </a:r>
            <a:endParaRPr kumimoji="0" sz="36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69" name="Google Shape;469;p20"/>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70" name="Google Shape;470;p20"/>
          <p:cNvSpPr/>
          <p:nvPr/>
        </p:nvSpPr>
        <p:spPr>
          <a:xfrm>
            <a:off x="468451" y="959098"/>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“Accept” in the Dropdown option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1" name="Google Shape;471;p20"/>
          <p:cNvSpPr/>
          <p:nvPr/>
        </p:nvSpPr>
        <p:spPr>
          <a:xfrm>
            <a:off x="800416" y="697577"/>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2" name="Google Shape;472;p20"/>
          <p:cNvSpPr/>
          <p:nvPr/>
        </p:nvSpPr>
        <p:spPr>
          <a:xfrm>
            <a:off x="619076" y="5728616"/>
            <a:ext cx="1121234" cy="431807"/>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73" name="Google Shape;473;p20"/>
          <p:cNvSpPr/>
          <p:nvPr/>
        </p:nvSpPr>
        <p:spPr>
          <a:xfrm>
            <a:off x="2500313" y="957859"/>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Submit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4" name="Google Shape;474;p20"/>
          <p:cNvSpPr/>
          <p:nvPr/>
        </p:nvSpPr>
        <p:spPr>
          <a:xfrm rot="5400000" flipH="1">
            <a:off x="2151328" y="113917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75" name="Google Shape;475;p20"/>
          <p:cNvSpPr/>
          <p:nvPr/>
        </p:nvSpPr>
        <p:spPr>
          <a:xfrm>
            <a:off x="2924348" y="771344"/>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600" b="1" i="0" u="none" strike="noStrike" kern="0" cap="none" spc="0" normalizeH="0" baseline="0" noProof="0">
              <a:ln>
                <a:noFill/>
              </a:ln>
              <a:solidFill>
                <a:srgbClr val="000546"/>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21"/>
          <p:cNvPicPr preferRelativeResize="0"/>
          <p:nvPr/>
        </p:nvPicPr>
        <p:blipFill rotWithShape="1">
          <a:blip r:embed="rId3">
            <a:alphaModFix/>
          </a:blip>
          <a:srcRect t="10422" r="821" b="7245"/>
          <a:stretch/>
        </p:blipFill>
        <p:spPr>
          <a:xfrm>
            <a:off x="254263" y="697577"/>
            <a:ext cx="5389300" cy="5566340"/>
          </a:xfrm>
          <a:prstGeom prst="rect">
            <a:avLst/>
          </a:prstGeom>
          <a:noFill/>
          <a:ln w="9525" cap="flat" cmpd="sng">
            <a:solidFill>
              <a:schemeClr val="tx1"/>
            </a:solidFill>
            <a:prstDash val="solid"/>
            <a:round/>
            <a:headEnd type="none" w="sm" len="sm"/>
            <a:tailEnd type="none" w="sm" len="sm"/>
          </a:ln>
        </p:spPr>
      </p:pic>
      <p:sp>
        <p:nvSpPr>
          <p:cNvPr id="481" name="Google Shape;481;p21"/>
          <p:cNvSpPr/>
          <p:nvPr/>
        </p:nvSpPr>
        <p:spPr>
          <a:xfrm>
            <a:off x="406356" y="4968038"/>
            <a:ext cx="1647109" cy="375487"/>
          </a:xfrm>
          <a:prstGeom prst="wedgeRectCallout">
            <a:avLst>
              <a:gd name="adj1" fmla="val -19038"/>
              <a:gd name="adj2" fmla="val 182879"/>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Corbel"/>
              <a:buNone/>
              <a:tabLst/>
              <a:defRPr/>
            </a:pPr>
            <a:r>
              <a:rPr kumimoji="0" lang="en-US" sz="1100" b="0" i="0" u="none" strike="noStrike" kern="0" cap="none" spc="0" normalizeH="0" baseline="0" noProof="0">
                <a:ln>
                  <a:noFill/>
                </a:ln>
                <a:solidFill>
                  <a:srgbClr val="000000"/>
                </a:solidFill>
                <a:effectLst/>
                <a:uLnTx/>
                <a:uFillTx/>
                <a:latin typeface="Corbel"/>
                <a:ea typeface="Corbel"/>
                <a:cs typeface="Corbel"/>
                <a:sym typeface="Corbel"/>
              </a:rPr>
              <a:t>Message displayed after successful Transfer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82" name="Google Shape;482;p21"/>
          <p:cNvPicPr preferRelativeResize="0"/>
          <p:nvPr/>
        </p:nvPicPr>
        <p:blipFill rotWithShape="1">
          <a:blip r:embed="rId4">
            <a:alphaModFix/>
          </a:blip>
          <a:srcRect t="8800" b="7242"/>
          <a:stretch/>
        </p:blipFill>
        <p:spPr>
          <a:xfrm>
            <a:off x="5987825" y="697577"/>
            <a:ext cx="6204175" cy="5566340"/>
          </a:xfrm>
          <a:prstGeom prst="rect">
            <a:avLst/>
          </a:prstGeom>
          <a:noFill/>
          <a:ln w="9525" cap="flat" cmpd="sng">
            <a:solidFill>
              <a:schemeClr val="tx1"/>
            </a:solidFill>
            <a:prstDash val="solid"/>
            <a:round/>
            <a:headEnd type="none" w="sm" len="sm"/>
            <a:tailEnd type="none" w="sm" len="sm"/>
          </a:ln>
        </p:spPr>
      </p:pic>
      <p:sp>
        <p:nvSpPr>
          <p:cNvPr id="483" name="Google Shape;483;p21"/>
          <p:cNvSpPr/>
          <p:nvPr/>
        </p:nvSpPr>
        <p:spPr>
          <a:xfrm>
            <a:off x="8431175" y="4377464"/>
            <a:ext cx="1647000" cy="697500"/>
          </a:xfrm>
          <a:prstGeom prst="wedgeRectCallout">
            <a:avLst>
              <a:gd name="adj1" fmla="val -102311"/>
              <a:gd name="adj2" fmla="val 70210"/>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Corbel"/>
              <a:buNone/>
              <a:tabLst/>
              <a:defRPr/>
            </a:pPr>
            <a:r>
              <a:rPr kumimoji="0" lang="en-US" sz="1100" b="0" i="0" u="none" strike="noStrike" kern="0" cap="none" spc="0" normalizeH="0" baseline="0" noProof="0">
                <a:ln>
                  <a:noFill/>
                </a:ln>
                <a:solidFill>
                  <a:srgbClr val="000000"/>
                </a:solidFill>
                <a:effectLst/>
                <a:uLnTx/>
                <a:uFillTx/>
                <a:latin typeface="Corbel"/>
                <a:ea typeface="Corbel"/>
                <a:cs typeface="Corbel"/>
                <a:sym typeface="Corbel"/>
              </a:rPr>
              <a:t>Transfer details are displayed in the Notes tab of patient</a:t>
            </a:r>
            <a:endParaRPr kumimoji="0" sz="11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84" name="Google Shape;484;p21"/>
          <p:cNvSpPr/>
          <p:nvPr/>
        </p:nvSpPr>
        <p:spPr>
          <a:xfrm>
            <a:off x="5491507" y="3258184"/>
            <a:ext cx="1208985" cy="3416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orbel"/>
              <a:buNone/>
              <a:tabLst/>
              <a:defRPr/>
            </a:pPr>
            <a:r>
              <a:rPr kumimoji="0" lang="en-US" sz="1800" b="0" i="0" u="none" strike="noStrike" kern="0" cap="none" spc="0" normalizeH="0" baseline="0" noProof="0">
                <a:ln>
                  <a:noFill/>
                </a:ln>
                <a:solidFill>
                  <a:srgbClr val="FFFFFF"/>
                </a:solidFill>
                <a:effectLst/>
                <a:uLnTx/>
                <a:uFillTx/>
                <a:latin typeface="Corbel"/>
                <a:ea typeface="Corbel"/>
                <a:cs typeface="Corbel"/>
                <a:sym typeface="Corbel"/>
              </a:rPr>
              <a:t>Transfer In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5" name="Google Shape;485;p21"/>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Accept Transfer In-3</a:t>
            </a:r>
            <a:endParaRPr kumimoji="0" sz="36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14"/>
          <p:cNvPicPr preferRelativeResize="0"/>
          <p:nvPr/>
        </p:nvPicPr>
        <p:blipFill rotWithShape="1">
          <a:blip r:embed="rId3">
            <a:alphaModFix/>
          </a:blip>
          <a:srcRect t="5428"/>
          <a:stretch/>
        </p:blipFill>
        <p:spPr>
          <a:xfrm>
            <a:off x="381975" y="2114550"/>
            <a:ext cx="11657626" cy="4427900"/>
          </a:xfrm>
          <a:prstGeom prst="rect">
            <a:avLst/>
          </a:prstGeom>
          <a:noFill/>
          <a:ln>
            <a:solidFill>
              <a:schemeClr val="tx1"/>
            </a:solidFill>
          </a:ln>
        </p:spPr>
      </p:pic>
      <p:sp>
        <p:nvSpPr>
          <p:cNvPr id="493" name="Google Shape;493;p14"/>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Accept Transfer In-4 (If PHI not assigned)</a:t>
            </a:r>
            <a:endParaRPr kumimoji="0" sz="36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94" name="Google Shape;494;p14"/>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95" name="Google Shape;495;p14"/>
          <p:cNvSpPr/>
          <p:nvPr/>
        </p:nvSpPr>
        <p:spPr>
          <a:xfrm>
            <a:off x="381973" y="941506"/>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dirty="0">
                <a:ln>
                  <a:noFill/>
                </a:ln>
                <a:solidFill>
                  <a:srgbClr val="FE7A10"/>
                </a:solidFill>
                <a:effectLst/>
                <a:uLnTx/>
                <a:uFillTx/>
                <a:latin typeface="Corbel"/>
                <a:ea typeface="Corbel"/>
                <a:cs typeface="Corbel"/>
                <a:sym typeface="Corbel"/>
              </a:rPr>
              <a:t>Select ’Edit Facility’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96" name="Google Shape;496;p14"/>
          <p:cNvSpPr/>
          <p:nvPr/>
        </p:nvSpPr>
        <p:spPr>
          <a:xfrm>
            <a:off x="713938" y="679985"/>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7" name="Google Shape;497;p14"/>
          <p:cNvSpPr/>
          <p:nvPr/>
        </p:nvSpPr>
        <p:spPr>
          <a:xfrm>
            <a:off x="2110500" y="5711388"/>
            <a:ext cx="1011072" cy="18491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15"/>
          <p:cNvPicPr preferRelativeResize="0"/>
          <p:nvPr/>
        </p:nvPicPr>
        <p:blipFill>
          <a:blip r:embed="rId3">
            <a:alphaModFix/>
          </a:blip>
          <a:stretch>
            <a:fillRect/>
          </a:stretch>
        </p:blipFill>
        <p:spPr>
          <a:xfrm>
            <a:off x="152400" y="1878000"/>
            <a:ext cx="11716674" cy="4105325"/>
          </a:xfrm>
          <a:prstGeom prst="rect">
            <a:avLst/>
          </a:prstGeom>
          <a:noFill/>
          <a:ln>
            <a:noFill/>
          </a:ln>
        </p:spPr>
      </p:pic>
      <p:sp>
        <p:nvSpPr>
          <p:cNvPr id="504" name="Google Shape;504;p15"/>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Accept Transfer In-4 (If PHI not assigned)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5" name="Google Shape;505;p15"/>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06" name="Google Shape;506;p15"/>
          <p:cNvSpPr/>
          <p:nvPr/>
        </p:nvSpPr>
        <p:spPr>
          <a:xfrm>
            <a:off x="341470" y="959098"/>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’Assign PHI’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7" name="Google Shape;507;p15"/>
          <p:cNvSpPr/>
          <p:nvPr/>
        </p:nvSpPr>
        <p:spPr>
          <a:xfrm>
            <a:off x="673435" y="697577"/>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8" name="Google Shape;508;p15"/>
          <p:cNvSpPr/>
          <p:nvPr/>
        </p:nvSpPr>
        <p:spPr>
          <a:xfrm>
            <a:off x="2245331" y="959794"/>
            <a:ext cx="2444656"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the TU/PHI details (if not selected while patient transfer)  and click on Done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9" name="Google Shape;509;p15"/>
          <p:cNvSpPr/>
          <p:nvPr/>
        </p:nvSpPr>
        <p:spPr>
          <a:xfrm rot="5400000" flipH="1">
            <a:off x="1978994" y="1202618"/>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10" name="Google Shape;510;p15"/>
          <p:cNvSpPr/>
          <p:nvPr/>
        </p:nvSpPr>
        <p:spPr>
          <a:xfrm>
            <a:off x="2623331" y="70185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1" name="Google Shape;511;p15"/>
          <p:cNvSpPr/>
          <p:nvPr/>
        </p:nvSpPr>
        <p:spPr>
          <a:xfrm>
            <a:off x="7390600" y="3659425"/>
            <a:ext cx="465000" cy="2880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12" name="Google Shape;512;p15"/>
          <p:cNvSpPr txBox="1"/>
          <p:nvPr/>
        </p:nvSpPr>
        <p:spPr>
          <a:xfrm>
            <a:off x="119270" y="5983318"/>
            <a:ext cx="11716677" cy="646331"/>
          </a:xfrm>
          <a:prstGeom prst="rect">
            <a:avLst/>
          </a:prstGeom>
          <a:noFill/>
          <a:ln>
            <a:noFill/>
          </a:ln>
        </p:spPr>
        <p:txBody>
          <a:bodyPr spcFirstLastPara="1" wrap="square" lIns="91425" tIns="45700" rIns="91425" bIns="45700" anchor="t" anchorCtr="0">
            <a:spAutoFit/>
          </a:bodyPr>
          <a:lstStyle/>
          <a:p>
            <a:pPr marL="889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To accept a patient, user will have to Click Edit Facility and select TU and PHI (if those details were not already entered by referring district). The users will also be able to change the TU/ PHI selected by the referring facility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8" name="Google Shape;518;p16"/>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Corbel"/>
                <a:ea typeface="Corbel"/>
                <a:cs typeface="Corbel"/>
                <a:sym typeface="Corbel"/>
              </a:rPr>
              <a:t>Accept Transfer In-5 (If PHI not assigned)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16"/>
          <p:cNvSpPr/>
          <p:nvPr/>
        </p:nvSpPr>
        <p:spPr>
          <a:xfrm>
            <a:off x="11245755" y="743004"/>
            <a:ext cx="805219" cy="430703"/>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520" name="Google Shape;520;p16" descr="A screenshot of a social media post&#10;&#10;Description automatically generated"/>
          <p:cNvPicPr preferRelativeResize="0"/>
          <p:nvPr/>
        </p:nvPicPr>
        <p:blipFill rotWithShape="1">
          <a:blip r:embed="rId3">
            <a:alphaModFix/>
          </a:blip>
          <a:srcRect l="17851" t="5014"/>
          <a:stretch/>
        </p:blipFill>
        <p:spPr>
          <a:xfrm>
            <a:off x="343355" y="1861512"/>
            <a:ext cx="11505283" cy="4387835"/>
          </a:xfrm>
          <a:prstGeom prst="rect">
            <a:avLst/>
          </a:prstGeom>
          <a:noFill/>
          <a:ln>
            <a:solidFill>
              <a:schemeClr val="tx1"/>
            </a:solidFill>
          </a:ln>
        </p:spPr>
      </p:pic>
      <p:sp>
        <p:nvSpPr>
          <p:cNvPr id="521" name="Google Shape;521;p16"/>
          <p:cNvSpPr/>
          <p:nvPr/>
        </p:nvSpPr>
        <p:spPr>
          <a:xfrm>
            <a:off x="5073883" y="959098"/>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Follow normal accept transfer in process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2" name="Google Shape;522;p16"/>
          <p:cNvSpPr/>
          <p:nvPr/>
        </p:nvSpPr>
        <p:spPr>
          <a:xfrm rot="5400000" flipH="1">
            <a:off x="4807546" y="120192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23" name="Google Shape;523;p16"/>
          <p:cNvSpPr/>
          <p:nvPr/>
        </p:nvSpPr>
        <p:spPr>
          <a:xfrm>
            <a:off x="5451883" y="701156"/>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600" b="1" i="0" u="none" strike="noStrike" kern="0" cap="none" spc="0" normalizeH="0" baseline="0" noProof="0">
              <a:ln>
                <a:noFill/>
              </a:ln>
              <a:solidFill>
                <a:srgbClr val="000546"/>
              </a:solidFill>
              <a:effectLst/>
              <a:uLnTx/>
              <a:uFillTx/>
              <a:latin typeface="Corbel"/>
              <a:ea typeface="Corbel"/>
              <a:cs typeface="Corbel"/>
              <a:sym typeface="Corbel"/>
            </a:endParaRPr>
          </a:p>
        </p:txBody>
      </p:sp>
      <p:sp>
        <p:nvSpPr>
          <p:cNvPr id="524" name="Google Shape;524;p16"/>
          <p:cNvSpPr/>
          <p:nvPr/>
        </p:nvSpPr>
        <p:spPr>
          <a:xfrm>
            <a:off x="673435" y="4954534"/>
            <a:ext cx="1804200" cy="3375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25" name="Google Shape;525;p16"/>
          <p:cNvSpPr/>
          <p:nvPr/>
        </p:nvSpPr>
        <p:spPr>
          <a:xfrm>
            <a:off x="341470" y="959098"/>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’Assign PHI’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16"/>
          <p:cNvSpPr/>
          <p:nvPr/>
        </p:nvSpPr>
        <p:spPr>
          <a:xfrm>
            <a:off x="673435" y="697577"/>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16"/>
          <p:cNvSpPr/>
          <p:nvPr/>
        </p:nvSpPr>
        <p:spPr>
          <a:xfrm>
            <a:off x="2245331" y="959794"/>
            <a:ext cx="2444656"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the TU/PHI details (if not selected while patient transfer)  and click on Done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16"/>
          <p:cNvSpPr/>
          <p:nvPr/>
        </p:nvSpPr>
        <p:spPr>
          <a:xfrm rot="5400000" flipH="1">
            <a:off x="1978994" y="1202618"/>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29" name="Google Shape;529;p16"/>
          <p:cNvSpPr/>
          <p:nvPr/>
        </p:nvSpPr>
        <p:spPr>
          <a:xfrm>
            <a:off x="2623331" y="70185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7ce945c00e_7_23"/>
          <p:cNvSpPr txBox="1">
            <a:spLocks noGrp="1"/>
          </p:cNvSpPr>
          <p:nvPr>
            <p:ph type="title"/>
          </p:nvPr>
        </p:nvSpPr>
        <p:spPr>
          <a:xfrm>
            <a:off x="3728125" y="1298450"/>
            <a:ext cx="7455000" cy="3255300"/>
          </a:xfrm>
          <a:prstGeom prst="rect">
            <a:avLst/>
          </a:prstGeom>
          <a:noFill/>
          <a:ln>
            <a:noFill/>
          </a:ln>
        </p:spPr>
        <p:txBody>
          <a:bodyPr spcFirstLastPara="1" wrap="square" lIns="91425" tIns="45700" rIns="91425" bIns="45700" anchor="b" anchorCtr="0">
            <a:noAutofit/>
          </a:bodyPr>
          <a:lstStyle/>
          <a:p>
            <a:pPr marL="114300" lvl="0" indent="0" algn="l" rtl="0">
              <a:lnSpc>
                <a:spcPct val="90000"/>
              </a:lnSpc>
              <a:spcBef>
                <a:spcPts val="0"/>
              </a:spcBef>
              <a:spcAft>
                <a:spcPts val="0"/>
              </a:spcAft>
              <a:buNone/>
            </a:pPr>
            <a:r>
              <a:rPr lang="en-US"/>
              <a:t>1c. Reject Transfer In</a:t>
            </a:r>
            <a:endParaRPr/>
          </a:p>
        </p:txBody>
      </p:sp>
      <p:sp>
        <p:nvSpPr>
          <p:cNvPr id="535" name="Google Shape;535;g7ce945c00e_7_23"/>
          <p:cNvSpPr txBox="1">
            <a:spLocks noGrp="1"/>
          </p:cNvSpPr>
          <p:nvPr>
            <p:ph type="body" idx="1"/>
          </p:nvPr>
        </p:nvSpPr>
        <p:spPr>
          <a:xfrm>
            <a:off x="3867912" y="4645152"/>
            <a:ext cx="7315200" cy="914400"/>
          </a:xfrm>
          <a:prstGeom prst="rect">
            <a:avLst/>
          </a:prstGeom>
          <a:noFill/>
          <a:ln>
            <a:noFill/>
          </a:ln>
        </p:spPr>
        <p:txBody>
          <a:bodyPr spcFirstLastPara="1" wrap="square" lIns="91425" tIns="45700" rIns="91425" bIns="45700" anchor="t" anchorCtr="0">
            <a:noAutofit/>
          </a:bodyPr>
          <a:lstStyle/>
          <a:p>
            <a:pPr marL="176212" lvl="0" indent="0" algn="l" rtl="0">
              <a:lnSpc>
                <a:spcPct val="90000"/>
              </a:lnSpc>
              <a:spcBef>
                <a:spcPts val="1200"/>
              </a:spcBef>
              <a:spcAft>
                <a:spcPts val="0"/>
              </a:spcAft>
              <a:buSzPts val="2200"/>
              <a:buNone/>
            </a:pPr>
            <a:r>
              <a:rPr lang="en-US">
                <a:solidFill>
                  <a:schemeClr val="dk1"/>
                </a:solidFill>
              </a:rPr>
              <a:t>Take action where Transfer In requests made by someone else, are pending with you.</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b="1"/>
              <a:t>Dispensation</a:t>
            </a:r>
            <a:br>
              <a:rPr lang="en-IN" b="1"/>
            </a:br>
            <a:endParaRPr sz="1400" b="1">
              <a:solidFill>
                <a:schemeClr val="dk1"/>
              </a:solidFill>
            </a:endParaRPr>
          </a:p>
        </p:txBody>
      </p:sp>
      <p:sp>
        <p:nvSpPr>
          <p:cNvPr id="280" name="Google Shape;280;p41"/>
          <p:cNvSpPr txBox="1">
            <a:spLocks noGrp="1"/>
          </p:cNvSpPr>
          <p:nvPr>
            <p:ph type="body" idx="1"/>
          </p:nvPr>
        </p:nvSpPr>
        <p:spPr>
          <a:xfrm>
            <a:off x="3816626" y="1205129"/>
            <a:ext cx="7918174" cy="4440297"/>
          </a:xfrm>
          <a:prstGeom prst="rect">
            <a:avLst/>
          </a:prstGeom>
          <a:noFill/>
          <a:ln>
            <a:noFill/>
          </a:ln>
        </p:spPr>
        <p:txBody>
          <a:bodyPr spcFirstLastPara="1" wrap="square" lIns="91425" tIns="45700" rIns="91425" bIns="45700" anchor="t" anchorCtr="0">
            <a:normAutofit/>
          </a:bodyPr>
          <a:lstStyle/>
          <a:p>
            <a:pPr marL="444500" lvl="1" indent="-355600" algn="l" rtl="0">
              <a:lnSpc>
                <a:spcPct val="130000"/>
              </a:lnSpc>
              <a:spcBef>
                <a:spcPts val="0"/>
              </a:spcBef>
              <a:spcAft>
                <a:spcPts val="0"/>
              </a:spcAft>
              <a:buClr>
                <a:srgbClr val="0099FF"/>
              </a:buClr>
              <a:buSzPts val="1400"/>
              <a:buFont typeface="Arial"/>
              <a:buNone/>
            </a:pPr>
            <a:endParaRPr sz="2000">
              <a:solidFill>
                <a:schemeClr val="dk1"/>
              </a:solidFill>
            </a:endParaRPr>
          </a:p>
          <a:p>
            <a:pPr marL="901700" lvl="2" indent="-373380" algn="l" rtl="0">
              <a:lnSpc>
                <a:spcPct val="130000"/>
              </a:lnSpc>
              <a:spcBef>
                <a:spcPts val="570"/>
              </a:spcBef>
              <a:spcAft>
                <a:spcPts val="0"/>
              </a:spcAft>
              <a:buClr>
                <a:srgbClr val="0099FF"/>
              </a:buClr>
              <a:buSzPts val="1120"/>
              <a:buFont typeface="Arial"/>
              <a:buNone/>
            </a:pPr>
            <a:endParaRPr>
              <a:solidFill>
                <a:schemeClr val="dk1"/>
              </a:solidFill>
            </a:endParaRPr>
          </a:p>
          <a:p>
            <a:pPr marL="444500" lvl="1" indent="-355600" algn="l" rtl="0">
              <a:lnSpc>
                <a:spcPct val="130000"/>
              </a:lnSpc>
              <a:spcBef>
                <a:spcPts val="650"/>
              </a:spcBef>
              <a:spcAft>
                <a:spcPts val="0"/>
              </a:spcAft>
              <a:buClr>
                <a:srgbClr val="0099FF"/>
              </a:buClr>
              <a:buSzPts val="1400"/>
              <a:buFont typeface="Arial"/>
              <a:buNone/>
            </a:pPr>
            <a:endParaRPr sz="2000">
              <a:solidFill>
                <a:schemeClr val="dk1"/>
              </a:solidFill>
            </a:endParaRPr>
          </a:p>
          <a:p>
            <a:pPr marL="901700" lvl="2" indent="-364490" algn="l" rtl="0">
              <a:lnSpc>
                <a:spcPct val="130000"/>
              </a:lnSpc>
              <a:spcBef>
                <a:spcPts val="610"/>
              </a:spcBef>
              <a:spcAft>
                <a:spcPts val="0"/>
              </a:spcAft>
              <a:buClr>
                <a:srgbClr val="0099FF"/>
              </a:buClr>
              <a:buSzPts val="1260"/>
              <a:buFont typeface="Arial"/>
              <a:buNone/>
            </a:pPr>
            <a:endParaRPr sz="1800">
              <a:solidFill>
                <a:schemeClr val="dk1"/>
              </a:solidFill>
            </a:endParaRPr>
          </a:p>
        </p:txBody>
      </p:sp>
      <p:sp>
        <p:nvSpPr>
          <p:cNvPr id="281" name="Google Shape;281;p41"/>
          <p:cNvSpPr txBox="1"/>
          <p:nvPr/>
        </p:nvSpPr>
        <p:spPr>
          <a:xfrm>
            <a:off x="3725185" y="731520"/>
            <a:ext cx="8213895" cy="579588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IN" sz="2000" b="1" i="0" u="none" strike="noStrike" kern="0" cap="none" spc="0" normalizeH="0" baseline="0" noProof="0">
                <a:ln>
                  <a:noFill/>
                </a:ln>
                <a:solidFill>
                  <a:srgbClr val="000F46"/>
                </a:solidFill>
                <a:effectLst/>
                <a:uLnTx/>
                <a:uFillTx/>
                <a:latin typeface="Corbel"/>
                <a:ea typeface="Corbel"/>
                <a:cs typeface="Corbel"/>
                <a:sym typeface="Corbel"/>
              </a:rPr>
              <a:t>Features: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Add details of the product and quantity of drugs issued to patients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Print and download the details of drug dispensed in a pdf form and share with patients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Save time spent in repetitive data entry by copying previous dispensation details.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Log details of drugs that are returned by patients.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Ensure timely dispensation of drugs to patients by accessing list of patients whose refill is due through the ‘Refill Due Task List’</a:t>
            </a:r>
            <a:endParaRPr kumimoji="0" sz="2000" b="0" i="0" u="none" strike="noStrike" kern="0" cap="none" spc="0" normalizeH="0" baseline="0" noProof="0">
              <a:ln>
                <a:noFill/>
              </a:ln>
              <a:solidFill>
                <a:srgbClr val="000F46"/>
              </a:solidFill>
              <a:effectLst/>
              <a:uLnTx/>
              <a:uFillTx/>
              <a:latin typeface="Corbel"/>
              <a:ea typeface="Corbel"/>
              <a:cs typeface="Corbel"/>
              <a:sym typeface="Corbel"/>
            </a:endParaRPr>
          </a:p>
          <a:p>
            <a:pPr marL="342900" marR="0" lvl="0" indent="-342900" algn="l" defTabSz="914400" rtl="0" eaLnBrk="1" fontAlgn="auto" latinLnBrk="0" hangingPunct="1">
              <a:lnSpc>
                <a:spcPct val="100000"/>
              </a:lnSpc>
              <a:spcBef>
                <a:spcPts val="0"/>
              </a:spcBef>
              <a:spcAft>
                <a:spcPts val="0"/>
              </a:spcAft>
              <a:buClr>
                <a:srgbClr val="000F46"/>
              </a:buClr>
              <a:buSzPts val="2000"/>
              <a:buFont typeface="Corbel"/>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Update the stock level from Drug Inventory Management</a:t>
            </a:r>
            <a:endParaRPr kumimoji="0" sz="2000" b="0" i="0" u="none" strike="noStrike" kern="0" cap="none" spc="0" normalizeH="0" baseline="0" noProof="0">
              <a:ln>
                <a:noFill/>
              </a:ln>
              <a:solidFill>
                <a:srgbClr val="000F46"/>
              </a:solidFill>
              <a:effectLst/>
              <a:uLnTx/>
              <a:uFillTx/>
              <a:latin typeface="Corbel"/>
              <a:ea typeface="Corbel"/>
              <a:cs typeface="Corbel"/>
              <a:sym typeface="Corbe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F46"/>
              </a:solidFill>
              <a:effectLst/>
              <a:uLnTx/>
              <a:uFillTx/>
              <a:latin typeface="Corbel"/>
              <a:ea typeface="Corbel"/>
              <a:cs typeface="Corbel"/>
              <a:sym typeface="Corbe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IN" sz="2000" b="1" i="0" u="none" strike="noStrike" kern="0" cap="none" spc="0" normalizeH="0" baseline="0" noProof="0">
                <a:ln>
                  <a:noFill/>
                </a:ln>
                <a:solidFill>
                  <a:srgbClr val="000F46"/>
                </a:solidFill>
                <a:effectLst/>
                <a:uLnTx/>
                <a:uFillTx/>
                <a:latin typeface="Corbel"/>
                <a:ea typeface="Corbel"/>
                <a:cs typeface="Corbel"/>
                <a:sym typeface="Corbel"/>
              </a:rPr>
              <a:t>Outcome Validations &amp; Adherence Linkages: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Auto Extension of End Date if the “Next Refill Due Date’ is greater than the Treatment End Date.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Adherence-Dispensation correlation restricts manual doses from being added if no active dispensation is available.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Adherence-Dispensation correlation is defaulted to ‘Yes’ for DSTB patients and ‘No’ for DRTB Patients with the ability to switch on or off as required.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44500" marR="0" lvl="1" indent="-355600" algn="l" defTabSz="914400" rtl="0" eaLnBrk="1" fontAlgn="auto" latinLnBrk="0" hangingPunct="1">
              <a:lnSpc>
                <a:spcPct val="130000"/>
              </a:lnSpc>
              <a:spcBef>
                <a:spcPts val="0"/>
              </a:spcBef>
              <a:spcAft>
                <a:spcPts val="0"/>
              </a:spcAft>
              <a:buClr>
                <a:srgbClr val="0099FF"/>
              </a:buClr>
              <a:buSzPts val="1400"/>
              <a:buFont typeface="Calibri"/>
              <a:buNone/>
              <a:tabLst/>
              <a:defRPr/>
            </a:pPr>
            <a:endParaRPr kumimoji="0" sz="1600" b="0" i="0" u="none" strike="noStrike" kern="0" cap="none" spc="0" normalizeH="0" baseline="0" noProof="0">
              <a:ln>
                <a:noFill/>
              </a:ln>
              <a:solidFill>
                <a:srgbClr val="000F46"/>
              </a:solidFill>
              <a:effectLst/>
              <a:uLnTx/>
              <a:uFillTx/>
              <a:latin typeface="Corbel"/>
              <a:ea typeface="Corbel"/>
              <a:cs typeface="Corbel"/>
              <a:sym typeface="Corbel"/>
            </a:endParaRPr>
          </a:p>
        </p:txBody>
      </p:sp>
      <p:pic>
        <p:nvPicPr>
          <p:cNvPr id="282" name="Google Shape;282;p41"/>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23"/>
          <p:cNvSpPr txBox="1">
            <a:spLocks noGrp="1"/>
          </p:cNvSpPr>
          <p:nvPr>
            <p:ph type="title"/>
          </p:nvPr>
        </p:nvSpPr>
        <p:spPr>
          <a:xfrm>
            <a:off x="2657475" y="0"/>
            <a:ext cx="10635726" cy="6201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Reject Transfer In-1 </a:t>
            </a:r>
            <a:endParaRPr/>
          </a:p>
        </p:txBody>
      </p:sp>
      <p:pic>
        <p:nvPicPr>
          <p:cNvPr id="541" name="Google Shape;541;p23"/>
          <p:cNvPicPr preferRelativeResize="0"/>
          <p:nvPr/>
        </p:nvPicPr>
        <p:blipFill rotWithShape="1">
          <a:blip r:embed="rId3">
            <a:alphaModFix/>
          </a:blip>
          <a:srcRect l="18206" t="15695" r="3298" b="4948"/>
          <a:stretch/>
        </p:blipFill>
        <p:spPr>
          <a:xfrm>
            <a:off x="294968" y="1794391"/>
            <a:ext cx="11695471" cy="4753894"/>
          </a:xfrm>
          <a:prstGeom prst="rect">
            <a:avLst/>
          </a:prstGeom>
          <a:noFill/>
          <a:ln>
            <a:noFill/>
          </a:ln>
        </p:spPr>
      </p:pic>
      <p:sp>
        <p:nvSpPr>
          <p:cNvPr id="542" name="Google Shape;542;p23"/>
          <p:cNvSpPr/>
          <p:nvPr/>
        </p:nvSpPr>
        <p:spPr>
          <a:xfrm>
            <a:off x="592214" y="881702"/>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“Reject” in the Dropdown option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3" name="Google Shape;543;p23"/>
          <p:cNvSpPr/>
          <p:nvPr/>
        </p:nvSpPr>
        <p:spPr>
          <a:xfrm>
            <a:off x="924179" y="620181"/>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5" name="Google Shape;545;p23"/>
          <p:cNvSpPr/>
          <p:nvPr/>
        </p:nvSpPr>
        <p:spPr>
          <a:xfrm>
            <a:off x="592225" y="4363050"/>
            <a:ext cx="1885500" cy="6201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4"/>
          <p:cNvSpPr/>
          <p:nvPr/>
        </p:nvSpPr>
        <p:spPr>
          <a:xfrm>
            <a:off x="648928" y="908751"/>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“Reject” in the Dropdown option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1" name="Google Shape;551;p24"/>
          <p:cNvSpPr/>
          <p:nvPr/>
        </p:nvSpPr>
        <p:spPr>
          <a:xfrm>
            <a:off x="980893" y="647230"/>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2" name="Google Shape;552;p24"/>
          <p:cNvSpPr/>
          <p:nvPr/>
        </p:nvSpPr>
        <p:spPr>
          <a:xfrm>
            <a:off x="2681293" y="955824"/>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the reason for Rejection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3" name="Google Shape;553;p24"/>
          <p:cNvSpPr/>
          <p:nvPr/>
        </p:nvSpPr>
        <p:spPr>
          <a:xfrm>
            <a:off x="3059293" y="699615"/>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4" name="Google Shape;554;p24"/>
          <p:cNvSpPr/>
          <p:nvPr/>
        </p:nvSpPr>
        <p:spPr>
          <a:xfrm rot="5400000" flipH="1">
            <a:off x="2340110" y="1147996"/>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555" name="Google Shape;555;p24"/>
          <p:cNvPicPr preferRelativeResize="0"/>
          <p:nvPr/>
        </p:nvPicPr>
        <p:blipFill rotWithShape="1">
          <a:blip r:embed="rId3">
            <a:alphaModFix/>
          </a:blip>
          <a:srcRect l="18915" t="9300" r="2735" b="6436"/>
          <a:stretch/>
        </p:blipFill>
        <p:spPr>
          <a:xfrm>
            <a:off x="648928" y="1832310"/>
            <a:ext cx="11223524" cy="4686477"/>
          </a:xfrm>
          <a:prstGeom prst="rect">
            <a:avLst/>
          </a:prstGeom>
          <a:noFill/>
          <a:ln>
            <a:noFill/>
          </a:ln>
        </p:spPr>
      </p:pic>
      <p:sp>
        <p:nvSpPr>
          <p:cNvPr id="556" name="Google Shape;556;p24"/>
          <p:cNvSpPr txBox="1">
            <a:spLocks noGrp="1"/>
          </p:cNvSpPr>
          <p:nvPr>
            <p:ph type="title"/>
          </p:nvPr>
        </p:nvSpPr>
        <p:spPr>
          <a:xfrm>
            <a:off x="2657475" y="0"/>
            <a:ext cx="9534525" cy="62018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orbel"/>
              <a:buNone/>
            </a:pPr>
            <a:r>
              <a:rPr lang="en-US">
                <a:solidFill>
                  <a:schemeClr val="lt1"/>
                </a:solidFill>
              </a:rPr>
              <a:t>Reject Transfer In-2</a:t>
            </a:r>
            <a:endParaRPr/>
          </a:p>
        </p:txBody>
      </p:sp>
      <p:sp>
        <p:nvSpPr>
          <p:cNvPr id="558" name="Google Shape;558;p24"/>
          <p:cNvSpPr/>
          <p:nvPr/>
        </p:nvSpPr>
        <p:spPr>
          <a:xfrm>
            <a:off x="2196928" y="3893576"/>
            <a:ext cx="3899072" cy="399106"/>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Mandatory field, if transfer is rejected</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5"/>
          <p:cNvSpPr/>
          <p:nvPr/>
        </p:nvSpPr>
        <p:spPr>
          <a:xfrm>
            <a:off x="501445" y="969792"/>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“Reject” in the Dropdown option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4" name="Google Shape;564;p25"/>
          <p:cNvSpPr/>
          <p:nvPr/>
        </p:nvSpPr>
        <p:spPr>
          <a:xfrm>
            <a:off x="833410" y="708271"/>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5" name="Google Shape;565;p25"/>
          <p:cNvSpPr/>
          <p:nvPr/>
        </p:nvSpPr>
        <p:spPr>
          <a:xfrm>
            <a:off x="2533810" y="1016865"/>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the reason for Rejection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6" name="Google Shape;566;p25"/>
          <p:cNvSpPr/>
          <p:nvPr/>
        </p:nvSpPr>
        <p:spPr>
          <a:xfrm>
            <a:off x="2911810" y="760656"/>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7" name="Google Shape;567;p25"/>
          <p:cNvSpPr/>
          <p:nvPr/>
        </p:nvSpPr>
        <p:spPr>
          <a:xfrm rot="5400000" flipH="1">
            <a:off x="2192627" y="1209037"/>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568" name="Google Shape;568;p25"/>
          <p:cNvPicPr preferRelativeResize="0"/>
          <p:nvPr/>
        </p:nvPicPr>
        <p:blipFill rotWithShape="1">
          <a:blip r:embed="rId3">
            <a:alphaModFix/>
          </a:blip>
          <a:srcRect l="18796" t="11177" r="2734" b="6436"/>
          <a:stretch/>
        </p:blipFill>
        <p:spPr>
          <a:xfrm>
            <a:off x="501445" y="1898678"/>
            <a:ext cx="11208773" cy="4551181"/>
          </a:xfrm>
          <a:prstGeom prst="rect">
            <a:avLst/>
          </a:prstGeom>
          <a:noFill/>
          <a:ln>
            <a:noFill/>
          </a:ln>
        </p:spPr>
      </p:pic>
      <p:sp>
        <p:nvSpPr>
          <p:cNvPr id="569" name="Google Shape;569;p25"/>
          <p:cNvSpPr/>
          <p:nvPr/>
        </p:nvSpPr>
        <p:spPr>
          <a:xfrm>
            <a:off x="7064476" y="3894035"/>
            <a:ext cx="943897" cy="41249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70" name="Google Shape;570;p25"/>
          <p:cNvSpPr/>
          <p:nvPr/>
        </p:nvSpPr>
        <p:spPr>
          <a:xfrm>
            <a:off x="4594210" y="1016865"/>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Done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1" name="Google Shape;571;p25"/>
          <p:cNvSpPr/>
          <p:nvPr/>
        </p:nvSpPr>
        <p:spPr>
          <a:xfrm>
            <a:off x="4972210" y="760656"/>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600" b="1" i="0" u="none" strike="noStrike" kern="0" cap="none" spc="0" normalizeH="0" baseline="0" noProof="0">
              <a:ln>
                <a:noFill/>
              </a:ln>
              <a:solidFill>
                <a:srgbClr val="000546"/>
              </a:solidFill>
              <a:effectLst/>
              <a:uLnTx/>
              <a:uFillTx/>
              <a:latin typeface="Corbel"/>
              <a:ea typeface="Corbel"/>
              <a:cs typeface="Corbel"/>
              <a:sym typeface="Corbel"/>
            </a:endParaRPr>
          </a:p>
        </p:txBody>
      </p:sp>
      <p:sp>
        <p:nvSpPr>
          <p:cNvPr id="572" name="Google Shape;572;p25"/>
          <p:cNvSpPr/>
          <p:nvPr/>
        </p:nvSpPr>
        <p:spPr>
          <a:xfrm rot="5400000" flipH="1">
            <a:off x="4253027" y="1209037"/>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73" name="Google Shape;573;p25"/>
          <p:cNvSpPr txBox="1">
            <a:spLocks noGrp="1"/>
          </p:cNvSpPr>
          <p:nvPr>
            <p:ph type="title"/>
          </p:nvPr>
        </p:nvSpPr>
        <p:spPr>
          <a:xfrm>
            <a:off x="2657475" y="0"/>
            <a:ext cx="9534525" cy="62018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orbel"/>
              <a:buNone/>
            </a:pPr>
            <a:r>
              <a:rPr lang="en-US">
                <a:solidFill>
                  <a:schemeClr val="lt1"/>
                </a:solidFill>
              </a:rPr>
              <a:t>Reject Transfer In-3</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26"/>
          <p:cNvPicPr preferRelativeResize="0"/>
          <p:nvPr/>
        </p:nvPicPr>
        <p:blipFill rotWithShape="1">
          <a:blip r:embed="rId3">
            <a:alphaModFix/>
          </a:blip>
          <a:srcRect l="18342" t="10551" r="2852" b="7479"/>
          <a:stretch/>
        </p:blipFill>
        <p:spPr>
          <a:xfrm>
            <a:off x="403930" y="1843547"/>
            <a:ext cx="11788070" cy="4630995"/>
          </a:xfrm>
          <a:prstGeom prst="rect">
            <a:avLst/>
          </a:prstGeom>
          <a:noFill/>
          <a:ln>
            <a:solidFill>
              <a:schemeClr val="tx1"/>
            </a:solidFill>
          </a:ln>
        </p:spPr>
      </p:pic>
      <p:sp>
        <p:nvSpPr>
          <p:cNvPr id="580" name="Google Shape;580;p26"/>
          <p:cNvSpPr/>
          <p:nvPr/>
        </p:nvSpPr>
        <p:spPr>
          <a:xfrm>
            <a:off x="403930" y="932700"/>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“Reject” in the Dropdown option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1" name="Google Shape;581;p26"/>
          <p:cNvSpPr/>
          <p:nvPr/>
        </p:nvSpPr>
        <p:spPr>
          <a:xfrm>
            <a:off x="735895" y="671179"/>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2" name="Google Shape;582;p26"/>
          <p:cNvSpPr/>
          <p:nvPr/>
        </p:nvSpPr>
        <p:spPr>
          <a:xfrm>
            <a:off x="2436295" y="97977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the reason for Rejection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3" name="Google Shape;583;p26"/>
          <p:cNvSpPr/>
          <p:nvPr/>
        </p:nvSpPr>
        <p:spPr>
          <a:xfrm>
            <a:off x="2814295" y="723564"/>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4" name="Google Shape;584;p26"/>
          <p:cNvSpPr/>
          <p:nvPr/>
        </p:nvSpPr>
        <p:spPr>
          <a:xfrm rot="5400000" flipH="1">
            <a:off x="2095112" y="1171945"/>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85" name="Google Shape;585;p26"/>
          <p:cNvSpPr/>
          <p:nvPr/>
        </p:nvSpPr>
        <p:spPr>
          <a:xfrm>
            <a:off x="513409" y="6045648"/>
            <a:ext cx="1014486" cy="42889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86" name="Google Shape;586;p26"/>
          <p:cNvSpPr/>
          <p:nvPr/>
        </p:nvSpPr>
        <p:spPr>
          <a:xfrm>
            <a:off x="4496695" y="97977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Done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7" name="Google Shape;587;p26"/>
          <p:cNvSpPr/>
          <p:nvPr/>
        </p:nvSpPr>
        <p:spPr>
          <a:xfrm>
            <a:off x="4874695" y="723564"/>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8" name="Google Shape;588;p26"/>
          <p:cNvSpPr/>
          <p:nvPr/>
        </p:nvSpPr>
        <p:spPr>
          <a:xfrm rot="5400000" flipH="1">
            <a:off x="4155512" y="1171945"/>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89" name="Google Shape;589;p26"/>
          <p:cNvSpPr txBox="1">
            <a:spLocks noGrp="1"/>
          </p:cNvSpPr>
          <p:nvPr>
            <p:ph type="title"/>
          </p:nvPr>
        </p:nvSpPr>
        <p:spPr>
          <a:xfrm>
            <a:off x="2657475" y="0"/>
            <a:ext cx="9534525" cy="62018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orbel"/>
              <a:buNone/>
            </a:pPr>
            <a:r>
              <a:rPr lang="en-US">
                <a:solidFill>
                  <a:schemeClr val="lt1"/>
                </a:solidFill>
              </a:rPr>
              <a:t>Reject Transfer In-4 </a:t>
            </a:r>
            <a:endParaRPr/>
          </a:p>
        </p:txBody>
      </p:sp>
      <p:sp>
        <p:nvSpPr>
          <p:cNvPr id="590" name="Google Shape;590;p26"/>
          <p:cNvSpPr/>
          <p:nvPr/>
        </p:nvSpPr>
        <p:spPr>
          <a:xfrm>
            <a:off x="6652981" y="959659"/>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Submit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1" name="Google Shape;591;p26"/>
          <p:cNvSpPr/>
          <p:nvPr/>
        </p:nvSpPr>
        <p:spPr>
          <a:xfrm>
            <a:off x="7030981" y="703450"/>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2" name="Google Shape;592;p26"/>
          <p:cNvSpPr/>
          <p:nvPr/>
        </p:nvSpPr>
        <p:spPr>
          <a:xfrm rot="5400000" flipH="1">
            <a:off x="6204838" y="1171945"/>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94" name="Google Shape;594;p26"/>
          <p:cNvSpPr/>
          <p:nvPr/>
        </p:nvSpPr>
        <p:spPr>
          <a:xfrm>
            <a:off x="735900" y="3657924"/>
            <a:ext cx="1823700" cy="4290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5"/>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F46"/>
              </a:buClr>
              <a:buSzPts val="5900"/>
              <a:buFont typeface="Corbel"/>
              <a:buNone/>
            </a:pPr>
            <a:r>
              <a:rPr lang="en-US"/>
              <a:t>2a. Request Transfer In</a:t>
            </a:r>
            <a:endParaRPr/>
          </a:p>
        </p:txBody>
      </p:sp>
      <p:sp>
        <p:nvSpPr>
          <p:cNvPr id="600" name="Google Shape;600;p75"/>
          <p:cNvSpPr txBox="1">
            <a:spLocks noGrp="1"/>
          </p:cNvSpPr>
          <p:nvPr>
            <p:ph type="body" idx="1"/>
          </p:nvPr>
        </p:nvSpPr>
        <p:spPr>
          <a:xfrm>
            <a:off x="3867911" y="4645151"/>
            <a:ext cx="7753817" cy="1180461"/>
          </a:xfrm>
          <a:prstGeom prst="rect">
            <a:avLst/>
          </a:prstGeom>
          <a:noFill/>
          <a:ln>
            <a:noFill/>
          </a:ln>
        </p:spPr>
        <p:txBody>
          <a:bodyPr spcFirstLastPara="1" wrap="square" lIns="91425" tIns="45700" rIns="91425" bIns="45700" anchor="t" anchorCtr="0">
            <a:normAutofit/>
          </a:bodyPr>
          <a:lstStyle/>
          <a:p>
            <a:pPr marL="176213" lvl="0" indent="0" algn="l" rtl="0">
              <a:lnSpc>
                <a:spcPct val="90000"/>
              </a:lnSpc>
              <a:spcBef>
                <a:spcPts val="1200"/>
              </a:spcBef>
              <a:spcAft>
                <a:spcPts val="0"/>
              </a:spcAft>
              <a:buSzPts val="2200"/>
              <a:buNone/>
            </a:pPr>
            <a:r>
              <a:rPr lang="en-US">
                <a:solidFill>
                  <a:schemeClr val="dk1"/>
                </a:solidFill>
              </a:rPr>
              <a:t>In this tab, you can search a patient currently in any other geography or PHI using “Patient ID”/ “Episode Id” or “Patient Mobile Number” and request a transfer in.</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28"/>
          <p:cNvSpPr txBox="1">
            <a:spLocks noGrp="1"/>
          </p:cNvSpPr>
          <p:nvPr>
            <p:ph type="title"/>
          </p:nvPr>
        </p:nvSpPr>
        <p:spPr>
          <a:xfrm>
            <a:off x="2628900" y="1"/>
            <a:ext cx="9563100" cy="5857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Request Transfer In-1 </a:t>
            </a:r>
            <a:endParaRPr/>
          </a:p>
        </p:txBody>
      </p:sp>
      <p:pic>
        <p:nvPicPr>
          <p:cNvPr id="606" name="Google Shape;606;p28"/>
          <p:cNvPicPr preferRelativeResize="0"/>
          <p:nvPr/>
        </p:nvPicPr>
        <p:blipFill rotWithShape="1">
          <a:blip r:embed="rId3">
            <a:alphaModFix/>
          </a:blip>
          <a:srcRect l="18026" t="10605" b="6436"/>
          <a:stretch/>
        </p:blipFill>
        <p:spPr>
          <a:xfrm>
            <a:off x="486697" y="1934817"/>
            <a:ext cx="11705303" cy="4480731"/>
          </a:xfrm>
          <a:prstGeom prst="rect">
            <a:avLst/>
          </a:prstGeom>
          <a:blipFill rotWithShape="1">
            <a:blip r:embed="rId4">
              <a:alphaModFix/>
            </a:blip>
            <a:tile tx="0" ty="0" sx="100000" sy="100000" flip="none" algn="tl"/>
          </a:blipFill>
          <a:ln>
            <a:solidFill>
              <a:schemeClr val="tx1"/>
            </a:solidFill>
          </a:ln>
        </p:spPr>
      </p:pic>
      <p:sp>
        <p:nvSpPr>
          <p:cNvPr id="607" name="Google Shape;607;p28"/>
          <p:cNvSpPr/>
          <p:nvPr/>
        </p:nvSpPr>
        <p:spPr>
          <a:xfrm>
            <a:off x="2462213" y="5157699"/>
            <a:ext cx="6096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08" name="Google Shape;608;p28"/>
          <p:cNvSpPr/>
          <p:nvPr/>
        </p:nvSpPr>
        <p:spPr>
          <a:xfrm>
            <a:off x="7904443" y="4043548"/>
            <a:ext cx="3800860" cy="867929"/>
          </a:xfrm>
          <a:prstGeom prst="wedgeRectCallout">
            <a:avLst>
              <a:gd name="adj1" fmla="val -62615"/>
              <a:gd name="adj2" fmla="val 6466"/>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Patients can be searched, and basic details will be visible to help users select the correct record</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09" name="Google Shape;609;p28"/>
          <p:cNvSpPr/>
          <p:nvPr/>
        </p:nvSpPr>
        <p:spPr>
          <a:xfrm>
            <a:off x="742415" y="3602167"/>
            <a:ext cx="6637542" cy="130931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10" name="Google Shape;610;p28"/>
          <p:cNvSpPr/>
          <p:nvPr/>
        </p:nvSpPr>
        <p:spPr>
          <a:xfrm>
            <a:off x="742415" y="847309"/>
            <a:ext cx="1548000" cy="899563"/>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1" name="Google Shape;611;p28"/>
          <p:cNvSpPr/>
          <p:nvPr/>
        </p:nvSpPr>
        <p:spPr>
          <a:xfrm>
            <a:off x="1074380" y="585789"/>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29"/>
          <p:cNvPicPr preferRelativeResize="0"/>
          <p:nvPr/>
        </p:nvPicPr>
        <p:blipFill rotWithShape="1">
          <a:blip r:embed="rId3">
            <a:alphaModFix/>
          </a:blip>
          <a:srcRect l="18406" t="27072" r="1445" b="6853"/>
          <a:stretch/>
        </p:blipFill>
        <p:spPr>
          <a:xfrm>
            <a:off x="353961" y="1857375"/>
            <a:ext cx="11519591" cy="4857749"/>
          </a:xfrm>
          <a:prstGeom prst="rect">
            <a:avLst/>
          </a:prstGeom>
          <a:noFill/>
          <a:ln>
            <a:solidFill>
              <a:schemeClr val="tx1"/>
            </a:solidFill>
          </a:ln>
        </p:spPr>
      </p:pic>
      <p:sp>
        <p:nvSpPr>
          <p:cNvPr id="618" name="Google Shape;618;p29"/>
          <p:cNvSpPr txBox="1">
            <a:spLocks noGrp="1"/>
          </p:cNvSpPr>
          <p:nvPr>
            <p:ph type="title"/>
          </p:nvPr>
        </p:nvSpPr>
        <p:spPr>
          <a:xfrm>
            <a:off x="2628900" y="1"/>
            <a:ext cx="9563100" cy="5857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Request Transfer In-2 </a:t>
            </a:r>
            <a:endParaRPr/>
          </a:p>
        </p:txBody>
      </p:sp>
      <p:sp>
        <p:nvSpPr>
          <p:cNvPr id="619" name="Google Shape;619;p29"/>
          <p:cNvSpPr/>
          <p:nvPr/>
        </p:nvSpPr>
        <p:spPr>
          <a:xfrm>
            <a:off x="2462213" y="5157699"/>
            <a:ext cx="6096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20" name="Google Shape;620;p29"/>
          <p:cNvSpPr/>
          <p:nvPr/>
        </p:nvSpPr>
        <p:spPr>
          <a:xfrm>
            <a:off x="541560" y="944640"/>
            <a:ext cx="1788223"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1" name="Google Shape;621;p29"/>
          <p:cNvSpPr/>
          <p:nvPr/>
        </p:nvSpPr>
        <p:spPr>
          <a:xfrm>
            <a:off x="1094535" y="652729"/>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2" name="Google Shape;622;p29"/>
          <p:cNvSpPr/>
          <p:nvPr/>
        </p:nvSpPr>
        <p:spPr>
          <a:xfrm>
            <a:off x="762978" y="5277671"/>
            <a:ext cx="1865922" cy="40638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23" name="Google Shape;623;p29"/>
          <p:cNvSpPr/>
          <p:nvPr/>
        </p:nvSpPr>
        <p:spPr>
          <a:xfrm>
            <a:off x="2772062" y="9917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‘Request Transfer In’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4" name="Google Shape;624;p29"/>
          <p:cNvSpPr/>
          <p:nvPr/>
        </p:nvSpPr>
        <p:spPr>
          <a:xfrm>
            <a:off x="3150062" y="735504"/>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5" name="Google Shape;625;p29"/>
          <p:cNvSpPr/>
          <p:nvPr/>
        </p:nvSpPr>
        <p:spPr>
          <a:xfrm rot="5400000" flipH="1">
            <a:off x="2430879" y="1183885"/>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30"/>
          <p:cNvPicPr preferRelativeResize="0"/>
          <p:nvPr/>
        </p:nvPicPr>
        <p:blipFill rotWithShape="1">
          <a:blip r:embed="rId3">
            <a:alphaModFix/>
          </a:blip>
          <a:srcRect l="17899" t="13801" r="1912" b="5602"/>
          <a:stretch/>
        </p:blipFill>
        <p:spPr>
          <a:xfrm>
            <a:off x="592213" y="1970434"/>
            <a:ext cx="11366425" cy="4501804"/>
          </a:xfrm>
          <a:prstGeom prst="rect">
            <a:avLst/>
          </a:prstGeom>
          <a:noFill/>
          <a:ln>
            <a:noFill/>
          </a:ln>
        </p:spPr>
      </p:pic>
      <p:sp>
        <p:nvSpPr>
          <p:cNvPr id="632" name="Google Shape;632;p30"/>
          <p:cNvSpPr txBox="1">
            <a:spLocks noGrp="1"/>
          </p:cNvSpPr>
          <p:nvPr>
            <p:ph type="title"/>
          </p:nvPr>
        </p:nvSpPr>
        <p:spPr>
          <a:xfrm>
            <a:off x="2628900" y="1"/>
            <a:ext cx="9563100" cy="5857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Request Transfer In-3 </a:t>
            </a:r>
            <a:endParaRPr/>
          </a:p>
        </p:txBody>
      </p:sp>
      <p:sp>
        <p:nvSpPr>
          <p:cNvPr id="633" name="Google Shape;633;p30"/>
          <p:cNvSpPr/>
          <p:nvPr/>
        </p:nvSpPr>
        <p:spPr>
          <a:xfrm>
            <a:off x="2462213" y="5157699"/>
            <a:ext cx="6096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34" name="Google Shape;634;p30"/>
          <p:cNvSpPr/>
          <p:nvPr/>
        </p:nvSpPr>
        <p:spPr>
          <a:xfrm>
            <a:off x="592213" y="891728"/>
            <a:ext cx="1590087"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5" name="Google Shape;635;p30"/>
          <p:cNvSpPr/>
          <p:nvPr/>
        </p:nvSpPr>
        <p:spPr>
          <a:xfrm>
            <a:off x="924179" y="630207"/>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6" name="Google Shape;636;p30"/>
          <p:cNvSpPr/>
          <p:nvPr/>
        </p:nvSpPr>
        <p:spPr>
          <a:xfrm>
            <a:off x="592213" y="891728"/>
            <a:ext cx="1590087"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7" name="Google Shape;637;p30"/>
          <p:cNvSpPr/>
          <p:nvPr/>
        </p:nvSpPr>
        <p:spPr>
          <a:xfrm>
            <a:off x="924179" y="630207"/>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8" name="Google Shape;638;p30"/>
          <p:cNvSpPr/>
          <p:nvPr/>
        </p:nvSpPr>
        <p:spPr>
          <a:xfrm>
            <a:off x="2624579" y="938801"/>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‘Request Transfer In’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9" name="Google Shape;639;p30"/>
          <p:cNvSpPr/>
          <p:nvPr/>
        </p:nvSpPr>
        <p:spPr>
          <a:xfrm>
            <a:off x="3002579" y="68259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0" name="Google Shape;640;p30"/>
          <p:cNvSpPr/>
          <p:nvPr/>
        </p:nvSpPr>
        <p:spPr>
          <a:xfrm rot="5400000" flipH="1">
            <a:off x="2283396" y="113097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41" name="Google Shape;641;p30"/>
          <p:cNvSpPr/>
          <p:nvPr/>
        </p:nvSpPr>
        <p:spPr>
          <a:xfrm>
            <a:off x="4684979" y="1013640"/>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Mandatory Information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2" name="Google Shape;642;p30"/>
          <p:cNvSpPr/>
          <p:nvPr/>
        </p:nvSpPr>
        <p:spPr>
          <a:xfrm>
            <a:off x="5062979" y="757431"/>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600" b="1" i="0" u="none" strike="noStrike" kern="0" cap="none" spc="0" normalizeH="0" baseline="0" noProof="0">
              <a:ln>
                <a:noFill/>
              </a:ln>
              <a:solidFill>
                <a:srgbClr val="000546"/>
              </a:solidFill>
              <a:effectLst/>
              <a:uLnTx/>
              <a:uFillTx/>
              <a:latin typeface="Corbel"/>
              <a:ea typeface="Corbel"/>
              <a:cs typeface="Corbel"/>
              <a:sym typeface="Corbel"/>
            </a:endParaRPr>
          </a:p>
        </p:txBody>
      </p:sp>
      <p:sp>
        <p:nvSpPr>
          <p:cNvPr id="643" name="Google Shape;643;p30"/>
          <p:cNvSpPr/>
          <p:nvPr/>
        </p:nvSpPr>
        <p:spPr>
          <a:xfrm rot="5400000" flipH="1">
            <a:off x="4343796" y="120581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31"/>
          <p:cNvPicPr preferRelativeResize="0"/>
          <p:nvPr/>
        </p:nvPicPr>
        <p:blipFill rotWithShape="1">
          <a:blip r:embed="rId3">
            <a:alphaModFix/>
          </a:blip>
          <a:srcRect l="17782" t="8522" r="1444" b="6229"/>
          <a:stretch/>
        </p:blipFill>
        <p:spPr>
          <a:xfrm>
            <a:off x="899653" y="1970434"/>
            <a:ext cx="10913806" cy="4514272"/>
          </a:xfrm>
          <a:prstGeom prst="rect">
            <a:avLst/>
          </a:prstGeom>
          <a:noFill/>
          <a:ln>
            <a:noFill/>
          </a:ln>
        </p:spPr>
      </p:pic>
      <p:sp>
        <p:nvSpPr>
          <p:cNvPr id="650" name="Google Shape;650;p31"/>
          <p:cNvSpPr txBox="1">
            <a:spLocks noGrp="1"/>
          </p:cNvSpPr>
          <p:nvPr>
            <p:ph type="title"/>
          </p:nvPr>
        </p:nvSpPr>
        <p:spPr>
          <a:xfrm>
            <a:off x="2628900" y="1"/>
            <a:ext cx="9563100" cy="5857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Request Transfer In-4 </a:t>
            </a:r>
            <a:endParaRPr/>
          </a:p>
        </p:txBody>
      </p:sp>
      <p:sp>
        <p:nvSpPr>
          <p:cNvPr id="651" name="Google Shape;651;p31"/>
          <p:cNvSpPr/>
          <p:nvPr/>
        </p:nvSpPr>
        <p:spPr>
          <a:xfrm>
            <a:off x="2462213" y="5157699"/>
            <a:ext cx="6096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52" name="Google Shape;652;p31"/>
          <p:cNvSpPr/>
          <p:nvPr/>
        </p:nvSpPr>
        <p:spPr>
          <a:xfrm>
            <a:off x="592213" y="892078"/>
            <a:ext cx="1590087"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3" name="Google Shape;653;p31"/>
          <p:cNvSpPr/>
          <p:nvPr/>
        </p:nvSpPr>
        <p:spPr>
          <a:xfrm>
            <a:off x="924179" y="630557"/>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4" name="Google Shape;654;p31"/>
          <p:cNvSpPr/>
          <p:nvPr/>
        </p:nvSpPr>
        <p:spPr>
          <a:xfrm>
            <a:off x="7267383" y="5909828"/>
            <a:ext cx="785236" cy="40638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55" name="Google Shape;655;p31"/>
          <p:cNvSpPr/>
          <p:nvPr/>
        </p:nvSpPr>
        <p:spPr>
          <a:xfrm>
            <a:off x="592213" y="892078"/>
            <a:ext cx="1590087"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6" name="Google Shape;656;p31"/>
          <p:cNvSpPr/>
          <p:nvPr/>
        </p:nvSpPr>
        <p:spPr>
          <a:xfrm>
            <a:off x="924179" y="630557"/>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7" name="Google Shape;657;p31"/>
          <p:cNvSpPr/>
          <p:nvPr/>
        </p:nvSpPr>
        <p:spPr>
          <a:xfrm>
            <a:off x="2624579" y="939151"/>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‘Request Transfer In’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8" name="Google Shape;658;p31"/>
          <p:cNvSpPr/>
          <p:nvPr/>
        </p:nvSpPr>
        <p:spPr>
          <a:xfrm>
            <a:off x="3002579" y="68294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9" name="Google Shape;659;p31"/>
          <p:cNvSpPr/>
          <p:nvPr/>
        </p:nvSpPr>
        <p:spPr>
          <a:xfrm rot="5400000" flipH="1">
            <a:off x="2283396" y="113132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60" name="Google Shape;660;p31"/>
          <p:cNvSpPr/>
          <p:nvPr/>
        </p:nvSpPr>
        <p:spPr>
          <a:xfrm>
            <a:off x="4684979" y="939151"/>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Mandatory Information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1" name="Google Shape;661;p31"/>
          <p:cNvSpPr/>
          <p:nvPr/>
        </p:nvSpPr>
        <p:spPr>
          <a:xfrm>
            <a:off x="5062979" y="68294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600" b="1" i="0" u="none" strike="noStrike" kern="0" cap="none" spc="0" normalizeH="0" baseline="0" noProof="0">
              <a:ln>
                <a:noFill/>
              </a:ln>
              <a:solidFill>
                <a:srgbClr val="000546"/>
              </a:solidFill>
              <a:effectLst/>
              <a:uLnTx/>
              <a:uFillTx/>
              <a:latin typeface="Corbel"/>
              <a:ea typeface="Corbel"/>
              <a:cs typeface="Corbel"/>
              <a:sym typeface="Corbel"/>
            </a:endParaRPr>
          </a:p>
        </p:txBody>
      </p:sp>
      <p:sp>
        <p:nvSpPr>
          <p:cNvPr id="662" name="Google Shape;662;p31"/>
          <p:cNvSpPr/>
          <p:nvPr/>
        </p:nvSpPr>
        <p:spPr>
          <a:xfrm rot="5400000" flipH="1">
            <a:off x="4343796" y="120616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63" name="Google Shape;663;p31"/>
          <p:cNvSpPr/>
          <p:nvPr/>
        </p:nvSpPr>
        <p:spPr>
          <a:xfrm>
            <a:off x="6745379" y="886369"/>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Done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4" name="Google Shape;664;p31"/>
          <p:cNvSpPr/>
          <p:nvPr/>
        </p:nvSpPr>
        <p:spPr>
          <a:xfrm>
            <a:off x="7123379" y="630160"/>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5" name="Google Shape;665;p31"/>
          <p:cNvSpPr/>
          <p:nvPr/>
        </p:nvSpPr>
        <p:spPr>
          <a:xfrm rot="5400000" flipH="1">
            <a:off x="6404196" y="1153380"/>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32"/>
          <p:cNvPicPr preferRelativeResize="0"/>
          <p:nvPr/>
        </p:nvPicPr>
        <p:blipFill rotWithShape="1">
          <a:blip r:embed="rId3"/>
          <a:srcRect t="10409" b="5843"/>
          <a:stretch/>
        </p:blipFill>
        <p:spPr>
          <a:xfrm>
            <a:off x="486288" y="1953439"/>
            <a:ext cx="11337849" cy="3991801"/>
          </a:xfrm>
          <a:prstGeom prst="rect">
            <a:avLst/>
          </a:prstGeom>
          <a:solidFill>
            <a:schemeClr val="tx1"/>
          </a:solidFill>
          <a:ln>
            <a:solidFill>
              <a:schemeClr val="tx1"/>
            </a:solidFill>
          </a:ln>
        </p:spPr>
      </p:pic>
      <p:sp>
        <p:nvSpPr>
          <p:cNvPr id="672" name="Google Shape;672;p32"/>
          <p:cNvSpPr txBox="1">
            <a:spLocks noGrp="1"/>
          </p:cNvSpPr>
          <p:nvPr>
            <p:ph type="title"/>
          </p:nvPr>
        </p:nvSpPr>
        <p:spPr>
          <a:xfrm>
            <a:off x="2628900" y="1"/>
            <a:ext cx="9563100" cy="5857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Request Transfer In-5 </a:t>
            </a:r>
            <a:endParaRPr/>
          </a:p>
        </p:txBody>
      </p:sp>
      <p:sp>
        <p:nvSpPr>
          <p:cNvPr id="673" name="Google Shape;673;p32"/>
          <p:cNvSpPr/>
          <p:nvPr/>
        </p:nvSpPr>
        <p:spPr>
          <a:xfrm>
            <a:off x="2462213" y="5157699"/>
            <a:ext cx="6096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74" name="Google Shape;674;p32"/>
          <p:cNvSpPr/>
          <p:nvPr/>
        </p:nvSpPr>
        <p:spPr>
          <a:xfrm>
            <a:off x="547968" y="865687"/>
            <a:ext cx="1590087"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5" name="Google Shape;675;p32"/>
          <p:cNvSpPr/>
          <p:nvPr/>
        </p:nvSpPr>
        <p:spPr>
          <a:xfrm>
            <a:off x="879934" y="604166"/>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6" name="Google Shape;676;p32"/>
          <p:cNvSpPr/>
          <p:nvPr/>
        </p:nvSpPr>
        <p:spPr>
          <a:xfrm>
            <a:off x="547968" y="865687"/>
            <a:ext cx="1590087"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7" name="Google Shape;677;p32"/>
          <p:cNvSpPr/>
          <p:nvPr/>
        </p:nvSpPr>
        <p:spPr>
          <a:xfrm>
            <a:off x="879934" y="604166"/>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8" name="Google Shape;678;p32"/>
          <p:cNvSpPr/>
          <p:nvPr/>
        </p:nvSpPr>
        <p:spPr>
          <a:xfrm>
            <a:off x="2580334" y="912760"/>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‘Request Transfer In’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9" name="Google Shape;679;p32"/>
          <p:cNvSpPr/>
          <p:nvPr/>
        </p:nvSpPr>
        <p:spPr>
          <a:xfrm>
            <a:off x="2958334" y="656551"/>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 name="Google Shape;680;p32"/>
          <p:cNvSpPr/>
          <p:nvPr/>
        </p:nvSpPr>
        <p:spPr>
          <a:xfrm rot="5400000" flipH="1">
            <a:off x="2239151" y="110493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81" name="Google Shape;681;p32"/>
          <p:cNvSpPr/>
          <p:nvPr/>
        </p:nvSpPr>
        <p:spPr>
          <a:xfrm>
            <a:off x="4640734" y="912760"/>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Mandatory Information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2" name="Google Shape;682;p32"/>
          <p:cNvSpPr/>
          <p:nvPr/>
        </p:nvSpPr>
        <p:spPr>
          <a:xfrm>
            <a:off x="5018734" y="656551"/>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3" name="Google Shape;683;p32"/>
          <p:cNvSpPr/>
          <p:nvPr/>
        </p:nvSpPr>
        <p:spPr>
          <a:xfrm rot="5400000" flipH="1">
            <a:off x="4299551" y="117977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84" name="Google Shape;684;p32"/>
          <p:cNvSpPr/>
          <p:nvPr/>
        </p:nvSpPr>
        <p:spPr>
          <a:xfrm>
            <a:off x="6701134" y="859978"/>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Done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5" name="Google Shape;685;p32"/>
          <p:cNvSpPr/>
          <p:nvPr/>
        </p:nvSpPr>
        <p:spPr>
          <a:xfrm>
            <a:off x="7079134" y="603769"/>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6" name="Google Shape;686;p32"/>
          <p:cNvSpPr/>
          <p:nvPr/>
        </p:nvSpPr>
        <p:spPr>
          <a:xfrm rot="5400000" flipH="1">
            <a:off x="6359951" y="1126989"/>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87" name="Google Shape;687;p32"/>
          <p:cNvSpPr/>
          <p:nvPr/>
        </p:nvSpPr>
        <p:spPr>
          <a:xfrm>
            <a:off x="2761635" y="6161879"/>
            <a:ext cx="5796578" cy="313931"/>
          </a:xfrm>
          <a:prstGeom prst="wedgeRectCallout">
            <a:avLst>
              <a:gd name="adj1" fmla="val -59328"/>
              <a:gd name="adj2" fmla="val -152280"/>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Aria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Message displayed after successful Request for Transfer IN</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88" name="Google Shape;688;p32"/>
          <p:cNvSpPr/>
          <p:nvPr/>
        </p:nvSpPr>
        <p:spPr>
          <a:xfrm>
            <a:off x="6359950" y="4232850"/>
            <a:ext cx="5305200" cy="313800"/>
          </a:xfrm>
          <a:prstGeom prst="wedgeRectCallout">
            <a:avLst>
              <a:gd name="adj1" fmla="val -22831"/>
              <a:gd name="adj2" fmla="val 49332"/>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Aria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Only Initiated PHI / TU / District can “Cancel Transfer”</a:t>
            </a:r>
            <a:endParaRPr kumimoji="0" sz="2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91" name="Google Shape;691;p32"/>
          <p:cNvSpPr/>
          <p:nvPr/>
        </p:nvSpPr>
        <p:spPr>
          <a:xfrm>
            <a:off x="3449163" y="4680282"/>
            <a:ext cx="4025971" cy="313931"/>
          </a:xfrm>
          <a:prstGeom prst="wedgeRectCallout">
            <a:avLst>
              <a:gd name="adj1" fmla="val -40832"/>
              <a:gd name="adj2" fmla="val 171787"/>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Aria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Action updated after successful Transfer</a:t>
            </a:r>
            <a:endParaRPr kumimoji="0" sz="240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IN" b="1"/>
              <a:t>Contents</a:t>
            </a:r>
            <a:endParaRPr/>
          </a:p>
        </p:txBody>
      </p:sp>
      <p:sp>
        <p:nvSpPr>
          <p:cNvPr id="288" name="Google Shape;288;p42"/>
          <p:cNvSpPr txBox="1">
            <a:spLocks noGrp="1"/>
          </p:cNvSpPr>
          <p:nvPr>
            <p:ph type="body" idx="1"/>
          </p:nvPr>
        </p:nvSpPr>
        <p:spPr>
          <a:xfrm>
            <a:off x="3628102" y="766915"/>
            <a:ext cx="7305369" cy="5289755"/>
          </a:xfrm>
          <a:prstGeom prst="rect">
            <a:avLst/>
          </a:prstGeom>
          <a:noFill/>
          <a:ln>
            <a:noFill/>
          </a:ln>
        </p:spPr>
        <p:txBody>
          <a:bodyPr spcFirstLastPara="1" wrap="square" lIns="91425" tIns="45700" rIns="91425" bIns="45700" anchor="ctr" anchorCtr="0">
            <a:noAutofit/>
          </a:bodyPr>
          <a:lstStyle/>
          <a:p>
            <a:pPr marL="182880" lvl="0" indent="-182880" algn="l" rtl="0">
              <a:lnSpc>
                <a:spcPct val="90000"/>
              </a:lnSpc>
              <a:spcBef>
                <a:spcPts val="1200"/>
              </a:spcBef>
              <a:spcAft>
                <a:spcPts val="0"/>
              </a:spcAft>
              <a:buSzPts val="2400"/>
              <a:buFont typeface="Noto Sans"/>
              <a:buChar char="●"/>
            </a:pPr>
            <a:r>
              <a:rPr lang="en-IN" dirty="0">
                <a:latin typeface="Corbel"/>
                <a:ea typeface="Corbel"/>
                <a:cs typeface="Corbel"/>
                <a:sym typeface="Corbel"/>
              </a:rPr>
              <a:t>Reason why Prescription Module is getting replaced with Dispensation Module</a:t>
            </a:r>
            <a:endParaRPr dirty="0">
              <a:latin typeface="Corbel"/>
              <a:ea typeface="Corbel"/>
              <a:cs typeface="Corbel"/>
              <a:sym typeface="Corbel"/>
            </a:endParaRPr>
          </a:p>
          <a:p>
            <a:pPr marL="182880" lvl="0" indent="-182880" algn="l" rtl="0">
              <a:lnSpc>
                <a:spcPct val="90000"/>
              </a:lnSpc>
              <a:spcBef>
                <a:spcPts val="1200"/>
              </a:spcBef>
              <a:spcAft>
                <a:spcPts val="0"/>
              </a:spcAft>
              <a:buSzPts val="2400"/>
              <a:buFont typeface="Noto Sans"/>
              <a:buChar char="●"/>
            </a:pPr>
            <a:r>
              <a:rPr lang="en-IN" dirty="0">
                <a:latin typeface="Corbel"/>
                <a:ea typeface="Corbel"/>
                <a:cs typeface="Corbel"/>
                <a:sym typeface="Corbel"/>
              </a:rPr>
              <a:t> Navigation to Dispensation module</a:t>
            </a:r>
            <a:endParaRPr dirty="0">
              <a:latin typeface="Corbel"/>
              <a:ea typeface="Corbel"/>
              <a:cs typeface="Corbel"/>
              <a:sym typeface="Corbel"/>
            </a:endParaRPr>
          </a:p>
          <a:p>
            <a:pPr marL="182880" lvl="0" indent="-182880" algn="l" rtl="0">
              <a:lnSpc>
                <a:spcPct val="90000"/>
              </a:lnSpc>
              <a:spcBef>
                <a:spcPts val="1200"/>
              </a:spcBef>
              <a:spcAft>
                <a:spcPts val="0"/>
              </a:spcAft>
              <a:buSzPts val="2400"/>
              <a:buFont typeface="Noto Sans"/>
              <a:buChar char="●"/>
            </a:pPr>
            <a:r>
              <a:rPr lang="en-IN" dirty="0">
                <a:latin typeface="Corbel"/>
                <a:ea typeface="Corbel"/>
                <a:cs typeface="Corbel"/>
                <a:sym typeface="Corbel"/>
              </a:rPr>
              <a:t>Add Dispensation</a:t>
            </a:r>
            <a:endParaRPr dirty="0">
              <a:latin typeface="Corbel"/>
              <a:ea typeface="Corbel"/>
              <a:cs typeface="Corbel"/>
              <a:sym typeface="Corbel"/>
            </a:endParaRPr>
          </a:p>
          <a:p>
            <a:pPr marL="182880" lvl="0" indent="-182880" algn="l" rtl="0">
              <a:lnSpc>
                <a:spcPct val="90000"/>
              </a:lnSpc>
              <a:spcBef>
                <a:spcPts val="1200"/>
              </a:spcBef>
              <a:spcAft>
                <a:spcPts val="0"/>
              </a:spcAft>
              <a:buSzPts val="2400"/>
              <a:buFont typeface="Noto Sans"/>
              <a:buChar char="●"/>
            </a:pPr>
            <a:r>
              <a:rPr lang="en-IN" dirty="0">
                <a:latin typeface="Corbel"/>
                <a:ea typeface="Corbel"/>
                <a:cs typeface="Corbel"/>
                <a:sym typeface="Corbel"/>
              </a:rPr>
              <a:t>Print Dispensation </a:t>
            </a:r>
            <a:endParaRPr dirty="0">
              <a:latin typeface="Corbel"/>
              <a:ea typeface="Corbel"/>
              <a:cs typeface="Corbel"/>
              <a:sym typeface="Corbel"/>
            </a:endParaRPr>
          </a:p>
          <a:p>
            <a:pPr marL="182880" lvl="0" indent="-182880" algn="l" rtl="0">
              <a:lnSpc>
                <a:spcPct val="90000"/>
              </a:lnSpc>
              <a:spcBef>
                <a:spcPts val="1200"/>
              </a:spcBef>
              <a:spcAft>
                <a:spcPts val="0"/>
              </a:spcAft>
              <a:buSzPts val="2400"/>
              <a:buFont typeface="Noto Sans"/>
              <a:buChar char="●"/>
            </a:pPr>
            <a:r>
              <a:rPr lang="en-IN" dirty="0">
                <a:latin typeface="Corbel"/>
                <a:ea typeface="Corbel"/>
                <a:cs typeface="Corbel"/>
                <a:sym typeface="Corbel"/>
              </a:rPr>
              <a:t>Return Dispensation</a:t>
            </a:r>
            <a:endParaRPr dirty="0">
              <a:latin typeface="Corbel"/>
              <a:ea typeface="Corbel"/>
              <a:cs typeface="Corbel"/>
              <a:sym typeface="Corbel"/>
            </a:endParaRPr>
          </a:p>
          <a:p>
            <a:pPr marL="182880" lvl="0" indent="-182880" algn="l" rtl="0">
              <a:lnSpc>
                <a:spcPct val="90000"/>
              </a:lnSpc>
              <a:spcBef>
                <a:spcPts val="1200"/>
              </a:spcBef>
              <a:spcAft>
                <a:spcPts val="0"/>
              </a:spcAft>
              <a:buSzPts val="2400"/>
              <a:buFont typeface="Noto Sans"/>
              <a:buChar char="●"/>
            </a:pPr>
            <a:r>
              <a:rPr lang="en-IN" dirty="0">
                <a:latin typeface="Corbel"/>
                <a:ea typeface="Corbel"/>
                <a:cs typeface="Corbel"/>
                <a:sym typeface="Corbel"/>
              </a:rPr>
              <a:t>Copy Dispensation</a:t>
            </a:r>
            <a:endParaRPr dirty="0">
              <a:latin typeface="Corbel"/>
              <a:ea typeface="Corbel"/>
              <a:cs typeface="Corbel"/>
              <a:sym typeface="Corbel"/>
            </a:endParaRPr>
          </a:p>
          <a:p>
            <a:pPr marL="182880" lvl="0" indent="-182880" algn="l" rtl="0">
              <a:lnSpc>
                <a:spcPct val="90000"/>
              </a:lnSpc>
              <a:spcBef>
                <a:spcPts val="1200"/>
              </a:spcBef>
              <a:spcAft>
                <a:spcPts val="0"/>
              </a:spcAft>
              <a:buSzPts val="2400"/>
              <a:buFont typeface="Noto Sans"/>
              <a:buChar char="●"/>
            </a:pPr>
            <a:r>
              <a:rPr lang="en-IN" dirty="0">
                <a:latin typeface="Corbel"/>
                <a:ea typeface="Corbel"/>
                <a:cs typeface="Corbel"/>
                <a:sym typeface="Corbel"/>
              </a:rPr>
              <a:t>Refill Due Task-list</a:t>
            </a:r>
            <a:endParaRPr dirty="0">
              <a:latin typeface="Corbel"/>
              <a:ea typeface="Corbel"/>
              <a:cs typeface="Corbel"/>
              <a:sym typeface="Corbel"/>
            </a:endParaRPr>
          </a:p>
          <a:p>
            <a:pPr marL="182880" lvl="0" indent="-182880" algn="l" rtl="0">
              <a:lnSpc>
                <a:spcPct val="90000"/>
              </a:lnSpc>
              <a:spcBef>
                <a:spcPts val="1200"/>
              </a:spcBef>
              <a:spcAft>
                <a:spcPts val="0"/>
              </a:spcAft>
              <a:buSzPts val="2400"/>
              <a:buFont typeface="Noto Sans"/>
              <a:buChar char="●"/>
            </a:pPr>
            <a:r>
              <a:rPr lang="en-IN" dirty="0">
                <a:latin typeface="Corbel"/>
                <a:ea typeface="Corbel"/>
                <a:cs typeface="Corbel"/>
                <a:sym typeface="Corbel"/>
              </a:rPr>
              <a:t>Outcome Assignment Changes</a:t>
            </a:r>
            <a:endParaRPr dirty="0">
              <a:latin typeface="Corbel"/>
              <a:ea typeface="Corbel"/>
              <a:cs typeface="Corbel"/>
              <a:sym typeface="Corbel"/>
            </a:endParaRPr>
          </a:p>
          <a:p>
            <a:pPr marL="182880" lvl="0" indent="-182880" algn="l" rtl="0">
              <a:lnSpc>
                <a:spcPct val="90000"/>
              </a:lnSpc>
              <a:spcBef>
                <a:spcPts val="1200"/>
              </a:spcBef>
              <a:spcAft>
                <a:spcPts val="0"/>
              </a:spcAft>
              <a:buSzPts val="2400"/>
              <a:buFont typeface="Noto Sans"/>
              <a:buChar char="●"/>
            </a:pPr>
            <a:r>
              <a:rPr lang="en-IN" dirty="0">
                <a:latin typeface="Corbel"/>
                <a:ea typeface="Corbel"/>
                <a:cs typeface="Corbel"/>
                <a:sym typeface="Corbel"/>
              </a:rPr>
              <a:t>Adherence Dispensation Correlation</a:t>
            </a:r>
          </a:p>
          <a:p>
            <a:pPr marL="182880" lvl="0" indent="-182880" algn="l" rtl="0">
              <a:lnSpc>
                <a:spcPct val="90000"/>
              </a:lnSpc>
              <a:spcBef>
                <a:spcPts val="1200"/>
              </a:spcBef>
              <a:spcAft>
                <a:spcPts val="0"/>
              </a:spcAft>
              <a:buSzPts val="2400"/>
              <a:buFont typeface="Noto Sans"/>
              <a:buChar char="●"/>
            </a:pPr>
            <a:r>
              <a:rPr lang="en-IN" dirty="0"/>
              <a:t>Drug Inventory Management</a:t>
            </a:r>
            <a:endParaRPr dirty="0">
              <a:latin typeface="Corbel"/>
              <a:ea typeface="Corbel"/>
              <a:cs typeface="Corbel"/>
              <a:sym typeface="Corbel"/>
            </a:endParaRPr>
          </a:p>
        </p:txBody>
      </p:sp>
      <p:pic>
        <p:nvPicPr>
          <p:cNvPr id="289" name="Google Shape;289;p42"/>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7ce945c00e_7_33"/>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F46"/>
              </a:buClr>
              <a:buSzPts val="5900"/>
              <a:buFont typeface="Corbel"/>
              <a:buNone/>
            </a:pPr>
            <a:r>
              <a:rPr lang="en-US"/>
              <a:t>2b.Accept Transfer Out Request</a:t>
            </a:r>
            <a:endParaRPr/>
          </a:p>
        </p:txBody>
      </p:sp>
      <p:sp>
        <p:nvSpPr>
          <p:cNvPr id="697" name="Google Shape;697;g7ce945c00e_7_33"/>
          <p:cNvSpPr txBox="1">
            <a:spLocks noGrp="1"/>
          </p:cNvSpPr>
          <p:nvPr>
            <p:ph type="body" idx="1"/>
          </p:nvPr>
        </p:nvSpPr>
        <p:spPr>
          <a:xfrm>
            <a:off x="3867911" y="4645151"/>
            <a:ext cx="7753800" cy="1180500"/>
          </a:xfrm>
          <a:prstGeom prst="rect">
            <a:avLst/>
          </a:prstGeom>
          <a:noFill/>
          <a:ln>
            <a:noFill/>
          </a:ln>
        </p:spPr>
        <p:txBody>
          <a:bodyPr spcFirstLastPara="1" wrap="square" lIns="91425" tIns="45700" rIns="91425" bIns="45700" anchor="t" anchorCtr="0">
            <a:noAutofit/>
          </a:bodyPr>
          <a:lstStyle/>
          <a:p>
            <a:pPr marL="176212" lvl="0" indent="0" algn="l" rtl="0">
              <a:lnSpc>
                <a:spcPct val="90000"/>
              </a:lnSpc>
              <a:spcBef>
                <a:spcPts val="1200"/>
              </a:spcBef>
              <a:spcAft>
                <a:spcPts val="0"/>
              </a:spcAft>
              <a:buSzPts val="2200"/>
              <a:buNone/>
            </a:pPr>
            <a:r>
              <a:rPr lang="en-US">
                <a:solidFill>
                  <a:schemeClr val="dk1"/>
                </a:solidFill>
              </a:rPr>
              <a:t>A Transfer in Request initiated by you can be cancelled</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3" name="Picture 2">
            <a:extLst>
              <a:ext uri="{FF2B5EF4-FFF2-40B4-BE49-F238E27FC236}">
                <a16:creationId xmlns:a16="http://schemas.microsoft.com/office/drawing/2014/main" id="{8DB265D5-42E5-E0A2-F8DD-AD3741163AFE}"/>
              </a:ext>
            </a:extLst>
          </p:cNvPr>
          <p:cNvPicPr>
            <a:picLocks noChangeAspect="1"/>
          </p:cNvPicPr>
          <p:nvPr/>
        </p:nvPicPr>
        <p:blipFill>
          <a:blip r:embed="rId3"/>
          <a:stretch>
            <a:fillRect/>
          </a:stretch>
        </p:blipFill>
        <p:spPr>
          <a:xfrm>
            <a:off x="345388" y="1948308"/>
            <a:ext cx="12192000" cy="4559995"/>
          </a:xfrm>
          <a:prstGeom prst="rect">
            <a:avLst/>
          </a:prstGeom>
          <a:ln>
            <a:solidFill>
              <a:schemeClr val="tx1"/>
            </a:solidFill>
          </a:ln>
        </p:spPr>
      </p:pic>
      <p:sp>
        <p:nvSpPr>
          <p:cNvPr id="703" name="Google Shape;703;g7ce945c00e_7_38"/>
          <p:cNvSpPr txBox="1">
            <a:spLocks noGrp="1"/>
          </p:cNvSpPr>
          <p:nvPr>
            <p:ph type="title"/>
          </p:nvPr>
        </p:nvSpPr>
        <p:spPr>
          <a:xfrm>
            <a:off x="2628900" y="1"/>
            <a:ext cx="9563100" cy="58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US"/>
              <a:t>Accept Transfer Out Request-1 </a:t>
            </a:r>
            <a:endParaRPr/>
          </a:p>
        </p:txBody>
      </p:sp>
      <p:sp>
        <p:nvSpPr>
          <p:cNvPr id="704" name="Google Shape;704;g7ce945c00e_7_38"/>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5" name="Google Shape;705;g7ce945c00e_7_38"/>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6" name="Google Shape;706;g7ce945c00e_7_38"/>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Patient Transfer → Transfer Out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7" name="Google Shape;707;g7ce945c00e_7_38"/>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9" name="Google Shape;709;g7ce945c00e_7_38"/>
          <p:cNvSpPr/>
          <p:nvPr/>
        </p:nvSpPr>
        <p:spPr>
          <a:xfrm>
            <a:off x="345388" y="4770781"/>
            <a:ext cx="1389300" cy="3123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10" name="Google Shape;710;g7ce945c00e_7_38"/>
          <p:cNvSpPr/>
          <p:nvPr/>
        </p:nvSpPr>
        <p:spPr>
          <a:xfrm>
            <a:off x="3706401" y="2172050"/>
            <a:ext cx="873300" cy="3123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11" name="Google Shape;711;g7ce945c00e_7_38"/>
          <p:cNvSpPr/>
          <p:nvPr/>
        </p:nvSpPr>
        <p:spPr>
          <a:xfrm>
            <a:off x="9518332" y="2086530"/>
            <a:ext cx="1238100" cy="3123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12" name="Google Shape;712;g7ce945c00e_7_38"/>
          <p:cNvSpPr/>
          <p:nvPr/>
        </p:nvSpPr>
        <p:spPr>
          <a:xfrm>
            <a:off x="7612300" y="1238863"/>
            <a:ext cx="3354900" cy="647700"/>
          </a:xfrm>
          <a:prstGeom prst="wedgeRectCallout">
            <a:avLst>
              <a:gd name="adj1" fmla="val 9259"/>
              <a:gd name="adj2" fmla="val 70182"/>
            </a:avLst>
          </a:prstGeom>
          <a:noFill/>
          <a:ln w="28575" cap="flat" cmpd="sng">
            <a:solidFill>
              <a:srgbClr val="FE7A10"/>
            </a:solidFill>
            <a:prstDash val="solid"/>
            <a:round/>
            <a:headEnd type="none" w="sm" len="sm"/>
            <a:tailEnd type="none" w="sm" len="sm"/>
          </a:ln>
        </p:spPr>
        <p:txBody>
          <a:bodyPr spcFirstLastPara="1" wrap="square" lIns="0" tIns="36575" rIns="0" bIns="0" anchor="t" anchorCtr="0">
            <a:no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Arial"/>
              <a:buNone/>
              <a:tabLst/>
              <a:defRPr/>
            </a:pPr>
            <a:r>
              <a:rPr kumimoji="0" lang="en-US" sz="1800" b="0" i="0" u="none" strike="noStrike" kern="0" cap="none" spc="0" normalizeH="0" baseline="0" noProof="0" dirty="0">
                <a:ln>
                  <a:noFill/>
                </a:ln>
                <a:solidFill>
                  <a:srgbClr val="000000"/>
                </a:solidFill>
                <a:effectLst/>
                <a:uLnTx/>
                <a:uFillTx/>
                <a:latin typeface="Corbel"/>
                <a:ea typeface="Corbel"/>
                <a:cs typeface="Corbel"/>
                <a:sym typeface="Corbel"/>
              </a:rPr>
              <a:t>Click  here to view those request that are pending with you</a:t>
            </a:r>
            <a:endParaRPr kumimoji="0" sz="2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3" name="Picture 2">
            <a:extLst>
              <a:ext uri="{FF2B5EF4-FFF2-40B4-BE49-F238E27FC236}">
                <a16:creationId xmlns:a16="http://schemas.microsoft.com/office/drawing/2014/main" id="{14D6B3AF-031F-CC5B-ECD1-2890F4EDE930}"/>
              </a:ext>
            </a:extLst>
          </p:cNvPr>
          <p:cNvPicPr>
            <a:picLocks noChangeAspect="1"/>
          </p:cNvPicPr>
          <p:nvPr/>
        </p:nvPicPr>
        <p:blipFill rotWithShape="1">
          <a:blip r:embed="rId3"/>
          <a:srcRect t="22285" b="5553"/>
          <a:stretch/>
        </p:blipFill>
        <p:spPr>
          <a:xfrm>
            <a:off x="547968" y="1881922"/>
            <a:ext cx="10735075" cy="4048316"/>
          </a:xfrm>
          <a:prstGeom prst="rect">
            <a:avLst/>
          </a:prstGeom>
          <a:ln>
            <a:solidFill>
              <a:schemeClr val="tx1"/>
            </a:solidFill>
          </a:ln>
        </p:spPr>
      </p:pic>
      <p:sp>
        <p:nvSpPr>
          <p:cNvPr id="718" name="Google Shape;718;g7cf630c630_0_0"/>
          <p:cNvSpPr txBox="1">
            <a:spLocks noGrp="1"/>
          </p:cNvSpPr>
          <p:nvPr>
            <p:ph type="title"/>
          </p:nvPr>
        </p:nvSpPr>
        <p:spPr>
          <a:xfrm>
            <a:off x="2628900" y="1"/>
            <a:ext cx="9563100" cy="58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US"/>
              <a:t>Accept Transfer Out Request-2 </a:t>
            </a:r>
            <a:endParaRPr/>
          </a:p>
        </p:txBody>
      </p:sp>
      <p:sp>
        <p:nvSpPr>
          <p:cNvPr id="719" name="Google Shape;719;g7cf630c630_0_0"/>
          <p:cNvSpPr/>
          <p:nvPr/>
        </p:nvSpPr>
        <p:spPr>
          <a:xfrm>
            <a:off x="2462213" y="5157699"/>
            <a:ext cx="60960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720" name="Google Shape;720;g7cf630c630_0_0"/>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1" name="Google Shape;721;g7cf630c630_0_0"/>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2" name="Google Shape;722;g7cf630c630_0_0"/>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Patient Transfer → Transfer Out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3" name="Google Shape;723;g7cf630c630_0_0"/>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4" name="Google Shape;724;g7cf630c630_0_0"/>
          <p:cNvSpPr/>
          <p:nvPr/>
        </p:nvSpPr>
        <p:spPr>
          <a:xfrm>
            <a:off x="2580334" y="912760"/>
            <a:ext cx="15480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‘Accept’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5" name="Google Shape;725;g7cf630c630_0_0"/>
          <p:cNvSpPr/>
          <p:nvPr/>
        </p:nvSpPr>
        <p:spPr>
          <a:xfrm>
            <a:off x="2958334" y="656551"/>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6" name="Google Shape;726;g7cf630c630_0_0"/>
          <p:cNvSpPr/>
          <p:nvPr/>
        </p:nvSpPr>
        <p:spPr>
          <a:xfrm rot="5400000" flipH="1">
            <a:off x="2239151" y="110493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27" name="Google Shape;727;g7cf630c630_0_0"/>
          <p:cNvSpPr/>
          <p:nvPr/>
        </p:nvSpPr>
        <p:spPr>
          <a:xfrm>
            <a:off x="2761627" y="6161875"/>
            <a:ext cx="4481100" cy="313800"/>
          </a:xfrm>
          <a:prstGeom prst="wedgeRectCallout">
            <a:avLst>
              <a:gd name="adj1" fmla="val -56608"/>
              <a:gd name="adj2" fmla="val -26731"/>
            </a:avLst>
          </a:prstGeom>
          <a:noFill/>
          <a:ln w="28575" cap="flat" cmpd="sng">
            <a:solidFill>
              <a:srgbClr val="FE7A10"/>
            </a:solidFill>
            <a:prstDash val="solid"/>
            <a:round/>
            <a:headEnd type="none" w="sm" len="sm"/>
            <a:tailEnd type="none" w="sm" len="sm"/>
          </a:ln>
        </p:spPr>
        <p:txBody>
          <a:bodyPr spcFirstLastPara="1" wrap="square" lIns="0" tIns="36575" rIns="0" bIns="0" anchor="t" anchorCtr="0">
            <a:no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Aria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Message displayed after Transfer is accepted</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729" name="Google Shape;729;g7cf630c630_0_0"/>
          <p:cNvPicPr preferRelativeResize="0"/>
          <p:nvPr/>
        </p:nvPicPr>
        <p:blipFill>
          <a:blip r:embed="rId4">
            <a:alphaModFix/>
          </a:blip>
          <a:stretch>
            <a:fillRect/>
          </a:stretch>
        </p:blipFill>
        <p:spPr>
          <a:xfrm>
            <a:off x="180559" y="6109226"/>
            <a:ext cx="2190750" cy="419100"/>
          </a:xfrm>
          <a:prstGeom prst="rect">
            <a:avLst/>
          </a:prstGeom>
          <a:noFill/>
          <a:ln>
            <a:noFill/>
          </a:ln>
        </p:spPr>
      </p:pic>
      <p:sp>
        <p:nvSpPr>
          <p:cNvPr id="730" name="Google Shape;730;g7cf630c630_0_0"/>
          <p:cNvSpPr/>
          <p:nvPr/>
        </p:nvSpPr>
        <p:spPr>
          <a:xfrm>
            <a:off x="2762434" y="4125984"/>
            <a:ext cx="1183800" cy="2880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7ce945c00e_7_62"/>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F46"/>
              </a:buClr>
              <a:buSzPts val="5900"/>
              <a:buFont typeface="Corbel"/>
              <a:buNone/>
            </a:pPr>
            <a:r>
              <a:rPr lang="en-US"/>
              <a:t>2c.Reject Transfer Out Request</a:t>
            </a:r>
            <a:endParaRPr/>
          </a:p>
        </p:txBody>
      </p:sp>
      <p:sp>
        <p:nvSpPr>
          <p:cNvPr id="736" name="Google Shape;736;g7ce945c00e_7_62"/>
          <p:cNvSpPr txBox="1">
            <a:spLocks noGrp="1"/>
          </p:cNvSpPr>
          <p:nvPr>
            <p:ph type="body" idx="1"/>
          </p:nvPr>
        </p:nvSpPr>
        <p:spPr>
          <a:xfrm>
            <a:off x="3867911" y="4645151"/>
            <a:ext cx="7753800" cy="1180500"/>
          </a:xfrm>
          <a:prstGeom prst="rect">
            <a:avLst/>
          </a:prstGeom>
          <a:noFill/>
          <a:ln>
            <a:noFill/>
          </a:ln>
        </p:spPr>
        <p:txBody>
          <a:bodyPr spcFirstLastPara="1" wrap="square" lIns="91425" tIns="45700" rIns="91425" bIns="45700" anchor="t" anchorCtr="0">
            <a:noAutofit/>
          </a:bodyPr>
          <a:lstStyle/>
          <a:p>
            <a:pPr marL="176212" lvl="0" indent="0" algn="l" rtl="0">
              <a:lnSpc>
                <a:spcPct val="90000"/>
              </a:lnSpc>
              <a:spcBef>
                <a:spcPts val="1200"/>
              </a:spcBef>
              <a:spcAft>
                <a:spcPts val="0"/>
              </a:spcAft>
              <a:buSzPts val="2200"/>
              <a:buNone/>
            </a:pPr>
            <a:r>
              <a:rPr lang="en-US">
                <a:solidFill>
                  <a:schemeClr val="dk1"/>
                </a:solidFill>
              </a:rPr>
              <a:t>A Transfer in Request initiated by you can be cancelled</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7cf630c630_0_35"/>
          <p:cNvSpPr txBox="1">
            <a:spLocks noGrp="1"/>
          </p:cNvSpPr>
          <p:nvPr>
            <p:ph type="title"/>
          </p:nvPr>
        </p:nvSpPr>
        <p:spPr>
          <a:xfrm>
            <a:off x="2628900" y="1"/>
            <a:ext cx="9563100" cy="58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US"/>
              <a:t>Reject Transfer Out Request-1 </a:t>
            </a:r>
            <a:endParaRPr/>
          </a:p>
        </p:txBody>
      </p:sp>
      <p:sp>
        <p:nvSpPr>
          <p:cNvPr id="742" name="Google Shape;742;g7cf630c630_0_35"/>
          <p:cNvSpPr/>
          <p:nvPr/>
        </p:nvSpPr>
        <p:spPr>
          <a:xfrm>
            <a:off x="2462213" y="5157699"/>
            <a:ext cx="60960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743" name="Google Shape;743;g7cf630c630_0_35"/>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4" name="Google Shape;744;g7cf630c630_0_35"/>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5" name="Google Shape;745;g7cf630c630_0_35"/>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Patient Transfer → Transfer Out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6" name="Google Shape;746;g7cf630c630_0_35"/>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48" name="Google Shape;748;g7cf630c630_0_35"/>
          <p:cNvPicPr preferRelativeResize="0"/>
          <p:nvPr/>
        </p:nvPicPr>
        <p:blipFill rotWithShape="1">
          <a:blip r:embed="rId3"/>
          <a:srcRect t="742" b="742"/>
          <a:stretch/>
        </p:blipFill>
        <p:spPr>
          <a:xfrm>
            <a:off x="429150" y="2190750"/>
            <a:ext cx="11469400" cy="4240000"/>
          </a:xfrm>
          <a:prstGeom prst="rect">
            <a:avLst/>
          </a:prstGeom>
          <a:noFill/>
          <a:ln>
            <a:solidFill>
              <a:schemeClr val="tx1"/>
            </a:solidFill>
          </a:ln>
        </p:spPr>
      </p:pic>
      <p:sp>
        <p:nvSpPr>
          <p:cNvPr id="749" name="Google Shape;749;g7cf630c630_0_35"/>
          <p:cNvSpPr/>
          <p:nvPr/>
        </p:nvSpPr>
        <p:spPr>
          <a:xfrm>
            <a:off x="429150" y="4845399"/>
            <a:ext cx="1389300" cy="3123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50" name="Google Shape;750;g7cf630c630_0_35"/>
          <p:cNvSpPr/>
          <p:nvPr/>
        </p:nvSpPr>
        <p:spPr>
          <a:xfrm>
            <a:off x="3566332" y="2330725"/>
            <a:ext cx="873300" cy="3123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51" name="Google Shape;751;g7cf630c630_0_35"/>
          <p:cNvSpPr/>
          <p:nvPr/>
        </p:nvSpPr>
        <p:spPr>
          <a:xfrm>
            <a:off x="8999549" y="2330725"/>
            <a:ext cx="1434407" cy="3123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52" name="Google Shape;752;g7cf630c630_0_35"/>
          <p:cNvSpPr/>
          <p:nvPr/>
        </p:nvSpPr>
        <p:spPr>
          <a:xfrm>
            <a:off x="5821350" y="1089864"/>
            <a:ext cx="3178200" cy="647700"/>
          </a:xfrm>
          <a:prstGeom prst="wedgeRectCallout">
            <a:avLst>
              <a:gd name="adj1" fmla="val 57630"/>
              <a:gd name="adj2" fmla="val 122689"/>
            </a:avLst>
          </a:prstGeom>
          <a:noFill/>
          <a:ln w="28575" cap="flat" cmpd="sng">
            <a:solidFill>
              <a:srgbClr val="FE7A10"/>
            </a:solidFill>
            <a:prstDash val="solid"/>
            <a:round/>
            <a:headEnd type="none" w="sm" len="sm"/>
            <a:tailEnd type="none" w="sm" len="sm"/>
          </a:ln>
        </p:spPr>
        <p:txBody>
          <a:bodyPr spcFirstLastPara="1" wrap="square" lIns="0" tIns="36575" rIns="0" bIns="0" anchor="t" anchorCtr="0">
            <a:no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Aria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Click  here to view those request that are pending with you</a:t>
            </a:r>
            <a:endParaRPr kumimoji="0" sz="240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7ce945c00e_7_67"/>
          <p:cNvSpPr txBox="1">
            <a:spLocks noGrp="1"/>
          </p:cNvSpPr>
          <p:nvPr>
            <p:ph type="title"/>
          </p:nvPr>
        </p:nvSpPr>
        <p:spPr>
          <a:xfrm>
            <a:off x="2628900" y="1"/>
            <a:ext cx="9563100" cy="58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US"/>
              <a:t>Reject Transfer Out Request-2 </a:t>
            </a:r>
            <a:endParaRPr/>
          </a:p>
        </p:txBody>
      </p:sp>
      <p:sp>
        <p:nvSpPr>
          <p:cNvPr id="758" name="Google Shape;758;g7ce945c00e_7_67"/>
          <p:cNvSpPr/>
          <p:nvPr/>
        </p:nvSpPr>
        <p:spPr>
          <a:xfrm>
            <a:off x="2462213" y="5157699"/>
            <a:ext cx="60960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759" name="Google Shape;759;g7ce945c00e_7_67"/>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0" name="Google Shape;760;g7ce945c00e_7_67"/>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1" name="Google Shape;761;g7ce945c00e_7_67"/>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Patient Transfer → Transfer Out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2" name="Google Shape;762;g7ce945c00e_7_67"/>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3" name="Google Shape;763;g7ce945c00e_7_67"/>
          <p:cNvSpPr/>
          <p:nvPr/>
        </p:nvSpPr>
        <p:spPr>
          <a:xfrm>
            <a:off x="2580334" y="912760"/>
            <a:ext cx="15480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‘Reject’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4" name="Google Shape;764;g7ce945c00e_7_67"/>
          <p:cNvSpPr/>
          <p:nvPr/>
        </p:nvSpPr>
        <p:spPr>
          <a:xfrm>
            <a:off x="2958334" y="656551"/>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5" name="Google Shape;765;g7ce945c00e_7_67"/>
          <p:cNvSpPr/>
          <p:nvPr/>
        </p:nvSpPr>
        <p:spPr>
          <a:xfrm rot="5400000" flipH="1">
            <a:off x="2239151" y="110493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767" name="Google Shape;767;g7ce945c00e_7_67"/>
          <p:cNvPicPr preferRelativeResize="0"/>
          <p:nvPr/>
        </p:nvPicPr>
        <p:blipFill rotWithShape="1">
          <a:blip r:embed="rId3">
            <a:alphaModFix/>
          </a:blip>
          <a:srcRect l="11515" t="6348"/>
          <a:stretch/>
        </p:blipFill>
        <p:spPr>
          <a:xfrm>
            <a:off x="647170" y="2105025"/>
            <a:ext cx="10344817" cy="3922262"/>
          </a:xfrm>
          <a:prstGeom prst="rect">
            <a:avLst/>
          </a:prstGeom>
          <a:noFill/>
          <a:ln>
            <a:solidFill>
              <a:schemeClr val="tx1"/>
            </a:solidFill>
          </a:ln>
        </p:spPr>
      </p:pic>
      <p:sp>
        <p:nvSpPr>
          <p:cNvPr id="768" name="Google Shape;768;g7ce945c00e_7_67"/>
          <p:cNvSpPr/>
          <p:nvPr/>
        </p:nvSpPr>
        <p:spPr>
          <a:xfrm>
            <a:off x="999362" y="4650827"/>
            <a:ext cx="1168800" cy="220717"/>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7cf630c630_0_66"/>
          <p:cNvSpPr txBox="1">
            <a:spLocks noGrp="1"/>
          </p:cNvSpPr>
          <p:nvPr>
            <p:ph type="title"/>
          </p:nvPr>
        </p:nvSpPr>
        <p:spPr>
          <a:xfrm>
            <a:off x="2628900" y="1"/>
            <a:ext cx="9563100" cy="58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US"/>
              <a:t>Reject Transfer Out Request-3 </a:t>
            </a:r>
            <a:endParaRPr/>
          </a:p>
        </p:txBody>
      </p:sp>
      <p:sp>
        <p:nvSpPr>
          <p:cNvPr id="774" name="Google Shape;774;g7cf630c630_0_66"/>
          <p:cNvSpPr/>
          <p:nvPr/>
        </p:nvSpPr>
        <p:spPr>
          <a:xfrm>
            <a:off x="2462213" y="5157699"/>
            <a:ext cx="60960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775" name="Google Shape;775;g7cf630c630_0_66"/>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6" name="Google Shape;776;g7cf630c630_0_66"/>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7" name="Google Shape;777;g7cf630c630_0_66"/>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Patient Transfer → Transfer Out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8" name="Google Shape;778;g7cf630c630_0_66"/>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9" name="Google Shape;779;g7cf630c630_0_66"/>
          <p:cNvSpPr/>
          <p:nvPr/>
        </p:nvSpPr>
        <p:spPr>
          <a:xfrm>
            <a:off x="2580334" y="912760"/>
            <a:ext cx="15480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‘Reject’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0" name="Google Shape;780;g7cf630c630_0_66"/>
          <p:cNvSpPr/>
          <p:nvPr/>
        </p:nvSpPr>
        <p:spPr>
          <a:xfrm>
            <a:off x="2958334" y="656551"/>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1" name="Google Shape;781;g7cf630c630_0_66"/>
          <p:cNvSpPr/>
          <p:nvPr/>
        </p:nvSpPr>
        <p:spPr>
          <a:xfrm rot="5400000" flipH="1">
            <a:off x="2239151" y="110493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82" name="Google Shape;782;g7cf630c630_0_66"/>
          <p:cNvSpPr/>
          <p:nvPr/>
        </p:nvSpPr>
        <p:spPr>
          <a:xfrm>
            <a:off x="4640734" y="912760"/>
            <a:ext cx="15480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Mandatory Information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3" name="Google Shape;783;g7cf630c630_0_66"/>
          <p:cNvSpPr/>
          <p:nvPr/>
        </p:nvSpPr>
        <p:spPr>
          <a:xfrm>
            <a:off x="5018734" y="656551"/>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4" name="Google Shape;784;g7cf630c630_0_66"/>
          <p:cNvSpPr/>
          <p:nvPr/>
        </p:nvSpPr>
        <p:spPr>
          <a:xfrm rot="5400000" flipH="1">
            <a:off x="4299551" y="117977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786" name="Google Shape;786;g7cf630c630_0_66"/>
          <p:cNvPicPr preferRelativeResize="0"/>
          <p:nvPr/>
        </p:nvPicPr>
        <p:blipFill>
          <a:blip r:embed="rId3">
            <a:alphaModFix/>
          </a:blip>
          <a:stretch>
            <a:fillRect/>
          </a:stretch>
        </p:blipFill>
        <p:spPr>
          <a:xfrm>
            <a:off x="488250" y="1831650"/>
            <a:ext cx="11439850" cy="4110763"/>
          </a:xfrm>
          <a:prstGeom prst="rect">
            <a:avLst/>
          </a:prstGeom>
          <a:noFill/>
          <a:ln>
            <a:noFill/>
          </a:ln>
        </p:spPr>
      </p:pic>
      <p:sp>
        <p:nvSpPr>
          <p:cNvPr id="787" name="Google Shape;787;g7cf630c630_0_66"/>
          <p:cNvSpPr/>
          <p:nvPr/>
        </p:nvSpPr>
        <p:spPr>
          <a:xfrm>
            <a:off x="4579475" y="2863775"/>
            <a:ext cx="3257400" cy="5859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Mandatory field, if transfer is rejected</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7cf630c630_0_89"/>
          <p:cNvSpPr txBox="1">
            <a:spLocks noGrp="1"/>
          </p:cNvSpPr>
          <p:nvPr>
            <p:ph type="title"/>
          </p:nvPr>
        </p:nvSpPr>
        <p:spPr>
          <a:xfrm>
            <a:off x="2628900" y="1"/>
            <a:ext cx="9563100" cy="58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orbel"/>
              <a:buNone/>
            </a:pPr>
            <a:r>
              <a:rPr lang="en-US"/>
              <a:t>Reject Transfer Out Request-4 </a:t>
            </a:r>
            <a:endParaRPr/>
          </a:p>
        </p:txBody>
      </p:sp>
      <p:sp>
        <p:nvSpPr>
          <p:cNvPr id="793" name="Google Shape;793;g7cf630c630_0_89"/>
          <p:cNvSpPr/>
          <p:nvPr/>
        </p:nvSpPr>
        <p:spPr>
          <a:xfrm>
            <a:off x="2462213" y="5157699"/>
            <a:ext cx="60960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794" name="Google Shape;794;g7cf630c630_0_89"/>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Search for the Patient using his Patient ID or Mobile Number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5" name="Google Shape;795;g7cf630c630_0_89"/>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6" name="Google Shape;796;g7cf630c630_0_89"/>
          <p:cNvSpPr/>
          <p:nvPr/>
        </p:nvSpPr>
        <p:spPr>
          <a:xfrm>
            <a:off x="547968" y="865687"/>
            <a:ext cx="1590000" cy="8211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Patient Transfer → Transfer Out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7" name="Google Shape;797;g7cf630c630_0_89"/>
          <p:cNvSpPr/>
          <p:nvPr/>
        </p:nvSpPr>
        <p:spPr>
          <a:xfrm>
            <a:off x="879934" y="604166"/>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8" name="Google Shape;798;g7cf630c630_0_89"/>
          <p:cNvSpPr/>
          <p:nvPr/>
        </p:nvSpPr>
        <p:spPr>
          <a:xfrm>
            <a:off x="2580334" y="912760"/>
            <a:ext cx="15480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‘Reject’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9" name="Google Shape;799;g7cf630c630_0_89"/>
          <p:cNvSpPr/>
          <p:nvPr/>
        </p:nvSpPr>
        <p:spPr>
          <a:xfrm>
            <a:off x="2958334" y="656551"/>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0" name="Google Shape;800;g7cf630c630_0_89"/>
          <p:cNvSpPr/>
          <p:nvPr/>
        </p:nvSpPr>
        <p:spPr>
          <a:xfrm rot="5400000" flipH="1">
            <a:off x="2239151" y="1104932"/>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801" name="Google Shape;801;g7cf630c630_0_89"/>
          <p:cNvSpPr/>
          <p:nvPr/>
        </p:nvSpPr>
        <p:spPr>
          <a:xfrm>
            <a:off x="4640734" y="912760"/>
            <a:ext cx="15480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Enter Mandatory Information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2" name="Google Shape;802;g7cf630c630_0_89"/>
          <p:cNvSpPr/>
          <p:nvPr/>
        </p:nvSpPr>
        <p:spPr>
          <a:xfrm>
            <a:off x="5018734" y="656551"/>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3" name="Google Shape;803;g7cf630c630_0_89"/>
          <p:cNvSpPr/>
          <p:nvPr/>
        </p:nvSpPr>
        <p:spPr>
          <a:xfrm rot="5400000" flipH="1">
            <a:off x="4299551" y="117977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804" name="Google Shape;804;g7cf630c630_0_89"/>
          <p:cNvSpPr/>
          <p:nvPr/>
        </p:nvSpPr>
        <p:spPr>
          <a:xfrm>
            <a:off x="6701134" y="859978"/>
            <a:ext cx="15480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“Submit”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5" name="Google Shape;805;g7cf630c630_0_89"/>
          <p:cNvSpPr/>
          <p:nvPr/>
        </p:nvSpPr>
        <p:spPr>
          <a:xfrm>
            <a:off x="7079134" y="603769"/>
            <a:ext cx="7920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6" name="Google Shape;806;g7cf630c630_0_89"/>
          <p:cNvSpPr/>
          <p:nvPr/>
        </p:nvSpPr>
        <p:spPr>
          <a:xfrm rot="5400000" flipH="1">
            <a:off x="6359951" y="1126989"/>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807" name="Google Shape;807;g7cf630c630_0_89"/>
          <p:cNvSpPr/>
          <p:nvPr/>
        </p:nvSpPr>
        <p:spPr>
          <a:xfrm>
            <a:off x="2761635" y="6161879"/>
            <a:ext cx="5796600" cy="313800"/>
          </a:xfrm>
          <a:prstGeom prst="wedgeRectCallout">
            <a:avLst>
              <a:gd name="adj1" fmla="val -56608"/>
              <a:gd name="adj2" fmla="val -26731"/>
            </a:avLst>
          </a:prstGeom>
          <a:noFill/>
          <a:ln w="28575" cap="flat" cmpd="sng">
            <a:solidFill>
              <a:srgbClr val="FE7A10"/>
            </a:solidFill>
            <a:prstDash val="solid"/>
            <a:round/>
            <a:headEnd type="none" w="sm" len="sm"/>
            <a:tailEnd type="none" w="sm" len="sm"/>
          </a:ln>
        </p:spPr>
        <p:txBody>
          <a:bodyPr spcFirstLastPara="1" wrap="square" lIns="0" tIns="36575" rIns="0" bIns="0" anchor="t" anchorCtr="0">
            <a:no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Arial"/>
              <a:buNone/>
              <a:tabLst/>
              <a:defRPr/>
            </a:pPr>
            <a: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t>Message displayed after Transfer Request is Rejected</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809" name="Google Shape;809;g7cf630c630_0_89"/>
          <p:cNvPicPr preferRelativeResize="0"/>
          <p:nvPr/>
        </p:nvPicPr>
        <p:blipFill rotWithShape="1">
          <a:blip r:embed="rId3">
            <a:alphaModFix/>
          </a:blip>
          <a:srcRect l="11493" t="8186"/>
          <a:stretch/>
        </p:blipFill>
        <p:spPr>
          <a:xfrm>
            <a:off x="520258" y="2167566"/>
            <a:ext cx="9862824" cy="3767459"/>
          </a:xfrm>
          <a:prstGeom prst="rect">
            <a:avLst/>
          </a:prstGeom>
          <a:noFill/>
          <a:ln>
            <a:solidFill>
              <a:schemeClr val="tx1"/>
            </a:solidFill>
          </a:ln>
        </p:spPr>
      </p:pic>
      <p:sp>
        <p:nvSpPr>
          <p:cNvPr id="810" name="Google Shape;810;g7cf630c630_0_89"/>
          <p:cNvSpPr/>
          <p:nvPr/>
        </p:nvSpPr>
        <p:spPr>
          <a:xfrm>
            <a:off x="977900" y="4710775"/>
            <a:ext cx="1027800" cy="3123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811" name="Google Shape;811;g7cf630c630_0_89"/>
          <p:cNvSpPr/>
          <p:nvPr/>
        </p:nvSpPr>
        <p:spPr>
          <a:xfrm>
            <a:off x="805125" y="5402700"/>
            <a:ext cx="695400" cy="4011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812" name="Google Shape;812;g7cf630c630_0_89"/>
          <p:cNvPicPr preferRelativeResize="0"/>
          <p:nvPr/>
        </p:nvPicPr>
        <p:blipFill>
          <a:blip r:embed="rId4">
            <a:alphaModFix/>
          </a:blip>
          <a:stretch>
            <a:fillRect/>
          </a:stretch>
        </p:blipFill>
        <p:spPr>
          <a:xfrm>
            <a:off x="180559" y="6109226"/>
            <a:ext cx="2190750" cy="419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7ce945c00e_7_28"/>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F46"/>
              </a:buClr>
              <a:buSzPts val="5900"/>
              <a:buFont typeface="Corbel"/>
              <a:buNone/>
            </a:pPr>
            <a:r>
              <a:rPr lang="en-US"/>
              <a:t>2d.Cancel Request Transfer In</a:t>
            </a:r>
            <a:endParaRPr/>
          </a:p>
        </p:txBody>
      </p:sp>
      <p:sp>
        <p:nvSpPr>
          <p:cNvPr id="818" name="Google Shape;818;g7ce945c00e_7_28"/>
          <p:cNvSpPr txBox="1">
            <a:spLocks noGrp="1"/>
          </p:cNvSpPr>
          <p:nvPr>
            <p:ph type="body" idx="1"/>
          </p:nvPr>
        </p:nvSpPr>
        <p:spPr>
          <a:xfrm>
            <a:off x="3867911" y="4645151"/>
            <a:ext cx="7753800" cy="1180500"/>
          </a:xfrm>
          <a:prstGeom prst="rect">
            <a:avLst/>
          </a:prstGeom>
          <a:noFill/>
          <a:ln>
            <a:noFill/>
          </a:ln>
        </p:spPr>
        <p:txBody>
          <a:bodyPr spcFirstLastPara="1" wrap="square" lIns="91425" tIns="45700" rIns="91425" bIns="45700" anchor="t" anchorCtr="0">
            <a:noAutofit/>
          </a:bodyPr>
          <a:lstStyle/>
          <a:p>
            <a:pPr marL="176212" lvl="0" indent="0" algn="l" rtl="0">
              <a:lnSpc>
                <a:spcPct val="90000"/>
              </a:lnSpc>
              <a:spcBef>
                <a:spcPts val="1200"/>
              </a:spcBef>
              <a:spcAft>
                <a:spcPts val="0"/>
              </a:spcAft>
              <a:buSzPts val="2200"/>
              <a:buNone/>
            </a:pPr>
            <a:r>
              <a:rPr lang="en-US">
                <a:solidFill>
                  <a:schemeClr val="dk1"/>
                </a:solidFill>
              </a:rPr>
              <a:t>A Transfer in Request initiated by you can be cancelled</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34"/>
          <p:cNvSpPr txBox="1">
            <a:spLocks noGrp="1"/>
          </p:cNvSpPr>
          <p:nvPr>
            <p:ph type="title"/>
          </p:nvPr>
        </p:nvSpPr>
        <p:spPr>
          <a:xfrm>
            <a:off x="2676698" y="0"/>
            <a:ext cx="9515302" cy="6201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Cancel Transfer In Request</a:t>
            </a:r>
            <a:endParaRPr/>
          </a:p>
        </p:txBody>
      </p:sp>
      <p:pic>
        <p:nvPicPr>
          <p:cNvPr id="824" name="Google Shape;824;p34"/>
          <p:cNvPicPr preferRelativeResize="0"/>
          <p:nvPr/>
        </p:nvPicPr>
        <p:blipFill rotWithShape="1">
          <a:blip r:embed="rId3">
            <a:alphaModFix/>
          </a:blip>
          <a:srcRect l="17540" t="26372" b="5557"/>
          <a:stretch/>
        </p:blipFill>
        <p:spPr>
          <a:xfrm>
            <a:off x="442452" y="1809750"/>
            <a:ext cx="11749548" cy="4667250"/>
          </a:xfrm>
          <a:prstGeom prst="rect">
            <a:avLst/>
          </a:prstGeom>
          <a:solidFill>
            <a:schemeClr val="tx1"/>
          </a:solidFill>
          <a:ln>
            <a:noFill/>
          </a:ln>
        </p:spPr>
      </p:pic>
      <p:sp>
        <p:nvSpPr>
          <p:cNvPr id="825" name="Google Shape;825;p34"/>
          <p:cNvSpPr/>
          <p:nvPr/>
        </p:nvSpPr>
        <p:spPr>
          <a:xfrm>
            <a:off x="724227" y="953456"/>
            <a:ext cx="1590087"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“Transfer In” Option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6" name="Google Shape;826;p34"/>
          <p:cNvSpPr/>
          <p:nvPr/>
        </p:nvSpPr>
        <p:spPr>
          <a:xfrm>
            <a:off x="1056193" y="691935"/>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dfca73cff6_0_0"/>
          <p:cNvSpPr txBox="1"/>
          <p:nvPr/>
        </p:nvSpPr>
        <p:spPr>
          <a:xfrm>
            <a:off x="2541208" y="0"/>
            <a:ext cx="9538250"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Prescription Module replaced with Dispensation Module</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endParaRPr kumimoji="0" sz="24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295" name="Google Shape;295;gdfca73cff6_0_0"/>
          <p:cNvSpPr txBox="1"/>
          <p:nvPr/>
        </p:nvSpPr>
        <p:spPr>
          <a:xfrm>
            <a:off x="549175" y="937625"/>
            <a:ext cx="11372100" cy="514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1200"/>
              </a:spcBef>
              <a:spcAft>
                <a:spcPts val="0"/>
              </a:spcAft>
              <a:buClr>
                <a:srgbClr val="000000"/>
              </a:buClr>
              <a:buSzPts val="275"/>
              <a:buFont typeface="Arial"/>
              <a:buNone/>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We are replacing the Prescription module with the new “Dispensation” module for following reasons:</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901700" marR="0" lvl="2" indent="-444500" algn="l" defTabSz="914400" rtl="0" eaLnBrk="1" fontAlgn="auto" latinLnBrk="0" hangingPunct="1">
              <a:lnSpc>
                <a:spcPct val="130000"/>
              </a:lnSpc>
              <a:spcBef>
                <a:spcPts val="360"/>
              </a:spcBef>
              <a:spcAft>
                <a:spcPts val="0"/>
              </a:spcAft>
              <a:buClr>
                <a:srgbClr val="0099FF"/>
              </a:buClr>
              <a:buSzPts val="1260"/>
              <a:buFont typeface="Arial"/>
              <a:buChar char="►"/>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The fields that were part of the current Prescription module was not always relevant</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901700" marR="0" lvl="2" indent="-444500" algn="l" defTabSz="914400" rtl="0" eaLnBrk="1" fontAlgn="auto" latinLnBrk="0" hangingPunct="1">
              <a:lnSpc>
                <a:spcPct val="130000"/>
              </a:lnSpc>
              <a:spcBef>
                <a:spcPts val="610"/>
              </a:spcBef>
              <a:spcAft>
                <a:spcPts val="0"/>
              </a:spcAft>
              <a:buClr>
                <a:srgbClr val="0099FF"/>
              </a:buClr>
              <a:buSzPts val="1260"/>
              <a:buFont typeface="Arial"/>
              <a:buChar char="►"/>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 No linkage to when Drug Refills were due for patients</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901700" marR="0" lvl="2" indent="-444500" algn="l" defTabSz="914400" rtl="0" eaLnBrk="1" fontAlgn="auto" latinLnBrk="0" hangingPunct="1">
              <a:lnSpc>
                <a:spcPct val="130000"/>
              </a:lnSpc>
              <a:spcBef>
                <a:spcPts val="610"/>
              </a:spcBef>
              <a:spcAft>
                <a:spcPts val="0"/>
              </a:spcAft>
              <a:buClr>
                <a:srgbClr val="0099FF"/>
              </a:buClr>
              <a:buSzPts val="1260"/>
              <a:buFont typeface="Arial"/>
              <a:buChar char="►"/>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 No option to Print and Copy Products from  previous prescriptions</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901700" marR="0" lvl="2" indent="-444500" algn="l" defTabSz="914400" rtl="0" eaLnBrk="1" fontAlgn="auto" latinLnBrk="0" hangingPunct="1">
              <a:lnSpc>
                <a:spcPct val="130000"/>
              </a:lnSpc>
              <a:spcBef>
                <a:spcPts val="610"/>
              </a:spcBef>
              <a:spcAft>
                <a:spcPts val="0"/>
              </a:spcAft>
              <a:buClr>
                <a:srgbClr val="0099FF"/>
              </a:buClr>
              <a:buSzPts val="1260"/>
              <a:buFont typeface="Arial"/>
              <a:buChar char="►"/>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 No differentiation between when the drugs were prescribed, when the drugs were provided and when the dosage starts</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901700" marR="0" lvl="2" indent="-444500" algn="l" defTabSz="914400" rtl="0" eaLnBrk="1" fontAlgn="auto" latinLnBrk="0" hangingPunct="1">
              <a:lnSpc>
                <a:spcPct val="130000"/>
              </a:lnSpc>
              <a:spcBef>
                <a:spcPts val="610"/>
              </a:spcBef>
              <a:spcAft>
                <a:spcPts val="0"/>
              </a:spcAft>
              <a:buClr>
                <a:srgbClr val="0099FF"/>
              </a:buClr>
              <a:buSzPts val="1260"/>
              <a:buFont typeface="Arial"/>
              <a:buChar char="►"/>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No option to return the drugs issued to patients</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901700" marR="0" lvl="2" indent="-444500" algn="l" defTabSz="914400" rtl="0" eaLnBrk="1" fontAlgn="auto" latinLnBrk="0" hangingPunct="1">
              <a:lnSpc>
                <a:spcPct val="130000"/>
              </a:lnSpc>
              <a:spcBef>
                <a:spcPts val="610"/>
              </a:spcBef>
              <a:spcAft>
                <a:spcPts val="0"/>
              </a:spcAft>
              <a:buClr>
                <a:srgbClr val="0099FF"/>
              </a:buClr>
              <a:buSzPts val="1260"/>
              <a:buFont typeface="Arial"/>
              <a:buChar char="►"/>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No Linkage between Drugs Prescribed to Adherence</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l" defTabSz="914400" rtl="0" eaLnBrk="1" fontAlgn="auto" latinLnBrk="0" hangingPunct="1">
              <a:lnSpc>
                <a:spcPct val="130000"/>
              </a:lnSpc>
              <a:spcBef>
                <a:spcPts val="1450"/>
              </a:spcBef>
              <a:spcAft>
                <a:spcPts val="0"/>
              </a:spcAft>
              <a:buClr>
                <a:srgbClr val="000000"/>
              </a:buClr>
              <a:buSzPts val="275"/>
              <a:buFont typeface="Arial"/>
              <a:buNone/>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This module will be available for all patients in the following stages: </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55600" algn="l" defTabSz="914400" rtl="0" eaLnBrk="1" fontAlgn="auto" latinLnBrk="0" hangingPunct="1">
              <a:lnSpc>
                <a:spcPct val="130000"/>
              </a:lnSpc>
              <a:spcBef>
                <a:spcPts val="1200"/>
              </a:spcBef>
              <a:spcAft>
                <a:spcPts val="0"/>
              </a:spcAft>
              <a:buClr>
                <a:srgbClr val="000000"/>
              </a:buClr>
              <a:buSzPts val="2000"/>
              <a:buFont typeface="Calibri"/>
              <a:buChar char="●"/>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On Treatment  </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55600" algn="l" defTabSz="914400" rtl="0" eaLnBrk="1" fontAlgn="auto" latinLnBrk="0" hangingPunct="1">
              <a:lnSpc>
                <a:spcPct val="130000"/>
              </a:lnSpc>
              <a:spcBef>
                <a:spcPts val="0"/>
              </a:spcBef>
              <a:spcAft>
                <a:spcPts val="0"/>
              </a:spcAft>
              <a:buClr>
                <a:srgbClr val="000000"/>
              </a:buClr>
              <a:buSzPts val="2000"/>
              <a:buFont typeface="Calibri"/>
              <a:buChar char="●"/>
              <a:tabLst/>
              <a:defRPr/>
            </a:pPr>
            <a:r>
              <a:rPr kumimoji="0" lang="en-IN" sz="1800" b="0" i="0" u="none" strike="noStrike" kern="0" cap="none" spc="0" normalizeH="0" baseline="0" noProof="0">
                <a:ln>
                  <a:noFill/>
                </a:ln>
                <a:solidFill>
                  <a:srgbClr val="000000"/>
                </a:solidFill>
                <a:effectLst/>
                <a:uLnTx/>
                <a:uFillTx/>
                <a:latin typeface="Corbel"/>
                <a:ea typeface="Corbel"/>
                <a:cs typeface="Corbel"/>
                <a:sym typeface="Corbel"/>
              </a:rPr>
              <a:t>Outcome Assigned </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l" defTabSz="914400" rtl="0" eaLnBrk="1" fontAlgn="auto" latinLnBrk="0" hangingPunct="1">
              <a:lnSpc>
                <a:spcPct val="130000"/>
              </a:lnSpc>
              <a:spcBef>
                <a:spcPts val="1200"/>
              </a:spcBef>
              <a:spcAft>
                <a:spcPts val="0"/>
              </a:spcAft>
              <a:buClr>
                <a:srgbClr val="000000"/>
              </a:buClr>
              <a:buSzPts val="275"/>
              <a:buFont typeface="Aria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228600" algn="l" defTabSz="914400" rtl="0" eaLnBrk="1" fontAlgn="auto" latinLnBrk="0" hangingPunct="1">
              <a:lnSpc>
                <a:spcPct val="95000"/>
              </a:lnSpc>
              <a:spcBef>
                <a:spcPts val="1200"/>
              </a:spcBef>
              <a:spcAft>
                <a:spcPts val="0"/>
              </a:spcAft>
              <a:buClr>
                <a:srgbClr val="000000"/>
              </a:buClr>
              <a:buSzPts val="275"/>
              <a:buFont typeface="Aria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l" defTabSz="914400" rtl="0" eaLnBrk="1" fontAlgn="auto" latinLnBrk="0" hangingPunct="1">
              <a:lnSpc>
                <a:spcPct val="95000"/>
              </a:lnSpc>
              <a:spcBef>
                <a:spcPts val="1200"/>
              </a:spcBef>
              <a:spcAft>
                <a:spcPts val="0"/>
              </a:spcAft>
              <a:buClr>
                <a:srgbClr val="000000"/>
              </a:buClr>
              <a:buSzPts val="275"/>
              <a:buFont typeface="Arial"/>
              <a:buNone/>
              <a:tabLst/>
              <a:defRPr/>
            </a:pPr>
            <a:endParaRPr kumimoji="0" sz="1800" b="0" i="0" u="none" strike="noStrike" kern="0" cap="none" spc="0" normalizeH="0" baseline="0" noProof="0">
              <a:ln>
                <a:noFill/>
              </a:ln>
              <a:solidFill>
                <a:srgbClr val="595959"/>
              </a:solidFill>
              <a:effectLst/>
              <a:uLnTx/>
              <a:uFillTx/>
              <a:latin typeface="Corbel"/>
              <a:ea typeface="Corbel"/>
              <a:cs typeface="Corbel"/>
              <a:sym typeface="Corbel"/>
            </a:endParaRPr>
          </a:p>
          <a:p>
            <a:pPr marL="444500" marR="0" lvl="1" indent="-317500" algn="l" defTabSz="914400" rtl="0" eaLnBrk="1" fontAlgn="auto" latinLnBrk="0" hangingPunct="1">
              <a:lnSpc>
                <a:spcPct val="110000"/>
              </a:lnSpc>
              <a:spcBef>
                <a:spcPts val="1200"/>
              </a:spcBef>
              <a:spcAft>
                <a:spcPts val="0"/>
              </a:spcAft>
              <a:buClr>
                <a:srgbClr val="000000"/>
              </a:buClr>
              <a:buSzPts val="2000"/>
              <a:buFont typeface="Calibri"/>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296" name="Google Shape;296;gdfca73cff6_0_0"/>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35"/>
          <p:cNvPicPr preferRelativeResize="0"/>
          <p:nvPr/>
        </p:nvPicPr>
        <p:blipFill rotWithShape="1">
          <a:blip r:embed="rId3">
            <a:alphaModFix/>
          </a:blip>
          <a:srcRect l="18201" t="25092" b="5675"/>
          <a:stretch/>
        </p:blipFill>
        <p:spPr>
          <a:xfrm>
            <a:off x="427704" y="1763538"/>
            <a:ext cx="11764296" cy="4936520"/>
          </a:xfrm>
          <a:prstGeom prst="rect">
            <a:avLst/>
          </a:prstGeom>
          <a:noFill/>
          <a:ln>
            <a:noFill/>
          </a:ln>
        </p:spPr>
      </p:pic>
      <p:sp>
        <p:nvSpPr>
          <p:cNvPr id="833" name="Google Shape;833;p35"/>
          <p:cNvSpPr txBox="1">
            <a:spLocks noGrp="1"/>
          </p:cNvSpPr>
          <p:nvPr>
            <p:ph type="title"/>
          </p:nvPr>
        </p:nvSpPr>
        <p:spPr>
          <a:xfrm>
            <a:off x="2628900" y="1"/>
            <a:ext cx="9563100" cy="5857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Cancel Transfer In Request </a:t>
            </a:r>
            <a:endParaRPr/>
          </a:p>
        </p:txBody>
      </p:sp>
      <p:sp>
        <p:nvSpPr>
          <p:cNvPr id="834" name="Google Shape;834;p35"/>
          <p:cNvSpPr/>
          <p:nvPr/>
        </p:nvSpPr>
        <p:spPr>
          <a:xfrm>
            <a:off x="2462213" y="5157699"/>
            <a:ext cx="6096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835" name="Google Shape;835;p35"/>
          <p:cNvSpPr/>
          <p:nvPr/>
        </p:nvSpPr>
        <p:spPr>
          <a:xfrm>
            <a:off x="556309" y="879329"/>
            <a:ext cx="1788223"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“Transfer In” Option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6" name="Google Shape;836;p35"/>
          <p:cNvSpPr/>
          <p:nvPr/>
        </p:nvSpPr>
        <p:spPr>
          <a:xfrm>
            <a:off x="1109284" y="587418"/>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7" name="Google Shape;837;p35"/>
          <p:cNvSpPr/>
          <p:nvPr/>
        </p:nvSpPr>
        <p:spPr>
          <a:xfrm>
            <a:off x="733324" y="5127062"/>
            <a:ext cx="1728889" cy="211854"/>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838" name="Google Shape;838;p35"/>
          <p:cNvSpPr/>
          <p:nvPr/>
        </p:nvSpPr>
        <p:spPr>
          <a:xfrm>
            <a:off x="2786811" y="926402"/>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‘Cancel’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9" name="Google Shape;839;p35"/>
          <p:cNvSpPr/>
          <p:nvPr/>
        </p:nvSpPr>
        <p:spPr>
          <a:xfrm>
            <a:off x="3164811" y="670193"/>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0" name="Google Shape;840;p35"/>
          <p:cNvSpPr/>
          <p:nvPr/>
        </p:nvSpPr>
        <p:spPr>
          <a:xfrm rot="5400000" flipH="1">
            <a:off x="2445628" y="111857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p36"/>
          <p:cNvPicPr preferRelativeResize="0"/>
          <p:nvPr/>
        </p:nvPicPr>
        <p:blipFill rotWithShape="1">
          <a:blip r:embed="rId3">
            <a:alphaModFix/>
          </a:blip>
          <a:srcRect t="35620" b="5940"/>
          <a:stretch/>
        </p:blipFill>
        <p:spPr>
          <a:xfrm>
            <a:off x="173700" y="1951077"/>
            <a:ext cx="5657765" cy="4748981"/>
          </a:xfrm>
          <a:prstGeom prst="rect">
            <a:avLst/>
          </a:prstGeom>
          <a:solidFill>
            <a:schemeClr val="tx1"/>
          </a:solidFill>
          <a:ln w="9525" cap="flat" cmpd="sng">
            <a:solidFill>
              <a:srgbClr val="00B0F0"/>
            </a:solidFill>
            <a:prstDash val="solid"/>
            <a:round/>
            <a:headEnd type="none" w="sm" len="sm"/>
            <a:tailEnd type="none" w="sm" len="sm"/>
          </a:ln>
        </p:spPr>
      </p:pic>
      <p:sp>
        <p:nvSpPr>
          <p:cNvPr id="847" name="Google Shape;847;p36"/>
          <p:cNvSpPr txBox="1">
            <a:spLocks noGrp="1"/>
          </p:cNvSpPr>
          <p:nvPr>
            <p:ph type="title"/>
          </p:nvPr>
        </p:nvSpPr>
        <p:spPr>
          <a:xfrm>
            <a:off x="2628900" y="1"/>
            <a:ext cx="9563100" cy="5857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Cancel Transfer In Request </a:t>
            </a:r>
            <a:endParaRPr/>
          </a:p>
        </p:txBody>
      </p:sp>
      <p:sp>
        <p:nvSpPr>
          <p:cNvPr id="848" name="Google Shape;848;p36"/>
          <p:cNvSpPr/>
          <p:nvPr/>
        </p:nvSpPr>
        <p:spPr>
          <a:xfrm>
            <a:off x="2462213" y="5157699"/>
            <a:ext cx="60960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rbel"/>
              <a:buNone/>
              <a:tabLst/>
              <a:defRPr/>
            </a:pPr>
            <a:br>
              <a:rPr kumimoji="0" lang="en-US" sz="1800" b="0" i="0" u="none" strike="noStrike" kern="0" cap="none" spc="0" normalizeH="0" baseline="0" noProof="0">
                <a:ln>
                  <a:noFill/>
                </a:ln>
                <a:solidFill>
                  <a:srgbClr val="000000"/>
                </a:solidFill>
                <a:effectLst/>
                <a:uLnTx/>
                <a:uFillTx/>
                <a:latin typeface="Corbel"/>
                <a:ea typeface="Corbel"/>
                <a:cs typeface="Corbel"/>
                <a:sym typeface="Corbel"/>
              </a:rPr>
            </a:b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849" name="Google Shape;849;p36"/>
          <p:cNvSpPr/>
          <p:nvPr/>
        </p:nvSpPr>
        <p:spPr>
          <a:xfrm>
            <a:off x="556309" y="919986"/>
            <a:ext cx="1788223" cy="820996"/>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“Transfer In” Option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0" name="Google Shape;850;p36"/>
          <p:cNvSpPr/>
          <p:nvPr/>
        </p:nvSpPr>
        <p:spPr>
          <a:xfrm>
            <a:off x="1109284" y="628075"/>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1" name="Google Shape;851;p36"/>
          <p:cNvSpPr/>
          <p:nvPr/>
        </p:nvSpPr>
        <p:spPr>
          <a:xfrm>
            <a:off x="1270986" y="5552902"/>
            <a:ext cx="367673" cy="404436"/>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852" name="Google Shape;852;p36"/>
          <p:cNvSpPr/>
          <p:nvPr/>
        </p:nvSpPr>
        <p:spPr>
          <a:xfrm>
            <a:off x="2786811" y="967059"/>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Select ‘Cancel’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3" name="Google Shape;853;p36"/>
          <p:cNvSpPr/>
          <p:nvPr/>
        </p:nvSpPr>
        <p:spPr>
          <a:xfrm>
            <a:off x="3164811" y="710850"/>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4" name="Google Shape;854;p36"/>
          <p:cNvSpPr/>
          <p:nvPr/>
        </p:nvSpPr>
        <p:spPr>
          <a:xfrm rot="5400000" flipH="1">
            <a:off x="2445628" y="115923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855" name="Google Shape;855;p36"/>
          <p:cNvPicPr preferRelativeResize="0"/>
          <p:nvPr/>
        </p:nvPicPr>
        <p:blipFill rotWithShape="1">
          <a:blip r:embed="rId4">
            <a:alphaModFix/>
          </a:blip>
          <a:srcRect t="25092" b="5917"/>
          <a:stretch/>
        </p:blipFill>
        <p:spPr>
          <a:xfrm>
            <a:off x="6096000" y="1951078"/>
            <a:ext cx="6095999" cy="4748980"/>
          </a:xfrm>
          <a:prstGeom prst="rect">
            <a:avLst/>
          </a:prstGeom>
          <a:solidFill>
            <a:schemeClr val="tx1"/>
          </a:solidFill>
          <a:ln w="9525" cap="flat" cmpd="sng">
            <a:solidFill>
              <a:srgbClr val="00B0F0"/>
            </a:solidFill>
            <a:prstDash val="solid"/>
            <a:round/>
            <a:headEnd type="none" w="sm" len="sm"/>
            <a:tailEnd type="none" w="sm" len="sm"/>
          </a:ln>
        </p:spPr>
      </p:pic>
      <p:sp>
        <p:nvSpPr>
          <p:cNvPr id="856" name="Google Shape;856;p36"/>
          <p:cNvSpPr/>
          <p:nvPr/>
        </p:nvSpPr>
        <p:spPr>
          <a:xfrm>
            <a:off x="4824338" y="951585"/>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Corbel"/>
              <a:buNone/>
              <a:tabLst/>
              <a:defRPr/>
            </a:pPr>
            <a:r>
              <a:rPr kumimoji="0" lang="en-US" sz="1400" b="1" i="0" u="none" strike="noStrike" kern="0" cap="none" spc="0" normalizeH="0" baseline="0" noProof="0">
                <a:ln>
                  <a:noFill/>
                </a:ln>
                <a:solidFill>
                  <a:srgbClr val="FE7A10"/>
                </a:solidFill>
                <a:effectLst/>
                <a:uLnTx/>
                <a:uFillTx/>
                <a:latin typeface="Corbel"/>
                <a:ea typeface="Corbel"/>
                <a:cs typeface="Corbel"/>
                <a:sym typeface="Corbel"/>
              </a:rPr>
              <a:t>Click on Submit Button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7" name="Google Shape;857;p36"/>
          <p:cNvSpPr/>
          <p:nvPr/>
        </p:nvSpPr>
        <p:spPr>
          <a:xfrm>
            <a:off x="5202338" y="695376"/>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Corbel"/>
              <a:buNone/>
              <a:tabLst/>
              <a:defRPr/>
            </a:pPr>
            <a:r>
              <a:rPr kumimoji="0" lang="en-US"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8" name="Google Shape;858;p36"/>
          <p:cNvSpPr/>
          <p:nvPr/>
        </p:nvSpPr>
        <p:spPr>
          <a:xfrm rot="5400000" flipH="1">
            <a:off x="4483155" y="1143757"/>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859" name="Google Shape;859;p36"/>
          <p:cNvSpPr/>
          <p:nvPr/>
        </p:nvSpPr>
        <p:spPr>
          <a:xfrm>
            <a:off x="7734658" y="4885316"/>
            <a:ext cx="1647109" cy="898708"/>
          </a:xfrm>
          <a:prstGeom prst="wedgeRectCallout">
            <a:avLst>
              <a:gd name="adj1" fmla="val -74613"/>
              <a:gd name="adj2" fmla="val 77944"/>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88900" marR="0" lvl="1" indent="0" algn="l" defTabSz="914400" rtl="0" eaLnBrk="1" fontAlgn="auto" latinLnBrk="0" hangingPunct="1">
              <a:lnSpc>
                <a:spcPct val="100000"/>
              </a:lnSpc>
              <a:spcBef>
                <a:spcPts val="0"/>
              </a:spcBef>
              <a:spcAft>
                <a:spcPts val="0"/>
              </a:spcAft>
              <a:buClr>
                <a:srgbClr val="0099FF"/>
              </a:buClr>
              <a:buSzPts val="98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Message displayed after Cancellation of  Transfer IN request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p:txBody>
          <a:bodyPr>
            <a:normAutofit fontScale="77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 and management</a:t>
            </a:r>
          </a:p>
          <a:p>
            <a:r>
              <a:rPr lang="en-IN" dirty="0"/>
              <a:t>Closing case</a:t>
            </a:r>
          </a:p>
          <a:p>
            <a:r>
              <a:rPr lang="en-IN" dirty="0"/>
              <a:t>Reinitiating case</a:t>
            </a:r>
          </a:p>
          <a:p>
            <a:r>
              <a:rPr lang="en-IN" dirty="0"/>
              <a:t>Delete a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3" name="Content Placeholder 2">
            <a:extLst>
              <a:ext uri="{FF2B5EF4-FFF2-40B4-BE49-F238E27FC236}">
                <a16:creationId xmlns:a16="http://schemas.microsoft.com/office/drawing/2014/main" id="{453DB2A4-55F7-4E34-AB6B-80EAF9259B9D}"/>
              </a:ext>
            </a:extLst>
          </p:cNvPr>
          <p:cNvSpPr>
            <a:spLocks noGrp="1"/>
          </p:cNvSpPr>
          <p:nvPr>
            <p:ph sz="half" idx="2"/>
          </p:nvPr>
        </p:nvSpPr>
        <p:spPr/>
        <p:txBody>
          <a:bodyPr/>
          <a:lstStyle/>
          <a:p>
            <a:endParaRPr lang="en-IN"/>
          </a:p>
        </p:txBody>
      </p:sp>
      <p:sp>
        <p:nvSpPr>
          <p:cNvPr id="2" name="Rectangle 1">
            <a:extLst>
              <a:ext uri="{FF2B5EF4-FFF2-40B4-BE49-F238E27FC236}">
                <a16:creationId xmlns:a16="http://schemas.microsoft.com/office/drawing/2014/main" id="{32F556DC-9119-4C86-9462-84D572EFBC0F}"/>
              </a:ext>
            </a:extLst>
          </p:cNvPr>
          <p:cNvSpPr/>
          <p:nvPr/>
        </p:nvSpPr>
        <p:spPr>
          <a:xfrm>
            <a:off x="3867912" y="3920306"/>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1336771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 or view Patient Notes</a:t>
            </a:r>
            <a:endParaRPr lang="en-US"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816626" y="1205129"/>
            <a:ext cx="7918174" cy="4440297"/>
          </a:xfrm>
        </p:spPr>
        <p:txBody>
          <a:bodyPr anchor="t">
            <a:normAutofit/>
          </a:bodyPr>
          <a:lstStyle/>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Ni-kshay enables adding Notes to a Patient’s record so that users can refer to it in future. </a:t>
            </a:r>
          </a:p>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Since multiple people (such as LT, TB HV, STS, SDPS etc.) interact with a patient and access a patient’s records, this is a useful feature to record Notes (Remarks) so that everyone can view</a:t>
            </a:r>
          </a:p>
          <a:p>
            <a:pPr marL="901700" lvl="2" indent="-444500" defTabSz="826252">
              <a:lnSpc>
                <a:spcPct val="130000"/>
              </a:lnSpc>
              <a:spcBef>
                <a:spcPct val="20000"/>
              </a:spcBef>
              <a:buClr>
                <a:srgbClr val="0099FF"/>
              </a:buClr>
              <a:buSzPct val="70000"/>
              <a:buFont typeface="Arial" pitchFamily="34" charset="0"/>
              <a:buChar char="►"/>
            </a:pPr>
            <a:endParaRPr lang="en-IN" sz="1800" dirty="0">
              <a:solidFill>
                <a:schemeClr val="tx1"/>
              </a:solidFill>
            </a:endParaRPr>
          </a:p>
        </p:txBody>
      </p:sp>
    </p:spTree>
    <p:extLst>
      <p:ext uri="{BB962C8B-B14F-4D97-AF65-F5344CB8AC3E}">
        <p14:creationId xmlns:p14="http://schemas.microsoft.com/office/powerpoint/2010/main" val="32005781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5875" b="5875"/>
          <a:stretch/>
        </p:blipFill>
        <p:spPr>
          <a:xfrm>
            <a:off x="447869" y="1888500"/>
            <a:ext cx="10487608" cy="4474977"/>
          </a:xfrm>
          <a:prstGeom prst="rect">
            <a:avLst/>
          </a:prstGeom>
          <a:ln>
            <a:solidFill>
              <a:schemeClr val="tx1"/>
            </a:solidFill>
          </a:ln>
        </p:spPr>
      </p:pic>
      <p:sp>
        <p:nvSpPr>
          <p:cNvPr id="10" name="Rectangle 9"/>
          <p:cNvSpPr/>
          <p:nvPr/>
        </p:nvSpPr>
        <p:spPr>
          <a:xfrm>
            <a:off x="9597677" y="4125988"/>
            <a:ext cx="1207171" cy="396000"/>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Rectangular Callout 11"/>
          <p:cNvSpPr/>
          <p:nvPr/>
        </p:nvSpPr>
        <p:spPr>
          <a:xfrm flipH="1">
            <a:off x="6555196" y="2515117"/>
            <a:ext cx="3456000" cy="738664"/>
          </a:xfrm>
          <a:prstGeom prst="wedgeRectCallout">
            <a:avLst>
              <a:gd name="adj1" fmla="val -47002"/>
              <a:gd name="adj2" fmla="val 72097"/>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add Notes on any matter. E.g.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Patient’s  Phone issues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Health issues like Adverse Drug Reaction</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13" name="Group 12"/>
          <p:cNvGrpSpPr/>
          <p:nvPr/>
        </p:nvGrpSpPr>
        <p:grpSpPr>
          <a:xfrm>
            <a:off x="584306" y="801812"/>
            <a:ext cx="1548000" cy="875611"/>
            <a:chOff x="584306" y="801812"/>
            <a:chExt cx="1548000" cy="875611"/>
          </a:xfrm>
        </p:grpSpPr>
        <p:sp>
          <p:nvSpPr>
            <p:cNvPr id="14" name="Rectangle 13"/>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Notes</a:t>
              </a:r>
            </a:p>
          </p:txBody>
        </p:sp>
        <p:sp>
          <p:nvSpPr>
            <p:cNvPr id="15" name="Rectangle 14"/>
            <p:cNvSpPr/>
            <p:nvPr/>
          </p:nvSpPr>
          <p:spPr>
            <a:xfrm>
              <a:off x="916271" y="8018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11" name="TextBox 10">
            <a:extLst>
              <a:ext uri="{FF2B5EF4-FFF2-40B4-BE49-F238E27FC236}">
                <a16:creationId xmlns:a16="http://schemas.microsoft.com/office/drawing/2014/main" id="{E47537E5-BE45-433E-86CB-9D5FC049DF41}"/>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Add/View Patient Notes</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883236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5978" b="5978"/>
          <a:stretch/>
        </p:blipFill>
        <p:spPr>
          <a:xfrm>
            <a:off x="718458" y="1879539"/>
            <a:ext cx="10587135" cy="4632712"/>
          </a:xfrm>
          <a:prstGeom prst="rect">
            <a:avLst/>
          </a:prstGeom>
          <a:ln>
            <a:solidFill>
              <a:schemeClr val="tx1"/>
            </a:solidFill>
          </a:ln>
        </p:spPr>
      </p:pic>
      <p:grpSp>
        <p:nvGrpSpPr>
          <p:cNvPr id="7" name="Group 6"/>
          <p:cNvGrpSpPr/>
          <p:nvPr/>
        </p:nvGrpSpPr>
        <p:grpSpPr>
          <a:xfrm>
            <a:off x="2300478" y="763712"/>
            <a:ext cx="1728002" cy="899642"/>
            <a:chOff x="2300478" y="763712"/>
            <a:chExt cx="1728002" cy="899642"/>
          </a:xfrm>
        </p:grpSpPr>
        <p:sp>
          <p:nvSpPr>
            <p:cNvPr id="10" name="Rectangle 9"/>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Enter Note Details</a:t>
              </a:r>
            </a:p>
          </p:txBody>
        </p:sp>
        <p:sp>
          <p:nvSpPr>
            <p:cNvPr id="11" name="Isosceles Triangle 10"/>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Rectangle 11"/>
            <p:cNvSpPr/>
            <p:nvPr/>
          </p:nvSpPr>
          <p:spPr>
            <a:xfrm>
              <a:off x="2858480" y="7637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16" name="Rectangular Callout 15"/>
          <p:cNvSpPr/>
          <p:nvPr/>
        </p:nvSpPr>
        <p:spPr>
          <a:xfrm flipH="1">
            <a:off x="8279062" y="5155696"/>
            <a:ext cx="1997832" cy="738664"/>
          </a:xfrm>
          <a:prstGeom prst="wedgeRectCallout">
            <a:avLst>
              <a:gd name="adj1" fmla="val 79709"/>
              <a:gd name="adj2" fmla="val -33651"/>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Few Frequently used tags are predefined and available</a:t>
            </a:r>
          </a:p>
        </p:txBody>
      </p:sp>
      <p:sp>
        <p:nvSpPr>
          <p:cNvPr id="17" name="Rectangular Callout 16"/>
          <p:cNvSpPr/>
          <p:nvPr/>
        </p:nvSpPr>
        <p:spPr>
          <a:xfrm flipH="1">
            <a:off x="121793" y="5077158"/>
            <a:ext cx="1529228" cy="523220"/>
          </a:xfrm>
          <a:prstGeom prst="wedgeRectCallout">
            <a:avLst>
              <a:gd name="adj1" fmla="val -44362"/>
              <a:gd name="adj2" fmla="val -106771"/>
            </a:avLst>
          </a:prstGeom>
          <a:solidFill>
            <a:schemeClr val="bg1"/>
          </a:solidFill>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User can enter any note here</a:t>
            </a:r>
          </a:p>
        </p:txBody>
      </p:sp>
      <p:grpSp>
        <p:nvGrpSpPr>
          <p:cNvPr id="19" name="Group 18"/>
          <p:cNvGrpSpPr/>
          <p:nvPr/>
        </p:nvGrpSpPr>
        <p:grpSpPr>
          <a:xfrm>
            <a:off x="584306" y="801812"/>
            <a:ext cx="1548000" cy="875611"/>
            <a:chOff x="584306" y="801812"/>
            <a:chExt cx="1548000" cy="875611"/>
          </a:xfrm>
        </p:grpSpPr>
        <p:sp>
          <p:nvSpPr>
            <p:cNvPr id="20" name="Rectangle 19"/>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Notes</a:t>
              </a:r>
            </a:p>
          </p:txBody>
        </p:sp>
        <p:sp>
          <p:nvSpPr>
            <p:cNvPr id="21" name="Rectangle 20"/>
            <p:cNvSpPr/>
            <p:nvPr/>
          </p:nvSpPr>
          <p:spPr>
            <a:xfrm>
              <a:off x="916271" y="8018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13" name="TextBox 12">
            <a:extLst>
              <a:ext uri="{FF2B5EF4-FFF2-40B4-BE49-F238E27FC236}">
                <a16:creationId xmlns:a16="http://schemas.microsoft.com/office/drawing/2014/main" id="{58C2EC54-9267-46B8-8384-B001ED684E42}"/>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Add/View Patient Notes</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482023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92" b="392"/>
          <a:stretch/>
        </p:blipFill>
        <p:spPr>
          <a:xfrm>
            <a:off x="485191" y="2115332"/>
            <a:ext cx="10624457" cy="4425427"/>
          </a:xfrm>
          <a:prstGeom prst="rect">
            <a:avLst/>
          </a:prstGeom>
          <a:ln>
            <a:solidFill>
              <a:schemeClr val="tx1"/>
            </a:solidFill>
          </a:ln>
        </p:spPr>
      </p:pic>
      <p:grpSp>
        <p:nvGrpSpPr>
          <p:cNvPr id="5" name="Group 4"/>
          <p:cNvGrpSpPr/>
          <p:nvPr/>
        </p:nvGrpSpPr>
        <p:grpSpPr>
          <a:xfrm>
            <a:off x="584306" y="649412"/>
            <a:ext cx="3444174" cy="1028011"/>
            <a:chOff x="584306" y="649412"/>
            <a:chExt cx="3444174" cy="10280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Notes</a:t>
              </a:r>
            </a:p>
          </p:txBody>
        </p:sp>
        <p:sp>
          <p:nvSpPr>
            <p:cNvPr id="7" name="Rectangle 6"/>
            <p:cNvSpPr/>
            <p:nvPr/>
          </p:nvSpPr>
          <p:spPr>
            <a:xfrm>
              <a:off x="916271" y="6494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sp>
          <p:nvSpPr>
            <p:cNvPr id="8" name="Rectangle 7"/>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Enter Note Details</a:t>
              </a:r>
            </a:p>
          </p:txBody>
        </p:sp>
        <p:sp>
          <p:nvSpPr>
            <p:cNvPr id="9" name="Isosceles Triangle 8"/>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Rectangle 9"/>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11" name="Rectangle 10"/>
          <p:cNvSpPr/>
          <p:nvPr/>
        </p:nvSpPr>
        <p:spPr>
          <a:xfrm>
            <a:off x="11266254" y="1850022"/>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4" name="Rectangle 13"/>
          <p:cNvSpPr/>
          <p:nvPr/>
        </p:nvSpPr>
        <p:spPr>
          <a:xfrm>
            <a:off x="584307" y="5093126"/>
            <a:ext cx="10313848" cy="623519"/>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6" name="Rectangular Callout 15"/>
          <p:cNvSpPr/>
          <p:nvPr/>
        </p:nvSpPr>
        <p:spPr>
          <a:xfrm flipH="1">
            <a:off x="6224083" y="4387766"/>
            <a:ext cx="1824865" cy="523220"/>
          </a:xfrm>
          <a:prstGeom prst="wedgeRectCallout">
            <a:avLst>
              <a:gd name="adj1" fmla="val 90659"/>
              <a:gd name="adj2" fmla="val 6952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Notes/ Tags added are displayed here</a:t>
            </a:r>
          </a:p>
        </p:txBody>
      </p:sp>
      <p:sp>
        <p:nvSpPr>
          <p:cNvPr id="17" name="Rectangle 16"/>
          <p:cNvSpPr/>
          <p:nvPr/>
        </p:nvSpPr>
        <p:spPr>
          <a:xfrm>
            <a:off x="4404689" y="941276"/>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View Note Details</a:t>
            </a:r>
          </a:p>
        </p:txBody>
      </p:sp>
      <p:sp>
        <p:nvSpPr>
          <p:cNvPr id="18" name="Isosceles Triangle 17"/>
          <p:cNvSpPr/>
          <p:nvPr/>
        </p:nvSpPr>
        <p:spPr>
          <a:xfrm rot="5400000" flipH="1">
            <a:off x="4224687" y="1175276"/>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p:cNvSpPr/>
          <p:nvPr/>
        </p:nvSpPr>
        <p:spPr>
          <a:xfrm>
            <a:off x="4782689" y="683334"/>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sp>
        <p:nvSpPr>
          <p:cNvPr id="20" name="Rectangular Callout 19"/>
          <p:cNvSpPr/>
          <p:nvPr/>
        </p:nvSpPr>
        <p:spPr>
          <a:xfrm flipH="1">
            <a:off x="9073289" y="3637164"/>
            <a:ext cx="1824865" cy="523220"/>
          </a:xfrm>
          <a:prstGeom prst="wedgeRectCallout">
            <a:avLst>
              <a:gd name="adj1" fmla="val -35306"/>
              <a:gd name="adj2" fmla="val 120499"/>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Multiple Notes/ Tags can be added</a:t>
            </a:r>
          </a:p>
        </p:txBody>
      </p:sp>
      <p:sp>
        <p:nvSpPr>
          <p:cNvPr id="21" name="TextBox 20">
            <a:extLst>
              <a:ext uri="{FF2B5EF4-FFF2-40B4-BE49-F238E27FC236}">
                <a16:creationId xmlns:a16="http://schemas.microsoft.com/office/drawing/2014/main" id="{25D34744-0F33-4E32-9425-AC073F0B4EC5}"/>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Add/View Patient Notes</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820167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p:txBody>
          <a:bodyPr>
            <a:normAutofit fontScale="77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 and management</a:t>
            </a:r>
          </a:p>
          <a:p>
            <a:r>
              <a:rPr lang="en-IN" dirty="0"/>
              <a:t>Closing case</a:t>
            </a:r>
          </a:p>
          <a:p>
            <a:r>
              <a:rPr lang="en-IN" dirty="0"/>
              <a:t>Reinitiating case</a:t>
            </a:r>
          </a:p>
          <a:p>
            <a:r>
              <a:rPr lang="en-IN" dirty="0"/>
              <a:t>Delete a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3" name="Content Placeholder 2">
            <a:extLst>
              <a:ext uri="{FF2B5EF4-FFF2-40B4-BE49-F238E27FC236}">
                <a16:creationId xmlns:a16="http://schemas.microsoft.com/office/drawing/2014/main" id="{3C7FE84E-EC0B-414F-8E25-7B2FF30DB4B0}"/>
              </a:ext>
            </a:extLst>
          </p:cNvPr>
          <p:cNvSpPr>
            <a:spLocks noGrp="1"/>
          </p:cNvSpPr>
          <p:nvPr>
            <p:ph sz="half" idx="2"/>
          </p:nvPr>
        </p:nvSpPr>
        <p:spPr/>
        <p:txBody>
          <a:bodyPr/>
          <a:lstStyle/>
          <a:p>
            <a:endParaRPr lang="en-IN"/>
          </a:p>
        </p:txBody>
      </p:sp>
      <p:sp>
        <p:nvSpPr>
          <p:cNvPr id="2" name="Rectangle 1">
            <a:extLst>
              <a:ext uri="{FF2B5EF4-FFF2-40B4-BE49-F238E27FC236}">
                <a16:creationId xmlns:a16="http://schemas.microsoft.com/office/drawing/2014/main" id="{32F556DC-9119-4C86-9462-84D572EFBC0F}"/>
              </a:ext>
            </a:extLst>
          </p:cNvPr>
          <p:cNvSpPr/>
          <p:nvPr/>
        </p:nvSpPr>
        <p:spPr>
          <a:xfrm>
            <a:off x="3867912" y="4265746"/>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932247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FF36-6355-412D-9880-D564C46C3A05}"/>
              </a:ext>
            </a:extLst>
          </p:cNvPr>
          <p:cNvSpPr>
            <a:spLocks noGrp="1"/>
          </p:cNvSpPr>
          <p:nvPr>
            <p:ph type="title"/>
          </p:nvPr>
        </p:nvSpPr>
        <p:spPr>
          <a:solidFill>
            <a:srgbClr val="FE7A10"/>
          </a:solidFill>
        </p:spPr>
        <p:txBody>
          <a:bodyPr/>
          <a:lstStyle/>
          <a:p>
            <a:r>
              <a:rPr lang="en-IN" dirty="0"/>
              <a:t>Uploading CBNAAT Test Results to Ni-kshay</a:t>
            </a:r>
          </a:p>
        </p:txBody>
      </p:sp>
      <p:sp>
        <p:nvSpPr>
          <p:cNvPr id="3" name="Content Placeholder 2">
            <a:extLst>
              <a:ext uri="{FF2B5EF4-FFF2-40B4-BE49-F238E27FC236}">
                <a16:creationId xmlns:a16="http://schemas.microsoft.com/office/drawing/2014/main" id="{856041F5-63A1-4A07-8D84-021ED9C5205B}"/>
              </a:ext>
            </a:extLst>
          </p:cNvPr>
          <p:cNvSpPr>
            <a:spLocks noGrp="1"/>
          </p:cNvSpPr>
          <p:nvPr>
            <p:ph idx="1"/>
          </p:nvPr>
        </p:nvSpPr>
        <p:spPr>
          <a:xfrm>
            <a:off x="3869268" y="864108"/>
            <a:ext cx="7315200" cy="5120640"/>
          </a:xfrm>
        </p:spPr>
        <p:txBody>
          <a:bodyPr/>
          <a:lstStyle/>
          <a:p>
            <a:r>
              <a:rPr lang="en-GB" dirty="0"/>
              <a:t>Central TB division has now provided the function in Ni-kshay to directly upload CBNAAT </a:t>
            </a:r>
            <a:r>
              <a:rPr lang="en-IN" dirty="0"/>
              <a:t>results to Ni-kshay.</a:t>
            </a:r>
          </a:p>
          <a:p>
            <a:r>
              <a:rPr lang="en-GB" dirty="0"/>
              <a:t>PHIs with CBNAAT facilities will be provided with the ability to upload CBNAAT test </a:t>
            </a:r>
            <a:r>
              <a:rPr lang="en-IN" dirty="0"/>
              <a:t>details to Ni-kshay.</a:t>
            </a:r>
          </a:p>
          <a:p>
            <a:r>
              <a:rPr lang="en-GB" dirty="0"/>
              <a:t>The results need to be exported in bulk from the CBNAAT machine and uploaded to Ni-kshay on a daily basis by the Lab Technician.</a:t>
            </a:r>
          </a:p>
          <a:p>
            <a:r>
              <a:rPr lang="en-GB" dirty="0"/>
              <a:t>The test details and the performance of the site are visible through a calendar based report with the details on number of tests performed, MTB detected/not detected and Rif sensitive/resistant patients</a:t>
            </a:r>
          </a:p>
          <a:p>
            <a:endParaRPr lang="en-IN" dirty="0"/>
          </a:p>
        </p:txBody>
      </p:sp>
      <p:sp>
        <p:nvSpPr>
          <p:cNvPr id="4" name="TextBox 3">
            <a:extLst>
              <a:ext uri="{FF2B5EF4-FFF2-40B4-BE49-F238E27FC236}">
                <a16:creationId xmlns:a16="http://schemas.microsoft.com/office/drawing/2014/main" id="{F9B2BF2C-6B04-4588-B152-49AD1243263B}"/>
              </a:ext>
            </a:extLst>
          </p:cNvPr>
          <p:cNvSpPr txBox="1"/>
          <p:nvPr/>
        </p:nvSpPr>
        <p:spPr>
          <a:xfrm>
            <a:off x="3491367" y="5624560"/>
            <a:ext cx="857354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For more information on Uploading CBNAAT Test Results to Ni-kshay, please refer to the document in this link: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hlinkClick r:id="rId2" action="ppaction://hlinkfile"/>
              </a:rPr>
              <a:t>https://Ni-kshayeverwell.blob.core.windows.net/training-materials-Ni-kshay/Ni-kshay%20Documents/Uploading%20CBNAAT%20Test%20Results%20in%20Ni-kshay.pdf</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A2C06541-6B46-42C7-AE54-D068F33410F8}"/>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Uploading CBNAAT  Test Results to Ni-kshay</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803257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FC02AE-CA99-4A0F-9A10-0FDE7519A907}"/>
              </a:ext>
            </a:extLst>
          </p:cNvPr>
          <p:cNvPicPr>
            <a:picLocks noChangeAspect="1"/>
          </p:cNvPicPr>
          <p:nvPr/>
        </p:nvPicPr>
        <p:blipFill>
          <a:blip r:embed="rId2"/>
          <a:srcRect/>
          <a:stretch/>
        </p:blipFill>
        <p:spPr>
          <a:xfrm>
            <a:off x="219512" y="1004439"/>
            <a:ext cx="11752976" cy="4307986"/>
          </a:xfrm>
          <a:prstGeom prst="rect">
            <a:avLst/>
          </a:prstGeom>
          <a:ln>
            <a:solidFill>
              <a:schemeClr val="tx1"/>
            </a:solidFill>
          </a:ln>
        </p:spPr>
      </p:pic>
      <p:sp>
        <p:nvSpPr>
          <p:cNvPr id="9" name="TextBox 8">
            <a:extLst>
              <a:ext uri="{FF2B5EF4-FFF2-40B4-BE49-F238E27FC236}">
                <a16:creationId xmlns:a16="http://schemas.microsoft.com/office/drawing/2014/main" id="{CA8CE359-723E-4E15-875E-51BD562AA9F5}"/>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Uploading </a:t>
            </a:r>
            <a:r>
              <a:rPr kumimoji="0" lang="en-US" sz="2800" b="1" i="0" u="none" strike="noStrike" kern="1200" cap="none" spc="0" normalizeH="0" baseline="0" noProof="0" dirty="0" err="1">
                <a:ln>
                  <a:noFill/>
                </a:ln>
                <a:solidFill>
                  <a:srgbClr val="FFFFFF"/>
                </a:solidFill>
                <a:effectLst/>
                <a:uLnTx/>
                <a:uFillTx/>
                <a:latin typeface="Corbel" panose="020B0503020204020204"/>
                <a:ea typeface="+mn-ea"/>
                <a:cs typeface="+mn-cs"/>
              </a:rPr>
              <a:t>Genxpert</a:t>
            </a: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 Report to Ni-kshay</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7EC7EA0A-EE40-4CB8-AF4B-71CE789BCCE2}"/>
              </a:ext>
            </a:extLst>
          </p:cNvPr>
          <p:cNvSpPr/>
          <p:nvPr/>
        </p:nvSpPr>
        <p:spPr>
          <a:xfrm>
            <a:off x="2221143" y="2344506"/>
            <a:ext cx="4123673" cy="595619"/>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Rectangular Callout 17">
            <a:extLst>
              <a:ext uri="{FF2B5EF4-FFF2-40B4-BE49-F238E27FC236}">
                <a16:creationId xmlns:a16="http://schemas.microsoft.com/office/drawing/2014/main" id="{10936724-F394-4EF4-945C-C0EB2F920D0C}"/>
              </a:ext>
            </a:extLst>
          </p:cNvPr>
          <p:cNvSpPr/>
          <p:nvPr/>
        </p:nvSpPr>
        <p:spPr>
          <a:xfrm>
            <a:off x="5393035" y="3548544"/>
            <a:ext cx="2861904" cy="738664"/>
          </a:xfrm>
          <a:prstGeom prst="wedgeRectCallout">
            <a:avLst>
              <a:gd name="adj1" fmla="val -109768"/>
              <a:gd name="adj2" fmla="val -116752"/>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Select the PHI and click Choose file and upload the CSV file exported from </a:t>
            </a:r>
            <a:r>
              <a:rPr kumimoji="0" lang="en-IN" sz="1400" b="0" i="0" u="none" strike="noStrike" kern="1200" cap="none" spc="0" normalizeH="0" baseline="0" noProof="0" dirty="0" err="1">
                <a:ln>
                  <a:noFill/>
                </a:ln>
                <a:solidFill>
                  <a:srgbClr val="000000"/>
                </a:solidFill>
                <a:effectLst/>
                <a:uLnTx/>
                <a:uFillTx/>
                <a:latin typeface="Corbel" panose="020B0503020204020204"/>
                <a:ea typeface="+mn-ea"/>
                <a:cs typeface="+mn-cs"/>
              </a:rPr>
              <a:t>Genexpert</a:t>
            </a: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a:t>
            </a:r>
          </a:p>
        </p:txBody>
      </p:sp>
      <p:sp>
        <p:nvSpPr>
          <p:cNvPr id="13" name="TextBox 12">
            <a:extLst>
              <a:ext uri="{FF2B5EF4-FFF2-40B4-BE49-F238E27FC236}">
                <a16:creationId xmlns:a16="http://schemas.microsoft.com/office/drawing/2014/main" id="{7F36DD6F-283C-44E5-8457-235C0236778B}"/>
              </a:ext>
            </a:extLst>
          </p:cNvPr>
          <p:cNvSpPr txBox="1"/>
          <p:nvPr/>
        </p:nvSpPr>
        <p:spPr>
          <a:xfrm>
            <a:off x="486561" y="5374195"/>
            <a:ext cx="1050301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Corbel" panose="020B0503020204020204"/>
                <a:ea typeface="+mn-ea"/>
                <a:cs typeface="+mn-cs"/>
              </a:rPr>
              <a:t>Note: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1. All tests done after 1</a:t>
            </a:r>
            <a:r>
              <a:rPr kumimoji="0" lang="en-GB" sz="1800" b="0" i="0" u="none" strike="noStrike" kern="1200" cap="none" spc="0" normalizeH="0" baseline="30000" noProof="0" dirty="0">
                <a:ln>
                  <a:noFill/>
                </a:ln>
                <a:solidFill>
                  <a:srgbClr val="000000"/>
                </a:solidFill>
                <a:effectLst/>
                <a:uLnTx/>
                <a:uFillTx/>
                <a:latin typeface="Corbel" panose="020B0503020204020204"/>
                <a:ea typeface="+mn-ea"/>
                <a:cs typeface="+mn-cs"/>
              </a:rPr>
              <a:t>st </a:t>
            </a: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of December 2018 are to be uploaded.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2. Tests are to be uploaded daily to Ni-kshay. Preferably after the last test has been done for </a:t>
            </a:r>
            <a:r>
              <a:rPr kumimoji="0" lang="en-IN" sz="1800" b="0" i="0" u="none" strike="noStrike" kern="1200" cap="none" spc="0" normalizeH="0" baseline="0" noProof="0" dirty="0">
                <a:ln>
                  <a:noFill/>
                </a:ln>
                <a:solidFill>
                  <a:srgbClr val="000000"/>
                </a:solidFill>
                <a:effectLst/>
                <a:uLnTx/>
                <a:uFillTx/>
                <a:latin typeface="Corbel" panose="020B0503020204020204"/>
                <a:ea typeface="+mn-ea"/>
                <a:cs typeface="+mn-cs"/>
              </a:rPr>
              <a:t>the day.</a:t>
            </a:r>
          </a:p>
        </p:txBody>
      </p:sp>
    </p:spTree>
    <p:extLst>
      <p:ext uri="{BB962C8B-B14F-4D97-AF65-F5344CB8AC3E}">
        <p14:creationId xmlns:p14="http://schemas.microsoft.com/office/powerpoint/2010/main" val="27203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4"/>
          <p:cNvSpPr txBox="1"/>
          <p:nvPr/>
        </p:nvSpPr>
        <p:spPr>
          <a:xfrm>
            <a:off x="2653750" y="0"/>
            <a:ext cx="95382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Workflow for Add Dispensation</a:t>
            </a:r>
            <a:endParaRPr kumimoji="0" sz="24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02" name="Google Shape;302;p14"/>
          <p:cNvSpPr txBox="1"/>
          <p:nvPr/>
        </p:nvSpPr>
        <p:spPr>
          <a:xfrm>
            <a:off x="549175" y="937625"/>
            <a:ext cx="11372100" cy="5143500"/>
          </a:xfrm>
          <a:prstGeom prst="rect">
            <a:avLst/>
          </a:prstGeom>
          <a:noFill/>
          <a:ln>
            <a:noFill/>
          </a:ln>
        </p:spPr>
        <p:txBody>
          <a:bodyPr spcFirstLastPara="1" wrap="square" lIns="91425" tIns="45700" rIns="91425" bIns="45700" anchor="t" anchorCtr="0">
            <a:noAutofit/>
          </a:bodyPr>
          <a:lstStyle/>
          <a:p>
            <a:pPr marL="444500" marR="0" lvl="1" indent="-317500" algn="l" defTabSz="914400" rtl="0" eaLnBrk="1" fontAlgn="auto" latinLnBrk="0" hangingPunct="1">
              <a:lnSpc>
                <a:spcPct val="110000"/>
              </a:lnSpc>
              <a:spcBef>
                <a:spcPts val="1200"/>
              </a:spcBef>
              <a:spcAft>
                <a:spcPts val="0"/>
              </a:spcAft>
              <a:buClr>
                <a:srgbClr val="000000"/>
              </a:buClr>
              <a:buSzPts val="2000"/>
              <a:buFont typeface="Calibri"/>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303" name="Google Shape;303;p14"/>
          <p:cNvPicPr preferRelativeResize="0"/>
          <p:nvPr/>
        </p:nvPicPr>
        <p:blipFill rotWithShape="1">
          <a:blip r:embed="rId3">
            <a:alphaModFix/>
          </a:blip>
          <a:srcRect/>
          <a:stretch/>
        </p:blipFill>
        <p:spPr>
          <a:xfrm>
            <a:off x="329761" y="1485900"/>
            <a:ext cx="11591513" cy="4229100"/>
          </a:xfrm>
          <a:prstGeom prst="rect">
            <a:avLst/>
          </a:prstGeom>
          <a:noFill/>
          <a:ln>
            <a:noFill/>
          </a:ln>
        </p:spPr>
      </p:pic>
      <p:pic>
        <p:nvPicPr>
          <p:cNvPr id="304" name="Google Shape;304;p14"/>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0ACAFC-41EB-46BB-A440-CF04771F4FEE}"/>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Report Module as Non Functional</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BC05024D-212C-41DC-AF4D-008EBBEA9839}"/>
              </a:ext>
            </a:extLst>
          </p:cNvPr>
          <p:cNvPicPr>
            <a:picLocks noChangeAspect="1"/>
          </p:cNvPicPr>
          <p:nvPr/>
        </p:nvPicPr>
        <p:blipFill rotWithShape="1">
          <a:blip r:embed="rId2"/>
          <a:srcRect l="11950" t="6769"/>
          <a:stretch/>
        </p:blipFill>
        <p:spPr>
          <a:xfrm>
            <a:off x="1362269" y="1054359"/>
            <a:ext cx="8487409" cy="3886757"/>
          </a:xfrm>
          <a:prstGeom prst="rect">
            <a:avLst/>
          </a:prstGeom>
          <a:ln>
            <a:solidFill>
              <a:schemeClr val="tx1"/>
            </a:solidFill>
          </a:ln>
        </p:spPr>
      </p:pic>
      <p:sp>
        <p:nvSpPr>
          <p:cNvPr id="7" name="TextBox 6">
            <a:extLst>
              <a:ext uri="{FF2B5EF4-FFF2-40B4-BE49-F238E27FC236}">
                <a16:creationId xmlns:a16="http://schemas.microsoft.com/office/drawing/2014/main" id="{E2F97685-0E44-4A3C-B3AA-F4F67A4BD286}"/>
              </a:ext>
            </a:extLst>
          </p:cNvPr>
          <p:cNvSpPr txBox="1"/>
          <p:nvPr/>
        </p:nvSpPr>
        <p:spPr>
          <a:xfrm>
            <a:off x="353735" y="5385733"/>
            <a:ext cx="1106368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kern="1200" dirty="0">
                <a:latin typeface="Corbel" panose="020B0503020204020204"/>
                <a:ea typeface="+mn-ea"/>
                <a:cs typeface="+mn-cs"/>
              </a:rPr>
              <a:t>If no tests are done, because modules are not functional, then this detail need to be updated </a:t>
            </a:r>
            <a:r>
              <a:rPr lang="en-IN" sz="1800" kern="1200" dirty="0">
                <a:latin typeface="Corbel" panose="020B0503020204020204"/>
                <a:ea typeface="+mn-ea"/>
                <a:cs typeface="+mn-cs"/>
              </a:rPr>
              <a:t>in Ni-kshay.</a:t>
            </a:r>
          </a:p>
          <a:p>
            <a:pPr lvl="0" defTabSz="457200">
              <a:buClrTx/>
              <a:defRPr/>
            </a:pPr>
            <a:r>
              <a:rPr lang="en-US" sz="1800" kern="1200" dirty="0">
                <a:latin typeface="Corbel" panose="020B0503020204020204"/>
                <a:ea typeface="+mn-ea"/>
                <a:cs typeface="+mn-cs"/>
              </a:rPr>
              <a:t>This facility is only available for TU and PHIs. </a:t>
            </a:r>
            <a:endParaRPr lang="en-IN" sz="1800" kern="1200" dirty="0">
              <a:latin typeface="Corbel" panose="020B0503020204020204"/>
              <a:ea typeface="+mn-ea"/>
              <a:cs typeface="+mn-cs"/>
            </a:endParaRPr>
          </a:p>
        </p:txBody>
      </p:sp>
      <p:sp>
        <p:nvSpPr>
          <p:cNvPr id="8" name="Right Brace 7">
            <a:extLst>
              <a:ext uri="{FF2B5EF4-FFF2-40B4-BE49-F238E27FC236}">
                <a16:creationId xmlns:a16="http://schemas.microsoft.com/office/drawing/2014/main" id="{19894ACE-5D17-4906-B251-68E0873F6DE0}"/>
              </a:ext>
            </a:extLst>
          </p:cNvPr>
          <p:cNvSpPr/>
          <p:nvPr/>
        </p:nvSpPr>
        <p:spPr>
          <a:xfrm>
            <a:off x="8650115" y="2006064"/>
            <a:ext cx="310953" cy="2935051"/>
          </a:xfrm>
          <a:prstGeom prst="rightBrace">
            <a:avLst>
              <a:gd name="adj1" fmla="val 8333"/>
              <a:gd name="adj2" fmla="val 49204"/>
            </a:avLst>
          </a:prstGeom>
          <a:ln w="38100">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9" name="Rectangular Callout 17">
            <a:extLst>
              <a:ext uri="{FF2B5EF4-FFF2-40B4-BE49-F238E27FC236}">
                <a16:creationId xmlns:a16="http://schemas.microsoft.com/office/drawing/2014/main" id="{D7E25BD7-D5A6-4163-8823-F4DD8D961D17}"/>
              </a:ext>
            </a:extLst>
          </p:cNvPr>
          <p:cNvSpPr/>
          <p:nvPr/>
        </p:nvSpPr>
        <p:spPr>
          <a:xfrm>
            <a:off x="9468822" y="2190622"/>
            <a:ext cx="2512756" cy="2308324"/>
          </a:xfrm>
          <a:prstGeom prst="wedgeRectCallout">
            <a:avLst>
              <a:gd name="adj1" fmla="val -70971"/>
              <a:gd name="adj2" fmla="val -1803"/>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1.Select the PHI and the instrument and the module serial number.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2. Select the from and to date for the status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3. Select the status of the module.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Corbel" panose="020B0503020204020204"/>
                <a:ea typeface="+mn-ea"/>
                <a:cs typeface="+mn-cs"/>
              </a:rPr>
              <a:t>4. Click on Submit</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77479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0ACAFC-41EB-46BB-A440-CF04771F4FEE}"/>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Viewing Reports based on the Data Uploaded</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E2F97685-0E44-4A3C-B3AA-F4F67A4BD286}"/>
              </a:ext>
            </a:extLst>
          </p:cNvPr>
          <p:cNvSpPr txBox="1"/>
          <p:nvPr/>
        </p:nvSpPr>
        <p:spPr>
          <a:xfrm>
            <a:off x="353735" y="5385733"/>
            <a:ext cx="1106368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rPr>
              <a:t>All the tests uploaded can be viewed on a calendar based on the date of test. Each day a summary based on the type of result is provided</a:t>
            </a:r>
            <a:endParaRPr kumimoji="0" lang="en-IN"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B2A1855A-72C0-4441-859B-486D643C92D4}"/>
              </a:ext>
            </a:extLst>
          </p:cNvPr>
          <p:cNvPicPr>
            <a:picLocks noChangeAspect="1"/>
          </p:cNvPicPr>
          <p:nvPr/>
        </p:nvPicPr>
        <p:blipFill rotWithShape="1">
          <a:blip r:embed="rId2"/>
          <a:srcRect t="5425"/>
          <a:stretch/>
        </p:blipFill>
        <p:spPr>
          <a:xfrm>
            <a:off x="353735" y="1082351"/>
            <a:ext cx="9972675" cy="4117722"/>
          </a:xfrm>
          <a:prstGeom prst="rect">
            <a:avLst/>
          </a:prstGeom>
          <a:ln>
            <a:solidFill>
              <a:schemeClr val="tx1"/>
            </a:solidFill>
          </a:ln>
        </p:spPr>
      </p:pic>
    </p:spTree>
    <p:extLst>
      <p:ext uri="{BB962C8B-B14F-4D97-AF65-F5344CB8AC3E}">
        <p14:creationId xmlns:p14="http://schemas.microsoft.com/office/powerpoint/2010/main" val="39736914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p:txBody>
          <a:bodyPr>
            <a:normAutofit fontScale="77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 and management</a:t>
            </a:r>
          </a:p>
          <a:p>
            <a:r>
              <a:rPr lang="en-IN" dirty="0"/>
              <a:t>Closing case</a:t>
            </a:r>
          </a:p>
          <a:p>
            <a:r>
              <a:rPr lang="en-IN" dirty="0"/>
              <a:t>Reinitiating case</a:t>
            </a:r>
          </a:p>
          <a:p>
            <a:r>
              <a:rPr lang="en-IN" dirty="0"/>
              <a:t>Delete a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6" name="Content Placeholder 5">
            <a:extLst>
              <a:ext uri="{FF2B5EF4-FFF2-40B4-BE49-F238E27FC236}">
                <a16:creationId xmlns:a16="http://schemas.microsoft.com/office/drawing/2014/main" id="{E978A5D3-EA3E-4C6F-871A-B79316FEEE66}"/>
              </a:ext>
            </a:extLst>
          </p:cNvPr>
          <p:cNvSpPr>
            <a:spLocks noGrp="1"/>
          </p:cNvSpPr>
          <p:nvPr>
            <p:ph sz="half" idx="2"/>
          </p:nvPr>
        </p:nvSpPr>
        <p:spPr/>
        <p:txBody>
          <a:bodyPr/>
          <a:lstStyle/>
          <a:p>
            <a:endParaRPr lang="en-IN"/>
          </a:p>
        </p:txBody>
      </p:sp>
      <p:sp>
        <p:nvSpPr>
          <p:cNvPr id="2" name="Rectangle 1">
            <a:extLst>
              <a:ext uri="{FF2B5EF4-FFF2-40B4-BE49-F238E27FC236}">
                <a16:creationId xmlns:a16="http://schemas.microsoft.com/office/drawing/2014/main" id="{32F556DC-9119-4C86-9462-84D572EFBC0F}"/>
              </a:ext>
            </a:extLst>
          </p:cNvPr>
          <p:cNvSpPr/>
          <p:nvPr/>
        </p:nvSpPr>
        <p:spPr>
          <a:xfrm>
            <a:off x="3867912" y="4621346"/>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6315587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FF36-6355-412D-9880-D564C46C3A05}"/>
              </a:ext>
            </a:extLst>
          </p:cNvPr>
          <p:cNvSpPr>
            <a:spLocks noGrp="1"/>
          </p:cNvSpPr>
          <p:nvPr>
            <p:ph type="title"/>
          </p:nvPr>
        </p:nvSpPr>
        <p:spPr>
          <a:solidFill>
            <a:srgbClr val="FE7A10"/>
          </a:solidFill>
        </p:spPr>
        <p:txBody>
          <a:bodyPr/>
          <a:lstStyle/>
          <a:p>
            <a:r>
              <a:rPr lang="en-IN" dirty="0"/>
              <a:t>Active Case Finding (ACF)</a:t>
            </a:r>
          </a:p>
        </p:txBody>
      </p:sp>
      <p:sp>
        <p:nvSpPr>
          <p:cNvPr id="3" name="Content Placeholder 2">
            <a:extLst>
              <a:ext uri="{FF2B5EF4-FFF2-40B4-BE49-F238E27FC236}">
                <a16:creationId xmlns:a16="http://schemas.microsoft.com/office/drawing/2014/main" id="{856041F5-63A1-4A07-8D84-021ED9C5205B}"/>
              </a:ext>
            </a:extLst>
          </p:cNvPr>
          <p:cNvSpPr>
            <a:spLocks noGrp="1"/>
          </p:cNvSpPr>
          <p:nvPr>
            <p:ph idx="1"/>
          </p:nvPr>
        </p:nvSpPr>
        <p:spPr>
          <a:xfrm>
            <a:off x="3869268" y="864108"/>
            <a:ext cx="7315200" cy="5120640"/>
          </a:xfrm>
        </p:spPr>
        <p:txBody>
          <a:bodyPr/>
          <a:lstStyle/>
          <a:p>
            <a:r>
              <a:rPr lang="en-GB" dirty="0"/>
              <a:t>The Active Case Finding (ACF) of Tuberculosis programme, a national campaign, has been launched to prevent new infections and new cases and thus reduce TB transmission in the community.</a:t>
            </a:r>
          </a:p>
          <a:p>
            <a:r>
              <a:rPr lang="en-GB" dirty="0"/>
              <a:t>The feature of ACF mapping details addition in Ni-kshay is active now</a:t>
            </a:r>
            <a:br>
              <a:rPr lang="en-GB" dirty="0"/>
            </a:br>
            <a:endParaRPr lang="en-IN" dirty="0"/>
          </a:p>
        </p:txBody>
      </p:sp>
      <p:sp>
        <p:nvSpPr>
          <p:cNvPr id="4" name="TextBox 3">
            <a:extLst>
              <a:ext uri="{FF2B5EF4-FFF2-40B4-BE49-F238E27FC236}">
                <a16:creationId xmlns:a16="http://schemas.microsoft.com/office/drawing/2014/main" id="{664B20A3-360F-46FA-96B5-1EB6FA17059D}"/>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Active Case Finding (ACF)</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7700703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8CE359-723E-4E15-875E-51BD562AA9F5}"/>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Active Case Finding (ACF)</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1C99AF60-045E-4DCE-B02E-FA93F4949389}"/>
              </a:ext>
            </a:extLst>
          </p:cNvPr>
          <p:cNvPicPr>
            <a:picLocks noChangeAspect="1"/>
          </p:cNvPicPr>
          <p:nvPr/>
        </p:nvPicPr>
        <p:blipFill rotWithShape="1">
          <a:blip r:embed="rId2"/>
          <a:srcRect t="2486" b="2486"/>
          <a:stretch/>
        </p:blipFill>
        <p:spPr>
          <a:xfrm>
            <a:off x="300111" y="2295331"/>
            <a:ext cx="11591778" cy="4345345"/>
          </a:xfrm>
          <a:prstGeom prst="rect">
            <a:avLst/>
          </a:prstGeom>
          <a:ln>
            <a:solidFill>
              <a:schemeClr val="tx1"/>
            </a:solidFill>
          </a:ln>
        </p:spPr>
      </p:pic>
      <p:sp>
        <p:nvSpPr>
          <p:cNvPr id="11" name="Rectangle 10">
            <a:extLst>
              <a:ext uri="{FF2B5EF4-FFF2-40B4-BE49-F238E27FC236}">
                <a16:creationId xmlns:a16="http://schemas.microsoft.com/office/drawing/2014/main" id="{7EC7EA0A-EE40-4CB8-AF4B-71CE789BCCE2}"/>
              </a:ext>
            </a:extLst>
          </p:cNvPr>
          <p:cNvSpPr/>
          <p:nvPr/>
        </p:nvSpPr>
        <p:spPr>
          <a:xfrm>
            <a:off x="420307" y="6132262"/>
            <a:ext cx="1231065" cy="297735"/>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3048A456-9297-4CC6-9F06-0EFFB19F3F04}"/>
              </a:ext>
            </a:extLst>
          </p:cNvPr>
          <p:cNvSpPr/>
          <p:nvPr/>
        </p:nvSpPr>
        <p:spPr>
          <a:xfrm>
            <a:off x="6821637" y="3356635"/>
            <a:ext cx="4906943" cy="73866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27474E9E-5D44-4122-A352-C654CDA793FD}"/>
              </a:ext>
            </a:extLst>
          </p:cNvPr>
          <p:cNvSpPr txBox="1"/>
          <p:nvPr/>
        </p:nvSpPr>
        <p:spPr>
          <a:xfrm>
            <a:off x="8035984" y="2974051"/>
            <a:ext cx="35869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Select the TU &amp; PHI</a:t>
            </a:r>
          </a:p>
        </p:txBody>
      </p:sp>
      <p:sp>
        <p:nvSpPr>
          <p:cNvPr id="14" name="Rectangle 13">
            <a:extLst>
              <a:ext uri="{FF2B5EF4-FFF2-40B4-BE49-F238E27FC236}">
                <a16:creationId xmlns:a16="http://schemas.microsoft.com/office/drawing/2014/main" id="{D0166F11-247B-4D22-881A-C24980EFC782}"/>
              </a:ext>
            </a:extLst>
          </p:cNvPr>
          <p:cNvSpPr/>
          <p:nvPr/>
        </p:nvSpPr>
        <p:spPr>
          <a:xfrm>
            <a:off x="584306" y="803729"/>
            <a:ext cx="1695068" cy="873694"/>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Mapping Details/Activity</a:t>
            </a:r>
          </a:p>
        </p:txBody>
      </p:sp>
      <p:sp>
        <p:nvSpPr>
          <p:cNvPr id="15" name="Rectangle 14">
            <a:extLst>
              <a:ext uri="{FF2B5EF4-FFF2-40B4-BE49-F238E27FC236}">
                <a16:creationId xmlns:a16="http://schemas.microsoft.com/office/drawing/2014/main" id="{6056E375-26C2-42C5-9C1A-AD69700E53B1}"/>
              </a:ext>
            </a:extLst>
          </p:cNvPr>
          <p:cNvSpPr/>
          <p:nvPr/>
        </p:nvSpPr>
        <p:spPr>
          <a:xfrm>
            <a:off x="1035840" y="576870"/>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sp>
        <p:nvSpPr>
          <p:cNvPr id="16" name="Rectangle 15">
            <a:extLst>
              <a:ext uri="{FF2B5EF4-FFF2-40B4-BE49-F238E27FC236}">
                <a16:creationId xmlns:a16="http://schemas.microsoft.com/office/drawing/2014/main" id="{FEBAA628-5F3B-410F-B24E-47A9454E7896}"/>
              </a:ext>
            </a:extLst>
          </p:cNvPr>
          <p:cNvSpPr/>
          <p:nvPr/>
        </p:nvSpPr>
        <p:spPr>
          <a:xfrm>
            <a:off x="2704207" y="791288"/>
            <a:ext cx="1548000"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the TU &amp; PHI</a:t>
            </a:r>
          </a:p>
        </p:txBody>
      </p:sp>
      <p:sp>
        <p:nvSpPr>
          <p:cNvPr id="17" name="Isosceles Triangle 16">
            <a:extLst>
              <a:ext uri="{FF2B5EF4-FFF2-40B4-BE49-F238E27FC236}">
                <a16:creationId xmlns:a16="http://schemas.microsoft.com/office/drawing/2014/main" id="{6B858CE2-B9C0-48E2-90C4-9AC49CCA8689}"/>
              </a:ext>
            </a:extLst>
          </p:cNvPr>
          <p:cNvSpPr/>
          <p:nvPr/>
        </p:nvSpPr>
        <p:spPr>
          <a:xfrm rot="5400000" flipH="1">
            <a:off x="2396906" y="1094249"/>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8" name="Rectangle 17">
            <a:extLst>
              <a:ext uri="{FF2B5EF4-FFF2-40B4-BE49-F238E27FC236}">
                <a16:creationId xmlns:a16="http://schemas.microsoft.com/office/drawing/2014/main" id="{9AC5CCB7-A498-412C-95BE-E6F18F94B9B6}"/>
              </a:ext>
            </a:extLst>
          </p:cNvPr>
          <p:cNvSpPr/>
          <p:nvPr/>
        </p:nvSpPr>
        <p:spPr>
          <a:xfrm>
            <a:off x="3082207" y="541134"/>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spTree>
    <p:extLst>
      <p:ext uri="{BB962C8B-B14F-4D97-AF65-F5344CB8AC3E}">
        <p14:creationId xmlns:p14="http://schemas.microsoft.com/office/powerpoint/2010/main" val="223344104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8CE359-723E-4E15-875E-51BD562AA9F5}"/>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Active Case Finding (ACF)</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196BF827-3F28-44EC-A6FA-7D4EF35622CD}"/>
              </a:ext>
            </a:extLst>
          </p:cNvPr>
          <p:cNvPicPr>
            <a:picLocks noChangeAspect="1"/>
          </p:cNvPicPr>
          <p:nvPr/>
        </p:nvPicPr>
        <p:blipFill rotWithShape="1">
          <a:blip r:embed="rId2"/>
          <a:srcRect t="7721"/>
          <a:stretch/>
        </p:blipFill>
        <p:spPr>
          <a:xfrm>
            <a:off x="284642" y="2513215"/>
            <a:ext cx="11622715" cy="3887585"/>
          </a:xfrm>
          <a:prstGeom prst="rect">
            <a:avLst/>
          </a:prstGeom>
          <a:ln>
            <a:solidFill>
              <a:schemeClr val="tx1"/>
            </a:solidFill>
          </a:ln>
        </p:spPr>
      </p:pic>
      <p:sp>
        <p:nvSpPr>
          <p:cNvPr id="11" name="Rectangle 10">
            <a:extLst>
              <a:ext uri="{FF2B5EF4-FFF2-40B4-BE49-F238E27FC236}">
                <a16:creationId xmlns:a16="http://schemas.microsoft.com/office/drawing/2014/main" id="{7EC7EA0A-EE40-4CB8-AF4B-71CE789BCCE2}"/>
              </a:ext>
            </a:extLst>
          </p:cNvPr>
          <p:cNvSpPr/>
          <p:nvPr/>
        </p:nvSpPr>
        <p:spPr>
          <a:xfrm>
            <a:off x="2373527" y="3889015"/>
            <a:ext cx="2609290" cy="262297"/>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27474E9E-5D44-4122-A352-C654CDA793FD}"/>
              </a:ext>
            </a:extLst>
          </p:cNvPr>
          <p:cNvSpPr txBox="1"/>
          <p:nvPr/>
        </p:nvSpPr>
        <p:spPr>
          <a:xfrm>
            <a:off x="4237157" y="3519683"/>
            <a:ext cx="32997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Select the type of Area</a:t>
            </a:r>
          </a:p>
        </p:txBody>
      </p:sp>
      <p:sp>
        <p:nvSpPr>
          <p:cNvPr id="12" name="Right Brace 11">
            <a:extLst>
              <a:ext uri="{FF2B5EF4-FFF2-40B4-BE49-F238E27FC236}">
                <a16:creationId xmlns:a16="http://schemas.microsoft.com/office/drawing/2014/main" id="{0B19C234-8B17-409B-B147-8B67D4FEB85B}"/>
              </a:ext>
            </a:extLst>
          </p:cNvPr>
          <p:cNvSpPr/>
          <p:nvPr/>
        </p:nvSpPr>
        <p:spPr>
          <a:xfrm>
            <a:off x="8653668" y="4294379"/>
            <a:ext cx="254391" cy="1870884"/>
          </a:xfrm>
          <a:prstGeom prst="rightBrace">
            <a:avLst>
              <a:gd name="adj1" fmla="val 8333"/>
              <a:gd name="adj2" fmla="val 49204"/>
            </a:avLst>
          </a:prstGeom>
          <a:ln w="38100">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E3750CE7-3E69-448D-A2C2-84E549267CA3}"/>
              </a:ext>
            </a:extLst>
          </p:cNvPr>
          <p:cNvSpPr txBox="1"/>
          <p:nvPr/>
        </p:nvSpPr>
        <p:spPr>
          <a:xfrm>
            <a:off x="9183757" y="4727713"/>
            <a:ext cx="18022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Fill the Details</a:t>
            </a:r>
          </a:p>
        </p:txBody>
      </p:sp>
      <p:sp>
        <p:nvSpPr>
          <p:cNvPr id="14" name="Rectangle 13">
            <a:extLst>
              <a:ext uri="{FF2B5EF4-FFF2-40B4-BE49-F238E27FC236}">
                <a16:creationId xmlns:a16="http://schemas.microsoft.com/office/drawing/2014/main" id="{93BACF53-1F88-4381-9376-EE726985430D}"/>
              </a:ext>
            </a:extLst>
          </p:cNvPr>
          <p:cNvSpPr/>
          <p:nvPr/>
        </p:nvSpPr>
        <p:spPr>
          <a:xfrm>
            <a:off x="2437188" y="6011985"/>
            <a:ext cx="1101145" cy="262297"/>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11DC2CC4-2EF0-4DF5-B75C-EAA2220DAB77}"/>
              </a:ext>
            </a:extLst>
          </p:cNvPr>
          <p:cNvSpPr txBox="1"/>
          <p:nvPr/>
        </p:nvSpPr>
        <p:spPr>
          <a:xfrm>
            <a:off x="2110184" y="5622152"/>
            <a:ext cx="22661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Click SAVE DATA</a:t>
            </a:r>
          </a:p>
        </p:txBody>
      </p:sp>
      <p:pic>
        <p:nvPicPr>
          <p:cNvPr id="8" name="Picture 7">
            <a:extLst>
              <a:ext uri="{FF2B5EF4-FFF2-40B4-BE49-F238E27FC236}">
                <a16:creationId xmlns:a16="http://schemas.microsoft.com/office/drawing/2014/main" id="{CCB7C3A4-A5AC-4366-8DBA-F9CBA4A55A48}"/>
              </a:ext>
            </a:extLst>
          </p:cNvPr>
          <p:cNvPicPr>
            <a:picLocks noChangeAspect="1"/>
          </p:cNvPicPr>
          <p:nvPr/>
        </p:nvPicPr>
        <p:blipFill>
          <a:blip r:embed="rId3"/>
          <a:stretch>
            <a:fillRect/>
          </a:stretch>
        </p:blipFill>
        <p:spPr>
          <a:xfrm>
            <a:off x="284642" y="5913989"/>
            <a:ext cx="1825542" cy="486811"/>
          </a:xfrm>
          <a:prstGeom prst="rect">
            <a:avLst/>
          </a:prstGeom>
        </p:spPr>
      </p:pic>
      <p:sp>
        <p:nvSpPr>
          <p:cNvPr id="13" name="Rectangle 12">
            <a:extLst>
              <a:ext uri="{FF2B5EF4-FFF2-40B4-BE49-F238E27FC236}">
                <a16:creationId xmlns:a16="http://schemas.microsoft.com/office/drawing/2014/main" id="{2CBAC1FC-481A-4714-A17E-5C7D131ACCB7}"/>
              </a:ext>
            </a:extLst>
          </p:cNvPr>
          <p:cNvSpPr/>
          <p:nvPr/>
        </p:nvSpPr>
        <p:spPr>
          <a:xfrm>
            <a:off x="581249" y="938590"/>
            <a:ext cx="1695068" cy="873694"/>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Mapping Details/Activity</a:t>
            </a:r>
          </a:p>
        </p:txBody>
      </p:sp>
      <p:sp>
        <p:nvSpPr>
          <p:cNvPr id="15" name="Rectangle 14">
            <a:extLst>
              <a:ext uri="{FF2B5EF4-FFF2-40B4-BE49-F238E27FC236}">
                <a16:creationId xmlns:a16="http://schemas.microsoft.com/office/drawing/2014/main" id="{E6C9B375-9F35-4E50-A4DB-67A0C1D297C9}"/>
              </a:ext>
            </a:extLst>
          </p:cNvPr>
          <p:cNvSpPr/>
          <p:nvPr/>
        </p:nvSpPr>
        <p:spPr>
          <a:xfrm>
            <a:off x="1032783" y="660527"/>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sp>
        <p:nvSpPr>
          <p:cNvPr id="16" name="Rectangle 15">
            <a:extLst>
              <a:ext uri="{FF2B5EF4-FFF2-40B4-BE49-F238E27FC236}">
                <a16:creationId xmlns:a16="http://schemas.microsoft.com/office/drawing/2014/main" id="{B786CF81-9827-4E92-B6BC-FFB1913C4999}"/>
              </a:ext>
            </a:extLst>
          </p:cNvPr>
          <p:cNvSpPr/>
          <p:nvPr/>
        </p:nvSpPr>
        <p:spPr>
          <a:xfrm>
            <a:off x="2554914" y="952659"/>
            <a:ext cx="1548000"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the TU &amp; PHI</a:t>
            </a:r>
          </a:p>
        </p:txBody>
      </p:sp>
      <p:sp>
        <p:nvSpPr>
          <p:cNvPr id="17" name="Isosceles Triangle 16">
            <a:extLst>
              <a:ext uri="{FF2B5EF4-FFF2-40B4-BE49-F238E27FC236}">
                <a16:creationId xmlns:a16="http://schemas.microsoft.com/office/drawing/2014/main" id="{3F691862-5518-4934-80B9-3E61509C4409}"/>
              </a:ext>
            </a:extLst>
          </p:cNvPr>
          <p:cNvSpPr/>
          <p:nvPr/>
        </p:nvSpPr>
        <p:spPr>
          <a:xfrm rot="5400000" flipH="1">
            <a:off x="2311976" y="1210076"/>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8" name="Rectangle 17">
            <a:extLst>
              <a:ext uri="{FF2B5EF4-FFF2-40B4-BE49-F238E27FC236}">
                <a16:creationId xmlns:a16="http://schemas.microsoft.com/office/drawing/2014/main" id="{2435192D-6624-4A66-AFDB-300069CF85CC}"/>
              </a:ext>
            </a:extLst>
          </p:cNvPr>
          <p:cNvSpPr/>
          <p:nvPr/>
        </p:nvSpPr>
        <p:spPr>
          <a:xfrm>
            <a:off x="2932914" y="634295"/>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sp>
        <p:nvSpPr>
          <p:cNvPr id="19" name="Isosceles Triangle 18">
            <a:extLst>
              <a:ext uri="{FF2B5EF4-FFF2-40B4-BE49-F238E27FC236}">
                <a16:creationId xmlns:a16="http://schemas.microsoft.com/office/drawing/2014/main" id="{F8BC04ED-426F-4F76-90F2-88934910FDB2}"/>
              </a:ext>
            </a:extLst>
          </p:cNvPr>
          <p:cNvSpPr/>
          <p:nvPr/>
        </p:nvSpPr>
        <p:spPr>
          <a:xfrm rot="5400000" flipH="1">
            <a:off x="4200245" y="1181814"/>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23BECD7B-A3C3-44D8-817B-BF5987B88084}"/>
              </a:ext>
            </a:extLst>
          </p:cNvPr>
          <p:cNvSpPr/>
          <p:nvPr/>
        </p:nvSpPr>
        <p:spPr>
          <a:xfrm>
            <a:off x="4547999" y="974694"/>
            <a:ext cx="1548000"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Fill the Form and click SAVE DATA</a:t>
            </a:r>
          </a:p>
        </p:txBody>
      </p:sp>
      <p:sp>
        <p:nvSpPr>
          <p:cNvPr id="21" name="Rectangle 20">
            <a:extLst>
              <a:ext uri="{FF2B5EF4-FFF2-40B4-BE49-F238E27FC236}">
                <a16:creationId xmlns:a16="http://schemas.microsoft.com/office/drawing/2014/main" id="{74350880-EDF5-4945-89EE-C10106DCE1CF}"/>
              </a:ext>
            </a:extLst>
          </p:cNvPr>
          <p:cNvSpPr/>
          <p:nvPr/>
        </p:nvSpPr>
        <p:spPr>
          <a:xfrm>
            <a:off x="4982817" y="636523"/>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spTree>
    <p:extLst>
      <p:ext uri="{BB962C8B-B14F-4D97-AF65-F5344CB8AC3E}">
        <p14:creationId xmlns:p14="http://schemas.microsoft.com/office/powerpoint/2010/main" val="33588444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8CE359-723E-4E15-875E-51BD562AA9F5}"/>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Active Case Finding (ACF)</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65C947FC-9FB2-434C-8B29-0A146D05AE31}"/>
              </a:ext>
            </a:extLst>
          </p:cNvPr>
          <p:cNvPicPr>
            <a:picLocks noChangeAspect="1"/>
          </p:cNvPicPr>
          <p:nvPr/>
        </p:nvPicPr>
        <p:blipFill rotWithShape="1">
          <a:blip r:embed="rId2"/>
          <a:srcRect l="14240" t="8895"/>
          <a:stretch/>
        </p:blipFill>
        <p:spPr>
          <a:xfrm>
            <a:off x="615819" y="2220591"/>
            <a:ext cx="9808435" cy="4205546"/>
          </a:xfrm>
          <a:prstGeom prst="rect">
            <a:avLst/>
          </a:prstGeom>
          <a:ln>
            <a:solidFill>
              <a:schemeClr val="tx1"/>
            </a:solidFill>
          </a:ln>
        </p:spPr>
      </p:pic>
      <p:sp>
        <p:nvSpPr>
          <p:cNvPr id="14" name="Rectangle 13">
            <a:extLst>
              <a:ext uri="{FF2B5EF4-FFF2-40B4-BE49-F238E27FC236}">
                <a16:creationId xmlns:a16="http://schemas.microsoft.com/office/drawing/2014/main" id="{93BACF53-1F88-4381-9376-EE726985430D}"/>
              </a:ext>
            </a:extLst>
          </p:cNvPr>
          <p:cNvSpPr/>
          <p:nvPr/>
        </p:nvSpPr>
        <p:spPr>
          <a:xfrm>
            <a:off x="9006944" y="5569225"/>
            <a:ext cx="1238203" cy="487887"/>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27474E9E-5D44-4122-A352-C654CDA793FD}"/>
              </a:ext>
            </a:extLst>
          </p:cNvPr>
          <p:cNvSpPr txBox="1"/>
          <p:nvPr/>
        </p:nvSpPr>
        <p:spPr>
          <a:xfrm>
            <a:off x="5262329" y="3549845"/>
            <a:ext cx="51619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Select the TU &amp; PHI to see the ACF details below</a:t>
            </a:r>
          </a:p>
        </p:txBody>
      </p:sp>
      <p:sp>
        <p:nvSpPr>
          <p:cNvPr id="13" name="Rectangle 12">
            <a:extLst>
              <a:ext uri="{FF2B5EF4-FFF2-40B4-BE49-F238E27FC236}">
                <a16:creationId xmlns:a16="http://schemas.microsoft.com/office/drawing/2014/main" id="{CE5C524D-8C02-49C0-8BDC-231CC100FA11}"/>
              </a:ext>
            </a:extLst>
          </p:cNvPr>
          <p:cNvSpPr/>
          <p:nvPr/>
        </p:nvSpPr>
        <p:spPr>
          <a:xfrm>
            <a:off x="5714291" y="3020991"/>
            <a:ext cx="4530856" cy="590220"/>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Arrow: Down 9">
            <a:extLst>
              <a:ext uri="{FF2B5EF4-FFF2-40B4-BE49-F238E27FC236}">
                <a16:creationId xmlns:a16="http://schemas.microsoft.com/office/drawing/2014/main" id="{9F5700C9-9DBE-43C7-9FAA-23280C074238}"/>
              </a:ext>
            </a:extLst>
          </p:cNvPr>
          <p:cNvSpPr/>
          <p:nvPr/>
        </p:nvSpPr>
        <p:spPr>
          <a:xfrm>
            <a:off x="5714291" y="3919177"/>
            <a:ext cx="316664" cy="1495417"/>
          </a:xfrm>
          <a:prstGeom prst="downArrow">
            <a:avLst/>
          </a:prstGeom>
          <a:solidFill>
            <a:srgbClr val="FE7A10"/>
          </a:solidFill>
          <a:ln>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867FD717-87DE-4098-A5C9-5289AB2F8D45}"/>
              </a:ext>
            </a:extLst>
          </p:cNvPr>
          <p:cNvSpPr txBox="1"/>
          <p:nvPr/>
        </p:nvSpPr>
        <p:spPr>
          <a:xfrm>
            <a:off x="7669191" y="4877033"/>
            <a:ext cx="320702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Click Add Activity Report to enter ACF results</a:t>
            </a:r>
          </a:p>
        </p:txBody>
      </p:sp>
      <p:sp>
        <p:nvSpPr>
          <p:cNvPr id="22" name="Rectangle 21">
            <a:extLst>
              <a:ext uri="{FF2B5EF4-FFF2-40B4-BE49-F238E27FC236}">
                <a16:creationId xmlns:a16="http://schemas.microsoft.com/office/drawing/2014/main" id="{CD52858F-4D36-45D3-A8D7-B634DEFB6286}"/>
              </a:ext>
            </a:extLst>
          </p:cNvPr>
          <p:cNvSpPr/>
          <p:nvPr/>
        </p:nvSpPr>
        <p:spPr>
          <a:xfrm>
            <a:off x="581249" y="938590"/>
            <a:ext cx="1695068" cy="873694"/>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Mapping Details/Activity</a:t>
            </a:r>
          </a:p>
        </p:txBody>
      </p:sp>
      <p:sp>
        <p:nvSpPr>
          <p:cNvPr id="23" name="Rectangle 22">
            <a:extLst>
              <a:ext uri="{FF2B5EF4-FFF2-40B4-BE49-F238E27FC236}">
                <a16:creationId xmlns:a16="http://schemas.microsoft.com/office/drawing/2014/main" id="{0E109FD6-3EA9-44CF-AEBF-7F4D7E00AA97}"/>
              </a:ext>
            </a:extLst>
          </p:cNvPr>
          <p:cNvSpPr/>
          <p:nvPr/>
        </p:nvSpPr>
        <p:spPr>
          <a:xfrm>
            <a:off x="1032783" y="660527"/>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sp>
        <p:nvSpPr>
          <p:cNvPr id="24" name="Rectangle 23">
            <a:extLst>
              <a:ext uri="{FF2B5EF4-FFF2-40B4-BE49-F238E27FC236}">
                <a16:creationId xmlns:a16="http://schemas.microsoft.com/office/drawing/2014/main" id="{6E548720-F609-46A3-B908-EA01DB47FFCC}"/>
              </a:ext>
            </a:extLst>
          </p:cNvPr>
          <p:cNvSpPr/>
          <p:nvPr/>
        </p:nvSpPr>
        <p:spPr>
          <a:xfrm>
            <a:off x="2554914" y="952659"/>
            <a:ext cx="1548000"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the TU &amp; PHI</a:t>
            </a:r>
          </a:p>
        </p:txBody>
      </p:sp>
      <p:sp>
        <p:nvSpPr>
          <p:cNvPr id="25" name="Isosceles Triangle 24">
            <a:extLst>
              <a:ext uri="{FF2B5EF4-FFF2-40B4-BE49-F238E27FC236}">
                <a16:creationId xmlns:a16="http://schemas.microsoft.com/office/drawing/2014/main" id="{53567D41-874A-455A-9888-116B8025220E}"/>
              </a:ext>
            </a:extLst>
          </p:cNvPr>
          <p:cNvSpPr/>
          <p:nvPr/>
        </p:nvSpPr>
        <p:spPr>
          <a:xfrm rot="5400000" flipH="1">
            <a:off x="2311976" y="1210076"/>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a:extLst>
              <a:ext uri="{FF2B5EF4-FFF2-40B4-BE49-F238E27FC236}">
                <a16:creationId xmlns:a16="http://schemas.microsoft.com/office/drawing/2014/main" id="{F7474C7A-5CD3-404C-9806-F8689828450B}"/>
              </a:ext>
            </a:extLst>
          </p:cNvPr>
          <p:cNvSpPr/>
          <p:nvPr/>
        </p:nvSpPr>
        <p:spPr>
          <a:xfrm>
            <a:off x="2932914" y="634295"/>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sp>
        <p:nvSpPr>
          <p:cNvPr id="27" name="Isosceles Triangle 26">
            <a:extLst>
              <a:ext uri="{FF2B5EF4-FFF2-40B4-BE49-F238E27FC236}">
                <a16:creationId xmlns:a16="http://schemas.microsoft.com/office/drawing/2014/main" id="{B72B7109-2E62-4186-B7AA-BA0216061DB8}"/>
              </a:ext>
            </a:extLst>
          </p:cNvPr>
          <p:cNvSpPr/>
          <p:nvPr/>
        </p:nvSpPr>
        <p:spPr>
          <a:xfrm rot="5400000" flipH="1">
            <a:off x="4200245" y="1181814"/>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44B5EC0F-1D5C-4A74-9AF6-95D628CC83F5}"/>
              </a:ext>
            </a:extLst>
          </p:cNvPr>
          <p:cNvSpPr/>
          <p:nvPr/>
        </p:nvSpPr>
        <p:spPr>
          <a:xfrm>
            <a:off x="4547999" y="974694"/>
            <a:ext cx="1548000"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Fill the Form and click SAVE DATA</a:t>
            </a:r>
          </a:p>
        </p:txBody>
      </p:sp>
      <p:sp>
        <p:nvSpPr>
          <p:cNvPr id="29" name="Rectangle 28">
            <a:extLst>
              <a:ext uri="{FF2B5EF4-FFF2-40B4-BE49-F238E27FC236}">
                <a16:creationId xmlns:a16="http://schemas.microsoft.com/office/drawing/2014/main" id="{0FAF8A3E-A151-4D68-A5C7-A09ED62DFDEC}"/>
              </a:ext>
            </a:extLst>
          </p:cNvPr>
          <p:cNvSpPr/>
          <p:nvPr/>
        </p:nvSpPr>
        <p:spPr>
          <a:xfrm>
            <a:off x="4982817" y="636523"/>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sp>
        <p:nvSpPr>
          <p:cNvPr id="30" name="Isosceles Triangle 29">
            <a:extLst>
              <a:ext uri="{FF2B5EF4-FFF2-40B4-BE49-F238E27FC236}">
                <a16:creationId xmlns:a16="http://schemas.microsoft.com/office/drawing/2014/main" id="{506F05D7-6BD0-41CA-841E-8542D230E917}"/>
              </a:ext>
            </a:extLst>
          </p:cNvPr>
          <p:cNvSpPr/>
          <p:nvPr/>
        </p:nvSpPr>
        <p:spPr>
          <a:xfrm rot="5400000" flipH="1">
            <a:off x="6193331" y="1258992"/>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1" name="Rectangle 30">
            <a:extLst>
              <a:ext uri="{FF2B5EF4-FFF2-40B4-BE49-F238E27FC236}">
                <a16:creationId xmlns:a16="http://schemas.microsoft.com/office/drawing/2014/main" id="{8DCE2175-9066-44EB-B3CA-128FC52AFC64}"/>
              </a:ext>
            </a:extLst>
          </p:cNvPr>
          <p:cNvSpPr/>
          <p:nvPr/>
        </p:nvSpPr>
        <p:spPr>
          <a:xfrm>
            <a:off x="6541087" y="954097"/>
            <a:ext cx="1826593"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the appropriate facility and click Add Activity Report</a:t>
            </a:r>
          </a:p>
        </p:txBody>
      </p:sp>
      <p:sp>
        <p:nvSpPr>
          <p:cNvPr id="33" name="Rectangle 32">
            <a:extLst>
              <a:ext uri="{FF2B5EF4-FFF2-40B4-BE49-F238E27FC236}">
                <a16:creationId xmlns:a16="http://schemas.microsoft.com/office/drawing/2014/main" id="{0840AD8D-F5A4-471C-B41C-01DCEE45F5F0}"/>
              </a:ext>
            </a:extLst>
          </p:cNvPr>
          <p:cNvSpPr/>
          <p:nvPr/>
        </p:nvSpPr>
        <p:spPr>
          <a:xfrm>
            <a:off x="6708553" y="610510"/>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spTree>
    <p:extLst>
      <p:ext uri="{BB962C8B-B14F-4D97-AF65-F5344CB8AC3E}">
        <p14:creationId xmlns:p14="http://schemas.microsoft.com/office/powerpoint/2010/main" val="16524173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8CE359-723E-4E15-875E-51BD562AA9F5}"/>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Active Case Finding (ACF)</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E5ACC89E-A056-407D-9051-60C4BF8B3742}"/>
              </a:ext>
            </a:extLst>
          </p:cNvPr>
          <p:cNvPicPr>
            <a:picLocks noChangeAspect="1"/>
          </p:cNvPicPr>
          <p:nvPr/>
        </p:nvPicPr>
        <p:blipFill rotWithShape="1">
          <a:blip r:embed="rId2"/>
          <a:srcRect t="5349"/>
          <a:stretch/>
        </p:blipFill>
        <p:spPr>
          <a:xfrm>
            <a:off x="172278" y="2416630"/>
            <a:ext cx="11661913" cy="4103440"/>
          </a:xfrm>
          <a:prstGeom prst="rect">
            <a:avLst/>
          </a:prstGeom>
        </p:spPr>
      </p:pic>
      <p:sp>
        <p:nvSpPr>
          <p:cNvPr id="14" name="Rectangle 13">
            <a:extLst>
              <a:ext uri="{FF2B5EF4-FFF2-40B4-BE49-F238E27FC236}">
                <a16:creationId xmlns:a16="http://schemas.microsoft.com/office/drawing/2014/main" id="{93BACF53-1F88-4381-9376-EE726985430D}"/>
              </a:ext>
            </a:extLst>
          </p:cNvPr>
          <p:cNvSpPr/>
          <p:nvPr/>
        </p:nvSpPr>
        <p:spPr>
          <a:xfrm>
            <a:off x="2534478" y="4982819"/>
            <a:ext cx="1003851" cy="33130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1" name="Right Brace 10">
            <a:extLst>
              <a:ext uri="{FF2B5EF4-FFF2-40B4-BE49-F238E27FC236}">
                <a16:creationId xmlns:a16="http://schemas.microsoft.com/office/drawing/2014/main" id="{53DD0DFD-C491-453D-8793-526E20645971}"/>
              </a:ext>
            </a:extLst>
          </p:cNvPr>
          <p:cNvSpPr/>
          <p:nvPr/>
        </p:nvSpPr>
        <p:spPr>
          <a:xfrm>
            <a:off x="7076660" y="2945417"/>
            <a:ext cx="254391" cy="1870884"/>
          </a:xfrm>
          <a:prstGeom prst="rightBrace">
            <a:avLst>
              <a:gd name="adj1" fmla="val 8333"/>
              <a:gd name="adj2" fmla="val 49204"/>
            </a:avLst>
          </a:prstGeom>
          <a:ln w="38100">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2" name="TextBox 11">
            <a:extLst>
              <a:ext uri="{FF2B5EF4-FFF2-40B4-BE49-F238E27FC236}">
                <a16:creationId xmlns:a16="http://schemas.microsoft.com/office/drawing/2014/main" id="{E77DC4B6-51AB-40FF-A301-8BBEC3D87C1C}"/>
              </a:ext>
            </a:extLst>
          </p:cNvPr>
          <p:cNvSpPr txBox="1"/>
          <p:nvPr/>
        </p:nvSpPr>
        <p:spPr>
          <a:xfrm>
            <a:off x="7331051" y="3696193"/>
            <a:ext cx="18022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Fill the Details</a:t>
            </a:r>
          </a:p>
        </p:txBody>
      </p:sp>
      <p:sp>
        <p:nvSpPr>
          <p:cNvPr id="5" name="TextBox 4">
            <a:extLst>
              <a:ext uri="{FF2B5EF4-FFF2-40B4-BE49-F238E27FC236}">
                <a16:creationId xmlns:a16="http://schemas.microsoft.com/office/drawing/2014/main" id="{D6E467D6-29EB-411C-AD7B-6611213D5F1B}"/>
              </a:ext>
            </a:extLst>
          </p:cNvPr>
          <p:cNvSpPr txBox="1"/>
          <p:nvPr/>
        </p:nvSpPr>
        <p:spPr>
          <a:xfrm>
            <a:off x="3631096" y="5007595"/>
            <a:ext cx="17360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Click Submit</a:t>
            </a:r>
          </a:p>
        </p:txBody>
      </p:sp>
      <p:sp>
        <p:nvSpPr>
          <p:cNvPr id="10" name="Rectangle 9">
            <a:extLst>
              <a:ext uri="{FF2B5EF4-FFF2-40B4-BE49-F238E27FC236}">
                <a16:creationId xmlns:a16="http://schemas.microsoft.com/office/drawing/2014/main" id="{D4FA4F29-CA32-41EB-BE2F-4ED3B6F92302}"/>
              </a:ext>
            </a:extLst>
          </p:cNvPr>
          <p:cNvSpPr/>
          <p:nvPr/>
        </p:nvSpPr>
        <p:spPr>
          <a:xfrm>
            <a:off x="581249" y="938590"/>
            <a:ext cx="1695068" cy="873694"/>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Mapping Details/Activity</a:t>
            </a:r>
          </a:p>
        </p:txBody>
      </p:sp>
      <p:sp>
        <p:nvSpPr>
          <p:cNvPr id="13" name="Rectangle 12">
            <a:extLst>
              <a:ext uri="{FF2B5EF4-FFF2-40B4-BE49-F238E27FC236}">
                <a16:creationId xmlns:a16="http://schemas.microsoft.com/office/drawing/2014/main" id="{6D255051-ED76-4669-8497-B09F3C7B912D}"/>
              </a:ext>
            </a:extLst>
          </p:cNvPr>
          <p:cNvSpPr/>
          <p:nvPr/>
        </p:nvSpPr>
        <p:spPr>
          <a:xfrm>
            <a:off x="1032783" y="660527"/>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sp>
        <p:nvSpPr>
          <p:cNvPr id="15" name="Rectangle 14">
            <a:extLst>
              <a:ext uri="{FF2B5EF4-FFF2-40B4-BE49-F238E27FC236}">
                <a16:creationId xmlns:a16="http://schemas.microsoft.com/office/drawing/2014/main" id="{9787F271-9FAA-407A-8661-07BD0C67DB60}"/>
              </a:ext>
            </a:extLst>
          </p:cNvPr>
          <p:cNvSpPr/>
          <p:nvPr/>
        </p:nvSpPr>
        <p:spPr>
          <a:xfrm>
            <a:off x="2554914" y="952659"/>
            <a:ext cx="1548000"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the TU &amp; PHI</a:t>
            </a:r>
          </a:p>
        </p:txBody>
      </p:sp>
      <p:sp>
        <p:nvSpPr>
          <p:cNvPr id="16" name="Rectangle 15">
            <a:extLst>
              <a:ext uri="{FF2B5EF4-FFF2-40B4-BE49-F238E27FC236}">
                <a16:creationId xmlns:a16="http://schemas.microsoft.com/office/drawing/2014/main" id="{67FE9D89-AFBF-4B75-9E3A-7748C8CC0680}"/>
              </a:ext>
            </a:extLst>
          </p:cNvPr>
          <p:cNvSpPr/>
          <p:nvPr/>
        </p:nvSpPr>
        <p:spPr>
          <a:xfrm>
            <a:off x="2932914" y="634295"/>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sp>
        <p:nvSpPr>
          <p:cNvPr id="17" name="Isosceles Triangle 16">
            <a:extLst>
              <a:ext uri="{FF2B5EF4-FFF2-40B4-BE49-F238E27FC236}">
                <a16:creationId xmlns:a16="http://schemas.microsoft.com/office/drawing/2014/main" id="{C64171BB-03BE-4B2E-9110-036B7A286EF4}"/>
              </a:ext>
            </a:extLst>
          </p:cNvPr>
          <p:cNvSpPr/>
          <p:nvPr/>
        </p:nvSpPr>
        <p:spPr>
          <a:xfrm rot="5400000" flipH="1">
            <a:off x="4200245" y="1181814"/>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8" name="Rectangle 17">
            <a:extLst>
              <a:ext uri="{FF2B5EF4-FFF2-40B4-BE49-F238E27FC236}">
                <a16:creationId xmlns:a16="http://schemas.microsoft.com/office/drawing/2014/main" id="{614596BB-56C4-425A-8BEB-A2CD79E2DFFD}"/>
              </a:ext>
            </a:extLst>
          </p:cNvPr>
          <p:cNvSpPr/>
          <p:nvPr/>
        </p:nvSpPr>
        <p:spPr>
          <a:xfrm>
            <a:off x="4547999" y="974694"/>
            <a:ext cx="1548000"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Fill the Form and click SAVE DATA</a:t>
            </a:r>
          </a:p>
        </p:txBody>
      </p:sp>
      <p:sp>
        <p:nvSpPr>
          <p:cNvPr id="19" name="Rectangle 18">
            <a:extLst>
              <a:ext uri="{FF2B5EF4-FFF2-40B4-BE49-F238E27FC236}">
                <a16:creationId xmlns:a16="http://schemas.microsoft.com/office/drawing/2014/main" id="{37F1899A-6DBD-41D7-8A1F-AA91F3525504}"/>
              </a:ext>
            </a:extLst>
          </p:cNvPr>
          <p:cNvSpPr/>
          <p:nvPr/>
        </p:nvSpPr>
        <p:spPr>
          <a:xfrm>
            <a:off x="4982817" y="636523"/>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sp>
        <p:nvSpPr>
          <p:cNvPr id="20" name="Isosceles Triangle 19">
            <a:extLst>
              <a:ext uri="{FF2B5EF4-FFF2-40B4-BE49-F238E27FC236}">
                <a16:creationId xmlns:a16="http://schemas.microsoft.com/office/drawing/2014/main" id="{1A212634-556D-4E8E-97ED-34C7AB287B61}"/>
              </a:ext>
            </a:extLst>
          </p:cNvPr>
          <p:cNvSpPr/>
          <p:nvPr/>
        </p:nvSpPr>
        <p:spPr>
          <a:xfrm rot="5400000" flipH="1">
            <a:off x="6193331" y="1258992"/>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1" name="Rectangle 20">
            <a:extLst>
              <a:ext uri="{FF2B5EF4-FFF2-40B4-BE49-F238E27FC236}">
                <a16:creationId xmlns:a16="http://schemas.microsoft.com/office/drawing/2014/main" id="{E69C7EC4-259D-4CCD-AAC1-4A2FE3A21ACF}"/>
              </a:ext>
            </a:extLst>
          </p:cNvPr>
          <p:cNvSpPr/>
          <p:nvPr/>
        </p:nvSpPr>
        <p:spPr>
          <a:xfrm>
            <a:off x="6541087" y="954097"/>
            <a:ext cx="1826593"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the appropriate facility and click Add Activity Report</a:t>
            </a:r>
          </a:p>
        </p:txBody>
      </p:sp>
      <p:sp>
        <p:nvSpPr>
          <p:cNvPr id="22" name="Rectangle 21">
            <a:extLst>
              <a:ext uri="{FF2B5EF4-FFF2-40B4-BE49-F238E27FC236}">
                <a16:creationId xmlns:a16="http://schemas.microsoft.com/office/drawing/2014/main" id="{CC42ACA5-12C1-42C0-BC9F-3DF012676BC7}"/>
              </a:ext>
            </a:extLst>
          </p:cNvPr>
          <p:cNvSpPr/>
          <p:nvPr/>
        </p:nvSpPr>
        <p:spPr>
          <a:xfrm>
            <a:off x="6708553" y="610510"/>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sp>
        <p:nvSpPr>
          <p:cNvPr id="23" name="Isosceles Triangle 22">
            <a:extLst>
              <a:ext uri="{FF2B5EF4-FFF2-40B4-BE49-F238E27FC236}">
                <a16:creationId xmlns:a16="http://schemas.microsoft.com/office/drawing/2014/main" id="{B5686B8B-5771-4CE4-ADF9-98EC58FA675C}"/>
              </a:ext>
            </a:extLst>
          </p:cNvPr>
          <p:cNvSpPr/>
          <p:nvPr/>
        </p:nvSpPr>
        <p:spPr>
          <a:xfrm rot="5400000" flipH="1">
            <a:off x="2333890" y="1178643"/>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4" name="Isosceles Triangle 23">
            <a:extLst>
              <a:ext uri="{FF2B5EF4-FFF2-40B4-BE49-F238E27FC236}">
                <a16:creationId xmlns:a16="http://schemas.microsoft.com/office/drawing/2014/main" id="{B00D75DE-26D1-4B30-B8E3-68B104FFBD79}"/>
              </a:ext>
            </a:extLst>
          </p:cNvPr>
          <p:cNvSpPr/>
          <p:nvPr/>
        </p:nvSpPr>
        <p:spPr>
          <a:xfrm rot="5400000" flipH="1">
            <a:off x="8529093" y="1222779"/>
            <a:ext cx="250422" cy="29102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4DBF5B7C-2BE5-404E-A590-9FF7E9B1D28D}"/>
              </a:ext>
            </a:extLst>
          </p:cNvPr>
          <p:cNvSpPr/>
          <p:nvPr/>
        </p:nvSpPr>
        <p:spPr>
          <a:xfrm>
            <a:off x="8863086" y="974694"/>
            <a:ext cx="1548000" cy="859625"/>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Fill the Activity Report Details and click Submit</a:t>
            </a:r>
          </a:p>
        </p:txBody>
      </p:sp>
      <p:sp>
        <p:nvSpPr>
          <p:cNvPr id="26" name="Rectangle 25">
            <a:extLst>
              <a:ext uri="{FF2B5EF4-FFF2-40B4-BE49-F238E27FC236}">
                <a16:creationId xmlns:a16="http://schemas.microsoft.com/office/drawing/2014/main" id="{72973A37-4E28-4820-AED8-C3C29DB54893}"/>
              </a:ext>
            </a:extLst>
          </p:cNvPr>
          <p:cNvSpPr/>
          <p:nvPr/>
        </p:nvSpPr>
        <p:spPr>
          <a:xfrm>
            <a:off x="8905416" y="630477"/>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5</a:t>
            </a:r>
          </a:p>
        </p:txBody>
      </p:sp>
      <p:pic>
        <p:nvPicPr>
          <p:cNvPr id="27" name="Picture 26">
            <a:extLst>
              <a:ext uri="{FF2B5EF4-FFF2-40B4-BE49-F238E27FC236}">
                <a16:creationId xmlns:a16="http://schemas.microsoft.com/office/drawing/2014/main" id="{B1F671AB-CFD2-4CBA-90D3-2EB78F2EC93E}"/>
              </a:ext>
            </a:extLst>
          </p:cNvPr>
          <p:cNvPicPr>
            <a:picLocks noChangeAspect="1"/>
          </p:cNvPicPr>
          <p:nvPr/>
        </p:nvPicPr>
        <p:blipFill>
          <a:blip r:embed="rId3"/>
          <a:stretch>
            <a:fillRect/>
          </a:stretch>
        </p:blipFill>
        <p:spPr>
          <a:xfrm>
            <a:off x="123144" y="5858344"/>
            <a:ext cx="2481471" cy="661725"/>
          </a:xfrm>
          <a:prstGeom prst="rect">
            <a:avLst/>
          </a:prstGeom>
        </p:spPr>
      </p:pic>
    </p:spTree>
    <p:extLst>
      <p:ext uri="{BB962C8B-B14F-4D97-AF65-F5344CB8AC3E}">
        <p14:creationId xmlns:p14="http://schemas.microsoft.com/office/powerpoint/2010/main" val="4357212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p:txBody>
          <a:bodyPr>
            <a:normAutofit fontScale="77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 and management</a:t>
            </a:r>
          </a:p>
          <a:p>
            <a:r>
              <a:rPr lang="en-IN" dirty="0"/>
              <a:t>Closing case</a:t>
            </a:r>
          </a:p>
          <a:p>
            <a:r>
              <a:rPr lang="en-IN" dirty="0"/>
              <a:t>Reinitiating case</a:t>
            </a:r>
          </a:p>
          <a:p>
            <a:r>
              <a:rPr lang="en-IN" dirty="0"/>
              <a:t>Delete a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6" name="Content Placeholder 5">
            <a:extLst>
              <a:ext uri="{FF2B5EF4-FFF2-40B4-BE49-F238E27FC236}">
                <a16:creationId xmlns:a16="http://schemas.microsoft.com/office/drawing/2014/main" id="{51713A43-98BC-4087-961B-CE604222C427}"/>
              </a:ext>
            </a:extLst>
          </p:cNvPr>
          <p:cNvSpPr>
            <a:spLocks noGrp="1"/>
          </p:cNvSpPr>
          <p:nvPr>
            <p:ph sz="half" idx="2"/>
          </p:nvPr>
        </p:nvSpPr>
        <p:spPr/>
        <p:txBody>
          <a:bodyPr/>
          <a:lstStyle/>
          <a:p>
            <a:endParaRPr lang="en-IN"/>
          </a:p>
        </p:txBody>
      </p:sp>
      <p:sp>
        <p:nvSpPr>
          <p:cNvPr id="2" name="Rectangle 1">
            <a:extLst>
              <a:ext uri="{FF2B5EF4-FFF2-40B4-BE49-F238E27FC236}">
                <a16:creationId xmlns:a16="http://schemas.microsoft.com/office/drawing/2014/main" id="{32F556DC-9119-4C86-9462-84D572EFBC0F}"/>
              </a:ext>
            </a:extLst>
          </p:cNvPr>
          <p:cNvSpPr/>
          <p:nvPr/>
        </p:nvSpPr>
        <p:spPr>
          <a:xfrm>
            <a:off x="3867912" y="4906074"/>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68290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FF36-6355-412D-9880-D564C46C3A05}"/>
              </a:ext>
            </a:extLst>
          </p:cNvPr>
          <p:cNvSpPr>
            <a:spLocks noGrp="1"/>
          </p:cNvSpPr>
          <p:nvPr>
            <p:ph type="title"/>
          </p:nvPr>
        </p:nvSpPr>
        <p:spPr>
          <a:solidFill>
            <a:schemeClr val="accent4"/>
          </a:solidFill>
        </p:spPr>
        <p:txBody>
          <a:bodyPr/>
          <a:lstStyle/>
          <a:p>
            <a:r>
              <a:rPr lang="en-GB" dirty="0"/>
              <a:t>Task List</a:t>
            </a:r>
            <a:br>
              <a:rPr lang="en-GB" dirty="0"/>
            </a:br>
            <a:endParaRPr lang="en-IN" dirty="0"/>
          </a:p>
        </p:txBody>
      </p:sp>
      <p:sp>
        <p:nvSpPr>
          <p:cNvPr id="3" name="Content Placeholder 2">
            <a:extLst>
              <a:ext uri="{FF2B5EF4-FFF2-40B4-BE49-F238E27FC236}">
                <a16:creationId xmlns:a16="http://schemas.microsoft.com/office/drawing/2014/main" id="{856041F5-63A1-4A07-8D84-021ED9C5205B}"/>
              </a:ext>
            </a:extLst>
          </p:cNvPr>
          <p:cNvSpPr>
            <a:spLocks noGrp="1"/>
          </p:cNvSpPr>
          <p:nvPr>
            <p:ph idx="1"/>
          </p:nvPr>
        </p:nvSpPr>
        <p:spPr/>
        <p:txBody>
          <a:bodyPr/>
          <a:lstStyle/>
          <a:p>
            <a:r>
              <a:rPr lang="en-GB" dirty="0"/>
              <a:t>Now, we have Task list in Ni-kshay which helps staffs to view patients based on main parameters to take action like Adherence, Outcome date passed patients and Bank details patients.</a:t>
            </a:r>
          </a:p>
          <a:p>
            <a:r>
              <a:rPr lang="en-GB" dirty="0"/>
              <a:t>Task List are available at District, TU and PHI level users.</a:t>
            </a:r>
          </a:p>
          <a:p>
            <a:endParaRPr lang="en-IN" dirty="0"/>
          </a:p>
        </p:txBody>
      </p:sp>
      <p:sp>
        <p:nvSpPr>
          <p:cNvPr id="4" name="TextBox 3">
            <a:extLst>
              <a:ext uri="{FF2B5EF4-FFF2-40B4-BE49-F238E27FC236}">
                <a16:creationId xmlns:a16="http://schemas.microsoft.com/office/drawing/2014/main" id="{A1D8C1F2-D847-45A9-8E13-87C8E3C7BA7B}"/>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Task List</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51470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5"/>
          <p:cNvSpPr txBox="1"/>
          <p:nvPr/>
        </p:nvSpPr>
        <p:spPr>
          <a:xfrm>
            <a:off x="2653750" y="0"/>
            <a:ext cx="95382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Workflow for Return Dispensation</a:t>
            </a:r>
            <a:endParaRPr kumimoji="0" sz="24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10" name="Google Shape;310;p15"/>
          <p:cNvSpPr txBox="1"/>
          <p:nvPr/>
        </p:nvSpPr>
        <p:spPr>
          <a:xfrm>
            <a:off x="549175" y="951912"/>
            <a:ext cx="11372100" cy="5143500"/>
          </a:xfrm>
          <a:prstGeom prst="rect">
            <a:avLst/>
          </a:prstGeom>
          <a:noFill/>
          <a:ln>
            <a:noFill/>
          </a:ln>
        </p:spPr>
        <p:txBody>
          <a:bodyPr spcFirstLastPara="1" wrap="square" lIns="91425" tIns="45700" rIns="91425" bIns="45700" anchor="t" anchorCtr="0">
            <a:noAutofit/>
          </a:bodyPr>
          <a:lstStyle/>
          <a:p>
            <a:pPr marL="444500" marR="0" lvl="1" indent="-317500" algn="l" defTabSz="914400" rtl="0" eaLnBrk="1" fontAlgn="auto" latinLnBrk="0" hangingPunct="1">
              <a:lnSpc>
                <a:spcPct val="110000"/>
              </a:lnSpc>
              <a:spcBef>
                <a:spcPts val="1200"/>
              </a:spcBef>
              <a:spcAft>
                <a:spcPts val="0"/>
              </a:spcAft>
              <a:buClr>
                <a:srgbClr val="000000"/>
              </a:buClr>
              <a:buSzPts val="2000"/>
              <a:buFont typeface="Calibri"/>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311" name="Google Shape;311;p15"/>
          <p:cNvPicPr preferRelativeResize="0"/>
          <p:nvPr/>
        </p:nvPicPr>
        <p:blipFill rotWithShape="1">
          <a:blip r:embed="rId3">
            <a:alphaModFix/>
          </a:blip>
          <a:srcRect/>
          <a:stretch/>
        </p:blipFill>
        <p:spPr>
          <a:xfrm>
            <a:off x="202182" y="1057275"/>
            <a:ext cx="11787636" cy="4629150"/>
          </a:xfrm>
          <a:prstGeom prst="rect">
            <a:avLst/>
          </a:prstGeom>
          <a:noFill/>
          <a:ln>
            <a:noFill/>
          </a:ln>
        </p:spPr>
      </p:pic>
      <p:pic>
        <p:nvPicPr>
          <p:cNvPr id="312" name="Google Shape;312;p15"/>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3BBEFD-3954-4641-B442-137E0AEF3339}"/>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Task List (Web)</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9BA81251-86C8-4F0D-82D9-C330D2B861B0}"/>
              </a:ext>
            </a:extLst>
          </p:cNvPr>
          <p:cNvPicPr>
            <a:picLocks noChangeAspect="1"/>
          </p:cNvPicPr>
          <p:nvPr/>
        </p:nvPicPr>
        <p:blipFill>
          <a:blip r:embed="rId2"/>
          <a:srcRect/>
          <a:stretch/>
        </p:blipFill>
        <p:spPr>
          <a:xfrm>
            <a:off x="983775" y="795130"/>
            <a:ext cx="4345081" cy="5522259"/>
          </a:xfrm>
          <a:prstGeom prst="rect">
            <a:avLst/>
          </a:prstGeom>
          <a:ln>
            <a:solidFill>
              <a:schemeClr val="tx1"/>
            </a:solidFill>
          </a:ln>
        </p:spPr>
      </p:pic>
      <p:sp>
        <p:nvSpPr>
          <p:cNvPr id="10" name="Rectangle 9">
            <a:extLst>
              <a:ext uri="{FF2B5EF4-FFF2-40B4-BE49-F238E27FC236}">
                <a16:creationId xmlns:a16="http://schemas.microsoft.com/office/drawing/2014/main" id="{2F09DED3-405E-4155-B2D6-DD29D5ED4892}"/>
              </a:ext>
            </a:extLst>
          </p:cNvPr>
          <p:cNvSpPr/>
          <p:nvPr/>
        </p:nvSpPr>
        <p:spPr>
          <a:xfrm>
            <a:off x="983775" y="2957879"/>
            <a:ext cx="1143605" cy="279843"/>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300105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3BBEFD-3954-4641-B442-137E0AEF3339}"/>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Task List (Web)</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aphicFrame>
        <p:nvGraphicFramePr>
          <p:cNvPr id="2" name="Table 1">
            <a:extLst>
              <a:ext uri="{FF2B5EF4-FFF2-40B4-BE49-F238E27FC236}">
                <a16:creationId xmlns:a16="http://schemas.microsoft.com/office/drawing/2014/main" id="{098BBC01-A670-FB41-5CB9-DFA676A759C2}"/>
              </a:ext>
            </a:extLst>
          </p:cNvPr>
          <p:cNvGraphicFramePr>
            <a:graphicFrameLocks noGrp="1"/>
          </p:cNvGraphicFramePr>
          <p:nvPr>
            <p:extLst>
              <p:ext uri="{D42A27DB-BD31-4B8C-83A1-F6EECF244321}">
                <p14:modId xmlns:p14="http://schemas.microsoft.com/office/powerpoint/2010/main" val="3360867098"/>
              </p:ext>
            </p:extLst>
          </p:nvPr>
        </p:nvGraphicFramePr>
        <p:xfrm>
          <a:off x="422986" y="892365"/>
          <a:ext cx="10131173" cy="5695723"/>
        </p:xfrm>
        <a:graphic>
          <a:graphicData uri="http://schemas.openxmlformats.org/drawingml/2006/table">
            <a:tbl>
              <a:tblPr>
                <a:tableStyleId>{66E7B655-C571-4936-A472-B0EC13E22957}</a:tableStyleId>
              </a:tblPr>
              <a:tblGrid>
                <a:gridCol w="452642">
                  <a:extLst>
                    <a:ext uri="{9D8B030D-6E8A-4147-A177-3AD203B41FA5}">
                      <a16:colId xmlns:a16="http://schemas.microsoft.com/office/drawing/2014/main" val="4036555409"/>
                    </a:ext>
                  </a:extLst>
                </a:gridCol>
                <a:gridCol w="2276518">
                  <a:extLst>
                    <a:ext uri="{9D8B030D-6E8A-4147-A177-3AD203B41FA5}">
                      <a16:colId xmlns:a16="http://schemas.microsoft.com/office/drawing/2014/main" val="3179697425"/>
                    </a:ext>
                  </a:extLst>
                </a:gridCol>
                <a:gridCol w="4819297">
                  <a:extLst>
                    <a:ext uri="{9D8B030D-6E8A-4147-A177-3AD203B41FA5}">
                      <a16:colId xmlns:a16="http://schemas.microsoft.com/office/drawing/2014/main" val="3907049121"/>
                    </a:ext>
                  </a:extLst>
                </a:gridCol>
                <a:gridCol w="2582716">
                  <a:extLst>
                    <a:ext uri="{9D8B030D-6E8A-4147-A177-3AD203B41FA5}">
                      <a16:colId xmlns:a16="http://schemas.microsoft.com/office/drawing/2014/main" val="274077791"/>
                    </a:ext>
                  </a:extLst>
                </a:gridCol>
              </a:tblGrid>
              <a:tr h="213833">
                <a:tc>
                  <a:txBody>
                    <a:bodyPr/>
                    <a:lstStyle/>
                    <a:p>
                      <a:pPr algn="ctr" fontAlgn="ctr"/>
                      <a:r>
                        <a:rPr lang="en-IN" sz="1200" b="1" u="none" strike="noStrike" dirty="0">
                          <a:effectLst/>
                        </a:rPr>
                        <a:t>S No</a:t>
                      </a:r>
                      <a:endParaRPr lang="en-IN" sz="1200" b="1" i="0" u="none" strike="noStrike" dirty="0">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b="1" u="none" strike="noStrike" dirty="0" err="1">
                          <a:effectLst/>
                        </a:rPr>
                        <a:t>Tasklist</a:t>
                      </a:r>
                      <a:r>
                        <a:rPr lang="en-IN" sz="1200" b="1" u="none" strike="noStrike" dirty="0">
                          <a:effectLst/>
                        </a:rPr>
                        <a:t> metric</a:t>
                      </a:r>
                      <a:endParaRPr lang="en-IN" sz="1200" b="1" i="0" u="none" strike="noStrike" dirty="0">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b="1" u="none" strike="noStrike" dirty="0">
                          <a:effectLst/>
                        </a:rPr>
                        <a:t>Description</a:t>
                      </a:r>
                      <a:endParaRPr lang="en-IN" sz="1200" b="1" i="0" u="none" strike="noStrike" dirty="0">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b="1" u="none" strike="noStrike" dirty="0">
                          <a:effectLst/>
                        </a:rPr>
                        <a:t>Exclusion's</a:t>
                      </a:r>
                      <a:endParaRPr lang="en-IN" sz="1200" b="1" i="0" u="none" strike="noStrike" dirty="0">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2175035518"/>
                  </a:ext>
                </a:extLst>
              </a:tr>
              <a:tr h="213833">
                <a:tc>
                  <a:txBody>
                    <a:bodyPr/>
                    <a:lstStyle/>
                    <a:p>
                      <a:pPr algn="ctr" fontAlgn="ctr"/>
                      <a:r>
                        <a:rPr lang="en-IN" sz="1200" u="none" strike="noStrike">
                          <a:effectLst/>
                        </a:rPr>
                        <a:t>1</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Treatment Outcome Due</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dirty="0">
                          <a:effectLst/>
                        </a:rPr>
                        <a:t>Contains details of beneficiaries whose outcomes are due</a:t>
                      </a:r>
                      <a:endParaRPr lang="en-US" sz="1200" b="0" i="0" u="none" strike="noStrike" dirty="0">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1195288440"/>
                  </a:ext>
                </a:extLst>
              </a:tr>
              <a:tr h="213833">
                <a:tc>
                  <a:txBody>
                    <a:bodyPr/>
                    <a:lstStyle/>
                    <a:p>
                      <a:pPr algn="ctr" fontAlgn="ctr"/>
                      <a:r>
                        <a:rPr lang="en-IN" sz="1200" u="none" strike="noStrike">
                          <a:effectLst/>
                        </a:rPr>
                        <a:t>2</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Bank Details Required</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whose bank details are required</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TPT Beneficiaries excluded</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3225517108"/>
                  </a:ext>
                </a:extLst>
              </a:tr>
              <a:tr h="213833">
                <a:tc>
                  <a:txBody>
                    <a:bodyPr/>
                    <a:lstStyle/>
                    <a:p>
                      <a:pPr algn="ctr" fontAlgn="ctr"/>
                      <a:r>
                        <a:rPr lang="en-IN" sz="1200" u="none" strike="noStrike">
                          <a:effectLst/>
                        </a:rPr>
                        <a:t>3</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HIV status Unknown</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whose HIV Status is unknown</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TPT Beneficiaries excluded</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3193908092"/>
                  </a:ext>
                </a:extLst>
              </a:tr>
              <a:tr h="213833">
                <a:tc>
                  <a:txBody>
                    <a:bodyPr/>
                    <a:lstStyle/>
                    <a:p>
                      <a:pPr algn="ctr" fontAlgn="ctr"/>
                      <a:r>
                        <a:rPr lang="en-IN" sz="1200" u="none" strike="noStrike">
                          <a:effectLst/>
                        </a:rPr>
                        <a:t>4</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Contact tracing due</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who are due for contact tracing.</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TPT Beneficiaries excluded</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450521588"/>
                  </a:ext>
                </a:extLst>
              </a:tr>
              <a:tr h="213833">
                <a:tc>
                  <a:txBody>
                    <a:bodyPr/>
                    <a:lstStyle/>
                    <a:p>
                      <a:pPr algn="ctr" fontAlgn="ctr"/>
                      <a:r>
                        <a:rPr lang="en-IN" sz="1200" u="none" strike="noStrike">
                          <a:effectLst/>
                        </a:rPr>
                        <a:t>5</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Transfer in approval pending</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pending transfer-in approval.</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4215307777"/>
                  </a:ext>
                </a:extLst>
              </a:tr>
              <a:tr h="213833">
                <a:tc>
                  <a:txBody>
                    <a:bodyPr/>
                    <a:lstStyle/>
                    <a:p>
                      <a:pPr algn="ctr" fontAlgn="ctr"/>
                      <a:r>
                        <a:rPr lang="en-IN" sz="1200" u="none" strike="noStrike">
                          <a:effectLst/>
                        </a:rPr>
                        <a:t>6</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Transfer out approval pending</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pending transfer-out approval.</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871206596"/>
                  </a:ext>
                </a:extLst>
              </a:tr>
              <a:tr h="213833">
                <a:tc>
                  <a:txBody>
                    <a:bodyPr/>
                    <a:lstStyle/>
                    <a:p>
                      <a:pPr algn="ctr" fontAlgn="ctr"/>
                      <a:r>
                        <a:rPr lang="en-IN" sz="1200" u="none" strike="noStrike">
                          <a:effectLst/>
                        </a:rPr>
                        <a:t>7</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Deduplication pending</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with pending deduplication.</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3732581196"/>
                  </a:ext>
                </a:extLst>
              </a:tr>
              <a:tr h="417945">
                <a:tc>
                  <a:txBody>
                    <a:bodyPr/>
                    <a:lstStyle/>
                    <a:p>
                      <a:pPr algn="ctr" fontAlgn="ctr"/>
                      <a:r>
                        <a:rPr lang="en-IN" sz="1200" u="none" strike="noStrike">
                          <a:effectLst/>
                        </a:rPr>
                        <a:t>8</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DBT maker pending </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pending approval with DBT Maker</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TPT Beneficiaries excluded</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1084376817"/>
                  </a:ext>
                </a:extLst>
              </a:tr>
              <a:tr h="417945">
                <a:tc>
                  <a:txBody>
                    <a:bodyPr/>
                    <a:lstStyle/>
                    <a:p>
                      <a:pPr algn="ctr" rtl="0" fontAlgn="ctr"/>
                      <a:r>
                        <a:rPr lang="en-IN" sz="1200" u="none" strike="noStrike">
                          <a:effectLst/>
                        </a:rPr>
                        <a:t>9</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DBT checker pending</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with pending approval with DBT Checker</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TPT Beneficiaries excluded</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3363977238"/>
                  </a:ext>
                </a:extLst>
              </a:tr>
              <a:tr h="213833">
                <a:tc>
                  <a:txBody>
                    <a:bodyPr/>
                    <a:lstStyle/>
                    <a:p>
                      <a:pPr algn="ctr" fontAlgn="ctr"/>
                      <a:r>
                        <a:rPr lang="en-IN" sz="1200" u="none" strike="noStrike">
                          <a:effectLst/>
                        </a:rPr>
                        <a:t>10</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Beneficiary approval pending </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pending approval.</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TPT Beneficiaries excluded</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2582954790"/>
                  </a:ext>
                </a:extLst>
              </a:tr>
              <a:tr h="417945">
                <a:tc>
                  <a:txBody>
                    <a:bodyPr/>
                    <a:lstStyle/>
                    <a:p>
                      <a:pPr algn="ctr" rtl="0" fontAlgn="ctr"/>
                      <a:r>
                        <a:rPr lang="en-IN" sz="1200" u="none" strike="noStrike">
                          <a:effectLst/>
                        </a:rPr>
                        <a:t>11</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Adherence Missed 1-3 Days</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who missed adherence for 1-3 days.</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1983536147"/>
                  </a:ext>
                </a:extLst>
              </a:tr>
              <a:tr h="417945">
                <a:tc>
                  <a:txBody>
                    <a:bodyPr/>
                    <a:lstStyle/>
                    <a:p>
                      <a:pPr algn="ctr" fontAlgn="ctr"/>
                      <a:r>
                        <a:rPr lang="en-IN" sz="1200" u="none" strike="noStrike">
                          <a:effectLst/>
                        </a:rPr>
                        <a:t>12</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Adherence Missed 4-7 Days</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dirty="0">
                          <a:effectLst/>
                        </a:rPr>
                        <a:t>Contains details of beneficiaries who missed adherence for 4-7 days.</a:t>
                      </a:r>
                      <a:endParaRPr lang="en-US" sz="1200" b="0" i="0" u="none" strike="noStrike" dirty="0">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2622832446"/>
                  </a:ext>
                </a:extLst>
              </a:tr>
              <a:tr h="417945">
                <a:tc>
                  <a:txBody>
                    <a:bodyPr/>
                    <a:lstStyle/>
                    <a:p>
                      <a:pPr algn="ctr" fontAlgn="ctr"/>
                      <a:r>
                        <a:rPr lang="en-IN" sz="1200" u="none" strike="noStrike">
                          <a:effectLst/>
                        </a:rPr>
                        <a:t>13</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Adherence Missed 8-14 Days</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dirty="0">
                          <a:effectLst/>
                        </a:rPr>
                        <a:t>Contains details of beneficiaries who missed adherence for 8-14 days.</a:t>
                      </a:r>
                      <a:endParaRPr lang="en-US" sz="1200" b="0" i="0" u="none" strike="noStrike" dirty="0">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2747883139"/>
                  </a:ext>
                </a:extLst>
              </a:tr>
              <a:tr h="417945">
                <a:tc>
                  <a:txBody>
                    <a:bodyPr/>
                    <a:lstStyle/>
                    <a:p>
                      <a:pPr algn="ctr" fontAlgn="ctr"/>
                      <a:r>
                        <a:rPr lang="en-IN" sz="1200" u="none" strike="noStrike">
                          <a:effectLst/>
                        </a:rPr>
                        <a:t>14</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Adherence Missed - 15+ Days</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who missed adherence for 15+ days.</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430375615"/>
                  </a:ext>
                </a:extLst>
              </a:tr>
              <a:tr h="417945">
                <a:tc>
                  <a:txBody>
                    <a:bodyPr/>
                    <a:lstStyle/>
                    <a:p>
                      <a:pPr algn="ctr" fontAlgn="ctr"/>
                      <a:r>
                        <a:rPr lang="en-IN" sz="1200" u="none" strike="noStrike">
                          <a:effectLst/>
                        </a:rPr>
                        <a:t>15</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Treatment Outcome Due</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due for treatment outcome assessment.</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1126078200"/>
                  </a:ext>
                </a:extLst>
              </a:tr>
              <a:tr h="417945">
                <a:tc>
                  <a:txBody>
                    <a:bodyPr/>
                    <a:lstStyle/>
                    <a:p>
                      <a:pPr algn="ctr" fontAlgn="ctr"/>
                      <a:r>
                        <a:rPr lang="en-IN" sz="1200" u="none" strike="noStrike">
                          <a:effectLst/>
                        </a:rPr>
                        <a:t>16</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Bank details required</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who have not updated bank details.</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TPT Beneficiaries excluded</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3084312133"/>
                  </a:ext>
                </a:extLst>
              </a:tr>
              <a:tr h="213833">
                <a:tc>
                  <a:txBody>
                    <a:bodyPr/>
                    <a:lstStyle/>
                    <a:p>
                      <a:pPr algn="ctr" fontAlgn="ctr"/>
                      <a:r>
                        <a:rPr lang="en-IN" sz="1200" u="none" strike="noStrike">
                          <a:effectLst/>
                        </a:rPr>
                        <a:t>17</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Refill Due</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due for a refill.</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None</a:t>
                      </a:r>
                      <a:endParaRPr lang="en-IN" sz="1200" b="0" i="0" u="none" strike="noStrike">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4214502607"/>
                  </a:ext>
                </a:extLst>
              </a:tr>
              <a:tr h="213833">
                <a:tc>
                  <a:txBody>
                    <a:bodyPr/>
                    <a:lstStyle/>
                    <a:p>
                      <a:pPr algn="ctr" fontAlgn="ctr"/>
                      <a:r>
                        <a:rPr lang="en-IN" sz="1200" u="none" strike="noStrike">
                          <a:effectLst/>
                        </a:rPr>
                        <a:t>18</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a:effectLst/>
                        </a:rPr>
                        <a:t>Dose not reported today </a:t>
                      </a:r>
                      <a:endParaRPr lang="en-IN"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US" sz="1200" u="none" strike="noStrike">
                          <a:effectLst/>
                        </a:rPr>
                        <a:t>Contains details of beneficiaries who did not report today's dose.</a:t>
                      </a:r>
                      <a:endParaRPr lang="en-US" sz="1200" b="0" i="0" u="none" strike="noStrike">
                        <a:solidFill>
                          <a:srgbClr val="222222"/>
                        </a:solidFill>
                        <a:effectLst/>
                        <a:latin typeface="Roboto" panose="02000000000000000000" pitchFamily="2" charset="0"/>
                      </a:endParaRPr>
                    </a:p>
                  </a:txBody>
                  <a:tcPr marL="7209" marR="7209" marT="7209" marB="0" anchor="ctr"/>
                </a:tc>
                <a:tc>
                  <a:txBody>
                    <a:bodyPr/>
                    <a:lstStyle/>
                    <a:p>
                      <a:pPr algn="ctr" fontAlgn="ctr"/>
                      <a:r>
                        <a:rPr lang="en-IN" sz="1200" u="none" strike="noStrike" dirty="0">
                          <a:effectLst/>
                        </a:rPr>
                        <a:t>None</a:t>
                      </a:r>
                      <a:endParaRPr lang="en-IN" sz="1200" b="0" i="0" u="none" strike="noStrike" dirty="0">
                        <a:solidFill>
                          <a:srgbClr val="222222"/>
                        </a:solidFill>
                        <a:effectLst/>
                        <a:latin typeface="Roboto" panose="02000000000000000000" pitchFamily="2" charset="0"/>
                      </a:endParaRPr>
                    </a:p>
                  </a:txBody>
                  <a:tcPr marL="7209" marR="7209" marT="7209" marB="0" anchor="ctr"/>
                </a:tc>
                <a:extLst>
                  <a:ext uri="{0D108BD9-81ED-4DB2-BD59-A6C34878D82A}">
                    <a16:rowId xmlns:a16="http://schemas.microsoft.com/office/drawing/2014/main" val="2546498752"/>
                  </a:ext>
                </a:extLst>
              </a:tr>
            </a:tbl>
          </a:graphicData>
        </a:graphic>
      </p:graphicFrame>
    </p:spTree>
    <p:extLst>
      <p:ext uri="{BB962C8B-B14F-4D97-AF65-F5344CB8AC3E}">
        <p14:creationId xmlns:p14="http://schemas.microsoft.com/office/powerpoint/2010/main" val="1263781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3"/>
          <p:cNvPicPr preferRelativeResize="0"/>
          <p:nvPr/>
        </p:nvPicPr>
        <p:blipFill rotWithShape="1">
          <a:blip r:embed="rId3"/>
          <a:srcRect/>
          <a:stretch/>
        </p:blipFill>
        <p:spPr>
          <a:xfrm>
            <a:off x="368921" y="2198208"/>
            <a:ext cx="11426025" cy="4314340"/>
          </a:xfrm>
          <a:prstGeom prst="rect">
            <a:avLst/>
          </a:prstGeom>
          <a:noFill/>
          <a:ln w="12700" cap="flat" cmpd="sng">
            <a:solidFill>
              <a:srgbClr val="0C0C0C"/>
            </a:solidFill>
            <a:prstDash val="solid"/>
            <a:round/>
            <a:headEnd type="none" w="sm" len="sm"/>
            <a:tailEnd type="none" w="sm" len="sm"/>
          </a:ln>
        </p:spPr>
      </p:pic>
      <p:sp>
        <p:nvSpPr>
          <p:cNvPr id="318" name="Google Shape;318;p43"/>
          <p:cNvSpPr txBox="1"/>
          <p:nvPr/>
        </p:nvSpPr>
        <p:spPr>
          <a:xfrm>
            <a:off x="2546252" y="17948"/>
            <a:ext cx="719593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How to navigate to Dispensation Module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19" name="Google Shape;319;p43"/>
          <p:cNvSpPr/>
          <p:nvPr/>
        </p:nvSpPr>
        <p:spPr>
          <a:xfrm>
            <a:off x="2989385" y="3778242"/>
            <a:ext cx="2792987" cy="495300"/>
          </a:xfrm>
          <a:prstGeom prst="wedgeRectCallout">
            <a:avLst>
              <a:gd name="adj1" fmla="val -87694"/>
              <a:gd name="adj2" fmla="val -172835"/>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for Dispensation Module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20" name="Google Shape;320;p43"/>
          <p:cNvSpPr/>
          <p:nvPr/>
        </p:nvSpPr>
        <p:spPr>
          <a:xfrm>
            <a:off x="384378" y="2740763"/>
            <a:ext cx="1402599" cy="39432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21" name="Google Shape;321;p43"/>
          <p:cNvSpPr/>
          <p:nvPr/>
        </p:nvSpPr>
        <p:spPr>
          <a:xfrm>
            <a:off x="584306" y="91093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‘Add Dispensation’ Button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 name="Google Shape;322;p43"/>
          <p:cNvSpPr/>
          <p:nvPr/>
        </p:nvSpPr>
        <p:spPr>
          <a:xfrm>
            <a:off x="916271" y="64941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23" name="Google Shape;323;p43"/>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 calcmode="lin" valueType="num">
                                      <p:cBhvr additive="base">
                                        <p:cTn id="7" dur="1000"/>
                                        <p:tgtEl>
                                          <p:spTgt spid="31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9"/>
                                        </p:tgtEl>
                                        <p:attrNameLst>
                                          <p:attrName>style.visibility</p:attrName>
                                        </p:attrNameLst>
                                      </p:cBhvr>
                                      <p:to>
                                        <p:strVal val="visible"/>
                                      </p:to>
                                    </p:set>
                                    <p:animEffect transition="in" filter="fade">
                                      <p:cBhvr>
                                        <p:cTn id="12"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a:xfrm>
            <a:off x="3867911" y="1123837"/>
            <a:ext cx="6104763" cy="5009606"/>
          </a:xfrm>
        </p:spPr>
        <p:txBody>
          <a:bodyPr>
            <a:normAutofit fontScale="92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a:t>
            </a:r>
          </a:p>
          <a:p>
            <a:r>
              <a:rPr lang="en-IN" dirty="0"/>
              <a:t>Closing case</a:t>
            </a:r>
          </a:p>
          <a:p>
            <a:r>
              <a:rPr lang="en-IN" dirty="0"/>
              <a:t>Reinitiating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Tree>
    <p:extLst>
      <p:ext uri="{BB962C8B-B14F-4D97-AF65-F5344CB8AC3E}">
        <p14:creationId xmlns:p14="http://schemas.microsoft.com/office/powerpoint/2010/main" val="3262881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
          <p:cNvSpPr txBox="1"/>
          <p:nvPr/>
        </p:nvSpPr>
        <p:spPr>
          <a:xfrm>
            <a:off x="2569342" y="6957"/>
            <a:ext cx="719593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How to navigate to Dispensation Module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30" name="Google Shape;330;p1"/>
          <p:cNvSpPr/>
          <p:nvPr/>
        </p:nvSpPr>
        <p:spPr>
          <a:xfrm>
            <a:off x="584306" y="91093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‘Add Dispensation’ Button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1"/>
          <p:cNvSpPr/>
          <p:nvPr/>
        </p:nvSpPr>
        <p:spPr>
          <a:xfrm>
            <a:off x="916271" y="64941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2" name="Google Shape;332;p1"/>
          <p:cNvPicPr preferRelativeResize="0"/>
          <p:nvPr/>
        </p:nvPicPr>
        <p:blipFill rotWithShape="1">
          <a:blip r:embed="rId3"/>
          <a:srcRect/>
          <a:stretch/>
        </p:blipFill>
        <p:spPr>
          <a:xfrm>
            <a:off x="676993" y="2234108"/>
            <a:ext cx="10525944" cy="3974480"/>
          </a:xfrm>
          <a:prstGeom prst="rect">
            <a:avLst/>
          </a:prstGeom>
          <a:noFill/>
          <a:ln w="12700" cap="flat" cmpd="sng">
            <a:solidFill>
              <a:srgbClr val="0C0C0C"/>
            </a:solidFill>
            <a:prstDash val="solid"/>
            <a:round/>
            <a:headEnd type="none" w="sm" len="sm"/>
            <a:tailEnd type="none" w="sm" len="sm"/>
          </a:ln>
        </p:spPr>
      </p:pic>
      <p:sp>
        <p:nvSpPr>
          <p:cNvPr id="333" name="Google Shape;333;p1"/>
          <p:cNvSpPr/>
          <p:nvPr/>
        </p:nvSpPr>
        <p:spPr>
          <a:xfrm>
            <a:off x="4619842" y="3762631"/>
            <a:ext cx="2107926" cy="776288"/>
          </a:xfrm>
          <a:prstGeom prst="wedgeRectCallout">
            <a:avLst>
              <a:gd name="adj1" fmla="val -81345"/>
              <a:gd name="adj2" fmla="val -124811"/>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Enter the Episode ID to initiate the search on any Patient’s details</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34" name="Google Shape;334;p1"/>
          <p:cNvSpPr/>
          <p:nvPr/>
        </p:nvSpPr>
        <p:spPr>
          <a:xfrm>
            <a:off x="7886506" y="3319975"/>
            <a:ext cx="1414774" cy="885313"/>
          </a:xfrm>
          <a:prstGeom prst="wedgeRectCallout">
            <a:avLst>
              <a:gd name="adj1" fmla="val -133025"/>
              <a:gd name="adj2" fmla="val -73079"/>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dirty="0">
                <a:ln>
                  <a:noFill/>
                </a:ln>
                <a:solidFill>
                  <a:srgbClr val="000000"/>
                </a:solidFill>
                <a:effectLst/>
                <a:uLnTx/>
                <a:uFillTx/>
                <a:latin typeface="Corbel"/>
                <a:ea typeface="Corbel"/>
                <a:cs typeface="Corbel"/>
                <a:sym typeface="Corbel"/>
              </a:rPr>
              <a:t>Search can also be initiated with the Dispensation ID</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335" name="Google Shape;335;p1"/>
          <p:cNvSpPr/>
          <p:nvPr/>
        </p:nvSpPr>
        <p:spPr>
          <a:xfrm flipH="1">
            <a:off x="2653748" y="4650162"/>
            <a:ext cx="1634470" cy="523220"/>
          </a:xfrm>
          <a:prstGeom prst="wedgeRectCallout">
            <a:avLst>
              <a:gd name="adj1" fmla="val 57797"/>
              <a:gd name="adj2" fmla="val -241200"/>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to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Start the search</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36" name="Google Shape;336;p1"/>
          <p:cNvSpPr/>
          <p:nvPr/>
        </p:nvSpPr>
        <p:spPr>
          <a:xfrm rot="5400000" flipH="1">
            <a:off x="2365748" y="111522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37" name="Google Shape;337;p1"/>
          <p:cNvSpPr/>
          <p:nvPr/>
        </p:nvSpPr>
        <p:spPr>
          <a:xfrm>
            <a:off x="2887190" y="91093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Search by Episode ID or Dispensation ID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 name="Google Shape;338;p1"/>
          <p:cNvSpPr/>
          <p:nvPr/>
        </p:nvSpPr>
        <p:spPr>
          <a:xfrm>
            <a:off x="3219155" y="649412"/>
            <a:ext cx="792000" cy="312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 name="Google Shape;339;p1"/>
          <p:cNvSpPr/>
          <p:nvPr/>
        </p:nvSpPr>
        <p:spPr>
          <a:xfrm>
            <a:off x="2252807" y="3319975"/>
            <a:ext cx="400941" cy="24432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40" name="Google Shape;340;p1"/>
          <p:cNvSpPr txBox="1"/>
          <p:nvPr/>
        </p:nvSpPr>
        <p:spPr>
          <a:xfrm>
            <a:off x="9593852" y="4934213"/>
            <a:ext cx="1396652" cy="1169551"/>
          </a:xfrm>
          <a:prstGeom prst="rect">
            <a:avLst/>
          </a:prstGeom>
          <a:noFill/>
          <a:ln w="38100"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Arial"/>
                <a:ea typeface="Arial"/>
                <a:cs typeface="Arial"/>
                <a:sym typeface="Arial"/>
              </a:rPr>
              <a:t>Dispensation Details can also be added from the Patient Page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41" name="Google Shape;341;p1"/>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1000"/>
                                        <p:tgtEl>
                                          <p:spTgt spid="3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10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4"/>
                                        </p:tgtEl>
                                        <p:attrNameLst>
                                          <p:attrName>style.visibility</p:attrName>
                                        </p:attrNameLst>
                                      </p:cBhvr>
                                      <p:to>
                                        <p:strVal val="visible"/>
                                      </p:to>
                                    </p:set>
                                    <p:animEffect transition="in" filter="fade">
                                      <p:cBhvr>
                                        <p:cTn id="17" dur="1000"/>
                                        <p:tgtEl>
                                          <p:spTgt spid="3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fade">
                                      <p:cBhvr>
                                        <p:cTn id="22"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4"/>
          <p:cNvSpPr/>
          <p:nvPr/>
        </p:nvSpPr>
        <p:spPr>
          <a:xfrm>
            <a:off x="916271"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48" name="Google Shape;348;p44"/>
          <p:cNvSpPr txBox="1"/>
          <p:nvPr/>
        </p:nvSpPr>
        <p:spPr>
          <a:xfrm>
            <a:off x="2558451"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Add Dispensation</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49" name="Google Shape;349;p44"/>
          <p:cNvSpPr/>
          <p:nvPr/>
        </p:nvSpPr>
        <p:spPr>
          <a:xfrm>
            <a:off x="582515" y="8126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Dispensation Tab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50" name="Google Shape;350;p44"/>
          <p:cNvSpPr/>
          <p:nvPr/>
        </p:nvSpPr>
        <p:spPr>
          <a:xfrm>
            <a:off x="914480"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51" name="Google Shape;351;p44"/>
          <p:cNvSpPr/>
          <p:nvPr/>
        </p:nvSpPr>
        <p:spPr>
          <a:xfrm>
            <a:off x="914480" y="650145"/>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352" name="Google Shape;352;p44"/>
          <p:cNvPicPr preferRelativeResize="0"/>
          <p:nvPr/>
        </p:nvPicPr>
        <p:blipFill rotWithShape="1">
          <a:blip r:embed="rId3">
            <a:alphaModFix/>
          </a:blip>
          <a:srcRect l="11669" t="20872" r="565" b="9460"/>
          <a:stretch/>
        </p:blipFill>
        <p:spPr>
          <a:xfrm>
            <a:off x="1619250" y="1842868"/>
            <a:ext cx="10380492" cy="4775524"/>
          </a:xfrm>
          <a:prstGeom prst="rect">
            <a:avLst/>
          </a:prstGeom>
          <a:noFill/>
          <a:ln w="9525" cap="flat" cmpd="sng">
            <a:solidFill>
              <a:schemeClr val="dk2"/>
            </a:solidFill>
            <a:prstDash val="solid"/>
            <a:round/>
            <a:headEnd type="none" w="sm" len="sm"/>
            <a:tailEnd type="none" w="sm" len="sm"/>
          </a:ln>
        </p:spPr>
      </p:pic>
      <p:sp>
        <p:nvSpPr>
          <p:cNvPr id="353" name="Google Shape;353;p44"/>
          <p:cNvSpPr/>
          <p:nvPr/>
        </p:nvSpPr>
        <p:spPr>
          <a:xfrm flipH="1">
            <a:off x="9411293" y="5827070"/>
            <a:ext cx="1634470" cy="523180"/>
          </a:xfrm>
          <a:prstGeom prst="wedgeRectCallout">
            <a:avLst>
              <a:gd name="adj1" fmla="val -47620"/>
              <a:gd name="adj2" fmla="val -221364"/>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to add Dispensations</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54" name="Google Shape;354;p44"/>
          <p:cNvSpPr/>
          <p:nvPr/>
        </p:nvSpPr>
        <p:spPr>
          <a:xfrm>
            <a:off x="10682628" y="4586067"/>
            <a:ext cx="1134234" cy="35169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355" name="Google Shape;355;p44"/>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
          <p:cNvPicPr preferRelativeResize="0"/>
          <p:nvPr/>
        </p:nvPicPr>
        <p:blipFill rotWithShape="1">
          <a:blip r:embed="rId3">
            <a:alphaModFix/>
          </a:blip>
          <a:srcRect l="12816"/>
          <a:stretch/>
        </p:blipFill>
        <p:spPr>
          <a:xfrm>
            <a:off x="1880425" y="1679075"/>
            <a:ext cx="9954961" cy="4637963"/>
          </a:xfrm>
          <a:prstGeom prst="rect">
            <a:avLst/>
          </a:prstGeom>
          <a:noFill/>
          <a:ln w="12700" cap="flat" cmpd="sng">
            <a:solidFill>
              <a:srgbClr val="0C0C0C"/>
            </a:solidFill>
            <a:prstDash val="solid"/>
            <a:round/>
            <a:headEnd type="none" w="sm" len="sm"/>
            <a:tailEnd type="none" w="sm" len="sm"/>
          </a:ln>
        </p:spPr>
      </p:pic>
      <p:sp>
        <p:nvSpPr>
          <p:cNvPr id="361" name="Google Shape;361;p2"/>
          <p:cNvSpPr/>
          <p:nvPr/>
        </p:nvSpPr>
        <p:spPr>
          <a:xfrm>
            <a:off x="916271"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62" name="Google Shape;362;p2"/>
          <p:cNvSpPr/>
          <p:nvPr/>
        </p:nvSpPr>
        <p:spPr>
          <a:xfrm>
            <a:off x="2770174" y="838530"/>
            <a:ext cx="168928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Dispensation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63" name="Google Shape;363;p2"/>
          <p:cNvSpPr/>
          <p:nvPr/>
        </p:nvSpPr>
        <p:spPr>
          <a:xfrm rot="5400000" flipH="1">
            <a:off x="2306345" y="1051858"/>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64" name="Google Shape;364;p2"/>
          <p:cNvSpPr/>
          <p:nvPr/>
        </p:nvSpPr>
        <p:spPr>
          <a:xfrm>
            <a:off x="3148175" y="649412"/>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65" name="Google Shape;365;p2"/>
          <p:cNvSpPr txBox="1"/>
          <p:nvPr/>
        </p:nvSpPr>
        <p:spPr>
          <a:xfrm>
            <a:off x="2555273" y="-9987"/>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Add Dispensation</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66" name="Google Shape;366;p2"/>
          <p:cNvSpPr/>
          <p:nvPr/>
        </p:nvSpPr>
        <p:spPr>
          <a:xfrm flipH="1">
            <a:off x="3940175" y="1783648"/>
            <a:ext cx="5108419" cy="1092566"/>
          </a:xfrm>
          <a:prstGeom prst="wedgeRectCallout">
            <a:avLst>
              <a:gd name="adj1" fmla="val 68764"/>
              <a:gd name="adj2" fmla="val 5430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457200" marR="0" lvl="0" indent="-311150" algn="l" defTabSz="914400" rtl="0" eaLnBrk="1" fontAlgn="auto" latinLnBrk="0" hangingPunct="1">
              <a:lnSpc>
                <a:spcPct val="100000"/>
              </a:lnSpc>
              <a:spcBef>
                <a:spcPts val="0"/>
              </a:spcBef>
              <a:spcAft>
                <a:spcPts val="0"/>
              </a:spcAft>
              <a:buClr>
                <a:srgbClr val="000000"/>
              </a:buClr>
              <a:buSzPts val="13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Enter the “Date of Prescription”</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11150" algn="l" defTabSz="914400" rtl="0" eaLnBrk="1" fontAlgn="auto" latinLnBrk="0" hangingPunct="1">
              <a:lnSpc>
                <a:spcPct val="100000"/>
              </a:lnSpc>
              <a:spcBef>
                <a:spcPts val="0"/>
              </a:spcBef>
              <a:spcAft>
                <a:spcPts val="0"/>
              </a:spcAft>
              <a:buClr>
                <a:srgbClr val="000000"/>
              </a:buClr>
              <a:buSzPts val="13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Type of Regimen gets auto-populated based on the Test Results</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11150" algn="l" defTabSz="914400" rtl="0" eaLnBrk="1" fontAlgn="auto" latinLnBrk="0" hangingPunct="1">
              <a:lnSpc>
                <a:spcPct val="100000"/>
              </a:lnSpc>
              <a:spcBef>
                <a:spcPts val="0"/>
              </a:spcBef>
              <a:spcAft>
                <a:spcPts val="0"/>
              </a:spcAft>
              <a:buClr>
                <a:srgbClr val="000000"/>
              </a:buClr>
              <a:buSzPts val="13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Enter the “Date of  Dispensation”</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11150" algn="l" defTabSz="914400" rtl="0" eaLnBrk="1" fontAlgn="auto" latinLnBrk="0" hangingPunct="1">
              <a:lnSpc>
                <a:spcPct val="100000"/>
              </a:lnSpc>
              <a:spcBef>
                <a:spcPts val="0"/>
              </a:spcBef>
              <a:spcAft>
                <a:spcPts val="0"/>
              </a:spcAft>
              <a:buClr>
                <a:srgbClr val="000000"/>
              </a:buClr>
              <a:buSzPts val="13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“Weight Band” is getting auto-populated based on the patients’ primary data</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367" name="Google Shape;367;p2"/>
          <p:cNvPicPr preferRelativeResize="0"/>
          <p:nvPr/>
        </p:nvPicPr>
        <p:blipFill rotWithShape="1">
          <a:blip r:embed="rId4">
            <a:alphaModFix/>
          </a:blip>
          <a:srcRect/>
          <a:stretch/>
        </p:blipFill>
        <p:spPr>
          <a:xfrm>
            <a:off x="3864487" y="5765779"/>
            <a:ext cx="1692686" cy="437217"/>
          </a:xfrm>
          <a:prstGeom prst="rect">
            <a:avLst/>
          </a:prstGeom>
          <a:noFill/>
          <a:ln>
            <a:noFill/>
          </a:ln>
        </p:spPr>
      </p:pic>
      <p:sp>
        <p:nvSpPr>
          <p:cNvPr id="368" name="Google Shape;368;p2"/>
          <p:cNvSpPr/>
          <p:nvPr/>
        </p:nvSpPr>
        <p:spPr>
          <a:xfrm>
            <a:off x="582515" y="8126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69" name="Google Shape;369;p2"/>
          <p:cNvSpPr/>
          <p:nvPr/>
        </p:nvSpPr>
        <p:spPr>
          <a:xfrm>
            <a:off x="914480"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70" name="Google Shape;370;p2"/>
          <p:cNvSpPr/>
          <p:nvPr/>
        </p:nvSpPr>
        <p:spPr>
          <a:xfrm>
            <a:off x="914480" y="650145"/>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71" name="Google Shape;371;p2"/>
          <p:cNvSpPr/>
          <p:nvPr/>
        </p:nvSpPr>
        <p:spPr>
          <a:xfrm>
            <a:off x="5451575" y="3295050"/>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1</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72" name="Google Shape;372;p2"/>
          <p:cNvSpPr/>
          <p:nvPr/>
        </p:nvSpPr>
        <p:spPr>
          <a:xfrm>
            <a:off x="10023575" y="3295050"/>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2</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73" name="Google Shape;373;p2"/>
          <p:cNvSpPr/>
          <p:nvPr/>
        </p:nvSpPr>
        <p:spPr>
          <a:xfrm>
            <a:off x="5451575" y="3599850"/>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3</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74" name="Google Shape;374;p2"/>
          <p:cNvSpPr/>
          <p:nvPr/>
        </p:nvSpPr>
        <p:spPr>
          <a:xfrm>
            <a:off x="10023575" y="3599850"/>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4</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75" name="Google Shape;375;p2"/>
          <p:cNvSpPr/>
          <p:nvPr/>
        </p:nvSpPr>
        <p:spPr>
          <a:xfrm flipH="1">
            <a:off x="2982366" y="4245776"/>
            <a:ext cx="3991500" cy="276959"/>
          </a:xfrm>
          <a:prstGeom prst="wedgeRectCallout">
            <a:avLst>
              <a:gd name="adj1" fmla="val 58683"/>
              <a:gd name="adj2" fmla="val -108748"/>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200" b="1" i="0" u="none" strike="noStrike" kern="0" cap="none" spc="0" normalizeH="0" baseline="0" noProof="0">
                <a:ln>
                  <a:noFill/>
                </a:ln>
                <a:solidFill>
                  <a:srgbClr val="000000"/>
                </a:solidFill>
                <a:effectLst/>
                <a:uLnTx/>
                <a:uFillTx/>
                <a:latin typeface="Corbel"/>
                <a:ea typeface="Corbel"/>
                <a:cs typeface="Corbel"/>
                <a:sym typeface="Corbel"/>
              </a:rPr>
              <a:t>5</a:t>
            </a:r>
            <a:r>
              <a:rPr kumimoji="0" lang="en-IN" sz="1200" b="0" i="0" u="none" strike="noStrike" kern="0" cap="none" spc="0" normalizeH="0" baseline="0" noProof="0">
                <a:ln>
                  <a:noFill/>
                </a:ln>
                <a:solidFill>
                  <a:srgbClr val="000000"/>
                </a:solidFill>
                <a:effectLst/>
                <a:uLnTx/>
                <a:uFillTx/>
                <a:latin typeface="Corbel"/>
                <a:ea typeface="Corbel"/>
                <a:cs typeface="Corbel"/>
                <a:sym typeface="Corbel"/>
              </a:rPr>
              <a:t>. Phase also gets auto-populated based on the Test Results</a:t>
            </a:r>
            <a:endParaRPr kumimoji="0" sz="12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76" name="Google Shape;376;p2"/>
          <p:cNvSpPr/>
          <p:nvPr/>
        </p:nvSpPr>
        <p:spPr>
          <a:xfrm flipH="1">
            <a:off x="7994326" y="4477883"/>
            <a:ext cx="2820600" cy="292347"/>
          </a:xfrm>
          <a:prstGeom prst="wedgeRectCallout">
            <a:avLst>
              <a:gd name="adj1" fmla="val 3209"/>
              <a:gd name="adj2" fmla="val -142271"/>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300" b="1" i="0" u="none" strike="noStrike" kern="0" cap="none" spc="0" normalizeH="0" baseline="0" noProof="0">
                <a:ln>
                  <a:noFill/>
                </a:ln>
                <a:solidFill>
                  <a:srgbClr val="000000"/>
                </a:solidFill>
                <a:effectLst/>
                <a:uLnTx/>
                <a:uFillTx/>
                <a:latin typeface="Corbel"/>
                <a:ea typeface="Corbel"/>
                <a:cs typeface="Corbel"/>
                <a:sym typeface="Corbel"/>
              </a:rPr>
              <a:t>6.</a:t>
            </a: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 Enter the “Current Weight”</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77" name="Google Shape;377;p2"/>
          <p:cNvSpPr/>
          <p:nvPr/>
        </p:nvSpPr>
        <p:spPr>
          <a:xfrm flipH="1">
            <a:off x="10587037" y="3079227"/>
            <a:ext cx="1437662" cy="1092566"/>
          </a:xfrm>
          <a:prstGeom prst="wedgeRectCallout">
            <a:avLst>
              <a:gd name="adj1" fmla="val -4573"/>
              <a:gd name="adj2" fmla="val -99864"/>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Click here to copy medicine / products from the previous Dispensation</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78" name="Google Shape;378;p2"/>
          <p:cNvSpPr/>
          <p:nvPr/>
        </p:nvSpPr>
        <p:spPr>
          <a:xfrm>
            <a:off x="9646350" y="2302562"/>
            <a:ext cx="2128631" cy="35169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379" name="Google Shape;379;p2"/>
          <p:cNvPicPr preferRelativeResize="0"/>
          <p:nvPr/>
        </p:nvPicPr>
        <p:blipFill rotWithShape="1">
          <a:blip r:embed="rId5">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1"/>
                                        </p:tgtEl>
                                        <p:attrNameLst>
                                          <p:attrName>style.visibility</p:attrName>
                                        </p:attrNameLst>
                                      </p:cBhvr>
                                      <p:to>
                                        <p:strVal val="visible"/>
                                      </p:to>
                                    </p:set>
                                    <p:animEffect transition="in" filter="fade">
                                      <p:cBhvr>
                                        <p:cTn id="12" dur="1000"/>
                                        <p:tgtEl>
                                          <p:spTgt spid="3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2"/>
                                        </p:tgtEl>
                                        <p:attrNameLst>
                                          <p:attrName>style.visibility</p:attrName>
                                        </p:attrNameLst>
                                      </p:cBhvr>
                                      <p:to>
                                        <p:strVal val="visible"/>
                                      </p:to>
                                    </p:set>
                                    <p:animEffect transition="in" filter="fade">
                                      <p:cBhvr>
                                        <p:cTn id="17" dur="1000"/>
                                        <p:tgtEl>
                                          <p:spTgt spid="3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3"/>
                                        </p:tgtEl>
                                        <p:attrNameLst>
                                          <p:attrName>style.visibility</p:attrName>
                                        </p:attrNameLst>
                                      </p:cBhvr>
                                      <p:to>
                                        <p:strVal val="visible"/>
                                      </p:to>
                                    </p:set>
                                    <p:animEffect transition="in" filter="fade">
                                      <p:cBhvr>
                                        <p:cTn id="22" dur="1000"/>
                                        <p:tgtEl>
                                          <p:spTgt spid="3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1000"/>
                                        <p:tgtEl>
                                          <p:spTgt spid="3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5"/>
                                        </p:tgtEl>
                                        <p:attrNameLst>
                                          <p:attrName>style.visibility</p:attrName>
                                        </p:attrNameLst>
                                      </p:cBhvr>
                                      <p:to>
                                        <p:strVal val="visible"/>
                                      </p:to>
                                    </p:set>
                                    <p:animEffect transition="in" filter="fade">
                                      <p:cBhvr>
                                        <p:cTn id="32" dur="1000"/>
                                        <p:tgtEl>
                                          <p:spTgt spid="3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6"/>
                                        </p:tgtEl>
                                        <p:attrNameLst>
                                          <p:attrName>style.visibility</p:attrName>
                                        </p:attrNameLst>
                                      </p:cBhvr>
                                      <p:to>
                                        <p:strVal val="visible"/>
                                      </p:to>
                                    </p:set>
                                    <p:animEffect transition="in" filter="fade">
                                      <p:cBhvr>
                                        <p:cTn id="37" dur="1000"/>
                                        <p:tgtEl>
                                          <p:spTgt spid="3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7"/>
                                        </p:tgtEl>
                                        <p:attrNameLst>
                                          <p:attrName>style.visibility</p:attrName>
                                        </p:attrNameLst>
                                      </p:cBhvr>
                                      <p:to>
                                        <p:strVal val="visible"/>
                                      </p:to>
                                    </p:set>
                                    <p:animEffect transition="in" filter="fade">
                                      <p:cBhvr>
                                        <p:cTn id="42" dur="10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aphicFrame>
        <p:nvGraphicFramePr>
          <p:cNvPr id="384" name="Google Shape;384;p3"/>
          <p:cNvGraphicFramePr/>
          <p:nvPr/>
        </p:nvGraphicFramePr>
        <p:xfrm>
          <a:off x="554038" y="1841500"/>
          <a:ext cx="10669587" cy="4591050"/>
        </p:xfrm>
        <a:graphic>
          <a:graphicData uri="http://schemas.openxmlformats.org/presentationml/2006/ole">
            <mc:AlternateContent xmlns:mc="http://schemas.openxmlformats.org/markup-compatibility/2006">
              <mc:Choice xmlns:v="urn:schemas-microsoft-com:vml" Requires="v">
                <p:oleObj r:id="rId3" imgW="10669587" imgH="4591050" progId="PBrush">
                  <p:embed/>
                </p:oleObj>
              </mc:Choice>
              <mc:Fallback>
                <p:oleObj r:id="rId3" imgW="10669587" imgH="4591050" progId="PBrush">
                  <p:embed/>
                  <p:pic>
                    <p:nvPicPr>
                      <p:cNvPr id="384" name="Google Shape;384;p3"/>
                      <p:cNvPicPr preferRelativeResize="0"/>
                      <p:nvPr/>
                    </p:nvPicPr>
                    <p:blipFill rotWithShape="1">
                      <a:blip r:embed="rId4">
                        <a:alphaModFix/>
                      </a:blip>
                      <a:srcRect/>
                      <a:stretch/>
                    </p:blipFill>
                    <p:spPr>
                      <a:xfrm>
                        <a:off x="554038" y="1841500"/>
                        <a:ext cx="10669587" cy="4591050"/>
                      </a:xfrm>
                      <a:prstGeom prst="rect">
                        <a:avLst/>
                      </a:prstGeom>
                      <a:noFill/>
                      <a:ln w="12700" cap="flat" cmpd="sng">
                        <a:solidFill>
                          <a:schemeClr val="dk1"/>
                        </a:solidFill>
                        <a:prstDash val="solid"/>
                        <a:round/>
                        <a:headEnd type="none" w="sm" len="sm"/>
                        <a:tailEnd type="none" w="sm" len="sm"/>
                      </a:ln>
                    </p:spPr>
                  </p:pic>
                </p:oleObj>
              </mc:Fallback>
            </mc:AlternateContent>
          </a:graphicData>
        </a:graphic>
      </p:graphicFrame>
      <p:sp>
        <p:nvSpPr>
          <p:cNvPr id="385" name="Google Shape;385;p3"/>
          <p:cNvSpPr/>
          <p:nvPr/>
        </p:nvSpPr>
        <p:spPr>
          <a:xfrm>
            <a:off x="916271"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86" name="Google Shape;386;p3"/>
          <p:cNvSpPr/>
          <p:nvPr/>
        </p:nvSpPr>
        <p:spPr>
          <a:xfrm rot="5400000" flipH="1">
            <a:off x="2274515" y="104303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87" name="Google Shape;387;p3"/>
          <p:cNvSpPr txBox="1"/>
          <p:nvPr/>
        </p:nvSpPr>
        <p:spPr>
          <a:xfrm>
            <a:off x="2558387" y="-9624"/>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Add Dispensation</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388" name="Google Shape;388;p3"/>
          <p:cNvSpPr/>
          <p:nvPr/>
        </p:nvSpPr>
        <p:spPr>
          <a:xfrm flipH="1">
            <a:off x="186875" y="6446082"/>
            <a:ext cx="5270757" cy="307777"/>
          </a:xfrm>
          <a:prstGeom prst="wedgeRectCallout">
            <a:avLst>
              <a:gd name="adj1" fmla="val -23989"/>
              <a:gd name="adj2" fmla="val -7035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9</a:t>
            </a: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 Select the “Drug Issuing Facility Type” from these three options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89" name="Google Shape;389;p3"/>
          <p:cNvSpPr/>
          <p:nvPr/>
        </p:nvSpPr>
        <p:spPr>
          <a:xfrm flipH="1">
            <a:off x="7293100" y="6008865"/>
            <a:ext cx="2312940" cy="692457"/>
          </a:xfrm>
          <a:prstGeom prst="wedgeRectCallout">
            <a:avLst>
              <a:gd name="adj1" fmla="val 61112"/>
              <a:gd name="adj2" fmla="val -5021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300" b="1" i="0" u="none" strike="noStrike" kern="0" cap="none" spc="0" normalizeH="0" baseline="0" noProof="0">
                <a:ln>
                  <a:noFill/>
                </a:ln>
                <a:solidFill>
                  <a:srgbClr val="000000"/>
                </a:solidFill>
                <a:effectLst/>
                <a:uLnTx/>
                <a:uFillTx/>
                <a:latin typeface="Corbel"/>
                <a:ea typeface="Corbel"/>
                <a:cs typeface="Corbel"/>
                <a:sym typeface="Corbel"/>
              </a:rPr>
              <a:t>10.</a:t>
            </a: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 Select the “Drug Issuing Facility Name” from the drop down option</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390" name="Google Shape;390;p3"/>
          <p:cNvPicPr preferRelativeResize="0"/>
          <p:nvPr/>
        </p:nvPicPr>
        <p:blipFill rotWithShape="1">
          <a:blip r:embed="rId5">
            <a:alphaModFix/>
          </a:blip>
          <a:srcRect/>
          <a:stretch/>
        </p:blipFill>
        <p:spPr>
          <a:xfrm>
            <a:off x="4172917" y="6008865"/>
            <a:ext cx="1611834" cy="437217"/>
          </a:xfrm>
          <a:prstGeom prst="rect">
            <a:avLst/>
          </a:prstGeom>
          <a:noFill/>
          <a:ln>
            <a:noFill/>
          </a:ln>
        </p:spPr>
      </p:pic>
      <p:sp>
        <p:nvSpPr>
          <p:cNvPr id="391" name="Google Shape;391;p3"/>
          <p:cNvSpPr/>
          <p:nvPr/>
        </p:nvSpPr>
        <p:spPr>
          <a:xfrm>
            <a:off x="582515" y="8126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92" name="Google Shape;392;p3"/>
          <p:cNvSpPr/>
          <p:nvPr/>
        </p:nvSpPr>
        <p:spPr>
          <a:xfrm>
            <a:off x="914480"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93" name="Google Shape;393;p3"/>
          <p:cNvSpPr/>
          <p:nvPr/>
        </p:nvSpPr>
        <p:spPr>
          <a:xfrm flipH="1">
            <a:off x="3072487" y="5304103"/>
            <a:ext cx="1894500" cy="307800"/>
          </a:xfrm>
          <a:prstGeom prst="wedgeRectCallout">
            <a:avLst>
              <a:gd name="adj1" fmla="val 2627"/>
              <a:gd name="adj2" fmla="val -94518"/>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7. </a:t>
            </a: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Select the State</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94" name="Google Shape;394;p3"/>
          <p:cNvSpPr/>
          <p:nvPr/>
        </p:nvSpPr>
        <p:spPr>
          <a:xfrm flipH="1">
            <a:off x="6151130" y="5362071"/>
            <a:ext cx="1668296" cy="307800"/>
          </a:xfrm>
          <a:prstGeom prst="wedgeRectCallout">
            <a:avLst>
              <a:gd name="adj1" fmla="val -15751"/>
              <a:gd name="adj2" fmla="val -183141"/>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300" b="1" i="0" u="none" strike="noStrike" kern="0" cap="none" spc="0" normalizeH="0" baseline="0" noProof="0">
                <a:ln>
                  <a:noFill/>
                </a:ln>
                <a:solidFill>
                  <a:srgbClr val="000000"/>
                </a:solidFill>
                <a:effectLst/>
                <a:uLnTx/>
                <a:uFillTx/>
                <a:latin typeface="Corbel"/>
                <a:ea typeface="Corbel"/>
                <a:cs typeface="Corbel"/>
                <a:sym typeface="Corbel"/>
              </a:rPr>
              <a:t>8</a:t>
            </a: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 Select the District</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95" name="Google Shape;395;p3"/>
          <p:cNvSpPr/>
          <p:nvPr/>
        </p:nvSpPr>
        <p:spPr>
          <a:xfrm>
            <a:off x="2694487" y="828254"/>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Dispensation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96" name="Google Shape;396;p3"/>
          <p:cNvSpPr/>
          <p:nvPr/>
        </p:nvSpPr>
        <p:spPr>
          <a:xfrm>
            <a:off x="3072487" y="639136"/>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97" name="Google Shape;397;p3"/>
          <p:cNvSpPr/>
          <p:nvPr/>
        </p:nvSpPr>
        <p:spPr>
          <a:xfrm>
            <a:off x="5030550" y="849135"/>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Drug Issuing Facility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98" name="Google Shape;398;p3"/>
          <p:cNvSpPr/>
          <p:nvPr/>
        </p:nvSpPr>
        <p:spPr>
          <a:xfrm>
            <a:off x="914480" y="650145"/>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399" name="Google Shape;399;p3"/>
          <p:cNvSpPr/>
          <p:nvPr/>
        </p:nvSpPr>
        <p:spPr>
          <a:xfrm>
            <a:off x="5457632" y="639136"/>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00" name="Google Shape;400;p3"/>
          <p:cNvSpPr/>
          <p:nvPr/>
        </p:nvSpPr>
        <p:spPr>
          <a:xfrm rot="5400000" flipH="1">
            <a:off x="4492519" y="105325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01" name="Google Shape;401;p3"/>
          <p:cNvSpPr/>
          <p:nvPr/>
        </p:nvSpPr>
        <p:spPr>
          <a:xfrm>
            <a:off x="8560501" y="3383572"/>
            <a:ext cx="1655062" cy="30260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02" name="Google Shape;402;p3"/>
          <p:cNvSpPr/>
          <p:nvPr/>
        </p:nvSpPr>
        <p:spPr>
          <a:xfrm flipH="1">
            <a:off x="9531331" y="3716387"/>
            <a:ext cx="1655061" cy="655588"/>
          </a:xfrm>
          <a:prstGeom prst="wedgeRectCallout">
            <a:avLst>
              <a:gd name="adj1" fmla="val 61112"/>
              <a:gd name="adj2" fmla="val -5021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03" name="Google Shape;403;p3"/>
          <p:cNvSpPr txBox="1"/>
          <p:nvPr/>
        </p:nvSpPr>
        <p:spPr>
          <a:xfrm>
            <a:off x="9531332" y="3673422"/>
            <a:ext cx="1455756" cy="160043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The weight band is auto populated and is editable with the other weight band options available in the dropdown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4" name="Google Shape;404;p3"/>
          <p:cNvPicPr preferRelativeResize="0"/>
          <p:nvPr/>
        </p:nvPicPr>
        <p:blipFill rotWithShape="1">
          <a:blip r:embed="rId6">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1000"/>
                                        <p:tgtEl>
                                          <p:spTgt spid="3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4"/>
                                        </p:tgtEl>
                                        <p:attrNameLst>
                                          <p:attrName>style.visibility</p:attrName>
                                        </p:attrNameLst>
                                      </p:cBhvr>
                                      <p:to>
                                        <p:strVal val="visible"/>
                                      </p:to>
                                    </p:set>
                                    <p:animEffect transition="in" filter="fade">
                                      <p:cBhvr>
                                        <p:cTn id="12" dur="1000"/>
                                        <p:tgtEl>
                                          <p:spTgt spid="3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8"/>
                                        </p:tgtEl>
                                        <p:attrNameLst>
                                          <p:attrName>style.visibility</p:attrName>
                                        </p:attrNameLst>
                                      </p:cBhvr>
                                      <p:to>
                                        <p:strVal val="visible"/>
                                      </p:to>
                                    </p:set>
                                    <p:animEffect transition="in" filter="fade">
                                      <p:cBhvr>
                                        <p:cTn id="17" dur="1000"/>
                                        <p:tgtEl>
                                          <p:spTgt spid="3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9"/>
                                        </p:tgtEl>
                                        <p:attrNameLst>
                                          <p:attrName>style.visibility</p:attrName>
                                        </p:attrNameLst>
                                      </p:cBhvr>
                                      <p:to>
                                        <p:strVal val="visible"/>
                                      </p:to>
                                    </p:set>
                                    <p:animEffect transition="in" filter="fade">
                                      <p:cBhvr>
                                        <p:cTn id="22" dur="1000"/>
                                        <p:tgtEl>
                                          <p:spTgt spid="3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2"/>
                                        </p:tgtEl>
                                        <p:attrNameLst>
                                          <p:attrName>style.visibility</p:attrName>
                                        </p:attrNameLst>
                                      </p:cBhvr>
                                      <p:to>
                                        <p:strVal val="visible"/>
                                      </p:to>
                                    </p:set>
                                    <p:animEffect transition="in" filter="fade">
                                      <p:cBhvr>
                                        <p:cTn id="27"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45"/>
          <p:cNvPicPr preferRelativeResize="0"/>
          <p:nvPr/>
        </p:nvPicPr>
        <p:blipFill rotWithShape="1">
          <a:blip r:embed="rId3">
            <a:alphaModFix/>
          </a:blip>
          <a:srcRect/>
          <a:stretch/>
        </p:blipFill>
        <p:spPr>
          <a:xfrm>
            <a:off x="407694" y="1697975"/>
            <a:ext cx="11596970" cy="4744954"/>
          </a:xfrm>
          <a:prstGeom prst="rect">
            <a:avLst/>
          </a:prstGeom>
          <a:noFill/>
          <a:ln>
            <a:noFill/>
          </a:ln>
        </p:spPr>
      </p:pic>
      <p:pic>
        <p:nvPicPr>
          <p:cNvPr id="410" name="Google Shape;410;p45"/>
          <p:cNvPicPr preferRelativeResize="0"/>
          <p:nvPr/>
        </p:nvPicPr>
        <p:blipFill rotWithShape="1">
          <a:blip r:embed="rId4">
            <a:alphaModFix/>
          </a:blip>
          <a:srcRect/>
          <a:stretch/>
        </p:blipFill>
        <p:spPr>
          <a:xfrm>
            <a:off x="992370" y="2978870"/>
            <a:ext cx="1865129" cy="450129"/>
          </a:xfrm>
          <a:prstGeom prst="rect">
            <a:avLst/>
          </a:prstGeom>
          <a:noFill/>
          <a:ln>
            <a:noFill/>
          </a:ln>
        </p:spPr>
      </p:pic>
      <p:sp>
        <p:nvSpPr>
          <p:cNvPr id="411" name="Google Shape;411;p45"/>
          <p:cNvSpPr/>
          <p:nvPr/>
        </p:nvSpPr>
        <p:spPr>
          <a:xfrm flipH="1">
            <a:off x="7113514" y="4182860"/>
            <a:ext cx="4911185" cy="1492676"/>
          </a:xfrm>
          <a:prstGeom prst="wedgeRectCallout">
            <a:avLst>
              <a:gd name="adj1" fmla="val 141421"/>
              <a:gd name="adj2" fmla="val -123674"/>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Click on “Add”  if required to add more product(s)</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Select the “Source” from the list</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Select the prescribed product name from the drop down option, it is a mandatory field. </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It is an auto-populated field based on the chosen product </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Enter the “Quantity” as per the prescription,  it is a mandatory field.</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12" name="Google Shape;412;p45"/>
          <p:cNvSpPr txBox="1"/>
          <p:nvPr/>
        </p:nvSpPr>
        <p:spPr>
          <a:xfrm>
            <a:off x="2555273" y="-9987"/>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Add Dispensation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 name="Google Shape;413;p45"/>
          <p:cNvSpPr/>
          <p:nvPr/>
        </p:nvSpPr>
        <p:spPr>
          <a:xfrm>
            <a:off x="11371950" y="1567175"/>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1</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14" name="Google Shape;414;p45"/>
          <p:cNvSpPr/>
          <p:nvPr/>
        </p:nvSpPr>
        <p:spPr>
          <a:xfrm>
            <a:off x="702227" y="2127300"/>
            <a:ext cx="515400" cy="4617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*2</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15" name="Google Shape;415;p45"/>
          <p:cNvSpPr/>
          <p:nvPr/>
        </p:nvSpPr>
        <p:spPr>
          <a:xfrm>
            <a:off x="9692435" y="2101955"/>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5</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16" name="Google Shape;416;p45"/>
          <p:cNvSpPr/>
          <p:nvPr/>
        </p:nvSpPr>
        <p:spPr>
          <a:xfrm>
            <a:off x="916271"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17" name="Google Shape;417;p45"/>
          <p:cNvSpPr/>
          <p:nvPr/>
        </p:nvSpPr>
        <p:spPr>
          <a:xfrm rot="5400000" flipH="1">
            <a:off x="2274515" y="104303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18" name="Google Shape;418;p45"/>
          <p:cNvSpPr/>
          <p:nvPr/>
        </p:nvSpPr>
        <p:spPr>
          <a:xfrm>
            <a:off x="582515" y="8126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19" name="Google Shape;419;p45"/>
          <p:cNvSpPr/>
          <p:nvPr/>
        </p:nvSpPr>
        <p:spPr>
          <a:xfrm>
            <a:off x="914480"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20" name="Google Shape;420;p45"/>
          <p:cNvSpPr/>
          <p:nvPr/>
        </p:nvSpPr>
        <p:spPr>
          <a:xfrm>
            <a:off x="2694487" y="828254"/>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Dispensation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21" name="Google Shape;421;p45"/>
          <p:cNvSpPr/>
          <p:nvPr/>
        </p:nvSpPr>
        <p:spPr>
          <a:xfrm>
            <a:off x="3072487" y="639136"/>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22" name="Google Shape;422;p45"/>
          <p:cNvSpPr/>
          <p:nvPr/>
        </p:nvSpPr>
        <p:spPr>
          <a:xfrm>
            <a:off x="5030550" y="849135"/>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Drug Issuing Facility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23" name="Google Shape;423;p45"/>
          <p:cNvSpPr/>
          <p:nvPr/>
        </p:nvSpPr>
        <p:spPr>
          <a:xfrm>
            <a:off x="914480" y="650145"/>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24" name="Google Shape;424;p45"/>
          <p:cNvSpPr/>
          <p:nvPr/>
        </p:nvSpPr>
        <p:spPr>
          <a:xfrm>
            <a:off x="5457632" y="639136"/>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25" name="Google Shape;425;p45"/>
          <p:cNvSpPr/>
          <p:nvPr/>
        </p:nvSpPr>
        <p:spPr>
          <a:xfrm rot="5400000" flipH="1">
            <a:off x="4492519" y="105325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26" name="Google Shape;426;p45"/>
          <p:cNvSpPr/>
          <p:nvPr/>
        </p:nvSpPr>
        <p:spPr>
          <a:xfrm>
            <a:off x="7381330" y="849135"/>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Product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27" name="Google Shape;427;p45"/>
          <p:cNvSpPr/>
          <p:nvPr/>
        </p:nvSpPr>
        <p:spPr>
          <a:xfrm>
            <a:off x="7808412" y="639136"/>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28" name="Google Shape;428;p45"/>
          <p:cNvSpPr/>
          <p:nvPr/>
        </p:nvSpPr>
        <p:spPr>
          <a:xfrm rot="5400000" flipH="1">
            <a:off x="6843299" y="105325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29" name="Google Shape;429;p45"/>
          <p:cNvSpPr/>
          <p:nvPr/>
        </p:nvSpPr>
        <p:spPr>
          <a:xfrm rot="10800000">
            <a:off x="187337" y="1744240"/>
            <a:ext cx="288000" cy="1413619"/>
          </a:xfrm>
          <a:prstGeom prst="rightBrace">
            <a:avLst>
              <a:gd name="adj1" fmla="val 8333"/>
              <a:gd name="adj2" fmla="val 50000"/>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30" name="Google Shape;430;p45"/>
          <p:cNvSpPr/>
          <p:nvPr/>
        </p:nvSpPr>
        <p:spPr>
          <a:xfrm>
            <a:off x="4226983" y="2127300"/>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3</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31" name="Google Shape;431;p45"/>
          <p:cNvSpPr/>
          <p:nvPr/>
        </p:nvSpPr>
        <p:spPr>
          <a:xfrm>
            <a:off x="6561543" y="2096550"/>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4</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432" name="Google Shape;432;p45"/>
          <p:cNvPicPr preferRelativeResize="0"/>
          <p:nvPr/>
        </p:nvPicPr>
        <p:blipFill rotWithShape="1">
          <a:blip r:embed="rId5">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10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3"/>
                                        </p:tgtEl>
                                        <p:attrNameLst>
                                          <p:attrName>style.visibility</p:attrName>
                                        </p:attrNameLst>
                                      </p:cBhvr>
                                      <p:to>
                                        <p:strVal val="visible"/>
                                      </p:to>
                                    </p:set>
                                    <p:animEffect transition="in" filter="fade">
                                      <p:cBhvr>
                                        <p:cTn id="12" dur="1000"/>
                                        <p:tgtEl>
                                          <p:spTgt spid="4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4"/>
                                        </p:tgtEl>
                                        <p:attrNameLst>
                                          <p:attrName>style.visibility</p:attrName>
                                        </p:attrNameLst>
                                      </p:cBhvr>
                                      <p:to>
                                        <p:strVal val="visible"/>
                                      </p:to>
                                    </p:set>
                                    <p:animEffect transition="in" filter="fade">
                                      <p:cBhvr>
                                        <p:cTn id="17" dur="1000"/>
                                        <p:tgtEl>
                                          <p:spTgt spid="4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5"/>
                                        </p:tgtEl>
                                        <p:attrNameLst>
                                          <p:attrName>style.visibility</p:attrName>
                                        </p:attrNameLst>
                                      </p:cBhvr>
                                      <p:to>
                                        <p:strVal val="visible"/>
                                      </p:to>
                                    </p:set>
                                    <p:animEffect transition="in" filter="fade">
                                      <p:cBhvr>
                                        <p:cTn id="22" dur="1000"/>
                                        <p:tgtEl>
                                          <p:spTgt spid="4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2"/>
                                        </p:tgtEl>
                                        <p:attrNameLst>
                                          <p:attrName>style.visibility</p:attrName>
                                        </p:attrNameLst>
                                      </p:cBhvr>
                                      <p:to>
                                        <p:strVal val="visible"/>
                                      </p:to>
                                    </p:set>
                                    <p:animEffect transition="in" filter="fade">
                                      <p:cBhvr>
                                        <p:cTn id="27" dur="1000"/>
                                        <p:tgtEl>
                                          <p:spTgt spid="4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1"/>
                                        </p:tgtEl>
                                        <p:attrNameLst>
                                          <p:attrName>style.visibility</p:attrName>
                                        </p:attrNameLst>
                                      </p:cBhvr>
                                      <p:to>
                                        <p:strVal val="visible"/>
                                      </p:to>
                                    </p:set>
                                    <p:animEffect transition="in" filter="fade">
                                      <p:cBhvr>
                                        <p:cTn id="32"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4"/>
          <p:cNvPicPr preferRelativeResize="0"/>
          <p:nvPr/>
        </p:nvPicPr>
        <p:blipFill rotWithShape="1">
          <a:blip r:embed="rId3">
            <a:alphaModFix/>
          </a:blip>
          <a:srcRect/>
          <a:stretch/>
        </p:blipFill>
        <p:spPr>
          <a:xfrm>
            <a:off x="331336" y="1507458"/>
            <a:ext cx="11693363" cy="5236242"/>
          </a:xfrm>
          <a:prstGeom prst="rect">
            <a:avLst/>
          </a:prstGeom>
          <a:noFill/>
          <a:ln>
            <a:noFill/>
          </a:ln>
        </p:spPr>
      </p:pic>
      <p:sp>
        <p:nvSpPr>
          <p:cNvPr id="438" name="Google Shape;438;p4"/>
          <p:cNvSpPr/>
          <p:nvPr/>
        </p:nvSpPr>
        <p:spPr>
          <a:xfrm flipH="1">
            <a:off x="7131299" y="3729361"/>
            <a:ext cx="4911185" cy="2693005"/>
          </a:xfrm>
          <a:prstGeom prst="wedgeRectCallout">
            <a:avLst>
              <a:gd name="adj1" fmla="val 172549"/>
              <a:gd name="adj2" fmla="val -7380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Click on “Add”  if required to add more product(s)</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Selected the “Source” as NTEP from the list</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Select the prescribed product name from the drop down option, it is a mandatory field.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Select the batch number from the drop down option, it is a mandatory field.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The Available quantity of the product is shown as a display only field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Select the quantity less than or equal to the available quantity.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5240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5240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Please Note- Products with zero quantities would not get listed in the “Product name” dropdown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39" name="Google Shape;439;p4"/>
          <p:cNvSpPr txBox="1"/>
          <p:nvPr/>
        </p:nvSpPr>
        <p:spPr>
          <a:xfrm>
            <a:off x="2555272" y="-13259"/>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Add Dispensation- NTEP Product addition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0" name="Google Shape;440;p4"/>
          <p:cNvSpPr/>
          <p:nvPr/>
        </p:nvSpPr>
        <p:spPr>
          <a:xfrm>
            <a:off x="11093367" y="1428377"/>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1</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41" name="Google Shape;441;p4"/>
          <p:cNvSpPr/>
          <p:nvPr/>
        </p:nvSpPr>
        <p:spPr>
          <a:xfrm>
            <a:off x="1383013" y="2071868"/>
            <a:ext cx="288001" cy="331116"/>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2</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42" name="Google Shape;442;p4"/>
          <p:cNvSpPr/>
          <p:nvPr/>
        </p:nvSpPr>
        <p:spPr>
          <a:xfrm>
            <a:off x="9692435" y="2038401"/>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5</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43" name="Google Shape;443;p4"/>
          <p:cNvSpPr/>
          <p:nvPr/>
        </p:nvSpPr>
        <p:spPr>
          <a:xfrm>
            <a:off x="916271"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44" name="Google Shape;444;p4"/>
          <p:cNvSpPr/>
          <p:nvPr/>
        </p:nvSpPr>
        <p:spPr>
          <a:xfrm rot="5400000" flipH="1">
            <a:off x="2274515" y="104303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45" name="Google Shape;445;p4"/>
          <p:cNvSpPr/>
          <p:nvPr/>
        </p:nvSpPr>
        <p:spPr>
          <a:xfrm>
            <a:off x="582515" y="8126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46" name="Google Shape;446;p4"/>
          <p:cNvSpPr/>
          <p:nvPr/>
        </p:nvSpPr>
        <p:spPr>
          <a:xfrm>
            <a:off x="914480"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47" name="Google Shape;447;p4"/>
          <p:cNvSpPr/>
          <p:nvPr/>
        </p:nvSpPr>
        <p:spPr>
          <a:xfrm>
            <a:off x="2694487" y="828254"/>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Dispensation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48" name="Google Shape;448;p4"/>
          <p:cNvSpPr/>
          <p:nvPr/>
        </p:nvSpPr>
        <p:spPr>
          <a:xfrm>
            <a:off x="3072487" y="639136"/>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49" name="Google Shape;449;p4"/>
          <p:cNvSpPr/>
          <p:nvPr/>
        </p:nvSpPr>
        <p:spPr>
          <a:xfrm>
            <a:off x="5030550" y="849135"/>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Drug Issuing Facility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50" name="Google Shape;450;p4"/>
          <p:cNvSpPr/>
          <p:nvPr/>
        </p:nvSpPr>
        <p:spPr>
          <a:xfrm>
            <a:off x="914480" y="650145"/>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51" name="Google Shape;451;p4"/>
          <p:cNvSpPr/>
          <p:nvPr/>
        </p:nvSpPr>
        <p:spPr>
          <a:xfrm>
            <a:off x="5457632" y="639136"/>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52" name="Google Shape;452;p4"/>
          <p:cNvSpPr/>
          <p:nvPr/>
        </p:nvSpPr>
        <p:spPr>
          <a:xfrm rot="5400000" flipH="1">
            <a:off x="4492519" y="105325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53" name="Google Shape;453;p4"/>
          <p:cNvSpPr/>
          <p:nvPr/>
        </p:nvSpPr>
        <p:spPr>
          <a:xfrm>
            <a:off x="7381330" y="849135"/>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Product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54" name="Google Shape;454;p4"/>
          <p:cNvSpPr/>
          <p:nvPr/>
        </p:nvSpPr>
        <p:spPr>
          <a:xfrm>
            <a:off x="7808412" y="639136"/>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55" name="Google Shape;455;p4"/>
          <p:cNvSpPr/>
          <p:nvPr/>
        </p:nvSpPr>
        <p:spPr>
          <a:xfrm rot="5400000" flipH="1">
            <a:off x="6843299" y="105325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56" name="Google Shape;456;p4"/>
          <p:cNvSpPr/>
          <p:nvPr/>
        </p:nvSpPr>
        <p:spPr>
          <a:xfrm rot="10800000">
            <a:off x="187337" y="1744240"/>
            <a:ext cx="288000" cy="1413619"/>
          </a:xfrm>
          <a:prstGeom prst="rightBrace">
            <a:avLst>
              <a:gd name="adj1" fmla="val 8333"/>
              <a:gd name="adj2" fmla="val 50000"/>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57" name="Google Shape;457;p4"/>
          <p:cNvSpPr/>
          <p:nvPr/>
        </p:nvSpPr>
        <p:spPr>
          <a:xfrm>
            <a:off x="4226983" y="2127300"/>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3</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58" name="Google Shape;458;p4"/>
          <p:cNvSpPr/>
          <p:nvPr/>
        </p:nvSpPr>
        <p:spPr>
          <a:xfrm>
            <a:off x="6667312" y="2038380"/>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4</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59" name="Google Shape;459;p4"/>
          <p:cNvSpPr/>
          <p:nvPr/>
        </p:nvSpPr>
        <p:spPr>
          <a:xfrm>
            <a:off x="11237367" y="2071868"/>
            <a:ext cx="288000" cy="261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6</a:t>
            </a:r>
            <a:endParaRPr kumimoji="0" sz="1400" b="1"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460" name="Google Shape;460;p4"/>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1000"/>
                                        <p:tgtEl>
                                          <p:spTgt spid="4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10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Effect transition="in" filter="fade">
                                      <p:cBhvr>
                                        <p:cTn id="17" dur="1000"/>
                                        <p:tgtEl>
                                          <p:spTgt spid="4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2"/>
                                        </p:tgtEl>
                                        <p:attrNameLst>
                                          <p:attrName>style.visibility</p:attrName>
                                        </p:attrNameLst>
                                      </p:cBhvr>
                                      <p:to>
                                        <p:strVal val="visible"/>
                                      </p:to>
                                    </p:set>
                                    <p:animEffect transition="in" filter="fade">
                                      <p:cBhvr>
                                        <p:cTn id="22" dur="1000"/>
                                        <p:tgtEl>
                                          <p:spTgt spid="4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7"/>
                                        </p:tgtEl>
                                        <p:attrNameLst>
                                          <p:attrName>style.visibility</p:attrName>
                                        </p:attrNameLst>
                                      </p:cBhvr>
                                      <p:to>
                                        <p:strVal val="visible"/>
                                      </p:to>
                                    </p:set>
                                    <p:animEffect transition="in" filter="fade">
                                      <p:cBhvr>
                                        <p:cTn id="27" dur="1000"/>
                                        <p:tgtEl>
                                          <p:spTgt spid="4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8"/>
                                        </p:tgtEl>
                                        <p:attrNameLst>
                                          <p:attrName>style.visibility</p:attrName>
                                        </p:attrNameLst>
                                      </p:cBhvr>
                                      <p:to>
                                        <p:strVal val="visible"/>
                                      </p:to>
                                    </p:set>
                                    <p:animEffect transition="in" filter="fade">
                                      <p:cBhvr>
                                        <p:cTn id="32" dur="1000"/>
                                        <p:tgtEl>
                                          <p:spTgt spid="4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9"/>
                                        </p:tgtEl>
                                        <p:attrNameLst>
                                          <p:attrName>style.visibility</p:attrName>
                                        </p:attrNameLst>
                                      </p:cBhvr>
                                      <p:to>
                                        <p:strVal val="visible"/>
                                      </p:to>
                                    </p:set>
                                    <p:animEffect transition="in" filter="fade">
                                      <p:cBhvr>
                                        <p:cTn id="37" dur="10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5"/>
          <p:cNvPicPr preferRelativeResize="0"/>
          <p:nvPr/>
        </p:nvPicPr>
        <p:blipFill rotWithShape="1">
          <a:blip r:embed="rId3">
            <a:alphaModFix/>
          </a:blip>
          <a:srcRect/>
          <a:stretch/>
        </p:blipFill>
        <p:spPr>
          <a:xfrm>
            <a:off x="319040" y="1621624"/>
            <a:ext cx="11468148" cy="4986473"/>
          </a:xfrm>
          <a:prstGeom prst="rect">
            <a:avLst/>
          </a:prstGeom>
          <a:noFill/>
          <a:ln>
            <a:noFill/>
          </a:ln>
        </p:spPr>
      </p:pic>
      <p:sp>
        <p:nvSpPr>
          <p:cNvPr id="466" name="Google Shape;466;p5"/>
          <p:cNvSpPr txBox="1"/>
          <p:nvPr/>
        </p:nvSpPr>
        <p:spPr>
          <a:xfrm>
            <a:off x="2554178" y="-935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Add Dispensation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7" name="Google Shape;467;p5"/>
          <p:cNvSpPr/>
          <p:nvPr/>
        </p:nvSpPr>
        <p:spPr>
          <a:xfrm>
            <a:off x="916271"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68" name="Google Shape;468;p5"/>
          <p:cNvSpPr/>
          <p:nvPr/>
        </p:nvSpPr>
        <p:spPr>
          <a:xfrm rot="5400000" flipH="1">
            <a:off x="2274515" y="104303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69" name="Google Shape;469;p5"/>
          <p:cNvSpPr/>
          <p:nvPr/>
        </p:nvSpPr>
        <p:spPr>
          <a:xfrm>
            <a:off x="582515" y="8126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0" name="Google Shape;470;p5"/>
          <p:cNvSpPr/>
          <p:nvPr/>
        </p:nvSpPr>
        <p:spPr>
          <a:xfrm>
            <a:off x="914480"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1" name="Google Shape;471;p5"/>
          <p:cNvSpPr/>
          <p:nvPr/>
        </p:nvSpPr>
        <p:spPr>
          <a:xfrm>
            <a:off x="2694487" y="828254"/>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Dispensation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2" name="Google Shape;472;p5"/>
          <p:cNvSpPr/>
          <p:nvPr/>
        </p:nvSpPr>
        <p:spPr>
          <a:xfrm>
            <a:off x="3072487" y="639136"/>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3" name="Google Shape;473;p5"/>
          <p:cNvSpPr/>
          <p:nvPr/>
        </p:nvSpPr>
        <p:spPr>
          <a:xfrm>
            <a:off x="4941828" y="847395"/>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Drug Issuing Facility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4" name="Google Shape;474;p5"/>
          <p:cNvSpPr/>
          <p:nvPr/>
        </p:nvSpPr>
        <p:spPr>
          <a:xfrm>
            <a:off x="914480" y="650145"/>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5" name="Google Shape;475;p5"/>
          <p:cNvSpPr/>
          <p:nvPr/>
        </p:nvSpPr>
        <p:spPr>
          <a:xfrm>
            <a:off x="5368910" y="637396"/>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6" name="Google Shape;476;p5"/>
          <p:cNvSpPr/>
          <p:nvPr/>
        </p:nvSpPr>
        <p:spPr>
          <a:xfrm rot="5400000" flipH="1">
            <a:off x="4492519" y="1053253"/>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77" name="Google Shape;477;p5"/>
          <p:cNvSpPr/>
          <p:nvPr/>
        </p:nvSpPr>
        <p:spPr>
          <a:xfrm>
            <a:off x="7238964" y="855103"/>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Product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8" name="Google Shape;478;p5"/>
          <p:cNvSpPr/>
          <p:nvPr/>
        </p:nvSpPr>
        <p:spPr>
          <a:xfrm>
            <a:off x="7666046" y="645104"/>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9" name="Google Shape;479;p5"/>
          <p:cNvSpPr/>
          <p:nvPr/>
        </p:nvSpPr>
        <p:spPr>
          <a:xfrm rot="5400000" flipH="1">
            <a:off x="6791967" y="1043034"/>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80" name="Google Shape;480;p5"/>
          <p:cNvSpPr/>
          <p:nvPr/>
        </p:nvSpPr>
        <p:spPr>
          <a:xfrm>
            <a:off x="9465197" y="865625"/>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Enter Refill Details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81" name="Google Shape;481;p5"/>
          <p:cNvSpPr/>
          <p:nvPr/>
        </p:nvSpPr>
        <p:spPr>
          <a:xfrm>
            <a:off x="9892279" y="655626"/>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5</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82" name="Google Shape;482;p5"/>
          <p:cNvSpPr/>
          <p:nvPr/>
        </p:nvSpPr>
        <p:spPr>
          <a:xfrm rot="5400000" flipH="1">
            <a:off x="9044842" y="1051418"/>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83" name="Google Shape;483;p5"/>
          <p:cNvSpPr/>
          <p:nvPr/>
        </p:nvSpPr>
        <p:spPr>
          <a:xfrm flipH="1">
            <a:off x="7460414" y="2330383"/>
            <a:ext cx="2138495" cy="954067"/>
          </a:xfrm>
          <a:prstGeom prst="wedgeRectCallout">
            <a:avLst>
              <a:gd name="adj1" fmla="val 82258"/>
              <a:gd name="adj2" fmla="val -5067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Enter the dosing start date as per the prescription, it is a mandatory field</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84" name="Google Shape;484;p5"/>
          <p:cNvSpPr/>
          <p:nvPr/>
        </p:nvSpPr>
        <p:spPr>
          <a:xfrm flipH="1">
            <a:off x="4806173" y="3692620"/>
            <a:ext cx="2640808" cy="954067"/>
          </a:xfrm>
          <a:prstGeom prst="wedgeRectCallout">
            <a:avLst>
              <a:gd name="adj1" fmla="val 6724"/>
              <a:gd name="adj2" fmla="val -91931"/>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Enter number of days of dispensation as per the prescription, it is a mandatory field</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85" name="Google Shape;485;p5"/>
          <p:cNvSpPr txBox="1"/>
          <p:nvPr/>
        </p:nvSpPr>
        <p:spPr>
          <a:xfrm>
            <a:off x="1650498" y="6286520"/>
            <a:ext cx="10570938" cy="461624"/>
          </a:xfrm>
          <a:prstGeom prst="rect">
            <a:avLst/>
          </a:prstGeom>
          <a:solidFill>
            <a:srgbClr val="B0E3ED"/>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IN" sz="1200" b="1" i="1" u="none" strike="noStrike" kern="0" cap="none" spc="0" normalizeH="0" baseline="0" noProof="0">
                <a:ln>
                  <a:noFill/>
                </a:ln>
                <a:solidFill>
                  <a:srgbClr val="000000"/>
                </a:solidFill>
                <a:effectLst/>
                <a:uLnTx/>
                <a:uFillTx/>
                <a:latin typeface="Corbel"/>
                <a:ea typeface="Corbel"/>
                <a:cs typeface="Corbel"/>
                <a:sym typeface="Corbel"/>
              </a:rPr>
              <a:t>Note: If the Facility type is selected as ‘PHI’ then only ‘NTEP’ option is visible in the ‘Source’ field. If ‘Chemist’ or ‘Private HF’ are selected both ‘NTEP’ and ‘Private’ will be visible in the source. </a:t>
            </a:r>
            <a:endParaRPr kumimoji="0" sz="1200" b="1" i="1" u="none" strike="noStrike" kern="0" cap="none" spc="0" normalizeH="0" baseline="0" noProof="0">
              <a:ln>
                <a:noFill/>
              </a:ln>
              <a:solidFill>
                <a:srgbClr val="000000"/>
              </a:solidFill>
              <a:effectLst/>
              <a:highlight>
                <a:srgbClr val="FFFF00"/>
              </a:highlight>
              <a:uLnTx/>
              <a:uFillTx/>
              <a:latin typeface="Corbel"/>
              <a:ea typeface="Corbel"/>
              <a:cs typeface="Corbel"/>
              <a:sym typeface="Corbel"/>
            </a:endParaRPr>
          </a:p>
        </p:txBody>
      </p:sp>
      <p:sp>
        <p:nvSpPr>
          <p:cNvPr id="486" name="Google Shape;486;p5"/>
          <p:cNvSpPr/>
          <p:nvPr/>
        </p:nvSpPr>
        <p:spPr>
          <a:xfrm flipH="1">
            <a:off x="826677" y="5044328"/>
            <a:ext cx="2069400" cy="307800"/>
          </a:xfrm>
          <a:prstGeom prst="wedgeRectCallout">
            <a:avLst>
              <a:gd name="adj1" fmla="val 38913"/>
              <a:gd name="adj2" fmla="val -259936"/>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 Enter remarks, if any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7" name="Google Shape;487;p5"/>
          <p:cNvSpPr/>
          <p:nvPr/>
        </p:nvSpPr>
        <p:spPr>
          <a:xfrm flipH="1">
            <a:off x="2359674" y="5910300"/>
            <a:ext cx="3065100" cy="307800"/>
          </a:xfrm>
          <a:prstGeom prst="wedgeRectCallout">
            <a:avLst>
              <a:gd name="adj1" fmla="val 77070"/>
              <a:gd name="adj2" fmla="val 47207"/>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10. </a:t>
            </a: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to add the dispensation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8" name="Google Shape;488;p5"/>
          <p:cNvSpPr/>
          <p:nvPr/>
        </p:nvSpPr>
        <p:spPr>
          <a:xfrm>
            <a:off x="349636" y="6207855"/>
            <a:ext cx="1300862" cy="35169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489" name="Google Shape;489;p5"/>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000"/>
                                        <p:tgtEl>
                                          <p:spTgt spid="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4"/>
                                        </p:tgtEl>
                                        <p:attrNameLst>
                                          <p:attrName>style.visibility</p:attrName>
                                        </p:attrNameLst>
                                      </p:cBhvr>
                                      <p:to>
                                        <p:strVal val="visible"/>
                                      </p:to>
                                    </p:set>
                                    <p:animEffect transition="in" filter="fade">
                                      <p:cBhvr>
                                        <p:cTn id="12" dur="1000"/>
                                        <p:tgtEl>
                                          <p:spTgt spid="4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6"/>
                                        </p:tgtEl>
                                        <p:attrNameLst>
                                          <p:attrName>style.visibility</p:attrName>
                                        </p:attrNameLst>
                                      </p:cBhvr>
                                      <p:to>
                                        <p:strVal val="visible"/>
                                      </p:to>
                                    </p:set>
                                    <p:animEffect transition="in" filter="fade">
                                      <p:cBhvr>
                                        <p:cTn id="17" dur="1000"/>
                                        <p:tgtEl>
                                          <p:spTgt spid="4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7"/>
                                        </p:tgtEl>
                                        <p:attrNameLst>
                                          <p:attrName>style.visibility</p:attrName>
                                        </p:attrNameLst>
                                      </p:cBhvr>
                                      <p:to>
                                        <p:strVal val="visible"/>
                                      </p:to>
                                    </p:set>
                                    <p:animEffect transition="in" filter="fade">
                                      <p:cBhvr>
                                        <p:cTn id="22" dur="10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
          <p:cNvSpPr txBox="1"/>
          <p:nvPr/>
        </p:nvSpPr>
        <p:spPr>
          <a:xfrm>
            <a:off x="2555274" y="-9987"/>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Add Dispensation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95" name="Google Shape;495;p6"/>
          <p:cNvPicPr preferRelativeResize="0"/>
          <p:nvPr/>
        </p:nvPicPr>
        <p:blipFill rotWithShape="1">
          <a:blip r:embed="rId3">
            <a:alphaModFix/>
          </a:blip>
          <a:srcRect l="11879" t="21704" r="2153" b="6054"/>
          <a:stretch/>
        </p:blipFill>
        <p:spPr>
          <a:xfrm>
            <a:off x="899109" y="1055077"/>
            <a:ext cx="10481115" cy="5570806"/>
          </a:xfrm>
          <a:prstGeom prst="rect">
            <a:avLst/>
          </a:prstGeom>
          <a:noFill/>
          <a:ln w="9525" cap="flat" cmpd="sng">
            <a:solidFill>
              <a:schemeClr val="dk2"/>
            </a:solidFill>
            <a:prstDash val="solid"/>
            <a:round/>
            <a:headEnd type="none" w="sm" len="sm"/>
            <a:tailEnd type="none" w="sm" len="sm"/>
          </a:ln>
        </p:spPr>
      </p:pic>
      <p:sp>
        <p:nvSpPr>
          <p:cNvPr id="497" name="Google Shape;497;p6"/>
          <p:cNvSpPr/>
          <p:nvPr/>
        </p:nvSpPr>
        <p:spPr>
          <a:xfrm>
            <a:off x="1343679" y="4965895"/>
            <a:ext cx="9911599" cy="894348"/>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98" name="Google Shape;498;p6"/>
          <p:cNvSpPr/>
          <p:nvPr/>
        </p:nvSpPr>
        <p:spPr>
          <a:xfrm flipH="1">
            <a:off x="4608291" y="4389735"/>
            <a:ext cx="5198700" cy="307800"/>
          </a:xfrm>
          <a:prstGeom prst="wedgeRectCallout">
            <a:avLst>
              <a:gd name="adj1" fmla="val 64805"/>
              <a:gd name="adj2" fmla="val 111090"/>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Details of the Dispensation added are displayed here.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499" name="Google Shape;499;p6"/>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1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46"/>
          <p:cNvPicPr preferRelativeResize="0"/>
          <p:nvPr/>
        </p:nvPicPr>
        <p:blipFill rotWithShape="1">
          <a:blip r:embed="rId3">
            <a:alphaModFix/>
          </a:blip>
          <a:srcRect l="9381" t="4405"/>
          <a:stretch/>
        </p:blipFill>
        <p:spPr>
          <a:xfrm>
            <a:off x="1419225" y="1000124"/>
            <a:ext cx="10433562" cy="5427409"/>
          </a:xfrm>
          <a:prstGeom prst="rect">
            <a:avLst/>
          </a:prstGeom>
          <a:noFill/>
          <a:ln w="12700" cap="flat" cmpd="sng">
            <a:solidFill>
              <a:srgbClr val="0C0C0C"/>
            </a:solidFill>
            <a:prstDash val="solid"/>
            <a:round/>
            <a:headEnd type="none" w="sm" len="sm"/>
            <a:tailEnd type="none" w="sm" len="sm"/>
          </a:ln>
        </p:spPr>
      </p:pic>
      <p:sp>
        <p:nvSpPr>
          <p:cNvPr id="574" name="Google Shape;574;p46"/>
          <p:cNvSpPr/>
          <p:nvPr/>
        </p:nvSpPr>
        <p:spPr>
          <a:xfrm>
            <a:off x="2639408" y="3677269"/>
            <a:ext cx="3407429" cy="647341"/>
          </a:xfrm>
          <a:prstGeom prst="wedgeRectCallout">
            <a:avLst>
              <a:gd name="adj1" fmla="val -54768"/>
              <a:gd name="adj2" fmla="val 105484"/>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on the Dispensation ID to view the dispensation details and to  a print a copy of the selected dispensation.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75" name="Google Shape;575;p46"/>
          <p:cNvSpPr/>
          <p:nvPr/>
        </p:nvSpPr>
        <p:spPr>
          <a:xfrm>
            <a:off x="2413009" y="2125318"/>
            <a:ext cx="2331043" cy="925717"/>
          </a:xfrm>
          <a:prstGeom prst="wedgeRectCallout">
            <a:avLst>
              <a:gd name="adj1" fmla="val -21101"/>
              <a:gd name="adj2" fmla="val -118928"/>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Dispensation details can be viewed/added  by entering the Episode or Dispensation ID of the patients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76" name="Google Shape;576;p46"/>
          <p:cNvSpPr txBox="1"/>
          <p:nvPr/>
        </p:nvSpPr>
        <p:spPr>
          <a:xfrm>
            <a:off x="2540935" y="60408"/>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Print Dispensation Details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7" name="Google Shape;577;p46"/>
          <p:cNvSpPr/>
          <p:nvPr/>
        </p:nvSpPr>
        <p:spPr>
          <a:xfrm>
            <a:off x="2307102" y="1139483"/>
            <a:ext cx="1181686" cy="267286"/>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78" name="Google Shape;578;p46"/>
          <p:cNvSpPr/>
          <p:nvPr/>
        </p:nvSpPr>
        <p:spPr>
          <a:xfrm>
            <a:off x="1856935" y="4726745"/>
            <a:ext cx="556074" cy="267286"/>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79" name="Google Shape;579;p46"/>
          <p:cNvSpPr/>
          <p:nvPr/>
        </p:nvSpPr>
        <p:spPr>
          <a:xfrm>
            <a:off x="4724400" y="1123071"/>
            <a:ext cx="1181685" cy="283698"/>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580" name="Google Shape;580;p46"/>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4"/>
                                        </p:tgtEl>
                                        <p:attrNameLst>
                                          <p:attrName>style.visibility</p:attrName>
                                        </p:attrNameLst>
                                      </p:cBhvr>
                                      <p:to>
                                        <p:strVal val="visible"/>
                                      </p:to>
                                    </p:set>
                                    <p:animEffect transition="in" filter="fade">
                                      <p:cBhvr>
                                        <p:cTn id="12" dur="1000"/>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3" name="Picture 2">
            <a:extLst>
              <a:ext uri="{FF2B5EF4-FFF2-40B4-BE49-F238E27FC236}">
                <a16:creationId xmlns:a16="http://schemas.microsoft.com/office/drawing/2014/main" id="{257A752A-118E-B634-E6E8-9336ACB24930}"/>
              </a:ext>
            </a:extLst>
          </p:cNvPr>
          <p:cNvPicPr>
            <a:picLocks noChangeAspect="1"/>
          </p:cNvPicPr>
          <p:nvPr/>
        </p:nvPicPr>
        <p:blipFill>
          <a:blip r:embed="rId3"/>
          <a:stretch>
            <a:fillRect/>
          </a:stretch>
        </p:blipFill>
        <p:spPr>
          <a:xfrm>
            <a:off x="333375" y="1168139"/>
            <a:ext cx="7400926" cy="5385061"/>
          </a:xfrm>
          <a:prstGeom prst="rect">
            <a:avLst/>
          </a:prstGeom>
          <a:ln>
            <a:solidFill>
              <a:schemeClr val="tx1"/>
            </a:solidFill>
          </a:ln>
        </p:spPr>
      </p:pic>
      <p:pic>
        <p:nvPicPr>
          <p:cNvPr id="585" name="Google Shape;585;p47"/>
          <p:cNvPicPr preferRelativeResize="0"/>
          <p:nvPr/>
        </p:nvPicPr>
        <p:blipFill rotWithShape="1">
          <a:blip r:embed="rId4">
            <a:alphaModFix/>
          </a:blip>
          <a:srcRect/>
          <a:stretch/>
        </p:blipFill>
        <p:spPr>
          <a:xfrm>
            <a:off x="8180439" y="1168139"/>
            <a:ext cx="3854245" cy="5483123"/>
          </a:xfrm>
          <a:prstGeom prst="rect">
            <a:avLst/>
          </a:prstGeom>
          <a:noFill/>
          <a:ln>
            <a:noFill/>
          </a:ln>
        </p:spPr>
      </p:pic>
      <p:sp>
        <p:nvSpPr>
          <p:cNvPr id="587" name="Google Shape;587;p47"/>
          <p:cNvSpPr/>
          <p:nvPr/>
        </p:nvSpPr>
        <p:spPr>
          <a:xfrm>
            <a:off x="8201282" y="612302"/>
            <a:ext cx="3833401" cy="495300"/>
          </a:xfrm>
          <a:prstGeom prst="wedgeRectCallout">
            <a:avLst>
              <a:gd name="adj1" fmla="val 18263"/>
              <a:gd name="adj2" fmla="val 57335"/>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300" b="1" i="0" u="none" strike="noStrike" kern="0" cap="none" spc="0" normalizeH="0" baseline="0" noProof="0">
                <a:ln>
                  <a:noFill/>
                </a:ln>
                <a:solidFill>
                  <a:srgbClr val="000000"/>
                </a:solidFill>
                <a:effectLst/>
                <a:uLnTx/>
                <a:uFillTx/>
                <a:latin typeface="Corbel"/>
                <a:ea typeface="Corbel"/>
                <a:cs typeface="Corbel"/>
                <a:sym typeface="Corbel"/>
              </a:rPr>
              <a:t>Print Preview</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88" name="Google Shape;588;p47"/>
          <p:cNvSpPr/>
          <p:nvPr/>
        </p:nvSpPr>
        <p:spPr>
          <a:xfrm>
            <a:off x="984947" y="1680982"/>
            <a:ext cx="2178397" cy="495300"/>
          </a:xfrm>
          <a:prstGeom prst="wedgeRectCallout">
            <a:avLst>
              <a:gd name="adj1" fmla="val -58079"/>
              <a:gd name="adj2" fmla="val -39651"/>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to go back to the list of the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89" name="Google Shape;589;p47"/>
          <p:cNvSpPr/>
          <p:nvPr/>
        </p:nvSpPr>
        <p:spPr>
          <a:xfrm>
            <a:off x="3599706" y="1985057"/>
            <a:ext cx="3637936" cy="336081"/>
          </a:xfrm>
          <a:prstGeom prst="wedgeRectCallout">
            <a:avLst>
              <a:gd name="adj1" fmla="val 52916"/>
              <a:gd name="adj2" fmla="val -145346"/>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to print a copy of the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90" name="Google Shape;590;p47"/>
          <p:cNvSpPr txBox="1"/>
          <p:nvPr/>
        </p:nvSpPr>
        <p:spPr>
          <a:xfrm>
            <a:off x="2541206" y="4082"/>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Print Dispensation Details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1" name="Google Shape;591;p47"/>
          <p:cNvSpPr/>
          <p:nvPr/>
        </p:nvSpPr>
        <p:spPr>
          <a:xfrm>
            <a:off x="506689" y="1377190"/>
            <a:ext cx="289161" cy="227592"/>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92" name="Google Shape;592;p47"/>
          <p:cNvSpPr/>
          <p:nvPr/>
        </p:nvSpPr>
        <p:spPr>
          <a:xfrm>
            <a:off x="6836235" y="1377190"/>
            <a:ext cx="802815" cy="227592"/>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593" name="Google Shape;593;p47"/>
          <p:cNvPicPr preferRelativeResize="0"/>
          <p:nvPr/>
        </p:nvPicPr>
        <p:blipFill rotWithShape="1">
          <a:blip r:embed="rId5">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animEffect transition="in" filter="fade">
                                      <p:cBhvr>
                                        <p:cTn id="7" dur="1000"/>
                                        <p:tgtEl>
                                          <p:spTgt spid="5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9"/>
                                        </p:tgtEl>
                                        <p:attrNameLst>
                                          <p:attrName>style.visibility</p:attrName>
                                        </p:attrNameLst>
                                      </p:cBhvr>
                                      <p:to>
                                        <p:strVal val="visible"/>
                                      </p:to>
                                    </p:set>
                                    <p:animEffect transition="in" filter="fade">
                                      <p:cBhvr>
                                        <p:cTn id="12" dur="1000"/>
                                        <p:tgtEl>
                                          <p:spTgt spid="5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7"/>
                                        </p:tgtEl>
                                        <p:attrNameLst>
                                          <p:attrName>style.visibility</p:attrName>
                                        </p:attrNameLst>
                                      </p:cBhvr>
                                      <p:to>
                                        <p:strVal val="visible"/>
                                      </p:to>
                                    </p:set>
                                    <p:animEffect transition="in" filter="fade">
                                      <p:cBhvr>
                                        <p:cTn id="17" dur="1000"/>
                                        <p:tgtEl>
                                          <p:spTgt spid="5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5"/>
                                        </p:tgtEl>
                                        <p:attrNameLst>
                                          <p:attrName>style.visibility</p:attrName>
                                        </p:attrNameLst>
                                      </p:cBhvr>
                                      <p:to>
                                        <p:strVal val="visible"/>
                                      </p:to>
                                    </p:set>
                                    <p:animEffect transition="in" filter="fade">
                                      <p:cBhvr>
                                        <p:cTn id="22" dur="10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a:xfrm>
            <a:off x="3867911" y="1123837"/>
            <a:ext cx="6104763" cy="5009606"/>
          </a:xfrm>
        </p:spPr>
        <p:txBody>
          <a:bodyPr>
            <a:normAutofit fontScale="92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a:t>
            </a:r>
          </a:p>
          <a:p>
            <a:r>
              <a:rPr lang="en-IN" dirty="0"/>
              <a:t>Closing case</a:t>
            </a:r>
          </a:p>
          <a:p>
            <a:r>
              <a:rPr lang="en-IN" dirty="0"/>
              <a:t>Reinitiating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2" name="Rectangle 1">
            <a:extLst>
              <a:ext uri="{FF2B5EF4-FFF2-40B4-BE49-F238E27FC236}">
                <a16:creationId xmlns:a16="http://schemas.microsoft.com/office/drawing/2014/main" id="{32F556DC-9119-4C86-9462-84D572EFBC0F}"/>
              </a:ext>
            </a:extLst>
          </p:cNvPr>
          <p:cNvSpPr/>
          <p:nvPr/>
        </p:nvSpPr>
        <p:spPr>
          <a:xfrm>
            <a:off x="3867911" y="576943"/>
            <a:ext cx="3686775" cy="54689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65887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48"/>
          <p:cNvPicPr preferRelativeResize="0"/>
          <p:nvPr/>
        </p:nvPicPr>
        <p:blipFill rotWithShape="1">
          <a:blip r:embed="rId3">
            <a:alphaModFix/>
          </a:blip>
          <a:srcRect l="10208"/>
          <a:stretch/>
        </p:blipFill>
        <p:spPr>
          <a:xfrm>
            <a:off x="1514475" y="750024"/>
            <a:ext cx="10338312" cy="5677510"/>
          </a:xfrm>
          <a:prstGeom prst="rect">
            <a:avLst/>
          </a:prstGeom>
          <a:noFill/>
          <a:ln w="9525" cap="flat" cmpd="sng">
            <a:solidFill>
              <a:srgbClr val="0C0C0C"/>
            </a:solidFill>
            <a:prstDash val="solid"/>
            <a:round/>
            <a:headEnd type="none" w="sm" len="sm"/>
            <a:tailEnd type="none" w="sm" len="sm"/>
          </a:ln>
        </p:spPr>
      </p:pic>
      <p:sp>
        <p:nvSpPr>
          <p:cNvPr id="599" name="Google Shape;599;p48"/>
          <p:cNvSpPr/>
          <p:nvPr/>
        </p:nvSpPr>
        <p:spPr>
          <a:xfrm>
            <a:off x="9096022" y="3906120"/>
            <a:ext cx="2593518" cy="495300"/>
          </a:xfrm>
          <a:prstGeom prst="wedgeRectCallout">
            <a:avLst>
              <a:gd name="adj1" fmla="val 33930"/>
              <a:gd name="adj2" fmla="val 132770"/>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to return any of the prescribed medicines, if required</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00" name="Google Shape;600;p48"/>
          <p:cNvSpPr txBox="1"/>
          <p:nvPr/>
        </p:nvSpPr>
        <p:spPr>
          <a:xfrm>
            <a:off x="2541207" y="-25414"/>
            <a:ext cx="938093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Return Dispensation</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01" name="Google Shape;601;p48"/>
          <p:cNvSpPr/>
          <p:nvPr/>
        </p:nvSpPr>
        <p:spPr>
          <a:xfrm>
            <a:off x="2688779" y="1871508"/>
            <a:ext cx="2668667" cy="1198445"/>
          </a:xfrm>
          <a:prstGeom prst="wedgeRectCallout">
            <a:avLst>
              <a:gd name="adj1" fmla="val -29237"/>
              <a:gd name="adj2" fmla="val -84521"/>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Dispensation details can be viewed/added  by entering the Episode or Dispensation ID of the patients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02" name="Google Shape;602;p48"/>
          <p:cNvSpPr/>
          <p:nvPr/>
        </p:nvSpPr>
        <p:spPr>
          <a:xfrm>
            <a:off x="2307102" y="1139483"/>
            <a:ext cx="1181686" cy="267286"/>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03" name="Google Shape;603;p48"/>
          <p:cNvSpPr/>
          <p:nvPr/>
        </p:nvSpPr>
        <p:spPr>
          <a:xfrm>
            <a:off x="4766603" y="1151206"/>
            <a:ext cx="1181686" cy="267286"/>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604" name="Google Shape;604;p48"/>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1000"/>
                                        <p:tgtEl>
                                          <p:spTgt spid="6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9"/>
                                        </p:tgtEl>
                                        <p:attrNameLst>
                                          <p:attrName>style.visibility</p:attrName>
                                        </p:attrNameLst>
                                      </p:cBhvr>
                                      <p:to>
                                        <p:strVal val="visible"/>
                                      </p:to>
                                    </p:set>
                                    <p:animEffect transition="in" filter="fade">
                                      <p:cBhvr>
                                        <p:cTn id="12" dur="1000"/>
                                        <p:tgtEl>
                                          <p:spTgt spid="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49"/>
          <p:cNvPicPr preferRelativeResize="0"/>
          <p:nvPr/>
        </p:nvPicPr>
        <p:blipFill rotWithShape="1">
          <a:blip r:embed="rId3">
            <a:alphaModFix/>
          </a:blip>
          <a:srcRect l="10905" t="7555" r="-10905" b="-1984"/>
          <a:stretch/>
        </p:blipFill>
        <p:spPr>
          <a:xfrm>
            <a:off x="751754" y="1031560"/>
            <a:ext cx="11355241" cy="5392125"/>
          </a:xfrm>
          <a:prstGeom prst="rect">
            <a:avLst/>
          </a:prstGeom>
          <a:noFill/>
          <a:ln w="9525" cap="flat" cmpd="sng">
            <a:solidFill>
              <a:srgbClr val="0C0C0C"/>
            </a:solidFill>
            <a:prstDash val="solid"/>
            <a:round/>
            <a:headEnd type="none" w="sm" len="sm"/>
            <a:tailEnd type="none" w="sm" len="sm"/>
          </a:ln>
        </p:spPr>
      </p:pic>
      <p:sp>
        <p:nvSpPr>
          <p:cNvPr id="610" name="Google Shape;610;p49"/>
          <p:cNvSpPr/>
          <p:nvPr/>
        </p:nvSpPr>
        <p:spPr>
          <a:xfrm>
            <a:off x="5683918" y="3742042"/>
            <a:ext cx="2751851" cy="495300"/>
          </a:xfrm>
          <a:prstGeom prst="wedgeRectCallout">
            <a:avLst>
              <a:gd name="adj1" fmla="val 21040"/>
              <a:gd name="adj2" fmla="val 91083"/>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Enter the quantity of the  medicines which is to be returned</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11" name="Google Shape;611;p49"/>
          <p:cNvSpPr txBox="1"/>
          <p:nvPr/>
        </p:nvSpPr>
        <p:spPr>
          <a:xfrm>
            <a:off x="2541206" y="2721"/>
            <a:ext cx="938093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Return Dispensation</a:t>
            </a:r>
            <a:endParaRPr kumimoji="0" sz="24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12" name="Google Shape;612;p49"/>
          <p:cNvSpPr/>
          <p:nvPr/>
        </p:nvSpPr>
        <p:spPr>
          <a:xfrm>
            <a:off x="2561624" y="1311296"/>
            <a:ext cx="1289838" cy="791489"/>
          </a:xfrm>
          <a:prstGeom prst="wedgeRectCallout">
            <a:avLst>
              <a:gd name="adj1" fmla="val -115813"/>
              <a:gd name="adj2" fmla="val -889"/>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to go to list of dispensations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13" name="Google Shape;613;p49"/>
          <p:cNvSpPr/>
          <p:nvPr/>
        </p:nvSpPr>
        <p:spPr>
          <a:xfrm>
            <a:off x="9776722" y="4510138"/>
            <a:ext cx="1439025" cy="1538911"/>
          </a:xfrm>
          <a:prstGeom prst="wedgeRectCallout">
            <a:avLst>
              <a:gd name="adj1" fmla="val -77613"/>
              <a:gd name="adj2" fmla="val -14550"/>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Select a reason of the return from the drop down options, a mandatory field for return dispensations</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14" name="Google Shape;614;p49"/>
          <p:cNvSpPr/>
          <p:nvPr/>
        </p:nvSpPr>
        <p:spPr>
          <a:xfrm>
            <a:off x="2336024" y="5782243"/>
            <a:ext cx="2751851" cy="495300"/>
          </a:xfrm>
          <a:prstGeom prst="wedgeRectCallout">
            <a:avLst>
              <a:gd name="adj1" fmla="val -60880"/>
              <a:gd name="adj2" fmla="val 25606"/>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to complete the return of the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615" name="Google Shape;615;p49"/>
          <p:cNvPicPr preferRelativeResize="0"/>
          <p:nvPr/>
        </p:nvPicPr>
        <p:blipFill rotWithShape="1">
          <a:blip r:embed="rId4">
            <a:alphaModFix/>
          </a:blip>
          <a:srcRect/>
          <a:stretch/>
        </p:blipFill>
        <p:spPr>
          <a:xfrm>
            <a:off x="1311649" y="4826208"/>
            <a:ext cx="2400300" cy="657225"/>
          </a:xfrm>
          <a:prstGeom prst="rect">
            <a:avLst/>
          </a:prstGeom>
          <a:noFill/>
          <a:ln>
            <a:noFill/>
          </a:ln>
        </p:spPr>
      </p:pic>
      <p:sp>
        <p:nvSpPr>
          <p:cNvPr id="616" name="Google Shape;616;p49"/>
          <p:cNvSpPr/>
          <p:nvPr/>
        </p:nvSpPr>
        <p:spPr>
          <a:xfrm flipH="1">
            <a:off x="85005" y="3727622"/>
            <a:ext cx="1848570" cy="738623"/>
          </a:xfrm>
          <a:prstGeom prst="wedgeRectCallout">
            <a:avLst>
              <a:gd name="adj1" fmla="val -31202"/>
              <a:gd name="adj2" fmla="val 89701"/>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This message pops up after successful return of a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17" name="Google Shape;617;p49"/>
          <p:cNvSpPr/>
          <p:nvPr/>
        </p:nvSpPr>
        <p:spPr>
          <a:xfrm>
            <a:off x="1120873" y="1621008"/>
            <a:ext cx="478301" cy="25322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18" name="Google Shape;618;p49"/>
          <p:cNvSpPr/>
          <p:nvPr/>
        </p:nvSpPr>
        <p:spPr>
          <a:xfrm>
            <a:off x="8521319" y="2173346"/>
            <a:ext cx="286210" cy="1274923"/>
          </a:xfrm>
          <a:prstGeom prst="rightBrace">
            <a:avLst>
              <a:gd name="adj1" fmla="val 8333"/>
              <a:gd name="adj2" fmla="val 50000"/>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19" name="Google Shape;619;p49"/>
          <p:cNvSpPr/>
          <p:nvPr/>
        </p:nvSpPr>
        <p:spPr>
          <a:xfrm>
            <a:off x="9227643" y="2660496"/>
            <a:ext cx="1098157" cy="544765"/>
          </a:xfrm>
          <a:prstGeom prst="wedgeRectCallout">
            <a:avLst>
              <a:gd name="adj1" fmla="val -81847"/>
              <a:gd name="adj2" fmla="val -32991"/>
            </a:avLst>
          </a:prstGeom>
          <a:noFill/>
          <a:ln w="28575" cap="flat" cmpd="sng">
            <a:solidFill>
              <a:srgbClr val="FE7A10"/>
            </a:solidFill>
            <a:prstDash val="solid"/>
            <a:round/>
            <a:headEnd type="none" w="sm" len="sm"/>
            <a:tailEnd type="none" w="sm" len="sm"/>
          </a:ln>
        </p:spPr>
        <p:txBody>
          <a:bodyPr spcFirstLastPara="1" wrap="square" lIns="0" tIns="36575" rIns="0" bIns="0" anchor="t" anchorCtr="0">
            <a:spAutoFit/>
          </a:bodyPr>
          <a:lstStyle/>
          <a:p>
            <a:pPr marL="88900" marR="0" lvl="1" indent="0" algn="l" defTabSz="914400" rtl="0" eaLnBrk="1" fontAlgn="auto" latinLnBrk="0" hangingPunct="1">
              <a:lnSpc>
                <a:spcPct val="100000"/>
              </a:lnSpc>
              <a:spcBef>
                <a:spcPts val="0"/>
              </a:spcBef>
              <a:spcAft>
                <a:spcPts val="0"/>
              </a:spcAft>
              <a:buClr>
                <a:srgbClr val="0099FF"/>
              </a:buClr>
              <a:buSzPts val="770"/>
              <a:buFont typeface="Arial"/>
              <a:buNone/>
              <a:tabLst/>
              <a:defRPr/>
            </a:pPr>
            <a:r>
              <a:rPr kumimoji="0" lang="en-IN" sz="1100" b="0" i="0" u="none" strike="noStrike" kern="0" cap="none" spc="0" normalizeH="0" baseline="0" noProof="0">
                <a:ln>
                  <a:noFill/>
                </a:ln>
                <a:solidFill>
                  <a:srgbClr val="000000"/>
                </a:solidFill>
                <a:effectLst/>
                <a:uLnTx/>
                <a:uFillTx/>
                <a:latin typeface="Corbel"/>
                <a:ea typeface="Corbel"/>
                <a:cs typeface="Corbel"/>
                <a:sym typeface="Corbel"/>
              </a:rPr>
              <a:t>Return Dispensation Details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0" name="Google Shape;620;p49"/>
          <p:cNvSpPr/>
          <p:nvPr/>
        </p:nvSpPr>
        <p:spPr>
          <a:xfrm>
            <a:off x="5087875" y="4490818"/>
            <a:ext cx="3835576" cy="23915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21" name="Google Shape;621;p49"/>
          <p:cNvSpPr/>
          <p:nvPr/>
        </p:nvSpPr>
        <p:spPr>
          <a:xfrm>
            <a:off x="9063876" y="4428407"/>
            <a:ext cx="286210" cy="1274923"/>
          </a:xfrm>
          <a:prstGeom prst="rightBrace">
            <a:avLst>
              <a:gd name="adj1" fmla="val 8333"/>
              <a:gd name="adj2" fmla="val 50000"/>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622" name="Google Shape;622;p49"/>
          <p:cNvPicPr preferRelativeResize="0"/>
          <p:nvPr/>
        </p:nvPicPr>
        <p:blipFill rotWithShape="1">
          <a:blip r:embed="rId5">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1000"/>
                                        <p:tgtEl>
                                          <p:spTgt spid="6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0"/>
                                        </p:tgtEl>
                                        <p:attrNameLst>
                                          <p:attrName>style.visibility</p:attrName>
                                        </p:attrNameLst>
                                      </p:cBhvr>
                                      <p:to>
                                        <p:strVal val="visible"/>
                                      </p:to>
                                    </p:set>
                                    <p:animEffect transition="in" filter="fade">
                                      <p:cBhvr>
                                        <p:cTn id="12" dur="1000"/>
                                        <p:tgtEl>
                                          <p:spTgt spid="6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
                                        </p:tgtEl>
                                        <p:attrNameLst>
                                          <p:attrName>style.visibility</p:attrName>
                                        </p:attrNameLst>
                                      </p:cBhvr>
                                      <p:to>
                                        <p:strVal val="visible"/>
                                      </p:to>
                                    </p:set>
                                    <p:animEffect transition="in" filter="fade">
                                      <p:cBhvr>
                                        <p:cTn id="17" dur="1000"/>
                                        <p:tgtEl>
                                          <p:spTgt spid="6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3"/>
                                        </p:tgtEl>
                                        <p:attrNameLst>
                                          <p:attrName>style.visibility</p:attrName>
                                        </p:attrNameLst>
                                      </p:cBhvr>
                                      <p:to>
                                        <p:strVal val="visible"/>
                                      </p:to>
                                    </p:set>
                                    <p:animEffect transition="in" filter="fade">
                                      <p:cBhvr>
                                        <p:cTn id="22" dur="1000"/>
                                        <p:tgtEl>
                                          <p:spTgt spid="6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6"/>
                                        </p:tgtEl>
                                        <p:attrNameLst>
                                          <p:attrName>style.visibility</p:attrName>
                                        </p:attrNameLst>
                                      </p:cBhvr>
                                      <p:to>
                                        <p:strVal val="visible"/>
                                      </p:to>
                                    </p:set>
                                    <p:animEffect transition="in" filter="fade">
                                      <p:cBhvr>
                                        <p:cTn id="27" dur="1000"/>
                                        <p:tgtEl>
                                          <p:spTgt spid="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50"/>
          <p:cNvPicPr preferRelativeResize="0"/>
          <p:nvPr/>
        </p:nvPicPr>
        <p:blipFill rotWithShape="1">
          <a:blip r:embed="rId3"/>
          <a:srcRect/>
          <a:stretch/>
        </p:blipFill>
        <p:spPr>
          <a:xfrm>
            <a:off x="516564" y="806353"/>
            <a:ext cx="11158872" cy="5459980"/>
          </a:xfrm>
          <a:prstGeom prst="rect">
            <a:avLst/>
          </a:prstGeom>
          <a:noFill/>
          <a:ln w="12700" cap="flat" cmpd="sng">
            <a:solidFill>
              <a:srgbClr val="0C0C0C"/>
            </a:solidFill>
            <a:prstDash val="solid"/>
            <a:round/>
            <a:headEnd type="none" w="sm" len="sm"/>
            <a:tailEnd type="none" w="sm" len="sm"/>
          </a:ln>
        </p:spPr>
      </p:pic>
      <p:sp>
        <p:nvSpPr>
          <p:cNvPr id="628" name="Google Shape;628;p50"/>
          <p:cNvSpPr/>
          <p:nvPr/>
        </p:nvSpPr>
        <p:spPr>
          <a:xfrm>
            <a:off x="4224663" y="1263398"/>
            <a:ext cx="7350022" cy="495300"/>
          </a:xfrm>
          <a:prstGeom prst="wedgeRectCallout">
            <a:avLst>
              <a:gd name="adj1" fmla="val -52681"/>
              <a:gd name="adj2" fmla="val -20082"/>
            </a:avLst>
          </a:prstGeom>
          <a:solidFill>
            <a:schemeClr val="lt1"/>
          </a:solid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History of return dispensation can be seen under patient’s page , which can be navigated through patient’s name or the patient’s ID from Patient management or direct from the Search cases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29" name="Google Shape;629;p50"/>
          <p:cNvSpPr/>
          <p:nvPr/>
        </p:nvSpPr>
        <p:spPr>
          <a:xfrm flipH="1">
            <a:off x="3810839" y="6406964"/>
            <a:ext cx="3566485" cy="307777"/>
          </a:xfrm>
          <a:prstGeom prst="wedgeRectCallout">
            <a:avLst>
              <a:gd name="adj1" fmla="val 51750"/>
              <a:gd name="adj2" fmla="val -7381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Details of Returned Dispensations</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cxnSp>
        <p:nvCxnSpPr>
          <p:cNvPr id="630" name="Google Shape;630;p50"/>
          <p:cNvCxnSpPr/>
          <p:nvPr/>
        </p:nvCxnSpPr>
        <p:spPr>
          <a:xfrm>
            <a:off x="3038166" y="953729"/>
            <a:ext cx="1080000" cy="309669"/>
          </a:xfrm>
          <a:prstGeom prst="straightConnector1">
            <a:avLst/>
          </a:prstGeom>
          <a:noFill/>
          <a:ln w="44450" cap="flat" cmpd="sng">
            <a:solidFill>
              <a:srgbClr val="FE7A10"/>
            </a:solidFill>
            <a:prstDash val="solid"/>
            <a:round/>
            <a:headEnd type="triangle" w="med" len="med"/>
            <a:tailEnd type="triangle" w="med" len="med"/>
          </a:ln>
        </p:spPr>
      </p:cxnSp>
      <p:cxnSp>
        <p:nvCxnSpPr>
          <p:cNvPr id="631" name="Google Shape;631;p50"/>
          <p:cNvCxnSpPr>
            <a:cxnSpLocks/>
          </p:cNvCxnSpPr>
          <p:nvPr/>
        </p:nvCxnSpPr>
        <p:spPr>
          <a:xfrm flipV="1">
            <a:off x="1466850" y="1838633"/>
            <a:ext cx="2651316" cy="190192"/>
          </a:xfrm>
          <a:prstGeom prst="straightConnector1">
            <a:avLst/>
          </a:prstGeom>
          <a:noFill/>
          <a:ln w="44450" cap="flat" cmpd="sng">
            <a:solidFill>
              <a:srgbClr val="FE7A10"/>
            </a:solidFill>
            <a:prstDash val="solid"/>
            <a:round/>
            <a:headEnd type="triangle" w="med" len="med"/>
            <a:tailEnd type="triangle" w="med" len="med"/>
          </a:ln>
        </p:spPr>
      </p:cxnSp>
      <p:sp>
        <p:nvSpPr>
          <p:cNvPr id="632" name="Google Shape;632;p50"/>
          <p:cNvSpPr txBox="1"/>
          <p:nvPr/>
        </p:nvSpPr>
        <p:spPr>
          <a:xfrm>
            <a:off x="2541206" y="0"/>
            <a:ext cx="938093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Return Dispensation</a:t>
            </a:r>
            <a:endParaRPr kumimoji="0" sz="24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33" name="Google Shape;633;p50"/>
          <p:cNvSpPr/>
          <p:nvPr/>
        </p:nvSpPr>
        <p:spPr>
          <a:xfrm>
            <a:off x="1828712" y="5475027"/>
            <a:ext cx="9846723" cy="789792"/>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634" name="Google Shape;634;p50"/>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1000"/>
                                        <p:tgtEl>
                                          <p:spTgt spid="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9"/>
                                        </p:tgtEl>
                                        <p:attrNameLst>
                                          <p:attrName>style.visibility</p:attrName>
                                        </p:attrNameLst>
                                      </p:cBhvr>
                                      <p:to>
                                        <p:strVal val="visible"/>
                                      </p:to>
                                    </p:set>
                                    <p:animEffect transition="in" filter="fade">
                                      <p:cBhvr>
                                        <p:cTn id="12" dur="1000"/>
                                        <p:tgtEl>
                                          <p:spTgt spid="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3" name="Picture 2" descr="A screenshot of a mobile application&#10;&#10;Description automatically generated">
            <a:extLst>
              <a:ext uri="{FF2B5EF4-FFF2-40B4-BE49-F238E27FC236}">
                <a16:creationId xmlns:a16="http://schemas.microsoft.com/office/drawing/2014/main" id="{82267B9B-0A42-3340-9712-FFC3DF4489D0}"/>
              </a:ext>
            </a:extLst>
          </p:cNvPr>
          <p:cNvPicPr>
            <a:picLocks noChangeAspect="1"/>
          </p:cNvPicPr>
          <p:nvPr/>
        </p:nvPicPr>
        <p:blipFill>
          <a:blip r:embed="rId3"/>
          <a:stretch>
            <a:fillRect/>
          </a:stretch>
        </p:blipFill>
        <p:spPr>
          <a:xfrm>
            <a:off x="384648" y="1688176"/>
            <a:ext cx="2158931" cy="4581731"/>
          </a:xfrm>
          <a:prstGeom prst="rect">
            <a:avLst/>
          </a:prstGeom>
          <a:ln>
            <a:solidFill>
              <a:schemeClr val="tx1"/>
            </a:solidFill>
          </a:ln>
        </p:spPr>
      </p:pic>
      <p:pic>
        <p:nvPicPr>
          <p:cNvPr id="4" name="Picture 3">
            <a:extLst>
              <a:ext uri="{FF2B5EF4-FFF2-40B4-BE49-F238E27FC236}">
                <a16:creationId xmlns:a16="http://schemas.microsoft.com/office/drawing/2014/main" id="{F58CD962-9B27-C4DC-527A-EE319974E20C}"/>
              </a:ext>
            </a:extLst>
          </p:cNvPr>
          <p:cNvPicPr>
            <a:picLocks noChangeAspect="1"/>
          </p:cNvPicPr>
          <p:nvPr/>
        </p:nvPicPr>
        <p:blipFill>
          <a:blip r:embed="rId4"/>
          <a:srcRect/>
          <a:stretch/>
        </p:blipFill>
        <p:spPr>
          <a:xfrm>
            <a:off x="2831650" y="1726268"/>
            <a:ext cx="2158931" cy="4587728"/>
          </a:xfrm>
          <a:prstGeom prst="rect">
            <a:avLst/>
          </a:prstGeom>
          <a:ln>
            <a:solidFill>
              <a:schemeClr val="tx1"/>
            </a:solidFill>
          </a:ln>
        </p:spPr>
      </p:pic>
      <p:pic>
        <p:nvPicPr>
          <p:cNvPr id="5" name="Picture 4">
            <a:extLst>
              <a:ext uri="{FF2B5EF4-FFF2-40B4-BE49-F238E27FC236}">
                <a16:creationId xmlns:a16="http://schemas.microsoft.com/office/drawing/2014/main" id="{BA29F426-6C85-CB0A-FFB8-A6D008E3C9FF}"/>
              </a:ext>
            </a:extLst>
          </p:cNvPr>
          <p:cNvPicPr>
            <a:picLocks noChangeAspect="1"/>
          </p:cNvPicPr>
          <p:nvPr/>
        </p:nvPicPr>
        <p:blipFill>
          <a:blip r:embed="rId5"/>
          <a:srcRect/>
          <a:stretch/>
        </p:blipFill>
        <p:spPr>
          <a:xfrm>
            <a:off x="5240366" y="1759381"/>
            <a:ext cx="2158931" cy="4584729"/>
          </a:xfrm>
          <a:prstGeom prst="rect">
            <a:avLst/>
          </a:prstGeom>
          <a:ln>
            <a:solidFill>
              <a:schemeClr val="tx1"/>
            </a:solidFill>
          </a:ln>
        </p:spPr>
      </p:pic>
      <p:pic>
        <p:nvPicPr>
          <p:cNvPr id="6" name="Picture 5">
            <a:extLst>
              <a:ext uri="{FF2B5EF4-FFF2-40B4-BE49-F238E27FC236}">
                <a16:creationId xmlns:a16="http://schemas.microsoft.com/office/drawing/2014/main" id="{0CA4A0DF-D08D-DAA5-484F-597DF6A7070B}"/>
              </a:ext>
            </a:extLst>
          </p:cNvPr>
          <p:cNvPicPr>
            <a:picLocks noChangeAspect="1"/>
          </p:cNvPicPr>
          <p:nvPr/>
        </p:nvPicPr>
        <p:blipFill>
          <a:blip r:embed="rId6"/>
          <a:srcRect/>
          <a:stretch/>
        </p:blipFill>
        <p:spPr>
          <a:xfrm>
            <a:off x="7649082" y="1784998"/>
            <a:ext cx="2158931" cy="4596723"/>
          </a:xfrm>
          <a:prstGeom prst="rect">
            <a:avLst/>
          </a:prstGeom>
          <a:ln>
            <a:solidFill>
              <a:schemeClr val="tx1"/>
            </a:solidFill>
          </a:ln>
        </p:spPr>
      </p:pic>
      <p:sp>
        <p:nvSpPr>
          <p:cNvPr id="466" name="Google Shape;466;p5"/>
          <p:cNvSpPr txBox="1"/>
          <p:nvPr/>
        </p:nvSpPr>
        <p:spPr>
          <a:xfrm>
            <a:off x="2554178" y="-935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dirty="0">
                <a:ln>
                  <a:noFill/>
                </a:ln>
                <a:solidFill>
                  <a:srgbClr val="FFFFFF"/>
                </a:solidFill>
                <a:effectLst/>
                <a:uLnTx/>
                <a:uFillTx/>
                <a:latin typeface="Corbel"/>
                <a:ea typeface="Corbel"/>
                <a:cs typeface="Corbel"/>
                <a:sym typeface="Corbel"/>
              </a:rPr>
              <a:t>Add Dispensation - App</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67" name="Google Shape;467;p5"/>
          <p:cNvSpPr/>
          <p:nvPr/>
        </p:nvSpPr>
        <p:spPr>
          <a:xfrm>
            <a:off x="916271"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68" name="Google Shape;468;p5"/>
          <p:cNvSpPr/>
          <p:nvPr/>
        </p:nvSpPr>
        <p:spPr>
          <a:xfrm rot="5400000" flipH="1">
            <a:off x="2541642" y="102680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69" name="Google Shape;469;p5"/>
          <p:cNvSpPr/>
          <p:nvPr/>
        </p:nvSpPr>
        <p:spPr>
          <a:xfrm>
            <a:off x="582515" y="8126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0" name="Google Shape;470;p5"/>
          <p:cNvSpPr/>
          <p:nvPr/>
        </p:nvSpPr>
        <p:spPr>
          <a:xfrm>
            <a:off x="914480"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1" name="Google Shape;471;p5"/>
          <p:cNvSpPr/>
          <p:nvPr/>
        </p:nvSpPr>
        <p:spPr>
          <a:xfrm>
            <a:off x="2961614" y="812021"/>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Click on Add Button</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2" name="Google Shape;472;p5"/>
          <p:cNvSpPr/>
          <p:nvPr/>
        </p:nvSpPr>
        <p:spPr>
          <a:xfrm>
            <a:off x="3339614" y="622903"/>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3" name="Google Shape;473;p5"/>
          <p:cNvSpPr/>
          <p:nvPr/>
        </p:nvSpPr>
        <p:spPr>
          <a:xfrm>
            <a:off x="5224788" y="823493"/>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Enter Dispensation Details</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4" name="Google Shape;474;p5"/>
          <p:cNvSpPr/>
          <p:nvPr/>
        </p:nvSpPr>
        <p:spPr>
          <a:xfrm>
            <a:off x="914480" y="650145"/>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5" name="Google Shape;475;p5"/>
          <p:cNvSpPr/>
          <p:nvPr/>
        </p:nvSpPr>
        <p:spPr>
          <a:xfrm>
            <a:off x="5651870" y="613494"/>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6" name="Google Shape;476;p5"/>
          <p:cNvSpPr/>
          <p:nvPr/>
        </p:nvSpPr>
        <p:spPr>
          <a:xfrm rot="5400000" flipH="1">
            <a:off x="4775479" y="102935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77" name="Google Shape;477;p5"/>
          <p:cNvSpPr/>
          <p:nvPr/>
        </p:nvSpPr>
        <p:spPr>
          <a:xfrm>
            <a:off x="7619436" y="811307"/>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Enter dispensing facility details</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8" name="Google Shape;478;p5"/>
          <p:cNvSpPr/>
          <p:nvPr/>
        </p:nvSpPr>
        <p:spPr>
          <a:xfrm>
            <a:off x="8046518" y="601308"/>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9" name="Google Shape;479;p5"/>
          <p:cNvSpPr/>
          <p:nvPr/>
        </p:nvSpPr>
        <p:spPr>
          <a:xfrm rot="5400000" flipH="1">
            <a:off x="7172439" y="999238"/>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80" name="Google Shape;480;p5"/>
          <p:cNvSpPr/>
          <p:nvPr/>
        </p:nvSpPr>
        <p:spPr>
          <a:xfrm>
            <a:off x="10168286" y="811307"/>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Enter Product details </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81" name="Google Shape;481;p5"/>
          <p:cNvSpPr/>
          <p:nvPr/>
        </p:nvSpPr>
        <p:spPr>
          <a:xfrm>
            <a:off x="10595368" y="601308"/>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5</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82" name="Google Shape;482;p5"/>
          <p:cNvSpPr/>
          <p:nvPr/>
        </p:nvSpPr>
        <p:spPr>
          <a:xfrm rot="5400000" flipH="1">
            <a:off x="9747931" y="997100"/>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489" name="Google Shape;489;p5"/>
          <p:cNvPicPr preferRelativeResize="0"/>
          <p:nvPr/>
        </p:nvPicPr>
        <p:blipFill rotWithShape="1">
          <a:blip r:embed="rId7">
            <a:alphaModFix/>
          </a:blip>
          <a:srcRect/>
          <a:stretch/>
        </p:blipFill>
        <p:spPr>
          <a:xfrm>
            <a:off x="166542" y="100012"/>
            <a:ext cx="2086266" cy="552527"/>
          </a:xfrm>
          <a:prstGeom prst="rect">
            <a:avLst/>
          </a:prstGeom>
          <a:noFill/>
          <a:ln>
            <a:noFill/>
          </a:ln>
        </p:spPr>
      </p:pic>
      <p:pic>
        <p:nvPicPr>
          <p:cNvPr id="7" name="Picture 6">
            <a:extLst>
              <a:ext uri="{FF2B5EF4-FFF2-40B4-BE49-F238E27FC236}">
                <a16:creationId xmlns:a16="http://schemas.microsoft.com/office/drawing/2014/main" id="{B29A6119-C684-F384-BA9F-AB8E6559735B}"/>
              </a:ext>
            </a:extLst>
          </p:cNvPr>
          <p:cNvPicPr>
            <a:picLocks noChangeAspect="1"/>
          </p:cNvPicPr>
          <p:nvPr/>
        </p:nvPicPr>
        <p:blipFill>
          <a:blip r:embed="rId8"/>
          <a:srcRect/>
          <a:stretch/>
        </p:blipFill>
        <p:spPr>
          <a:xfrm>
            <a:off x="9974018" y="1754883"/>
            <a:ext cx="2158931" cy="4593725"/>
          </a:xfrm>
          <a:prstGeom prst="rect">
            <a:avLst/>
          </a:prstGeom>
          <a:ln>
            <a:solidFill>
              <a:schemeClr val="tx1"/>
            </a:solidFill>
          </a:ln>
        </p:spPr>
      </p:pic>
      <p:sp>
        <p:nvSpPr>
          <p:cNvPr id="8" name="Google Shape;488;p5">
            <a:extLst>
              <a:ext uri="{FF2B5EF4-FFF2-40B4-BE49-F238E27FC236}">
                <a16:creationId xmlns:a16="http://schemas.microsoft.com/office/drawing/2014/main" id="{D60A8284-408B-AE3E-DE39-4530F0CDBBBB}"/>
              </a:ext>
            </a:extLst>
          </p:cNvPr>
          <p:cNvSpPr/>
          <p:nvPr/>
        </p:nvSpPr>
        <p:spPr>
          <a:xfrm>
            <a:off x="535009" y="5640910"/>
            <a:ext cx="852357" cy="56694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9" name="Google Shape;488;p5">
            <a:extLst>
              <a:ext uri="{FF2B5EF4-FFF2-40B4-BE49-F238E27FC236}">
                <a16:creationId xmlns:a16="http://schemas.microsoft.com/office/drawing/2014/main" id="{2E03FF77-55C4-0EEF-9167-EDCB0449AB86}"/>
              </a:ext>
            </a:extLst>
          </p:cNvPr>
          <p:cNvSpPr/>
          <p:nvPr/>
        </p:nvSpPr>
        <p:spPr>
          <a:xfrm>
            <a:off x="4398579" y="5640910"/>
            <a:ext cx="585392" cy="56694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extLst>
      <p:ext uri="{BB962C8B-B14F-4D97-AF65-F5344CB8AC3E}">
        <p14:creationId xmlns:p14="http://schemas.microsoft.com/office/powerpoint/2010/main" val="4159560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3" name="Picture 2">
            <a:extLst>
              <a:ext uri="{FF2B5EF4-FFF2-40B4-BE49-F238E27FC236}">
                <a16:creationId xmlns:a16="http://schemas.microsoft.com/office/drawing/2014/main" id="{82267B9B-0A42-3340-9712-FFC3DF4489D0}"/>
              </a:ext>
            </a:extLst>
          </p:cNvPr>
          <p:cNvPicPr>
            <a:picLocks noChangeAspect="1"/>
          </p:cNvPicPr>
          <p:nvPr/>
        </p:nvPicPr>
        <p:blipFill>
          <a:blip r:embed="rId3"/>
          <a:srcRect/>
          <a:stretch/>
        </p:blipFill>
        <p:spPr>
          <a:xfrm>
            <a:off x="389238" y="1688176"/>
            <a:ext cx="2149750" cy="4581731"/>
          </a:xfrm>
          <a:prstGeom prst="rect">
            <a:avLst/>
          </a:prstGeom>
          <a:ln>
            <a:solidFill>
              <a:schemeClr val="tx1"/>
            </a:solidFill>
          </a:ln>
        </p:spPr>
      </p:pic>
      <p:pic>
        <p:nvPicPr>
          <p:cNvPr id="4" name="Picture 3">
            <a:extLst>
              <a:ext uri="{FF2B5EF4-FFF2-40B4-BE49-F238E27FC236}">
                <a16:creationId xmlns:a16="http://schemas.microsoft.com/office/drawing/2014/main" id="{F58CD962-9B27-C4DC-527A-EE319974E20C}"/>
              </a:ext>
            </a:extLst>
          </p:cNvPr>
          <p:cNvPicPr>
            <a:picLocks noChangeAspect="1"/>
          </p:cNvPicPr>
          <p:nvPr/>
        </p:nvPicPr>
        <p:blipFill>
          <a:blip r:embed="rId4"/>
          <a:srcRect/>
          <a:stretch/>
        </p:blipFill>
        <p:spPr>
          <a:xfrm>
            <a:off x="2831650" y="1729266"/>
            <a:ext cx="2158931" cy="4581731"/>
          </a:xfrm>
          <a:prstGeom prst="rect">
            <a:avLst/>
          </a:prstGeom>
          <a:ln>
            <a:solidFill>
              <a:schemeClr val="tx1"/>
            </a:solidFill>
          </a:ln>
        </p:spPr>
      </p:pic>
      <p:sp>
        <p:nvSpPr>
          <p:cNvPr id="466" name="Google Shape;466;p5"/>
          <p:cNvSpPr txBox="1"/>
          <p:nvPr/>
        </p:nvSpPr>
        <p:spPr>
          <a:xfrm>
            <a:off x="2554178" y="-935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dirty="0">
                <a:ln>
                  <a:noFill/>
                </a:ln>
                <a:solidFill>
                  <a:srgbClr val="FFFFFF"/>
                </a:solidFill>
                <a:effectLst/>
                <a:uLnTx/>
                <a:uFillTx/>
                <a:latin typeface="Corbel"/>
                <a:ea typeface="Corbel"/>
                <a:cs typeface="Corbel"/>
                <a:sym typeface="Corbel"/>
              </a:rPr>
              <a:t>Add Dispensation - App</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67" name="Google Shape;467;p5"/>
          <p:cNvSpPr/>
          <p:nvPr/>
        </p:nvSpPr>
        <p:spPr>
          <a:xfrm>
            <a:off x="916271"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68" name="Google Shape;468;p5"/>
          <p:cNvSpPr/>
          <p:nvPr/>
        </p:nvSpPr>
        <p:spPr>
          <a:xfrm rot="5400000" flipH="1">
            <a:off x="2541642" y="102680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69" name="Google Shape;469;p5"/>
          <p:cNvSpPr/>
          <p:nvPr/>
        </p:nvSpPr>
        <p:spPr>
          <a:xfrm>
            <a:off x="582515" y="8126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Enter refill details</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0" name="Google Shape;470;p5"/>
          <p:cNvSpPr/>
          <p:nvPr/>
        </p:nvSpPr>
        <p:spPr>
          <a:xfrm>
            <a:off x="914480"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1" name="Google Shape;471;p5"/>
          <p:cNvSpPr/>
          <p:nvPr/>
        </p:nvSpPr>
        <p:spPr>
          <a:xfrm>
            <a:off x="2961614" y="812021"/>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Click on Add Dispensation </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2" name="Google Shape;472;p5"/>
          <p:cNvSpPr/>
          <p:nvPr/>
        </p:nvSpPr>
        <p:spPr>
          <a:xfrm>
            <a:off x="3339614" y="622903"/>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dirty="0">
                <a:ln>
                  <a:noFill/>
                </a:ln>
                <a:solidFill>
                  <a:srgbClr val="000546"/>
                </a:solidFill>
                <a:effectLst/>
                <a:uLnTx/>
                <a:uFillTx/>
                <a:latin typeface="Corbel"/>
                <a:ea typeface="Corbel"/>
                <a:cs typeface="Corbel"/>
                <a:sym typeface="Corbel"/>
              </a:rPr>
              <a:t>Step 7</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4" name="Google Shape;474;p5"/>
          <p:cNvSpPr/>
          <p:nvPr/>
        </p:nvSpPr>
        <p:spPr>
          <a:xfrm>
            <a:off x="914480" y="650145"/>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dirty="0">
                <a:ln>
                  <a:noFill/>
                </a:ln>
                <a:solidFill>
                  <a:srgbClr val="000546"/>
                </a:solidFill>
                <a:effectLst/>
                <a:uLnTx/>
                <a:uFillTx/>
                <a:latin typeface="Corbel"/>
                <a:ea typeface="Corbel"/>
                <a:cs typeface="Corbel"/>
                <a:sym typeface="Corbel"/>
              </a:rPr>
              <a:t>Step 6</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pic>
        <p:nvPicPr>
          <p:cNvPr id="489" name="Google Shape;489;p5"/>
          <p:cNvPicPr preferRelativeResize="0"/>
          <p:nvPr/>
        </p:nvPicPr>
        <p:blipFill rotWithShape="1">
          <a:blip r:embed="rId5">
            <a:alphaModFix/>
          </a:blip>
          <a:srcRect/>
          <a:stretch/>
        </p:blipFill>
        <p:spPr>
          <a:xfrm>
            <a:off x="166542" y="100012"/>
            <a:ext cx="2086266" cy="552527"/>
          </a:xfrm>
          <a:prstGeom prst="rect">
            <a:avLst/>
          </a:prstGeom>
          <a:noFill/>
          <a:ln>
            <a:noFill/>
          </a:ln>
        </p:spPr>
      </p:pic>
      <p:sp>
        <p:nvSpPr>
          <p:cNvPr id="8" name="Google Shape;488;p5">
            <a:extLst>
              <a:ext uri="{FF2B5EF4-FFF2-40B4-BE49-F238E27FC236}">
                <a16:creationId xmlns:a16="http://schemas.microsoft.com/office/drawing/2014/main" id="{D60A8284-408B-AE3E-DE39-4530F0CDBBBB}"/>
              </a:ext>
            </a:extLst>
          </p:cNvPr>
          <p:cNvSpPr/>
          <p:nvPr/>
        </p:nvSpPr>
        <p:spPr>
          <a:xfrm>
            <a:off x="1733398" y="5880538"/>
            <a:ext cx="804851" cy="374614"/>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2" name="Google Shape;488;p5">
            <a:extLst>
              <a:ext uri="{FF2B5EF4-FFF2-40B4-BE49-F238E27FC236}">
                <a16:creationId xmlns:a16="http://schemas.microsoft.com/office/drawing/2014/main" id="{4DACE6B0-F141-966C-4C76-CCE19CA937C7}"/>
              </a:ext>
            </a:extLst>
          </p:cNvPr>
          <p:cNvSpPr/>
          <p:nvPr/>
        </p:nvSpPr>
        <p:spPr>
          <a:xfrm>
            <a:off x="3872406" y="5903497"/>
            <a:ext cx="1118175" cy="33160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extLst>
      <p:ext uri="{BB962C8B-B14F-4D97-AF65-F5344CB8AC3E}">
        <p14:creationId xmlns:p14="http://schemas.microsoft.com/office/powerpoint/2010/main" val="780737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3" name="Picture 2">
            <a:extLst>
              <a:ext uri="{FF2B5EF4-FFF2-40B4-BE49-F238E27FC236}">
                <a16:creationId xmlns:a16="http://schemas.microsoft.com/office/drawing/2014/main" id="{82267B9B-0A42-3340-9712-FFC3DF4489D0}"/>
              </a:ext>
            </a:extLst>
          </p:cNvPr>
          <p:cNvPicPr>
            <a:picLocks noChangeAspect="1"/>
          </p:cNvPicPr>
          <p:nvPr/>
        </p:nvPicPr>
        <p:blipFill>
          <a:blip r:embed="rId3"/>
          <a:srcRect/>
          <a:stretch/>
        </p:blipFill>
        <p:spPr>
          <a:xfrm>
            <a:off x="386059" y="1688176"/>
            <a:ext cx="2156108" cy="4581731"/>
          </a:xfrm>
          <a:prstGeom prst="rect">
            <a:avLst/>
          </a:prstGeom>
          <a:ln>
            <a:solidFill>
              <a:schemeClr val="tx1"/>
            </a:solidFill>
          </a:ln>
        </p:spPr>
      </p:pic>
      <p:pic>
        <p:nvPicPr>
          <p:cNvPr id="4" name="Picture 3">
            <a:extLst>
              <a:ext uri="{FF2B5EF4-FFF2-40B4-BE49-F238E27FC236}">
                <a16:creationId xmlns:a16="http://schemas.microsoft.com/office/drawing/2014/main" id="{F58CD962-9B27-C4DC-527A-EE319974E20C}"/>
              </a:ext>
            </a:extLst>
          </p:cNvPr>
          <p:cNvPicPr>
            <a:picLocks noChangeAspect="1"/>
          </p:cNvPicPr>
          <p:nvPr/>
        </p:nvPicPr>
        <p:blipFill>
          <a:blip r:embed="rId4"/>
          <a:srcRect/>
          <a:stretch/>
        </p:blipFill>
        <p:spPr>
          <a:xfrm>
            <a:off x="2831650" y="1732265"/>
            <a:ext cx="2158931" cy="4575734"/>
          </a:xfrm>
          <a:prstGeom prst="rect">
            <a:avLst/>
          </a:prstGeom>
          <a:ln>
            <a:solidFill>
              <a:schemeClr val="tx1"/>
            </a:solidFill>
          </a:ln>
        </p:spPr>
      </p:pic>
      <p:pic>
        <p:nvPicPr>
          <p:cNvPr id="5" name="Picture 4">
            <a:extLst>
              <a:ext uri="{FF2B5EF4-FFF2-40B4-BE49-F238E27FC236}">
                <a16:creationId xmlns:a16="http://schemas.microsoft.com/office/drawing/2014/main" id="{BA29F426-6C85-CB0A-FFB8-A6D008E3C9FF}"/>
              </a:ext>
            </a:extLst>
          </p:cNvPr>
          <p:cNvPicPr>
            <a:picLocks noChangeAspect="1"/>
          </p:cNvPicPr>
          <p:nvPr/>
        </p:nvPicPr>
        <p:blipFill>
          <a:blip r:embed="rId5"/>
          <a:srcRect/>
          <a:stretch/>
        </p:blipFill>
        <p:spPr>
          <a:xfrm>
            <a:off x="5241865" y="1759381"/>
            <a:ext cx="2155932" cy="4584729"/>
          </a:xfrm>
          <a:prstGeom prst="rect">
            <a:avLst/>
          </a:prstGeom>
          <a:ln>
            <a:solidFill>
              <a:schemeClr val="tx1"/>
            </a:solidFill>
          </a:ln>
        </p:spPr>
      </p:pic>
      <p:pic>
        <p:nvPicPr>
          <p:cNvPr id="6" name="Picture 5">
            <a:extLst>
              <a:ext uri="{FF2B5EF4-FFF2-40B4-BE49-F238E27FC236}">
                <a16:creationId xmlns:a16="http://schemas.microsoft.com/office/drawing/2014/main" id="{0CA4A0DF-D08D-DAA5-484F-597DF6A7070B}"/>
              </a:ext>
            </a:extLst>
          </p:cNvPr>
          <p:cNvPicPr>
            <a:picLocks noChangeAspect="1"/>
          </p:cNvPicPr>
          <p:nvPr/>
        </p:nvPicPr>
        <p:blipFill>
          <a:blip r:embed="rId6"/>
          <a:srcRect/>
          <a:stretch/>
        </p:blipFill>
        <p:spPr>
          <a:xfrm>
            <a:off x="7700031" y="1784998"/>
            <a:ext cx="2057033" cy="4596723"/>
          </a:xfrm>
          <a:prstGeom prst="rect">
            <a:avLst/>
          </a:prstGeom>
          <a:ln>
            <a:solidFill>
              <a:schemeClr val="tx1"/>
            </a:solidFill>
          </a:ln>
        </p:spPr>
      </p:pic>
      <p:sp>
        <p:nvSpPr>
          <p:cNvPr id="466" name="Google Shape;466;p5"/>
          <p:cNvSpPr txBox="1"/>
          <p:nvPr/>
        </p:nvSpPr>
        <p:spPr>
          <a:xfrm>
            <a:off x="2554178" y="-935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dirty="0">
                <a:ln>
                  <a:noFill/>
                </a:ln>
                <a:solidFill>
                  <a:srgbClr val="FFFFFF"/>
                </a:solidFill>
                <a:effectLst/>
                <a:uLnTx/>
                <a:uFillTx/>
                <a:latin typeface="Corbel"/>
                <a:ea typeface="Corbel"/>
                <a:cs typeface="Corbel"/>
                <a:sym typeface="Corbel"/>
              </a:rPr>
              <a:t>Return Dispensation - App</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67" name="Google Shape;467;p5"/>
          <p:cNvSpPr/>
          <p:nvPr/>
        </p:nvSpPr>
        <p:spPr>
          <a:xfrm>
            <a:off x="916271"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68" name="Google Shape;468;p5"/>
          <p:cNvSpPr/>
          <p:nvPr/>
        </p:nvSpPr>
        <p:spPr>
          <a:xfrm rot="5400000" flipH="1">
            <a:off x="2541642" y="102680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69" name="Google Shape;469;p5"/>
          <p:cNvSpPr/>
          <p:nvPr/>
        </p:nvSpPr>
        <p:spPr>
          <a:xfrm>
            <a:off x="582515" y="812613"/>
            <a:ext cx="1548000" cy="76649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Click on return Dispensation</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0" name="Google Shape;470;p5"/>
          <p:cNvSpPr/>
          <p:nvPr/>
        </p:nvSpPr>
        <p:spPr>
          <a:xfrm>
            <a:off x="914480" y="649412"/>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1" name="Google Shape;471;p5"/>
          <p:cNvSpPr/>
          <p:nvPr/>
        </p:nvSpPr>
        <p:spPr>
          <a:xfrm>
            <a:off x="2961614" y="812021"/>
            <a:ext cx="1548000"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Click on Next Button</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2" name="Google Shape;472;p5"/>
          <p:cNvSpPr/>
          <p:nvPr/>
        </p:nvSpPr>
        <p:spPr>
          <a:xfrm>
            <a:off x="3339614" y="622903"/>
            <a:ext cx="792000" cy="3081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3" name="Google Shape;473;p5"/>
          <p:cNvSpPr/>
          <p:nvPr/>
        </p:nvSpPr>
        <p:spPr>
          <a:xfrm>
            <a:off x="5224788" y="823493"/>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Enter Details of product to be returned</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4" name="Google Shape;474;p5"/>
          <p:cNvSpPr/>
          <p:nvPr/>
        </p:nvSpPr>
        <p:spPr>
          <a:xfrm>
            <a:off x="914480" y="650145"/>
            <a:ext cx="792000" cy="261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5" name="Google Shape;475;p5"/>
          <p:cNvSpPr/>
          <p:nvPr/>
        </p:nvSpPr>
        <p:spPr>
          <a:xfrm>
            <a:off x="5651870" y="613494"/>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6" name="Google Shape;476;p5"/>
          <p:cNvSpPr/>
          <p:nvPr/>
        </p:nvSpPr>
        <p:spPr>
          <a:xfrm rot="5400000" flipH="1">
            <a:off x="4775479" y="1029351"/>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77" name="Google Shape;477;p5"/>
          <p:cNvSpPr/>
          <p:nvPr/>
        </p:nvSpPr>
        <p:spPr>
          <a:xfrm>
            <a:off x="7619436" y="811307"/>
            <a:ext cx="1651603" cy="7560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View return details </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478" name="Google Shape;478;p5"/>
          <p:cNvSpPr/>
          <p:nvPr/>
        </p:nvSpPr>
        <p:spPr>
          <a:xfrm>
            <a:off x="8046518" y="601308"/>
            <a:ext cx="863616" cy="328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479" name="Google Shape;479;p5"/>
          <p:cNvSpPr/>
          <p:nvPr/>
        </p:nvSpPr>
        <p:spPr>
          <a:xfrm rot="5400000" flipH="1">
            <a:off x="7172439" y="999238"/>
            <a:ext cx="288000" cy="288000"/>
          </a:xfrm>
          <a:prstGeom prst="triangle">
            <a:avLst>
              <a:gd name="adj" fmla="val 50000"/>
            </a:avLst>
          </a:prstGeom>
          <a:solidFill>
            <a:srgbClr val="00B0F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489" name="Google Shape;489;p5"/>
          <p:cNvPicPr preferRelativeResize="0"/>
          <p:nvPr/>
        </p:nvPicPr>
        <p:blipFill rotWithShape="1">
          <a:blip r:embed="rId7">
            <a:alphaModFix/>
          </a:blip>
          <a:srcRect/>
          <a:stretch/>
        </p:blipFill>
        <p:spPr>
          <a:xfrm>
            <a:off x="166542" y="100012"/>
            <a:ext cx="2086266" cy="552527"/>
          </a:xfrm>
          <a:prstGeom prst="rect">
            <a:avLst/>
          </a:prstGeom>
          <a:noFill/>
          <a:ln>
            <a:noFill/>
          </a:ln>
        </p:spPr>
      </p:pic>
      <p:sp>
        <p:nvSpPr>
          <p:cNvPr id="8" name="Google Shape;488;p5">
            <a:extLst>
              <a:ext uri="{FF2B5EF4-FFF2-40B4-BE49-F238E27FC236}">
                <a16:creationId xmlns:a16="http://schemas.microsoft.com/office/drawing/2014/main" id="{D60A8284-408B-AE3E-DE39-4530F0CDBBBB}"/>
              </a:ext>
            </a:extLst>
          </p:cNvPr>
          <p:cNvSpPr/>
          <p:nvPr/>
        </p:nvSpPr>
        <p:spPr>
          <a:xfrm>
            <a:off x="611756" y="3985457"/>
            <a:ext cx="1641052" cy="334296"/>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9" name="Google Shape;488;p5">
            <a:extLst>
              <a:ext uri="{FF2B5EF4-FFF2-40B4-BE49-F238E27FC236}">
                <a16:creationId xmlns:a16="http://schemas.microsoft.com/office/drawing/2014/main" id="{2E03FF77-55C4-0EEF-9167-EDCB0449AB86}"/>
              </a:ext>
            </a:extLst>
          </p:cNvPr>
          <p:cNvSpPr/>
          <p:nvPr/>
        </p:nvSpPr>
        <p:spPr>
          <a:xfrm>
            <a:off x="4318998" y="5924201"/>
            <a:ext cx="664219" cy="379206"/>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2" name="Google Shape;488;p5">
            <a:extLst>
              <a:ext uri="{FF2B5EF4-FFF2-40B4-BE49-F238E27FC236}">
                <a16:creationId xmlns:a16="http://schemas.microsoft.com/office/drawing/2014/main" id="{53D25F8A-D40A-236C-2B99-A966944832BA}"/>
              </a:ext>
            </a:extLst>
          </p:cNvPr>
          <p:cNvSpPr/>
          <p:nvPr/>
        </p:nvSpPr>
        <p:spPr>
          <a:xfrm>
            <a:off x="7719297" y="2671327"/>
            <a:ext cx="2057033" cy="131413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extLst>
      <p:ext uri="{BB962C8B-B14F-4D97-AF65-F5344CB8AC3E}">
        <p14:creationId xmlns:p14="http://schemas.microsoft.com/office/powerpoint/2010/main" val="1808302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51"/>
          <p:cNvPicPr preferRelativeResize="0"/>
          <p:nvPr/>
        </p:nvPicPr>
        <p:blipFill rotWithShape="1">
          <a:blip r:embed="rId3">
            <a:alphaModFix/>
          </a:blip>
          <a:srcRect l="11479" t="7145"/>
          <a:stretch/>
        </p:blipFill>
        <p:spPr>
          <a:xfrm>
            <a:off x="1552575" y="1123950"/>
            <a:ext cx="10105819" cy="5039504"/>
          </a:xfrm>
          <a:prstGeom prst="rect">
            <a:avLst/>
          </a:prstGeom>
          <a:noFill/>
          <a:ln w="9525" cap="flat" cmpd="sng">
            <a:solidFill>
              <a:srgbClr val="0C0C0C"/>
            </a:solidFill>
            <a:prstDash val="solid"/>
            <a:round/>
            <a:headEnd type="none" w="sm" len="sm"/>
            <a:tailEnd type="none" w="sm" len="sm"/>
          </a:ln>
        </p:spPr>
      </p:pic>
      <p:sp>
        <p:nvSpPr>
          <p:cNvPr id="640" name="Google Shape;640;p51"/>
          <p:cNvSpPr txBox="1"/>
          <p:nvPr/>
        </p:nvSpPr>
        <p:spPr>
          <a:xfrm>
            <a:off x="2541205" y="2091"/>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Copy products from previous Dispensation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41" name="Google Shape;641;p51"/>
          <p:cNvSpPr/>
          <p:nvPr/>
        </p:nvSpPr>
        <p:spPr>
          <a:xfrm flipH="1">
            <a:off x="4489704" y="1598666"/>
            <a:ext cx="4682032" cy="692457"/>
          </a:xfrm>
          <a:prstGeom prst="wedgeRectCallout">
            <a:avLst>
              <a:gd name="adj1" fmla="val -61854"/>
              <a:gd name="adj2" fmla="val -610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Click here to copy medicine / products from the previous Dispensation, </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this facility is available from  the second dispensation record</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42" name="Google Shape;642;p51"/>
          <p:cNvSpPr/>
          <p:nvPr/>
        </p:nvSpPr>
        <p:spPr>
          <a:xfrm flipH="1">
            <a:off x="838722" y="6355306"/>
            <a:ext cx="9212643" cy="292347"/>
          </a:xfrm>
          <a:prstGeom prst="wedgeRectCallout">
            <a:avLst>
              <a:gd name="adj1" fmla="val 14769"/>
              <a:gd name="adj2" fmla="val -104864"/>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Product details are getting copied from the previous dispensation including source, product name and quantities </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43" name="Google Shape;643;p51"/>
          <p:cNvSpPr/>
          <p:nvPr/>
        </p:nvSpPr>
        <p:spPr>
          <a:xfrm>
            <a:off x="9740606" y="1848422"/>
            <a:ext cx="1794902" cy="24766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44" name="Google Shape;644;p51"/>
          <p:cNvSpPr/>
          <p:nvPr/>
        </p:nvSpPr>
        <p:spPr>
          <a:xfrm>
            <a:off x="1870916" y="5139758"/>
            <a:ext cx="9787478" cy="99159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645" name="Google Shape;645;p51"/>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1000"/>
                                        <p:tgtEl>
                                          <p:spTgt spid="6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
                                        </p:tgtEl>
                                        <p:attrNameLst>
                                          <p:attrName>style.visibility</p:attrName>
                                        </p:attrNameLst>
                                      </p:cBhvr>
                                      <p:to>
                                        <p:strVal val="visible"/>
                                      </p:to>
                                    </p:set>
                                    <p:animEffect transition="in" filter="fade">
                                      <p:cBhvr>
                                        <p:cTn id="12" dur="1000"/>
                                        <p:tgtEl>
                                          <p:spTgt spid="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3" name="Picture 2">
            <a:extLst>
              <a:ext uri="{FF2B5EF4-FFF2-40B4-BE49-F238E27FC236}">
                <a16:creationId xmlns:a16="http://schemas.microsoft.com/office/drawing/2014/main" id="{AC41D578-299F-995B-F7D9-79263F2DD912}"/>
              </a:ext>
            </a:extLst>
          </p:cNvPr>
          <p:cNvPicPr>
            <a:picLocks noChangeAspect="1"/>
          </p:cNvPicPr>
          <p:nvPr/>
        </p:nvPicPr>
        <p:blipFill>
          <a:blip r:embed="rId3"/>
          <a:stretch>
            <a:fillRect/>
          </a:stretch>
        </p:blipFill>
        <p:spPr>
          <a:xfrm>
            <a:off x="617511" y="2631521"/>
            <a:ext cx="4590288" cy="3818558"/>
          </a:xfrm>
          <a:prstGeom prst="rect">
            <a:avLst/>
          </a:prstGeom>
          <a:ln>
            <a:solidFill>
              <a:schemeClr val="tx1"/>
            </a:solidFill>
          </a:ln>
        </p:spPr>
      </p:pic>
      <p:pic>
        <p:nvPicPr>
          <p:cNvPr id="650" name="Google Shape;650;p52"/>
          <p:cNvPicPr preferRelativeResize="0"/>
          <p:nvPr/>
        </p:nvPicPr>
        <p:blipFill rotWithShape="1">
          <a:blip r:embed="rId4">
            <a:alphaModFix/>
          </a:blip>
          <a:srcRect/>
          <a:stretch/>
        </p:blipFill>
        <p:spPr>
          <a:xfrm>
            <a:off x="358197" y="919072"/>
            <a:ext cx="11256263" cy="1431117"/>
          </a:xfrm>
          <a:prstGeom prst="rect">
            <a:avLst/>
          </a:prstGeom>
          <a:noFill/>
          <a:ln w="12700" cap="flat" cmpd="sng">
            <a:solidFill>
              <a:srgbClr val="0C0C0C"/>
            </a:solidFill>
            <a:prstDash val="solid"/>
            <a:round/>
            <a:headEnd type="none" w="sm" len="sm"/>
            <a:tailEnd type="none" w="sm" len="sm"/>
          </a:ln>
        </p:spPr>
      </p:pic>
      <p:pic>
        <p:nvPicPr>
          <p:cNvPr id="652" name="Google Shape;652;p52"/>
          <p:cNvPicPr preferRelativeResize="0"/>
          <p:nvPr/>
        </p:nvPicPr>
        <p:blipFill rotWithShape="1">
          <a:blip r:embed="rId4">
            <a:alphaModFix/>
          </a:blip>
          <a:srcRect/>
          <a:stretch/>
        </p:blipFill>
        <p:spPr>
          <a:xfrm>
            <a:off x="374904" y="900603"/>
            <a:ext cx="11256263" cy="1431117"/>
          </a:xfrm>
          <a:prstGeom prst="rect">
            <a:avLst/>
          </a:prstGeom>
          <a:noFill/>
          <a:ln w="9525" cap="flat" cmpd="sng">
            <a:solidFill>
              <a:srgbClr val="5F5F5F"/>
            </a:solidFill>
            <a:prstDash val="solid"/>
            <a:round/>
            <a:headEnd type="none" w="sm" len="sm"/>
            <a:tailEnd type="none" w="sm" len="sm"/>
          </a:ln>
        </p:spPr>
      </p:pic>
      <p:sp>
        <p:nvSpPr>
          <p:cNvPr id="653" name="Google Shape;653;p52"/>
          <p:cNvSpPr txBox="1"/>
          <p:nvPr/>
        </p:nvSpPr>
        <p:spPr>
          <a:xfrm>
            <a:off x="2541206" y="3378"/>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Refill Due Tasklist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54" name="Google Shape;654;p52"/>
          <p:cNvSpPr/>
          <p:nvPr/>
        </p:nvSpPr>
        <p:spPr>
          <a:xfrm flipH="1">
            <a:off x="8337920" y="2631521"/>
            <a:ext cx="2620812" cy="954067"/>
          </a:xfrm>
          <a:prstGeom prst="wedgeRectCallout">
            <a:avLst>
              <a:gd name="adj1" fmla="val -18146"/>
              <a:gd name="adj2" fmla="val -107658"/>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The Next Refill Due Date is calculated based on the number of days for which Dispensation is Issued.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5" name="Google Shape;655;p52"/>
          <p:cNvSpPr/>
          <p:nvPr/>
        </p:nvSpPr>
        <p:spPr>
          <a:xfrm flipH="1">
            <a:off x="6096000" y="5959307"/>
            <a:ext cx="4590287" cy="307736"/>
          </a:xfrm>
          <a:prstGeom prst="wedgeRectCallout">
            <a:avLst>
              <a:gd name="adj1" fmla="val 63933"/>
              <a:gd name="adj2" fmla="val 913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here to view the list of patients for whom refill is due.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57" name="Google Shape;657;p52"/>
          <p:cNvSpPr/>
          <p:nvPr/>
        </p:nvSpPr>
        <p:spPr>
          <a:xfrm>
            <a:off x="617510" y="5667374"/>
            <a:ext cx="1163665" cy="27155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58" name="Google Shape;658;p52"/>
          <p:cNvSpPr/>
          <p:nvPr/>
        </p:nvSpPr>
        <p:spPr>
          <a:xfrm>
            <a:off x="1807678" y="5849212"/>
            <a:ext cx="3400122" cy="586297"/>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59" name="Google Shape;659;p52"/>
          <p:cNvSpPr/>
          <p:nvPr/>
        </p:nvSpPr>
        <p:spPr>
          <a:xfrm>
            <a:off x="9648326" y="1561514"/>
            <a:ext cx="1085323" cy="323557"/>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660" name="Google Shape;660;p52"/>
          <p:cNvPicPr preferRelativeResize="0"/>
          <p:nvPr/>
        </p:nvPicPr>
        <p:blipFill rotWithShape="1">
          <a:blip r:embed="rId5">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1000"/>
                                        <p:tgtEl>
                                          <p:spTgt spid="6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5"/>
                                        </p:tgtEl>
                                        <p:attrNameLst>
                                          <p:attrName>style.visibility</p:attrName>
                                        </p:attrNameLst>
                                      </p:cBhvr>
                                      <p:to>
                                        <p:strVal val="visible"/>
                                      </p:to>
                                    </p:set>
                                    <p:animEffect transition="in" filter="fade">
                                      <p:cBhvr>
                                        <p:cTn id="12"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53"/>
          <p:cNvPicPr preferRelativeResize="0"/>
          <p:nvPr/>
        </p:nvPicPr>
        <p:blipFill rotWithShape="1">
          <a:blip r:embed="rId3">
            <a:alphaModFix/>
          </a:blip>
          <a:srcRect l="12761"/>
          <a:stretch/>
        </p:blipFill>
        <p:spPr>
          <a:xfrm>
            <a:off x="180535" y="1398368"/>
            <a:ext cx="11830930" cy="4255911"/>
          </a:xfrm>
          <a:prstGeom prst="rect">
            <a:avLst/>
          </a:prstGeom>
          <a:noFill/>
          <a:ln w="12700" cap="flat" cmpd="sng">
            <a:solidFill>
              <a:srgbClr val="0C0C0C"/>
            </a:solidFill>
            <a:prstDash val="solid"/>
            <a:round/>
            <a:headEnd type="none" w="sm" len="sm"/>
            <a:tailEnd type="none" w="sm" len="sm"/>
          </a:ln>
        </p:spPr>
      </p:pic>
      <p:sp>
        <p:nvSpPr>
          <p:cNvPr id="666" name="Google Shape;666;p53"/>
          <p:cNvSpPr/>
          <p:nvPr/>
        </p:nvSpPr>
        <p:spPr>
          <a:xfrm flipH="1">
            <a:off x="7160456" y="5730570"/>
            <a:ext cx="3242596" cy="954067"/>
          </a:xfrm>
          <a:prstGeom prst="wedgeRectCallout">
            <a:avLst>
              <a:gd name="adj1" fmla="val -51374"/>
              <a:gd name="adj2" fmla="val -85085"/>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Patient record enters the task list 2 days before their ‘Next Refill Date’.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The patient remains in the task list until his dispensation details are updated.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667" name="Google Shape;667;p53"/>
          <p:cNvSpPr txBox="1"/>
          <p:nvPr/>
        </p:nvSpPr>
        <p:spPr>
          <a:xfrm>
            <a:off x="2542038"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Refill Due Tasklist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68" name="Google Shape;668;p53"/>
          <p:cNvSpPr/>
          <p:nvPr/>
        </p:nvSpPr>
        <p:spPr>
          <a:xfrm>
            <a:off x="773723" y="5704353"/>
            <a:ext cx="3706647" cy="932909"/>
          </a:xfrm>
          <a:prstGeom prst="rect">
            <a:avLst/>
          </a:prstGeom>
          <a:solidFill>
            <a:schemeClr val="lt1"/>
          </a:solidFill>
          <a:ln w="28950" cap="flat" cmpd="sng">
            <a:solidFill>
              <a:srgbClr val="FD790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If patients have no dispensation details entered, their Date of Diagnosis will be considered as the default ‘Next Refill  Date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669" name="Google Shape;669;p53"/>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54"/>
          <p:cNvPicPr preferRelativeResize="0"/>
          <p:nvPr/>
        </p:nvPicPr>
        <p:blipFill rotWithShape="1">
          <a:blip r:embed="rId3">
            <a:alphaModFix/>
          </a:blip>
          <a:srcRect/>
          <a:stretch/>
        </p:blipFill>
        <p:spPr>
          <a:xfrm>
            <a:off x="349954" y="2913726"/>
            <a:ext cx="11388119" cy="3737545"/>
          </a:xfrm>
          <a:prstGeom prst="rect">
            <a:avLst/>
          </a:prstGeom>
          <a:noFill/>
          <a:ln w="12700" cap="flat" cmpd="sng">
            <a:solidFill>
              <a:srgbClr val="0C0C0C"/>
            </a:solidFill>
            <a:prstDash val="solid"/>
            <a:round/>
            <a:headEnd type="none" w="sm" len="sm"/>
            <a:tailEnd type="none" w="sm" len="sm"/>
          </a:ln>
        </p:spPr>
      </p:pic>
      <p:pic>
        <p:nvPicPr>
          <p:cNvPr id="675" name="Google Shape;675;p54"/>
          <p:cNvPicPr preferRelativeResize="0"/>
          <p:nvPr/>
        </p:nvPicPr>
        <p:blipFill rotWithShape="1">
          <a:blip r:embed="rId4">
            <a:alphaModFix/>
          </a:blip>
          <a:srcRect/>
          <a:stretch/>
        </p:blipFill>
        <p:spPr>
          <a:xfrm>
            <a:off x="349954" y="726418"/>
            <a:ext cx="11388119" cy="2062378"/>
          </a:xfrm>
          <a:prstGeom prst="rect">
            <a:avLst/>
          </a:prstGeom>
          <a:noFill/>
          <a:ln w="12700" cap="flat" cmpd="sng">
            <a:solidFill>
              <a:srgbClr val="0C0C0C"/>
            </a:solidFill>
            <a:prstDash val="solid"/>
            <a:round/>
            <a:headEnd type="none" w="sm" len="sm"/>
            <a:tailEnd type="none" w="sm" len="sm"/>
          </a:ln>
        </p:spPr>
      </p:pic>
      <p:sp>
        <p:nvSpPr>
          <p:cNvPr id="676" name="Google Shape;676;p54"/>
          <p:cNvSpPr txBox="1"/>
          <p:nvPr/>
        </p:nvSpPr>
        <p:spPr>
          <a:xfrm>
            <a:off x="2541206" y="31548"/>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Outcome assignment changes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77" name="Google Shape;677;p54"/>
          <p:cNvSpPr/>
          <p:nvPr/>
        </p:nvSpPr>
        <p:spPr>
          <a:xfrm flipH="1">
            <a:off x="6158592" y="3667745"/>
            <a:ext cx="1772529" cy="1292621"/>
          </a:xfrm>
          <a:prstGeom prst="wedgeRectCallout">
            <a:avLst>
              <a:gd name="adj1" fmla="val -11673"/>
              <a:gd name="adj2" fmla="val -115714"/>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 In the cases where the “Next Refill Due Date” is greater than the treatment end date, the “Treatment End date” is extended.</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cxnSp>
        <p:nvCxnSpPr>
          <p:cNvPr id="678" name="Google Shape;678;p54"/>
          <p:cNvCxnSpPr/>
          <p:nvPr/>
        </p:nvCxnSpPr>
        <p:spPr>
          <a:xfrm flipH="1">
            <a:off x="4008498" y="4014714"/>
            <a:ext cx="2087502" cy="1878709"/>
          </a:xfrm>
          <a:prstGeom prst="straightConnector1">
            <a:avLst/>
          </a:prstGeom>
          <a:noFill/>
          <a:ln w="44450" cap="flat" cmpd="sng">
            <a:solidFill>
              <a:srgbClr val="FE7A10"/>
            </a:solidFill>
            <a:prstDash val="solid"/>
            <a:round/>
            <a:headEnd type="triangle" w="med" len="med"/>
            <a:tailEnd type="triangle" w="med" len="med"/>
          </a:ln>
        </p:spPr>
      </p:cxnSp>
      <p:sp>
        <p:nvSpPr>
          <p:cNvPr id="679" name="Google Shape;679;p54"/>
          <p:cNvSpPr/>
          <p:nvPr/>
        </p:nvSpPr>
        <p:spPr>
          <a:xfrm>
            <a:off x="6845798" y="2465239"/>
            <a:ext cx="1085323" cy="323557"/>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80" name="Google Shape;680;p54"/>
          <p:cNvSpPr/>
          <p:nvPr/>
        </p:nvSpPr>
        <p:spPr>
          <a:xfrm>
            <a:off x="639601" y="5969803"/>
            <a:ext cx="7477457" cy="318455"/>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681" name="Google Shape;681;p54"/>
          <p:cNvPicPr preferRelativeResize="0"/>
          <p:nvPr/>
        </p:nvPicPr>
        <p:blipFill rotWithShape="1">
          <a:blip r:embed="rId5">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1000"/>
                                        <p:tgtEl>
                                          <p:spTgt spid="6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7"/>
                                        </p:tgtEl>
                                        <p:attrNameLst>
                                          <p:attrName>style.visibility</p:attrName>
                                        </p:attrNameLst>
                                      </p:cBhvr>
                                      <p:to>
                                        <p:strVal val="visible"/>
                                      </p:to>
                                    </p:set>
                                    <p:animEffect transition="in" filter="fade">
                                      <p:cBhvr>
                                        <p:cTn id="12" dur="10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Start Treatment</a:t>
            </a:r>
            <a:endParaRPr lang="en-US"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816626" y="1205129"/>
            <a:ext cx="7918174" cy="4440297"/>
          </a:xfrm>
        </p:spPr>
        <p:txBody>
          <a:bodyPr anchor="t">
            <a:normAutofit/>
          </a:bodyPr>
          <a:lstStyle/>
          <a:p>
            <a:pPr marL="444500" lvl="1" indent="-444500" defTabSz="826252">
              <a:lnSpc>
                <a:spcPct val="130000"/>
              </a:lnSpc>
              <a:spcBef>
                <a:spcPct val="20000"/>
              </a:spcBef>
              <a:buClr>
                <a:srgbClr val="0099FF"/>
              </a:buClr>
              <a:buSzPct val="70000"/>
              <a:buFont typeface="Arial" pitchFamily="34" charset="0"/>
              <a:buChar char="►"/>
            </a:pPr>
            <a:endParaRPr lang="en-IN" sz="2000" dirty="0">
              <a:solidFill>
                <a:schemeClr val="tx1"/>
              </a:solidFill>
            </a:endParaRPr>
          </a:p>
          <a:p>
            <a:pPr marL="901700" lvl="2" indent="-444500" defTabSz="826252">
              <a:lnSpc>
                <a:spcPct val="130000"/>
              </a:lnSpc>
              <a:spcBef>
                <a:spcPct val="20000"/>
              </a:spcBef>
              <a:buClr>
                <a:srgbClr val="0099FF"/>
              </a:buClr>
              <a:buSzPct val="70000"/>
              <a:buFont typeface="Arial" pitchFamily="34" charset="0"/>
              <a:buChar char="►"/>
            </a:pPr>
            <a:endParaRPr lang="en-IN" dirty="0">
              <a:solidFill>
                <a:schemeClr val="tx1"/>
              </a:solidFill>
            </a:endParaRPr>
          </a:p>
          <a:p>
            <a:pPr marL="444500" lvl="1" indent="-444500" defTabSz="826252">
              <a:lnSpc>
                <a:spcPct val="130000"/>
              </a:lnSpc>
              <a:spcBef>
                <a:spcPct val="20000"/>
              </a:spcBef>
              <a:buClr>
                <a:srgbClr val="0099FF"/>
              </a:buClr>
              <a:buSzPct val="70000"/>
              <a:buFont typeface="Arial" pitchFamily="34" charset="0"/>
              <a:buChar char="►"/>
            </a:pPr>
            <a:endParaRPr lang="en-IN" sz="2000" dirty="0">
              <a:solidFill>
                <a:schemeClr val="tx1"/>
              </a:solidFill>
            </a:endParaRPr>
          </a:p>
          <a:p>
            <a:pPr marL="901700" lvl="2" indent="-444500" defTabSz="826252">
              <a:lnSpc>
                <a:spcPct val="130000"/>
              </a:lnSpc>
              <a:spcBef>
                <a:spcPct val="20000"/>
              </a:spcBef>
              <a:buClr>
                <a:srgbClr val="0099FF"/>
              </a:buClr>
              <a:buSzPct val="70000"/>
              <a:buFont typeface="Arial" pitchFamily="34" charset="0"/>
              <a:buChar char="►"/>
            </a:pPr>
            <a:endParaRPr lang="en-IN" sz="1800" dirty="0">
              <a:solidFill>
                <a:schemeClr val="tx1"/>
              </a:solidFill>
            </a:endParaRPr>
          </a:p>
        </p:txBody>
      </p:sp>
      <p:sp>
        <p:nvSpPr>
          <p:cNvPr id="4" name="Content Placeholder 2">
            <a:extLst>
              <a:ext uri="{FF2B5EF4-FFF2-40B4-BE49-F238E27FC236}">
                <a16:creationId xmlns:a16="http://schemas.microsoft.com/office/drawing/2014/main" id="{33135312-8B75-4122-8D33-46B1FD56FDBC}"/>
              </a:ext>
            </a:extLst>
          </p:cNvPr>
          <p:cNvSpPr txBox="1">
            <a:spLocks/>
          </p:cNvSpPr>
          <p:nvPr/>
        </p:nvSpPr>
        <p:spPr>
          <a:xfrm>
            <a:off x="3816626" y="1205129"/>
            <a:ext cx="7918174" cy="4014571"/>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44500" marR="0" lvl="1" indent="-444500" algn="l" defTabSz="826252" rtl="0" eaLnBrk="1" fontAlgn="auto" latinLnBrk="0" hangingPunct="1">
              <a:lnSpc>
                <a:spcPct val="130000"/>
              </a:lnSpc>
              <a:spcBef>
                <a:spcPct val="20000"/>
              </a:spcBef>
              <a:spcAft>
                <a:spcPts val="250"/>
              </a:spcAft>
              <a:buClr>
                <a:srgbClr val="0099FF"/>
              </a:buClr>
              <a:buSzPct val="70000"/>
              <a:buFont typeface="Arial" pitchFamily="34" charset="0"/>
              <a:buChar char="►"/>
              <a:tabLst/>
              <a:defRPr/>
            </a:pPr>
            <a:r>
              <a:rPr kumimoji="0" lang="en-IN" sz="2000" b="0" i="0" u="none" strike="noStrike" kern="1200" cap="none" spc="0" normalizeH="0" baseline="0" noProof="0" dirty="0">
                <a:ln>
                  <a:noFill/>
                </a:ln>
                <a:solidFill>
                  <a:srgbClr val="000000"/>
                </a:solidFill>
                <a:effectLst/>
                <a:uLnTx/>
                <a:uFillTx/>
                <a:latin typeface="Corbel" panose="020B0503020204020204"/>
                <a:ea typeface="+mn-ea"/>
                <a:cs typeface="+mn-cs"/>
              </a:rPr>
              <a:t>Initiation of Treatment is the third step in the Patient Management Lifecycle in Ni-kshay (After Enrolment and Enter Test Details). </a:t>
            </a:r>
          </a:p>
          <a:p>
            <a:pPr marL="444500" marR="0" lvl="1" indent="-444500" algn="l" defTabSz="826252" rtl="0" eaLnBrk="1" fontAlgn="auto" latinLnBrk="0" hangingPunct="1">
              <a:lnSpc>
                <a:spcPct val="130000"/>
              </a:lnSpc>
              <a:spcBef>
                <a:spcPct val="20000"/>
              </a:spcBef>
              <a:spcAft>
                <a:spcPts val="250"/>
              </a:spcAft>
              <a:buClr>
                <a:srgbClr val="0099FF"/>
              </a:buClr>
              <a:buSzPct val="70000"/>
              <a:buFont typeface="Arial" pitchFamily="34" charset="0"/>
              <a:buChar char="►"/>
              <a:tabLst/>
              <a:defRPr/>
            </a:pPr>
            <a:r>
              <a:rPr kumimoji="0" lang="en-IN" sz="2000" b="0" i="0" u="none" strike="noStrike" kern="1200" cap="none" spc="0" normalizeH="0" baseline="0" noProof="0" dirty="0">
                <a:ln>
                  <a:noFill/>
                </a:ln>
                <a:solidFill>
                  <a:srgbClr val="000000"/>
                </a:solidFill>
                <a:effectLst/>
                <a:uLnTx/>
                <a:uFillTx/>
                <a:latin typeface="Corbel" panose="020B0503020204020204"/>
                <a:ea typeface="+mn-ea"/>
                <a:cs typeface="+mn-cs"/>
              </a:rPr>
              <a:t>In Treatment Details section, “Date of Diagnosis” and “Basis of Diagnosis” gets populated based on the Diagnosis test details.</a:t>
            </a:r>
          </a:p>
          <a:p>
            <a:pPr marL="444500" marR="0" lvl="1" indent="-444500" algn="l" defTabSz="826252" rtl="0" eaLnBrk="1" fontAlgn="auto" latinLnBrk="0" hangingPunct="1">
              <a:lnSpc>
                <a:spcPct val="130000"/>
              </a:lnSpc>
              <a:spcBef>
                <a:spcPct val="20000"/>
              </a:spcBef>
              <a:spcAft>
                <a:spcPts val="250"/>
              </a:spcAft>
              <a:buClr>
                <a:srgbClr val="0099FF"/>
              </a:buClr>
              <a:buSzPct val="70000"/>
              <a:buFont typeface="Arial" pitchFamily="34" charset="0"/>
              <a:buChar char="►"/>
              <a:tabLst/>
              <a:defRPr/>
            </a:pPr>
            <a:r>
              <a:rPr kumimoji="0" lang="en-IN" sz="2000" b="0" i="0" u="none" strike="noStrike" kern="1200" cap="none" spc="0" normalizeH="0" baseline="0" noProof="0" dirty="0">
                <a:ln>
                  <a:noFill/>
                </a:ln>
                <a:solidFill>
                  <a:srgbClr val="000000"/>
                </a:solidFill>
                <a:effectLst/>
                <a:uLnTx/>
                <a:uFillTx/>
                <a:latin typeface="Corbel" panose="020B0503020204020204"/>
                <a:ea typeface="+mn-ea"/>
                <a:cs typeface="+mn-cs"/>
              </a:rPr>
              <a:t>Once Treatment details are updated, the Adherence Calendar is  made available for view and update.</a:t>
            </a:r>
          </a:p>
          <a:p>
            <a:pPr marL="444500" marR="0" lvl="1" indent="-444500" algn="l" defTabSz="826252" rtl="0" eaLnBrk="1" fontAlgn="auto" latinLnBrk="0" hangingPunct="1">
              <a:lnSpc>
                <a:spcPct val="130000"/>
              </a:lnSpc>
              <a:spcBef>
                <a:spcPct val="20000"/>
              </a:spcBef>
              <a:spcAft>
                <a:spcPts val="250"/>
              </a:spcAft>
              <a:buClr>
                <a:srgbClr val="0099FF"/>
              </a:buClr>
              <a:buSzPct val="70000"/>
              <a:buFont typeface="Arial" pitchFamily="34" charset="0"/>
              <a:buChar char="►"/>
              <a:tabLst/>
              <a:defRPr/>
            </a:pPr>
            <a:r>
              <a:rPr kumimoji="0" lang="en-IN" sz="2000" b="0" i="0" u="none" strike="noStrike" kern="1200" cap="none" spc="0" normalizeH="0" baseline="0" noProof="0" dirty="0">
                <a:ln>
                  <a:noFill/>
                </a:ln>
                <a:solidFill>
                  <a:srgbClr val="000000"/>
                </a:solidFill>
                <a:effectLst/>
                <a:uLnTx/>
                <a:uFillTx/>
                <a:latin typeface="Corbel" panose="020B0503020204020204"/>
                <a:ea typeface="+mn-ea"/>
                <a:cs typeface="+mn-cs"/>
              </a:rPr>
              <a:t>The Start Treatment Screen is common for DS TB,DR TB and TPT beneficiaries. </a:t>
            </a:r>
          </a:p>
          <a:p>
            <a:pPr marL="444500" marR="0" lvl="1" indent="-444500" algn="l" defTabSz="826252" rtl="0" eaLnBrk="1" fontAlgn="auto" latinLnBrk="0" hangingPunct="1">
              <a:lnSpc>
                <a:spcPct val="130000"/>
              </a:lnSpc>
              <a:spcBef>
                <a:spcPct val="20000"/>
              </a:spcBef>
              <a:spcAft>
                <a:spcPts val="250"/>
              </a:spcAft>
              <a:buClr>
                <a:srgbClr val="0099FF"/>
              </a:buClr>
              <a:buSzPct val="70000"/>
              <a:buFont typeface="Arial" pitchFamily="34" charset="0"/>
              <a:buChar char="►"/>
              <a:tabLst/>
              <a:defRPr/>
            </a:pPr>
            <a:endParaRPr kumimoji="0" lang="en-IN"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901700" marR="0" lvl="2" indent="-444500" algn="l" defTabSz="826252" rtl="0" eaLnBrk="1" fontAlgn="auto" latinLnBrk="0" hangingPunct="1">
              <a:lnSpc>
                <a:spcPct val="130000"/>
              </a:lnSpc>
              <a:spcBef>
                <a:spcPct val="20000"/>
              </a:spcBef>
              <a:spcAft>
                <a:spcPts val="250"/>
              </a:spcAft>
              <a:buClr>
                <a:srgbClr val="0099FF"/>
              </a:buClr>
              <a:buSzPct val="70000"/>
              <a:buFont typeface="Arial" pitchFamily="34" charset="0"/>
              <a:buChar char="►"/>
              <a:tabLst/>
              <a:defRPr/>
            </a:pPr>
            <a:endParaRPr kumimoji="0" lang="en-IN"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901700" marR="0" lvl="2" indent="-444500" algn="l" defTabSz="826252" rtl="0" eaLnBrk="1" fontAlgn="auto" latinLnBrk="0" hangingPunct="1">
              <a:lnSpc>
                <a:spcPct val="130000"/>
              </a:lnSpc>
              <a:spcBef>
                <a:spcPct val="20000"/>
              </a:spcBef>
              <a:spcAft>
                <a:spcPts val="250"/>
              </a:spcAft>
              <a:buClr>
                <a:srgbClr val="0099FF"/>
              </a:buClr>
              <a:buSzPct val="70000"/>
              <a:buFont typeface="Arial" pitchFamily="34" charset="0"/>
              <a:buChar char="►"/>
              <a:tabLst/>
              <a:defRPr/>
            </a:pPr>
            <a:endParaRPr kumimoji="0" lang="en-IN"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72291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55"/>
          <p:cNvPicPr preferRelativeResize="0"/>
          <p:nvPr/>
        </p:nvPicPr>
        <p:blipFill rotWithShape="1">
          <a:blip r:embed="rId3">
            <a:alphaModFix/>
          </a:blip>
          <a:srcRect/>
          <a:stretch/>
        </p:blipFill>
        <p:spPr>
          <a:xfrm>
            <a:off x="401940" y="4281525"/>
            <a:ext cx="11378866" cy="2359382"/>
          </a:xfrm>
          <a:prstGeom prst="rect">
            <a:avLst/>
          </a:prstGeom>
          <a:noFill/>
          <a:ln w="12700" cap="flat" cmpd="sng">
            <a:solidFill>
              <a:srgbClr val="0C0C0C"/>
            </a:solidFill>
            <a:prstDash val="solid"/>
            <a:round/>
            <a:headEnd type="none" w="sm" len="sm"/>
            <a:tailEnd type="none" w="sm" len="sm"/>
          </a:ln>
        </p:spPr>
      </p:pic>
      <p:pic>
        <p:nvPicPr>
          <p:cNvPr id="687" name="Google Shape;687;p55"/>
          <p:cNvPicPr preferRelativeResize="0"/>
          <p:nvPr/>
        </p:nvPicPr>
        <p:blipFill rotWithShape="1">
          <a:blip r:embed="rId4">
            <a:alphaModFix/>
          </a:blip>
          <a:srcRect/>
          <a:stretch/>
        </p:blipFill>
        <p:spPr>
          <a:xfrm>
            <a:off x="401940" y="802703"/>
            <a:ext cx="11388119" cy="3398475"/>
          </a:xfrm>
          <a:prstGeom prst="rect">
            <a:avLst/>
          </a:prstGeom>
          <a:noFill/>
          <a:ln w="12700" cap="flat" cmpd="sng">
            <a:solidFill>
              <a:srgbClr val="0C0C0C"/>
            </a:solidFill>
            <a:prstDash val="solid"/>
            <a:round/>
            <a:headEnd type="none" w="sm" len="sm"/>
            <a:tailEnd type="none" w="sm" len="sm"/>
          </a:ln>
        </p:spPr>
      </p:pic>
      <p:sp>
        <p:nvSpPr>
          <p:cNvPr id="688" name="Google Shape;688;p55"/>
          <p:cNvSpPr txBox="1"/>
          <p:nvPr/>
        </p:nvSpPr>
        <p:spPr>
          <a:xfrm>
            <a:off x="2541205" y="13956"/>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Outcome assignment changes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89" name="Google Shape;689;p55"/>
          <p:cNvSpPr/>
          <p:nvPr/>
        </p:nvSpPr>
        <p:spPr>
          <a:xfrm flipH="1">
            <a:off x="3874650" y="4658050"/>
            <a:ext cx="6533700" cy="492402"/>
          </a:xfrm>
          <a:prstGeom prst="wedgeRectCallout">
            <a:avLst>
              <a:gd name="adj1" fmla="val 35165"/>
              <a:gd name="adj2" fmla="val 10169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Patient Notes also get added with the changes made in the outcome end date I.e. it got extended from 4/20/2021 to 7/13/2021 based on the entry made against the patient ID</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cxnSp>
        <p:nvCxnSpPr>
          <p:cNvPr id="690" name="Google Shape;690;p55"/>
          <p:cNvCxnSpPr/>
          <p:nvPr/>
        </p:nvCxnSpPr>
        <p:spPr>
          <a:xfrm flipH="1">
            <a:off x="3407273" y="3782862"/>
            <a:ext cx="600892" cy="1656502"/>
          </a:xfrm>
          <a:prstGeom prst="straightConnector1">
            <a:avLst/>
          </a:prstGeom>
          <a:noFill/>
          <a:ln w="44450" cap="flat" cmpd="sng">
            <a:solidFill>
              <a:srgbClr val="FE7A10"/>
            </a:solidFill>
            <a:prstDash val="solid"/>
            <a:round/>
            <a:headEnd type="triangle" w="med" len="med"/>
            <a:tailEnd type="triangle" w="med" len="med"/>
          </a:ln>
        </p:spPr>
      </p:cxnSp>
      <p:sp>
        <p:nvSpPr>
          <p:cNvPr id="691" name="Google Shape;691;p55"/>
          <p:cNvSpPr/>
          <p:nvPr/>
        </p:nvSpPr>
        <p:spPr>
          <a:xfrm>
            <a:off x="4205113" y="3607927"/>
            <a:ext cx="648242" cy="196787"/>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692" name="Google Shape;692;p55"/>
          <p:cNvSpPr/>
          <p:nvPr/>
        </p:nvSpPr>
        <p:spPr>
          <a:xfrm>
            <a:off x="643642" y="5479537"/>
            <a:ext cx="10990340" cy="457029"/>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693" name="Google Shape;693;p55"/>
          <p:cNvPicPr preferRelativeResize="0"/>
          <p:nvPr/>
        </p:nvPicPr>
        <p:blipFill rotWithShape="1">
          <a:blip r:embed="rId5">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1000"/>
                                        <p:tgtEl>
                                          <p:spTgt spid="6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9"/>
                                        </p:tgtEl>
                                        <p:attrNameLst>
                                          <p:attrName>style.visibility</p:attrName>
                                        </p:attrNameLst>
                                      </p:cBhvr>
                                      <p:to>
                                        <p:strVal val="visible"/>
                                      </p:to>
                                    </p:set>
                                    <p:animEffect transition="in" filter="fade">
                                      <p:cBhvr>
                                        <p:cTn id="12" dur="1000"/>
                                        <p:tgtEl>
                                          <p:spTgt spid="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56"/>
          <p:cNvSpPr txBox="1"/>
          <p:nvPr/>
        </p:nvSpPr>
        <p:spPr>
          <a:xfrm>
            <a:off x="2499002" y="0"/>
            <a:ext cx="94695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 Adherence and Dispensation Correlation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06" name="Google Shape;706;p56"/>
          <p:cNvSpPr txBox="1"/>
          <p:nvPr/>
        </p:nvSpPr>
        <p:spPr>
          <a:xfrm>
            <a:off x="686564" y="1451314"/>
            <a:ext cx="10666063" cy="3330295"/>
          </a:xfrm>
          <a:prstGeom prst="rect">
            <a:avLst/>
          </a:prstGeom>
          <a:noFill/>
          <a:ln>
            <a:noFill/>
          </a:ln>
        </p:spPr>
        <p:txBody>
          <a:bodyPr spcFirstLastPara="1" wrap="square" lIns="91425" tIns="45700" rIns="91425" bIns="45700" anchor="t" anchorCtr="0">
            <a:normAutofit/>
          </a:bodyPr>
          <a:lstStyle/>
          <a:p>
            <a:pPr marL="444500" marR="0" lvl="1" indent="-444500" algn="l" defTabSz="914400" rtl="0" eaLnBrk="1" fontAlgn="auto" latinLnBrk="0" hangingPunct="1">
              <a:lnSpc>
                <a:spcPct val="130000"/>
              </a:lnSpc>
              <a:spcBef>
                <a:spcPts val="0"/>
              </a:spcBef>
              <a:spcAft>
                <a:spcPts val="0"/>
              </a:spcAft>
              <a:buClr>
                <a:srgbClr val="0099FF"/>
              </a:buClr>
              <a:buSzPts val="1400"/>
              <a:buFont typeface="Calibri"/>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Adherence and Dispensation Correlation is defaulted as ‘Yes’ for all notified DSTB Patients and defaulted to ‘No’ for all notified DRTB Patients, but this can be manually turned On/Off by the staff through the ‘Treatment Details Tab’</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44500" marR="0" lvl="1" indent="-444500" algn="l" defTabSz="914400" rtl="0" eaLnBrk="1" fontAlgn="auto" latinLnBrk="0" hangingPunct="1">
              <a:lnSpc>
                <a:spcPct val="130000"/>
              </a:lnSpc>
              <a:spcBef>
                <a:spcPts val="0"/>
              </a:spcBef>
              <a:spcAft>
                <a:spcPts val="0"/>
              </a:spcAft>
              <a:buClr>
                <a:srgbClr val="0099FF"/>
              </a:buClr>
              <a:buSzPts val="1400"/>
              <a:buFont typeface="Calibri"/>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If Adherence and Dispensation Correlation is selected as ‘Yes’ then staff will be unable to mark manual doses if an active dispensation is not available for the days on which manual doses are being marked.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44500" marR="0" lvl="1" indent="-444500" algn="l" defTabSz="914400" rtl="0" eaLnBrk="1" fontAlgn="auto" latinLnBrk="0" hangingPunct="1">
              <a:lnSpc>
                <a:spcPct val="130000"/>
              </a:lnSpc>
              <a:spcBef>
                <a:spcPts val="0"/>
              </a:spcBef>
              <a:spcAft>
                <a:spcPts val="0"/>
              </a:spcAft>
              <a:buClr>
                <a:srgbClr val="0099FF"/>
              </a:buClr>
              <a:buSzPts val="1400"/>
              <a:buFont typeface="Calibri"/>
              <a:buChar char="►"/>
              <a:tabLst/>
              <a:defRPr/>
            </a:pPr>
            <a:r>
              <a:rPr kumimoji="0" lang="en-IN" sz="2000" b="0" i="0" u="none" strike="noStrike" kern="0" cap="none" spc="0" normalizeH="0" baseline="0" noProof="0">
                <a:ln>
                  <a:noFill/>
                </a:ln>
                <a:solidFill>
                  <a:srgbClr val="000F46"/>
                </a:solidFill>
                <a:effectLst/>
                <a:uLnTx/>
                <a:uFillTx/>
                <a:latin typeface="Corbel"/>
                <a:ea typeface="Corbel"/>
                <a:cs typeface="Corbel"/>
                <a:sym typeface="Corbel"/>
              </a:rPr>
              <a:t>If Adherence-Dispensation is selected as ‘No’ then staff will be able to mark manual doses irrespective of whether dispensation details are available or not. </a:t>
            </a:r>
            <a:endParaRPr kumimoji="0" sz="2000" b="0" i="0" u="none" strike="noStrike" kern="0" cap="none" spc="0" normalizeH="0" baseline="0" noProof="0">
              <a:ln>
                <a:noFill/>
              </a:ln>
              <a:solidFill>
                <a:srgbClr val="000F46"/>
              </a:solidFill>
              <a:effectLst/>
              <a:uLnTx/>
              <a:uFillTx/>
              <a:latin typeface="Corbel"/>
              <a:ea typeface="Corbel"/>
              <a:cs typeface="Corbel"/>
              <a:sym typeface="Corbel"/>
            </a:endParaRPr>
          </a:p>
        </p:txBody>
      </p:sp>
      <p:pic>
        <p:nvPicPr>
          <p:cNvPr id="707" name="Google Shape;707;p56"/>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8"/>
          <p:cNvPicPr preferRelativeResize="0"/>
          <p:nvPr/>
        </p:nvPicPr>
        <p:blipFill rotWithShape="1">
          <a:blip r:embed="rId3">
            <a:alphaModFix/>
          </a:blip>
          <a:srcRect l="11455" t="6976"/>
          <a:stretch/>
        </p:blipFill>
        <p:spPr>
          <a:xfrm>
            <a:off x="1638300" y="1219200"/>
            <a:ext cx="10045700" cy="5246014"/>
          </a:xfrm>
          <a:prstGeom prst="rect">
            <a:avLst/>
          </a:prstGeom>
          <a:noFill/>
          <a:ln w="12700" cap="flat" cmpd="sng">
            <a:solidFill>
              <a:srgbClr val="0C0C0C"/>
            </a:solidFill>
            <a:prstDash val="solid"/>
            <a:round/>
            <a:headEnd type="none" w="sm" len="sm"/>
            <a:tailEnd type="none" w="sm" len="sm"/>
          </a:ln>
        </p:spPr>
      </p:pic>
      <p:sp>
        <p:nvSpPr>
          <p:cNvPr id="713" name="Google Shape;713;p8"/>
          <p:cNvSpPr txBox="1"/>
          <p:nvPr/>
        </p:nvSpPr>
        <p:spPr>
          <a:xfrm>
            <a:off x="2499003" y="2282"/>
            <a:ext cx="94695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 Adherence and Dispensation Correlation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14" name="Google Shape;714;p8"/>
          <p:cNvSpPr/>
          <p:nvPr/>
        </p:nvSpPr>
        <p:spPr>
          <a:xfrm flipH="1">
            <a:off x="5885560" y="4104268"/>
            <a:ext cx="5763006" cy="738664"/>
          </a:xfrm>
          <a:prstGeom prst="wedgeRectCallout">
            <a:avLst>
              <a:gd name="adj1" fmla="val 53217"/>
              <a:gd name="adj2" fmla="val 7652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 2. </a:t>
            </a: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on “Yes” in order to enable the “Adherence and Dispensation Correlation” feature. And, once it is marked as “Yes”, it shall not allow manual doses to be marked unless there is an active dispensation</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715" name="Google Shape;715;p8"/>
          <p:cNvSpPr/>
          <p:nvPr/>
        </p:nvSpPr>
        <p:spPr>
          <a:xfrm flipH="1">
            <a:off x="2195162" y="2683414"/>
            <a:ext cx="1612909" cy="738623"/>
          </a:xfrm>
          <a:prstGeom prst="wedgeRectCallout">
            <a:avLst>
              <a:gd name="adj1" fmla="val 22024"/>
              <a:gd name="adj2" fmla="val 76067"/>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1. Go to Treatment Details&gt;Adherence Monitoring</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716" name="Google Shape;716;p8"/>
          <p:cNvSpPr/>
          <p:nvPr/>
        </p:nvSpPr>
        <p:spPr>
          <a:xfrm flipH="1">
            <a:off x="9952132" y="5115124"/>
            <a:ext cx="1612909" cy="738664"/>
          </a:xfrm>
          <a:prstGeom prst="wedgeRectCallout">
            <a:avLst>
              <a:gd name="adj1" fmla="val -28210"/>
              <a:gd name="adj2" fmla="val 85469"/>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 </a:t>
            </a:r>
            <a:r>
              <a:rPr kumimoji="0" lang="en-IN" sz="1400" b="1" i="0" u="none" strike="noStrike" kern="0" cap="none" spc="0" normalizeH="0" baseline="0" noProof="0">
                <a:ln>
                  <a:noFill/>
                </a:ln>
                <a:solidFill>
                  <a:srgbClr val="000000"/>
                </a:solidFill>
                <a:effectLst/>
                <a:uLnTx/>
                <a:uFillTx/>
                <a:latin typeface="Corbel"/>
                <a:ea typeface="Corbel"/>
                <a:cs typeface="Corbel"/>
                <a:sym typeface="Corbel"/>
              </a:rPr>
              <a:t>3.</a:t>
            </a: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 Click on Update to save the revised settings</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717" name="Google Shape;717;p8"/>
          <p:cNvSpPr/>
          <p:nvPr/>
        </p:nvSpPr>
        <p:spPr>
          <a:xfrm>
            <a:off x="3290713" y="4847997"/>
            <a:ext cx="2280093" cy="431663"/>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718" name="Google Shape;718;p8"/>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5"/>
                                        </p:tgtEl>
                                        <p:attrNameLst>
                                          <p:attrName>style.visibility</p:attrName>
                                        </p:attrNameLst>
                                      </p:cBhvr>
                                      <p:to>
                                        <p:strVal val="visible"/>
                                      </p:to>
                                    </p:set>
                                    <p:animEffect transition="in" filter="fade">
                                      <p:cBhvr>
                                        <p:cTn id="7" dur="1000"/>
                                        <p:tgtEl>
                                          <p:spTgt spid="7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4"/>
                                        </p:tgtEl>
                                        <p:attrNameLst>
                                          <p:attrName>style.visibility</p:attrName>
                                        </p:attrNameLst>
                                      </p:cBhvr>
                                      <p:to>
                                        <p:strVal val="visible"/>
                                      </p:to>
                                    </p:set>
                                    <p:animEffect transition="in" filter="fade">
                                      <p:cBhvr>
                                        <p:cTn id="12" dur="1000"/>
                                        <p:tgtEl>
                                          <p:spTgt spid="7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6"/>
                                        </p:tgtEl>
                                        <p:attrNameLst>
                                          <p:attrName>style.visibility</p:attrName>
                                        </p:attrNameLst>
                                      </p:cBhvr>
                                      <p:to>
                                        <p:strVal val="visible"/>
                                      </p:to>
                                    </p:set>
                                    <p:animEffect transition="in" filter="fade">
                                      <p:cBhvr>
                                        <p:cTn id="17" dur="1000"/>
                                        <p:tgtEl>
                                          <p:spTgt spid="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g18a3c0c7c38_0_81"/>
          <p:cNvPicPr preferRelativeResize="0"/>
          <p:nvPr/>
        </p:nvPicPr>
        <p:blipFill rotWithShape="1">
          <a:blip r:embed="rId3">
            <a:alphaModFix/>
          </a:blip>
          <a:srcRect t="9195"/>
          <a:stretch/>
        </p:blipFill>
        <p:spPr>
          <a:xfrm>
            <a:off x="462988" y="1295400"/>
            <a:ext cx="11185578" cy="4885482"/>
          </a:xfrm>
          <a:prstGeom prst="rect">
            <a:avLst/>
          </a:prstGeom>
          <a:noFill/>
          <a:ln w="12700" cap="flat" cmpd="sng">
            <a:solidFill>
              <a:srgbClr val="0C0C0C"/>
            </a:solidFill>
            <a:prstDash val="solid"/>
            <a:round/>
            <a:headEnd type="none" w="sm" len="sm"/>
            <a:tailEnd type="none" w="sm" len="sm"/>
          </a:ln>
        </p:spPr>
      </p:pic>
      <p:sp>
        <p:nvSpPr>
          <p:cNvPr id="724" name="Google Shape;724;g18a3c0c7c38_0_81"/>
          <p:cNvSpPr txBox="1"/>
          <p:nvPr/>
        </p:nvSpPr>
        <p:spPr>
          <a:xfrm>
            <a:off x="2555274" y="0"/>
            <a:ext cx="9469500" cy="523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Adherence and Dispensation Correlation </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25" name="Google Shape;725;g18a3c0c7c38_0_81"/>
          <p:cNvSpPr/>
          <p:nvPr/>
        </p:nvSpPr>
        <p:spPr>
          <a:xfrm flipH="1">
            <a:off x="4506963" y="3059688"/>
            <a:ext cx="5763000" cy="954000"/>
          </a:xfrm>
          <a:prstGeom prst="wedgeRectCallout">
            <a:avLst>
              <a:gd name="adj1" fmla="val 73702"/>
              <a:gd name="adj2" fmla="val 187822"/>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If Adherence and Dispensation Correlation is marked as ‘Yes’ and if manual doses are added if no active dispensation details are available for those dates, then the user will be unable to add manual doses and an error message will be displayed.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726" name="Google Shape;726;g18a3c0c7c38_0_81"/>
          <p:cNvPicPr preferRelativeResize="0"/>
          <p:nvPr/>
        </p:nvPicPr>
        <p:blipFill rotWithShape="1">
          <a:blip r:embed="rId4">
            <a:alphaModFix/>
          </a:blip>
          <a:srcRect/>
          <a:stretch/>
        </p:blipFill>
        <p:spPr>
          <a:xfrm>
            <a:off x="166542" y="100012"/>
            <a:ext cx="2086266" cy="552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1000"/>
                                        <p:tgtEl>
                                          <p:spTgt spid="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18a3c0c7c38_0_148"/>
          <p:cNvSpPr txBox="1"/>
          <p:nvPr/>
        </p:nvSpPr>
        <p:spPr>
          <a:xfrm>
            <a:off x="2555274" y="0"/>
            <a:ext cx="9469500" cy="523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Drug Inventory Management</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67" name="Google Shape;567;g18a3c0c7c38_0_148"/>
          <p:cNvSpPr txBox="1"/>
          <p:nvPr/>
        </p:nvSpPr>
        <p:spPr>
          <a:xfrm>
            <a:off x="488150" y="1265549"/>
            <a:ext cx="11215800" cy="3786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000" b="0" i="0" u="none" strike="noStrike" kern="0" cap="none" spc="0" normalizeH="0" baseline="0" noProof="0">
                <a:ln>
                  <a:noFill/>
                </a:ln>
                <a:solidFill>
                  <a:srgbClr val="000000"/>
                </a:solidFill>
                <a:effectLst/>
                <a:uLnTx/>
                <a:uFillTx/>
                <a:latin typeface="Calibri"/>
                <a:ea typeface="Calibri"/>
                <a:cs typeface="Calibri"/>
                <a:sym typeface="Calibri"/>
              </a:rPr>
              <a:t>This feature consists with following key points-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AutoNum type="arabicPeriod"/>
              <a:tabLst/>
              <a:defRPr/>
            </a:pPr>
            <a:r>
              <a:rPr kumimoji="0" lang="en-IN" sz="2000" b="0" i="0" u="none" strike="noStrike" kern="0" cap="none" spc="0" normalizeH="0" baseline="0" noProof="0">
                <a:ln>
                  <a:noFill/>
                </a:ln>
                <a:solidFill>
                  <a:srgbClr val="000000"/>
                </a:solidFill>
                <a:effectLst/>
                <a:uLnTx/>
                <a:uFillTx/>
                <a:latin typeface="Calibri"/>
                <a:ea typeface="Calibri"/>
                <a:cs typeface="Calibri"/>
                <a:sym typeface="Calibri"/>
              </a:rPr>
              <a:t>In situations wherein users observe a discrepancy in the drug stock mentioned in Ni-kshay and the stock obtained from physical verification, Inventory management feature would enable user to update stock of the drug</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IN" sz="2000" b="0" i="0" u="none" strike="noStrike" kern="0" cap="none" spc="0" normalizeH="0" baseline="0" noProof="0">
                <a:ln>
                  <a:noFill/>
                </a:ln>
                <a:solidFill>
                  <a:srgbClr val="000000"/>
                </a:solidFill>
                <a:effectLst/>
                <a:uLnTx/>
                <a:uFillTx/>
                <a:latin typeface="Calibri"/>
                <a:ea typeface="Calibri"/>
                <a:cs typeface="Calibri"/>
                <a:sym typeface="Calibri"/>
              </a:rPr>
              <a:t>The user must update the stock immediately upon observing discrepancy, before proceeding to dispense the drug to patients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IN" sz="2000" b="0" i="0" u="none" strike="noStrike" kern="0" cap="none" spc="0" normalizeH="0" baseline="0" noProof="0">
                <a:ln>
                  <a:noFill/>
                </a:ln>
                <a:solidFill>
                  <a:srgbClr val="000000"/>
                </a:solidFill>
                <a:effectLst/>
                <a:uLnTx/>
                <a:uFillTx/>
                <a:latin typeface="Calibri"/>
                <a:ea typeface="Calibri"/>
                <a:cs typeface="Calibri"/>
                <a:sym typeface="Calibri"/>
              </a:rPr>
              <a:t>Users can update stock of different drugs or multiple batches of same drug using the feature by using the "Add" button at the top</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IN" sz="2000" b="0" i="0" u="none" strike="noStrike" kern="0" cap="none" spc="0" normalizeH="0" baseline="0" noProof="0">
                <a:ln>
                  <a:noFill/>
                </a:ln>
                <a:solidFill>
                  <a:srgbClr val="000000"/>
                </a:solidFill>
                <a:effectLst/>
                <a:uLnTx/>
                <a:uFillTx/>
                <a:latin typeface="Calibri"/>
                <a:ea typeface="Calibri"/>
                <a:cs typeface="Calibri"/>
                <a:sym typeface="Calibri"/>
              </a:rPr>
              <a:t>The feature allows updation of stock details at PHI level only</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IN" sz="2000" b="0" i="0" u="none" strike="noStrike" kern="0" cap="none" spc="0" normalizeH="0" baseline="0" noProof="0">
                <a:ln>
                  <a:noFill/>
                </a:ln>
                <a:solidFill>
                  <a:srgbClr val="000000"/>
                </a:solidFill>
                <a:effectLst/>
                <a:uLnTx/>
                <a:uFillTx/>
                <a:latin typeface="Calibri"/>
                <a:ea typeface="Calibri"/>
                <a:cs typeface="Calibri"/>
                <a:sym typeface="Calibri"/>
              </a:rPr>
              <a:t>The updated stock is immediately reflected in the Dispensation module for the respective PHI</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IN" sz="2000" b="0" i="0" u="none" strike="noStrike" kern="0" cap="none" spc="0" normalizeH="0" baseline="0" noProof="0">
                <a:ln>
                  <a:noFill/>
                </a:ln>
                <a:solidFill>
                  <a:srgbClr val="000000"/>
                </a:solidFill>
                <a:effectLst/>
                <a:uLnTx/>
                <a:uFillTx/>
                <a:latin typeface="Calibri"/>
                <a:ea typeface="Calibri"/>
                <a:cs typeface="Calibri"/>
                <a:sym typeface="Calibri"/>
              </a:rPr>
              <a:t>The feature is available in web and app</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68" name="Google Shape;568;g18a3c0c7c38_0_148"/>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18a3c0c7c38_0_91"/>
          <p:cNvSpPr/>
          <p:nvPr/>
        </p:nvSpPr>
        <p:spPr>
          <a:xfrm>
            <a:off x="916271" y="649412"/>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05" name="Google Shape;505;g18a3c0c7c38_0_91"/>
          <p:cNvSpPr txBox="1"/>
          <p:nvPr/>
        </p:nvSpPr>
        <p:spPr>
          <a:xfrm>
            <a:off x="2558450" y="0"/>
            <a:ext cx="94695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Drug Inventory Management</a:t>
            </a:r>
            <a:endParaRPr kumimoji="0" sz="1050" b="0" i="0" u="none" strike="noStrike" kern="0" cap="none" spc="0" normalizeH="0" baseline="0" noProof="0">
              <a:ln>
                <a:noFill/>
              </a:ln>
              <a:solidFill>
                <a:srgbClr val="6A98DD"/>
              </a:solidFill>
              <a:effectLst/>
              <a:highlight>
                <a:srgbClr val="FAFAFA"/>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06" name="Google Shape;506;g18a3c0c7c38_0_91"/>
          <p:cNvSpPr/>
          <p:nvPr/>
        </p:nvSpPr>
        <p:spPr>
          <a:xfrm>
            <a:off x="538265" y="812613"/>
            <a:ext cx="15480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Drug Inventory Management Tab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07" name="Google Shape;507;g18a3c0c7c38_0_91"/>
          <p:cNvSpPr/>
          <p:nvPr/>
        </p:nvSpPr>
        <p:spPr>
          <a:xfrm>
            <a:off x="914480" y="649412"/>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08" name="Google Shape;508;g18a3c0c7c38_0_91"/>
          <p:cNvSpPr/>
          <p:nvPr/>
        </p:nvSpPr>
        <p:spPr>
          <a:xfrm>
            <a:off x="914480" y="650145"/>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509" name="Google Shape;509;g18a3c0c7c38_0_91"/>
          <p:cNvPicPr preferRelativeResize="0"/>
          <p:nvPr/>
        </p:nvPicPr>
        <p:blipFill rotWithShape="1">
          <a:blip r:embed="rId3">
            <a:alphaModFix/>
          </a:blip>
          <a:srcRect/>
          <a:stretch/>
        </p:blipFill>
        <p:spPr>
          <a:xfrm>
            <a:off x="166542" y="100012"/>
            <a:ext cx="2086266" cy="552527"/>
          </a:xfrm>
          <a:prstGeom prst="rect">
            <a:avLst/>
          </a:prstGeom>
          <a:noFill/>
          <a:ln>
            <a:noFill/>
          </a:ln>
        </p:spPr>
      </p:pic>
      <p:pic>
        <p:nvPicPr>
          <p:cNvPr id="510" name="Google Shape;510;g18a3c0c7c38_0_91"/>
          <p:cNvPicPr preferRelativeResize="0"/>
          <p:nvPr/>
        </p:nvPicPr>
        <p:blipFill>
          <a:blip r:embed="rId4">
            <a:alphaModFix/>
          </a:blip>
          <a:stretch>
            <a:fillRect/>
          </a:stretch>
        </p:blipFill>
        <p:spPr>
          <a:xfrm>
            <a:off x="301150" y="1739200"/>
            <a:ext cx="11508976" cy="4353875"/>
          </a:xfrm>
          <a:prstGeom prst="rect">
            <a:avLst/>
          </a:prstGeom>
          <a:noFill/>
          <a:ln>
            <a:noFill/>
          </a:ln>
        </p:spPr>
      </p:pic>
      <p:sp>
        <p:nvSpPr>
          <p:cNvPr id="2" name="Google Shape;717;p8">
            <a:extLst>
              <a:ext uri="{FF2B5EF4-FFF2-40B4-BE49-F238E27FC236}">
                <a16:creationId xmlns:a16="http://schemas.microsoft.com/office/drawing/2014/main" id="{D2470F05-FC4A-4B10-A900-56AF90090E3A}"/>
              </a:ext>
            </a:extLst>
          </p:cNvPr>
          <p:cNvSpPr/>
          <p:nvPr/>
        </p:nvSpPr>
        <p:spPr>
          <a:xfrm>
            <a:off x="166542" y="3484475"/>
            <a:ext cx="1693789" cy="299250"/>
          </a:xfrm>
          <a:prstGeom prst="rect">
            <a:avLst/>
          </a:prstGeom>
          <a:noFill/>
          <a:ln w="28575" cap="flat" cmpd="sng">
            <a:solidFill>
              <a:srgbClr val="FE7A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6" name="Google Shape;516;g18a3c0c7c38_0_101"/>
          <p:cNvSpPr txBox="1"/>
          <p:nvPr/>
        </p:nvSpPr>
        <p:spPr>
          <a:xfrm>
            <a:off x="2558450" y="0"/>
            <a:ext cx="94695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Drug Inventory Management</a:t>
            </a:r>
            <a:endParaRPr kumimoji="0" sz="1050" b="0" i="0" u="none" strike="noStrike" kern="0" cap="none" spc="0" normalizeH="0" baseline="0" noProof="0">
              <a:ln>
                <a:noFill/>
              </a:ln>
              <a:solidFill>
                <a:srgbClr val="6A98DD"/>
              </a:solidFill>
              <a:effectLst/>
              <a:highlight>
                <a:srgbClr val="FAFAFA"/>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17" name="Google Shape;517;g18a3c0c7c38_0_101"/>
          <p:cNvSpPr/>
          <p:nvPr/>
        </p:nvSpPr>
        <p:spPr>
          <a:xfrm>
            <a:off x="582530" y="812625"/>
            <a:ext cx="22767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Fill all mandatory hierarchy details</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19" name="Google Shape;519;g18a3c0c7c38_0_101"/>
          <p:cNvSpPr/>
          <p:nvPr/>
        </p:nvSpPr>
        <p:spPr>
          <a:xfrm>
            <a:off x="1371682" y="650145"/>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dirty="0">
                <a:ln>
                  <a:noFill/>
                </a:ln>
                <a:solidFill>
                  <a:srgbClr val="000546"/>
                </a:solidFill>
                <a:effectLst/>
                <a:uLnTx/>
                <a:uFillTx/>
                <a:latin typeface="Corbel"/>
                <a:ea typeface="Corbel"/>
                <a:cs typeface="Corbel"/>
                <a:sym typeface="Corbel"/>
              </a:rPr>
              <a:t>Step 2</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pic>
        <p:nvPicPr>
          <p:cNvPr id="520" name="Google Shape;520;g18a3c0c7c38_0_101"/>
          <p:cNvPicPr preferRelativeResize="0"/>
          <p:nvPr/>
        </p:nvPicPr>
        <p:blipFill rotWithShape="1">
          <a:blip r:embed="rId3">
            <a:alphaModFix/>
          </a:blip>
          <a:srcRect/>
          <a:stretch/>
        </p:blipFill>
        <p:spPr>
          <a:xfrm>
            <a:off x="166542" y="100012"/>
            <a:ext cx="2086266" cy="552527"/>
          </a:xfrm>
          <a:prstGeom prst="rect">
            <a:avLst/>
          </a:prstGeom>
          <a:noFill/>
          <a:ln>
            <a:noFill/>
          </a:ln>
        </p:spPr>
      </p:pic>
      <p:pic>
        <p:nvPicPr>
          <p:cNvPr id="521" name="Google Shape;521;g18a3c0c7c38_0_101"/>
          <p:cNvPicPr preferRelativeResize="0"/>
          <p:nvPr/>
        </p:nvPicPr>
        <p:blipFill rotWithShape="1">
          <a:blip r:embed="rId4">
            <a:alphaModFix/>
          </a:blip>
          <a:srcRect l="-4025"/>
          <a:stretch/>
        </p:blipFill>
        <p:spPr>
          <a:xfrm>
            <a:off x="3825" y="1739200"/>
            <a:ext cx="12192000" cy="4193376"/>
          </a:xfrm>
          <a:prstGeom prst="rect">
            <a:avLst/>
          </a:prstGeom>
          <a:noFill/>
          <a:ln>
            <a:noFill/>
          </a:ln>
        </p:spPr>
      </p:pic>
      <p:sp>
        <p:nvSpPr>
          <p:cNvPr id="522" name="Google Shape;522;g18a3c0c7c38_0_101"/>
          <p:cNvSpPr txBox="1"/>
          <p:nvPr/>
        </p:nvSpPr>
        <p:spPr>
          <a:xfrm>
            <a:off x="467325" y="5532475"/>
            <a:ext cx="11265000" cy="469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50" b="0" i="0" u="none" strike="noStrike" kern="0" cap="none" spc="0" normalizeH="0" baseline="0" noProof="0">
                <a:ln>
                  <a:noFill/>
                </a:ln>
                <a:solidFill>
                  <a:srgbClr val="000000"/>
                </a:solidFill>
                <a:effectLst/>
                <a:uLnTx/>
                <a:uFillTx/>
                <a:latin typeface="Corbel"/>
                <a:ea typeface="Corbel"/>
                <a:cs typeface="Corbel"/>
                <a:sym typeface="Corbel"/>
              </a:rPr>
              <a:t>Select State, District, Health facility type (PHI,Chemist &amp; Labs) and </a:t>
            </a:r>
            <a:r>
              <a:rPr kumimoji="0" lang="en-IN" sz="1850" b="0" i="0" u="none" strike="noStrike" kern="0" cap="none" spc="0" normalizeH="0" baseline="0" noProof="0">
                <a:ln>
                  <a:noFill/>
                </a:ln>
                <a:solidFill>
                  <a:srgbClr val="2D2D2D"/>
                </a:solidFill>
                <a:effectLst/>
                <a:highlight>
                  <a:srgbClr val="FFFFFF"/>
                </a:highlight>
                <a:uLnTx/>
                <a:uFillTx/>
                <a:latin typeface="Corbel"/>
                <a:ea typeface="Corbel"/>
                <a:cs typeface="Corbel"/>
                <a:sym typeface="Corbel"/>
              </a:rPr>
              <a:t>Drug Issuing Facility Name </a:t>
            </a:r>
            <a:endParaRPr kumimoji="0" sz="185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8" name="Google Shape;528;g18a3c0c7c38_0_112"/>
          <p:cNvSpPr txBox="1"/>
          <p:nvPr/>
        </p:nvSpPr>
        <p:spPr>
          <a:xfrm>
            <a:off x="2558450" y="0"/>
            <a:ext cx="94695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dirty="0">
                <a:ln>
                  <a:noFill/>
                </a:ln>
                <a:solidFill>
                  <a:srgbClr val="FFFFFF"/>
                </a:solidFill>
                <a:effectLst/>
                <a:uLnTx/>
                <a:uFillTx/>
                <a:latin typeface="Corbel"/>
                <a:ea typeface="Corbel"/>
                <a:cs typeface="Corbel"/>
                <a:sym typeface="Corbel"/>
              </a:rPr>
              <a:t>Drug Inventory Management</a:t>
            </a:r>
            <a:endParaRPr kumimoji="0" sz="1050" b="0" i="0" u="none" strike="noStrike" kern="0" cap="none" spc="0" normalizeH="0" baseline="0" noProof="0" dirty="0">
              <a:ln>
                <a:noFill/>
              </a:ln>
              <a:solidFill>
                <a:srgbClr val="6A98DD"/>
              </a:solidFill>
              <a:effectLst/>
              <a:highlight>
                <a:srgbClr val="FAFAFA"/>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endParaRPr kumimoji="0" sz="2800" b="1"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529" name="Google Shape;529;g18a3c0c7c38_0_112"/>
          <p:cNvSpPr/>
          <p:nvPr/>
        </p:nvSpPr>
        <p:spPr>
          <a:xfrm>
            <a:off x="582515" y="812613"/>
            <a:ext cx="2255278" cy="641299"/>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dirty="0">
                <a:ln>
                  <a:noFill/>
                </a:ln>
                <a:solidFill>
                  <a:srgbClr val="FE7A10"/>
                </a:solidFill>
                <a:effectLst/>
                <a:uLnTx/>
                <a:uFillTx/>
                <a:latin typeface="Corbel"/>
                <a:ea typeface="Corbel"/>
                <a:cs typeface="Corbel"/>
                <a:sym typeface="Corbel"/>
              </a:rPr>
              <a:t>Fill all mandatory details of product</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sp>
        <p:nvSpPr>
          <p:cNvPr id="531" name="Google Shape;531;g18a3c0c7c38_0_112"/>
          <p:cNvSpPr/>
          <p:nvPr/>
        </p:nvSpPr>
        <p:spPr>
          <a:xfrm>
            <a:off x="1214030" y="650145"/>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dirty="0">
                <a:ln>
                  <a:noFill/>
                </a:ln>
                <a:solidFill>
                  <a:srgbClr val="000546"/>
                </a:solidFill>
                <a:effectLst/>
                <a:uLnTx/>
                <a:uFillTx/>
                <a:latin typeface="Corbel"/>
                <a:ea typeface="Corbel"/>
                <a:cs typeface="Corbel"/>
                <a:sym typeface="Corbel"/>
              </a:rPr>
              <a:t>Step 3</a:t>
            </a:r>
            <a:endParaRPr kumimoji="0" sz="1400" b="0" i="0" u="none" strike="noStrike" kern="0" cap="none" spc="0" normalizeH="0" baseline="0" noProof="0" dirty="0">
              <a:ln>
                <a:noFill/>
              </a:ln>
              <a:solidFill>
                <a:srgbClr val="000000"/>
              </a:solidFill>
              <a:effectLst/>
              <a:uLnTx/>
              <a:uFillTx/>
              <a:latin typeface="Corbel"/>
              <a:ea typeface="Corbel"/>
              <a:cs typeface="Corbel"/>
              <a:sym typeface="Corbel"/>
            </a:endParaRPr>
          </a:p>
        </p:txBody>
      </p:sp>
      <p:pic>
        <p:nvPicPr>
          <p:cNvPr id="532" name="Google Shape;532;g18a3c0c7c38_0_112"/>
          <p:cNvPicPr preferRelativeResize="0"/>
          <p:nvPr/>
        </p:nvPicPr>
        <p:blipFill rotWithShape="1">
          <a:blip r:embed="rId3">
            <a:alphaModFix/>
          </a:blip>
          <a:srcRect/>
          <a:stretch/>
        </p:blipFill>
        <p:spPr>
          <a:xfrm>
            <a:off x="166542" y="100012"/>
            <a:ext cx="2086266" cy="552527"/>
          </a:xfrm>
          <a:prstGeom prst="rect">
            <a:avLst/>
          </a:prstGeom>
          <a:noFill/>
          <a:ln>
            <a:noFill/>
          </a:ln>
        </p:spPr>
      </p:pic>
      <p:pic>
        <p:nvPicPr>
          <p:cNvPr id="533" name="Google Shape;533;g18a3c0c7c38_0_112"/>
          <p:cNvPicPr preferRelativeResize="0"/>
          <p:nvPr/>
        </p:nvPicPr>
        <p:blipFill>
          <a:blip r:embed="rId4">
            <a:alphaModFix/>
          </a:blip>
          <a:stretch>
            <a:fillRect/>
          </a:stretch>
        </p:blipFill>
        <p:spPr>
          <a:xfrm>
            <a:off x="467325" y="1497200"/>
            <a:ext cx="11560626" cy="4502425"/>
          </a:xfrm>
          <a:prstGeom prst="rect">
            <a:avLst/>
          </a:prstGeom>
          <a:noFill/>
          <a:ln>
            <a:noFill/>
          </a:ln>
        </p:spPr>
      </p:pic>
      <p:sp>
        <p:nvSpPr>
          <p:cNvPr id="534" name="Google Shape;534;g18a3c0c7c38_0_112"/>
          <p:cNvSpPr/>
          <p:nvPr/>
        </p:nvSpPr>
        <p:spPr>
          <a:xfrm flipH="1">
            <a:off x="6515450" y="4915800"/>
            <a:ext cx="5512500" cy="1532400"/>
          </a:xfrm>
          <a:prstGeom prst="wedgeRectCallout">
            <a:avLst>
              <a:gd name="adj1" fmla="val 139377"/>
              <a:gd name="adj2" fmla="val -52817"/>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noAutofit/>
          </a:bodyPr>
          <a:lstStyle/>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Select the “Source” from the list</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Select the prescribed product name from the drop down option, it is a mandatory field. </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11150" algn="l" defTabSz="914400" rtl="0" eaLnBrk="1" fontAlgn="auto" latinLnBrk="0" hangingPunct="1">
              <a:lnSpc>
                <a:spcPct val="100000"/>
              </a:lnSpc>
              <a:spcBef>
                <a:spcPts val="0"/>
              </a:spcBef>
              <a:spcAft>
                <a:spcPts val="0"/>
              </a:spcAft>
              <a:buClr>
                <a:srgbClr val="000000"/>
              </a:buClr>
              <a:buSzPts val="1300"/>
              <a:buFont typeface="Corbel"/>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Select batch number from the dropdown</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It is an auto-populated field based on the chosen product </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11150" algn="l" defTabSz="914400" rtl="0" eaLnBrk="1" fontAlgn="auto" latinLnBrk="0" hangingPunct="1">
              <a:lnSpc>
                <a:spcPct val="100000"/>
              </a:lnSpc>
              <a:spcBef>
                <a:spcPts val="0"/>
              </a:spcBef>
              <a:spcAft>
                <a:spcPts val="0"/>
              </a:spcAft>
              <a:buClr>
                <a:srgbClr val="000000"/>
              </a:buClr>
              <a:buSzPts val="1300"/>
              <a:buFont typeface="Corbel"/>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Check available quantity</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04800" algn="l" defTabSz="914400" rtl="0" eaLnBrk="1" fontAlgn="auto" latinLnBrk="0" hangingPunct="1">
              <a:lnSpc>
                <a:spcPct val="100000"/>
              </a:lnSpc>
              <a:spcBef>
                <a:spcPts val="0"/>
              </a:spcBef>
              <a:spcAft>
                <a:spcPts val="0"/>
              </a:spcAft>
              <a:buClr>
                <a:srgbClr val="000000"/>
              </a:buClr>
              <a:buSzPts val="1200"/>
              <a:buFont typeface="Calibri"/>
              <a:buAutoNum type="arabicPeriod"/>
              <a:tabLst/>
              <a:defRPr/>
            </a:pPr>
            <a:r>
              <a:rPr kumimoji="0" lang="en-IN" sz="1300" b="0" i="0" u="none" strike="noStrike" kern="0" cap="none" spc="0" normalizeH="0" baseline="0" noProof="0">
                <a:ln>
                  <a:noFill/>
                </a:ln>
                <a:solidFill>
                  <a:srgbClr val="000000"/>
                </a:solidFill>
                <a:effectLst/>
                <a:uLnTx/>
                <a:uFillTx/>
                <a:latin typeface="Corbel"/>
                <a:ea typeface="Corbel"/>
                <a:cs typeface="Corbel"/>
                <a:sym typeface="Corbel"/>
              </a:rPr>
              <a:t>Enter the updated “Quantity”</a:t>
            </a:r>
            <a:endParaRPr kumimoji="0" sz="130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18a3c0c7c38_0_123"/>
          <p:cNvSpPr/>
          <p:nvPr/>
        </p:nvSpPr>
        <p:spPr>
          <a:xfrm>
            <a:off x="916271" y="649412"/>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40" name="Google Shape;540;g18a3c0c7c38_0_123"/>
          <p:cNvSpPr txBox="1"/>
          <p:nvPr/>
        </p:nvSpPr>
        <p:spPr>
          <a:xfrm>
            <a:off x="2558450" y="0"/>
            <a:ext cx="94695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Drug Inventory Management</a:t>
            </a:r>
            <a:endParaRPr kumimoji="0" sz="1050" b="0" i="0" u="none" strike="noStrike" kern="0" cap="none" spc="0" normalizeH="0" baseline="0" noProof="0">
              <a:ln>
                <a:noFill/>
              </a:ln>
              <a:solidFill>
                <a:srgbClr val="6A98DD"/>
              </a:solidFill>
              <a:effectLst/>
              <a:highlight>
                <a:srgbClr val="FAFAFA"/>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41" name="Google Shape;541;g18a3c0c7c38_0_123"/>
          <p:cNvSpPr/>
          <p:nvPr/>
        </p:nvSpPr>
        <p:spPr>
          <a:xfrm>
            <a:off x="582527" y="812625"/>
            <a:ext cx="18657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Select all mandatory field to select product details</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42" name="Google Shape;542;g18a3c0c7c38_0_123"/>
          <p:cNvSpPr/>
          <p:nvPr/>
        </p:nvSpPr>
        <p:spPr>
          <a:xfrm>
            <a:off x="914480" y="649412"/>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43" name="Google Shape;543;g18a3c0c7c38_0_123"/>
          <p:cNvSpPr/>
          <p:nvPr/>
        </p:nvSpPr>
        <p:spPr>
          <a:xfrm>
            <a:off x="914480" y="650145"/>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4</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544" name="Google Shape;544;g18a3c0c7c38_0_123"/>
          <p:cNvPicPr preferRelativeResize="0"/>
          <p:nvPr/>
        </p:nvPicPr>
        <p:blipFill rotWithShape="1">
          <a:blip r:embed="rId3">
            <a:alphaModFix/>
          </a:blip>
          <a:srcRect/>
          <a:stretch/>
        </p:blipFill>
        <p:spPr>
          <a:xfrm>
            <a:off x="166542" y="100012"/>
            <a:ext cx="2086266" cy="552527"/>
          </a:xfrm>
          <a:prstGeom prst="rect">
            <a:avLst/>
          </a:prstGeom>
          <a:noFill/>
          <a:ln>
            <a:noFill/>
          </a:ln>
        </p:spPr>
      </p:pic>
      <p:sp>
        <p:nvSpPr>
          <p:cNvPr id="545" name="Google Shape;545;g18a3c0c7c38_0_123"/>
          <p:cNvSpPr txBox="1"/>
          <p:nvPr/>
        </p:nvSpPr>
        <p:spPr>
          <a:xfrm>
            <a:off x="467325" y="5532475"/>
            <a:ext cx="11265000" cy="469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50" b="0" i="0" u="none" strike="noStrike" kern="0" cap="none" spc="0" normalizeH="0" baseline="0" noProof="0">
                <a:ln>
                  <a:noFill/>
                </a:ln>
                <a:solidFill>
                  <a:srgbClr val="000000"/>
                </a:solidFill>
                <a:effectLst/>
                <a:uLnTx/>
                <a:uFillTx/>
                <a:latin typeface="Corbel"/>
                <a:ea typeface="Corbel"/>
                <a:cs typeface="Corbel"/>
                <a:sym typeface="Corbel"/>
              </a:rPr>
              <a:t>Select Drug source,Product Name,Batch Number and Enter correct available quantity and click on Update tab</a:t>
            </a:r>
            <a:endParaRPr kumimoji="0" sz="185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546" name="Google Shape;546;g18a3c0c7c38_0_123"/>
          <p:cNvPicPr preferRelativeResize="0"/>
          <p:nvPr/>
        </p:nvPicPr>
        <p:blipFill>
          <a:blip r:embed="rId4">
            <a:alphaModFix/>
          </a:blip>
          <a:stretch>
            <a:fillRect/>
          </a:stretch>
        </p:blipFill>
        <p:spPr>
          <a:xfrm>
            <a:off x="582525" y="1731525"/>
            <a:ext cx="11445425" cy="3648550"/>
          </a:xfrm>
          <a:prstGeom prst="rect">
            <a:avLst/>
          </a:prstGeom>
          <a:noFill/>
          <a:ln>
            <a:noFill/>
          </a:ln>
        </p:spPr>
      </p:pic>
      <p:sp>
        <p:nvSpPr>
          <p:cNvPr id="547" name="Google Shape;547;g18a3c0c7c38_0_123"/>
          <p:cNvSpPr/>
          <p:nvPr/>
        </p:nvSpPr>
        <p:spPr>
          <a:xfrm flipH="1">
            <a:off x="6096000" y="1464793"/>
            <a:ext cx="5763000" cy="400200"/>
          </a:xfrm>
          <a:prstGeom prst="wedgeRectCallout">
            <a:avLst>
              <a:gd name="adj1" fmla="val -43964"/>
              <a:gd name="adj2" fmla="val 466793"/>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on add tab for update the quantity of multiple products</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48" name="Google Shape;548;g18a3c0c7c38_0_123"/>
          <p:cNvSpPr/>
          <p:nvPr/>
        </p:nvSpPr>
        <p:spPr>
          <a:xfrm flipH="1">
            <a:off x="1792400" y="4867750"/>
            <a:ext cx="5140500" cy="400200"/>
          </a:xfrm>
          <a:prstGeom prst="wedgeRectCallout">
            <a:avLst>
              <a:gd name="adj1" fmla="val 61952"/>
              <a:gd name="adj2" fmla="val 18041"/>
            </a:avLst>
          </a:prstGeom>
          <a:noFill/>
          <a:ln w="28575" cap="flat" cmpd="sng">
            <a:solidFill>
              <a:srgbClr val="FE7A1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IN" sz="1400" b="0" i="0" u="none" strike="noStrike" kern="0" cap="none" spc="0" normalizeH="0" baseline="0" noProof="0">
                <a:ln>
                  <a:noFill/>
                </a:ln>
                <a:solidFill>
                  <a:srgbClr val="000000"/>
                </a:solidFill>
                <a:effectLst/>
                <a:uLnTx/>
                <a:uFillTx/>
                <a:latin typeface="Corbel"/>
                <a:ea typeface="Corbel"/>
                <a:cs typeface="Corbel"/>
                <a:sym typeface="Corbel"/>
              </a:rPr>
              <a:t>Click on Update tab for updating the product quantity</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18a3c0c7c38_0_136"/>
          <p:cNvSpPr/>
          <p:nvPr/>
        </p:nvSpPr>
        <p:spPr>
          <a:xfrm>
            <a:off x="916271" y="649412"/>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54" name="Google Shape;554;g18a3c0c7c38_0_136"/>
          <p:cNvSpPr txBox="1"/>
          <p:nvPr/>
        </p:nvSpPr>
        <p:spPr>
          <a:xfrm>
            <a:off x="2558450" y="0"/>
            <a:ext cx="9469500" cy="95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Drug Inventory Management</a:t>
            </a:r>
            <a:endParaRPr kumimoji="0" sz="1050" b="0" i="0" u="none" strike="noStrike" kern="0" cap="none" spc="0" normalizeH="0" baseline="0" noProof="0">
              <a:ln>
                <a:noFill/>
              </a:ln>
              <a:solidFill>
                <a:srgbClr val="6A98DD"/>
              </a:solidFill>
              <a:effectLst/>
              <a:highlight>
                <a:srgbClr val="FAFAFA"/>
              </a:highligh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200"/>
              <a:buFont typeface="Arial"/>
              <a:buNone/>
              <a:tabLst/>
              <a:defRPr/>
            </a:pP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555" name="Google Shape;555;g18a3c0c7c38_0_136"/>
          <p:cNvSpPr/>
          <p:nvPr/>
        </p:nvSpPr>
        <p:spPr>
          <a:xfrm>
            <a:off x="582527" y="812625"/>
            <a:ext cx="1865700" cy="766500"/>
          </a:xfrm>
          <a:prstGeom prst="rect">
            <a:avLst/>
          </a:prstGeom>
          <a:solidFill>
            <a:schemeClr val="lt1"/>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400" b="1" i="0" u="none" strike="noStrike" kern="0" cap="none" spc="0" normalizeH="0" baseline="0" noProof="0">
                <a:ln>
                  <a:noFill/>
                </a:ln>
                <a:solidFill>
                  <a:srgbClr val="FE7A10"/>
                </a:solidFill>
                <a:effectLst/>
                <a:uLnTx/>
                <a:uFillTx/>
                <a:latin typeface="Corbel"/>
                <a:ea typeface="Corbel"/>
                <a:cs typeface="Corbel"/>
                <a:sym typeface="Corbel"/>
              </a:rPr>
              <a:t>CLick on update tab to update the latest quantity  </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56" name="Google Shape;556;g18a3c0c7c38_0_136"/>
          <p:cNvSpPr/>
          <p:nvPr/>
        </p:nvSpPr>
        <p:spPr>
          <a:xfrm>
            <a:off x="914480" y="649412"/>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1</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557" name="Google Shape;557;g18a3c0c7c38_0_136"/>
          <p:cNvSpPr/>
          <p:nvPr/>
        </p:nvSpPr>
        <p:spPr>
          <a:xfrm>
            <a:off x="914480" y="650145"/>
            <a:ext cx="792000" cy="26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600" b="1" i="0" u="none" strike="noStrike" kern="0" cap="none" spc="0" normalizeH="0" baseline="0" noProof="0">
                <a:ln>
                  <a:noFill/>
                </a:ln>
                <a:solidFill>
                  <a:srgbClr val="000546"/>
                </a:solidFill>
                <a:effectLst/>
                <a:uLnTx/>
                <a:uFillTx/>
                <a:latin typeface="Corbel"/>
                <a:ea typeface="Corbel"/>
                <a:cs typeface="Corbel"/>
                <a:sym typeface="Corbel"/>
              </a:rPr>
              <a:t>Step 5</a:t>
            </a: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558" name="Google Shape;558;g18a3c0c7c38_0_136"/>
          <p:cNvPicPr preferRelativeResize="0"/>
          <p:nvPr/>
        </p:nvPicPr>
        <p:blipFill rotWithShape="1">
          <a:blip r:embed="rId3">
            <a:alphaModFix/>
          </a:blip>
          <a:srcRect/>
          <a:stretch/>
        </p:blipFill>
        <p:spPr>
          <a:xfrm>
            <a:off x="166542" y="100012"/>
            <a:ext cx="2086266" cy="552527"/>
          </a:xfrm>
          <a:prstGeom prst="rect">
            <a:avLst/>
          </a:prstGeom>
          <a:noFill/>
          <a:ln>
            <a:noFill/>
          </a:ln>
        </p:spPr>
      </p:pic>
      <p:sp>
        <p:nvSpPr>
          <p:cNvPr id="559" name="Google Shape;559;g18a3c0c7c38_0_136"/>
          <p:cNvSpPr txBox="1"/>
          <p:nvPr/>
        </p:nvSpPr>
        <p:spPr>
          <a:xfrm>
            <a:off x="467325" y="5532475"/>
            <a:ext cx="11265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560" name="Google Shape;560;g18a3c0c7c38_0_136"/>
          <p:cNvPicPr preferRelativeResize="0"/>
          <p:nvPr/>
        </p:nvPicPr>
        <p:blipFill>
          <a:blip r:embed="rId4">
            <a:alphaModFix/>
          </a:blip>
          <a:stretch>
            <a:fillRect/>
          </a:stretch>
        </p:blipFill>
        <p:spPr>
          <a:xfrm>
            <a:off x="152400" y="1731525"/>
            <a:ext cx="11676400" cy="3800950"/>
          </a:xfrm>
          <a:prstGeom prst="rect">
            <a:avLst/>
          </a:prstGeom>
          <a:noFill/>
          <a:ln>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101A3F-85D7-4916-8BB0-E1860C60175E}"/>
              </a:ext>
            </a:extLst>
          </p:cNvPr>
          <p:cNvSpPr>
            <a:spLocks noGrp="1"/>
          </p:cNvSpPr>
          <p:nvPr>
            <p:ph type="title"/>
          </p:nvPr>
        </p:nvSpPr>
        <p:spPr>
          <a:xfrm>
            <a:off x="2932981" y="7706"/>
            <a:ext cx="9945343" cy="697577"/>
          </a:xfrm>
        </p:spPr>
        <p:txBody>
          <a:bodyPr>
            <a:normAutofit/>
          </a:bodyPr>
          <a:lstStyle/>
          <a:p>
            <a:r>
              <a:rPr lang="en-IN" sz="3200" dirty="0"/>
              <a:t>Enhancement of Type of Treatment (Treatment page)</a:t>
            </a:r>
          </a:p>
        </p:txBody>
      </p:sp>
      <p:sp>
        <p:nvSpPr>
          <p:cNvPr id="6" name="Rectangle 2">
            <a:extLst>
              <a:ext uri="{FF2B5EF4-FFF2-40B4-BE49-F238E27FC236}">
                <a16:creationId xmlns:a16="http://schemas.microsoft.com/office/drawing/2014/main" id="{D2781759-A698-2AC0-D013-15F8B7A60CDB}"/>
              </a:ext>
            </a:extLst>
          </p:cNvPr>
          <p:cNvSpPr>
            <a:spLocks noGrp="1" noChangeArrowheads="1"/>
          </p:cNvSpPr>
          <p:nvPr>
            <p:ph type="body" idx="1"/>
          </p:nvPr>
        </p:nvSpPr>
        <p:spPr bwMode="auto">
          <a:xfrm>
            <a:off x="431418" y="1080525"/>
            <a:ext cx="11760582" cy="370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lnSpc>
                <a:spcPct val="100000"/>
              </a:lnSpc>
              <a:spcBef>
                <a:spcPct val="0"/>
              </a:spcBef>
              <a:spcAft>
                <a:spcPct val="0"/>
              </a:spcAft>
              <a:buClrTx/>
              <a:buSzTx/>
              <a:buFont typeface="Wingdings" panose="05000000000000000000" pitchFamily="2" charset="2"/>
              <a:buChar char="§"/>
            </a:pPr>
            <a:r>
              <a:rPr lang="en-US" sz="1900" dirty="0">
                <a:solidFill>
                  <a:schemeClr val="tx1"/>
                </a:solidFill>
                <a:latin typeface="Verdana" panose="020B0604030504040204" pitchFamily="34" charset="0"/>
              </a:rPr>
              <a:t>Type of Case would be added to the ‘Treatment Details’ tab of the patient management page.</a:t>
            </a:r>
          </a:p>
          <a:p>
            <a:pPr marL="342900" indent="-342900" eaLnBrk="0" fontAlgn="base" hangingPunct="0">
              <a:lnSpc>
                <a:spcPct val="100000"/>
              </a:lnSpc>
              <a:spcBef>
                <a:spcPct val="0"/>
              </a:spcBef>
              <a:spcAft>
                <a:spcPct val="0"/>
              </a:spcAft>
              <a:buClrTx/>
              <a:buSzTx/>
              <a:buFont typeface="Wingdings" panose="05000000000000000000" pitchFamily="2" charset="2"/>
              <a:buChar char="§"/>
            </a:pPr>
            <a:endParaRPr lang="en-US" sz="1900" dirty="0">
              <a:solidFill>
                <a:schemeClr val="tx1"/>
              </a:solidFill>
              <a:latin typeface="Verdana" panose="020B0604030504040204" pitchFamily="34" charset="0"/>
            </a:endParaRPr>
          </a:p>
          <a:p>
            <a:pPr marL="342900" indent="-342900" eaLnBrk="0" fontAlgn="base" hangingPunct="0">
              <a:lnSpc>
                <a:spcPct val="100000"/>
              </a:lnSpc>
              <a:spcBef>
                <a:spcPct val="0"/>
              </a:spcBef>
              <a:spcAft>
                <a:spcPct val="0"/>
              </a:spcAft>
              <a:buClrTx/>
              <a:buSzTx/>
              <a:buFont typeface="Wingdings" panose="05000000000000000000" pitchFamily="2" charset="2"/>
              <a:buChar char="§"/>
            </a:pPr>
            <a:r>
              <a:rPr lang="en-US" sz="1900" dirty="0">
                <a:solidFill>
                  <a:schemeClr val="tx1"/>
                </a:solidFill>
                <a:latin typeface="Verdana" panose="020B0604030504040204" pitchFamily="34" charset="0"/>
              </a:rPr>
              <a:t>The following options would be visible in the dropdown option</a:t>
            </a:r>
          </a:p>
          <a:p>
            <a:pPr lvl="1" indent="-457200" eaLnBrk="0" fontAlgn="base" hangingPunct="0">
              <a:lnSpc>
                <a:spcPct val="100000"/>
              </a:lnSpc>
              <a:spcBef>
                <a:spcPct val="0"/>
              </a:spcBef>
              <a:spcAft>
                <a:spcPct val="0"/>
              </a:spcAft>
              <a:buClrTx/>
              <a:buSzTx/>
              <a:buFont typeface="+mj-lt"/>
              <a:buAutoNum type="romanLcPeriod"/>
            </a:pPr>
            <a:r>
              <a:rPr lang="en-US" sz="1766" dirty="0">
                <a:solidFill>
                  <a:schemeClr val="tx1"/>
                </a:solidFill>
                <a:latin typeface="Verdana" panose="020B0604030504040204" pitchFamily="34" charset="0"/>
              </a:rPr>
              <a:t>DS-TB</a:t>
            </a:r>
          </a:p>
          <a:p>
            <a:pPr lvl="1" indent="-457200" eaLnBrk="0" fontAlgn="base" hangingPunct="0">
              <a:lnSpc>
                <a:spcPct val="100000"/>
              </a:lnSpc>
              <a:spcBef>
                <a:spcPct val="0"/>
              </a:spcBef>
              <a:spcAft>
                <a:spcPct val="0"/>
              </a:spcAft>
              <a:buClrTx/>
              <a:buSzTx/>
              <a:buFont typeface="+mj-lt"/>
              <a:buAutoNum type="romanLcPeriod"/>
            </a:pPr>
            <a:r>
              <a:rPr lang="en-US" sz="1766" dirty="0">
                <a:solidFill>
                  <a:schemeClr val="tx1"/>
                </a:solidFill>
                <a:latin typeface="Verdana" panose="020B0604030504040204" pitchFamily="34" charset="0"/>
              </a:rPr>
              <a:t>PMDT</a:t>
            </a:r>
          </a:p>
          <a:p>
            <a:pPr lvl="1" indent="-457200" eaLnBrk="0" fontAlgn="base" hangingPunct="0">
              <a:lnSpc>
                <a:spcPct val="100000"/>
              </a:lnSpc>
              <a:spcBef>
                <a:spcPct val="0"/>
              </a:spcBef>
              <a:spcAft>
                <a:spcPct val="0"/>
              </a:spcAft>
              <a:buClrTx/>
              <a:buSzTx/>
              <a:buFont typeface="+mj-lt"/>
              <a:buAutoNum type="romanLcPeriod"/>
            </a:pPr>
            <a:r>
              <a:rPr lang="en-US" sz="1766" dirty="0">
                <a:solidFill>
                  <a:schemeClr val="tx1"/>
                </a:solidFill>
                <a:latin typeface="Verdana" panose="020B0604030504040204" pitchFamily="34" charset="0"/>
              </a:rPr>
              <a:t>TPT</a:t>
            </a:r>
          </a:p>
          <a:p>
            <a:pPr lvl="1" indent="-457200" eaLnBrk="0" fontAlgn="base" hangingPunct="0">
              <a:lnSpc>
                <a:spcPct val="100000"/>
              </a:lnSpc>
              <a:spcBef>
                <a:spcPct val="0"/>
              </a:spcBef>
              <a:spcAft>
                <a:spcPct val="0"/>
              </a:spcAft>
              <a:buClrTx/>
              <a:buSzTx/>
              <a:buFont typeface="+mj-lt"/>
              <a:buAutoNum type="romanLcPeriod"/>
            </a:pPr>
            <a:endParaRPr lang="en-US" sz="1766" dirty="0">
              <a:solidFill>
                <a:schemeClr val="tx1"/>
              </a:solidFill>
              <a:latin typeface="Verdana" panose="020B0604030504040204" pitchFamily="34" charset="0"/>
            </a:endParaRPr>
          </a:p>
          <a:p>
            <a:pPr marL="285750" indent="-285750" eaLnBrk="0" fontAlgn="base" hangingPunct="0">
              <a:lnSpc>
                <a:spcPct val="100000"/>
              </a:lnSpc>
              <a:spcBef>
                <a:spcPct val="0"/>
              </a:spcBef>
              <a:spcAft>
                <a:spcPct val="0"/>
              </a:spcAft>
              <a:buClrTx/>
              <a:buSzTx/>
              <a:buFont typeface="Wingdings" panose="05000000000000000000" pitchFamily="2" charset="2"/>
              <a:buChar char="§"/>
            </a:pPr>
            <a:r>
              <a:rPr lang="en-US" sz="1766" dirty="0">
                <a:solidFill>
                  <a:schemeClr val="tx1"/>
                </a:solidFill>
                <a:latin typeface="Verdana" panose="020B0604030504040204" pitchFamily="34" charset="0"/>
              </a:rPr>
              <a:t>If any of the relevant triggers for TPT workflows have been selected and no positive test has been added, then only the TPT option would be displayed in the list of options.</a:t>
            </a:r>
          </a:p>
          <a:p>
            <a:pPr marL="285750" indent="-285750" eaLnBrk="0" fontAlgn="base" hangingPunct="0">
              <a:lnSpc>
                <a:spcPct val="100000"/>
              </a:lnSpc>
              <a:spcBef>
                <a:spcPct val="0"/>
              </a:spcBef>
              <a:spcAft>
                <a:spcPct val="0"/>
              </a:spcAft>
              <a:buClrTx/>
              <a:buSzTx/>
              <a:buFont typeface="Wingdings" panose="05000000000000000000" pitchFamily="2" charset="2"/>
              <a:buChar char="§"/>
            </a:pPr>
            <a:endParaRPr lang="en-US" sz="1766" dirty="0">
              <a:solidFill>
                <a:schemeClr val="tx1"/>
              </a:solidFill>
              <a:latin typeface="Verdana" panose="020B0604030504040204" pitchFamily="34" charset="0"/>
            </a:endParaRPr>
          </a:p>
          <a:p>
            <a:pPr marL="285750" indent="-285750" eaLnBrk="0" fontAlgn="base" hangingPunct="0">
              <a:lnSpc>
                <a:spcPct val="100000"/>
              </a:lnSpc>
              <a:spcBef>
                <a:spcPct val="0"/>
              </a:spcBef>
              <a:spcAft>
                <a:spcPct val="0"/>
              </a:spcAft>
              <a:buClrTx/>
              <a:buSzTx/>
              <a:buFont typeface="Wingdings" panose="05000000000000000000" pitchFamily="2" charset="2"/>
              <a:buChar char="§"/>
            </a:pPr>
            <a:r>
              <a:rPr lang="en-US" sz="1766" dirty="0">
                <a:solidFill>
                  <a:schemeClr val="tx1"/>
                </a:solidFill>
                <a:latin typeface="Verdana" panose="020B0604030504040204" pitchFamily="34" charset="0"/>
              </a:rPr>
              <a:t>If any of the relevant triggers have been selected and a positive test has been added, then the options visible would be DS-TB, PMDT and TPT.</a:t>
            </a:r>
          </a:p>
        </p:txBody>
      </p:sp>
    </p:spTree>
    <p:extLst>
      <p:ext uri="{BB962C8B-B14F-4D97-AF65-F5344CB8AC3E}">
        <p14:creationId xmlns:p14="http://schemas.microsoft.com/office/powerpoint/2010/main" val="39965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6"/>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Dispensation Register and Report</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32" name="Google Shape;732;p16"/>
          <p:cNvSpPr txBox="1"/>
          <p:nvPr/>
        </p:nvSpPr>
        <p:spPr>
          <a:xfrm>
            <a:off x="362032" y="652539"/>
            <a:ext cx="11215687" cy="674026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000000"/>
                </a:solidFill>
                <a:effectLst/>
                <a:uLnTx/>
                <a:uFillTx/>
                <a:latin typeface="Calibri"/>
                <a:ea typeface="Calibri"/>
                <a:cs typeface="Calibri"/>
                <a:sym typeface="Calibri"/>
              </a:rPr>
              <a:t>The below reports and register are created for the Dispensation module-</a:t>
            </a: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50000"/>
              </a:lnSpc>
              <a:spcBef>
                <a:spcPts val="0"/>
              </a:spcBef>
              <a:spcAft>
                <a:spcPts val="0"/>
              </a:spcAft>
              <a:buClr>
                <a:srgbClr val="000000"/>
              </a:buClr>
              <a:buSzPts val="2000"/>
              <a:buFont typeface="Arial"/>
              <a:buAutoNum type="arabicPeriod"/>
              <a:tabLst/>
              <a:defRPr/>
            </a:pPr>
            <a:r>
              <a:rPr kumimoji="0" lang="en-IN" sz="2400" b="0" i="0" u="none" strike="noStrike" kern="0" cap="none" spc="0" normalizeH="0" baseline="0" noProof="0" dirty="0">
                <a:ln>
                  <a:noFill/>
                </a:ln>
                <a:solidFill>
                  <a:srgbClr val="000000"/>
                </a:solidFill>
                <a:effectLst/>
                <a:uLnTx/>
                <a:uFillTx/>
                <a:latin typeface="Calibri"/>
                <a:ea typeface="Calibri"/>
                <a:cs typeface="Calibri"/>
                <a:sym typeface="Calibri"/>
              </a:rPr>
              <a:t>Dispensation Patient wise register- This report contains the details of the product dispensed (Batch number, expiry date) added to the Patient wise dispensation register</a:t>
            </a:r>
            <a:endParaRPr kumimoji="0" lang="en-IN" sz="1600" b="0" i="0" u="none" strike="noStrike" kern="0" cap="none" spc="0" normalizeH="0" baseline="0" noProof="0" dirty="0">
              <a:ln>
                <a:noFill/>
              </a:ln>
              <a:solidFill>
                <a:srgbClr val="000000"/>
              </a:solidFill>
              <a:effectLst/>
              <a:uLnTx/>
              <a:uFillTx/>
              <a:latin typeface="Arial"/>
              <a:ea typeface="Calibri"/>
              <a:cs typeface="Arial"/>
              <a:sym typeface="Arial"/>
            </a:endParaRPr>
          </a:p>
          <a:p>
            <a:pPr marL="342900" marR="0" lvl="0" indent="-342900" algn="l" defTabSz="914400" rtl="0" eaLnBrk="1" fontAlgn="auto" latinLnBrk="0" hangingPunct="1">
              <a:lnSpc>
                <a:spcPct val="150000"/>
              </a:lnSpc>
              <a:spcBef>
                <a:spcPts val="0"/>
              </a:spcBef>
              <a:spcAft>
                <a:spcPts val="0"/>
              </a:spcAft>
              <a:buClr>
                <a:srgbClr val="000000"/>
              </a:buClr>
              <a:buSzPts val="2000"/>
              <a:buFont typeface="Arial"/>
              <a:buAutoNum type="arabicPeriod"/>
              <a:tabLst/>
              <a:defRPr/>
            </a:pPr>
            <a:r>
              <a:rPr kumimoji="0" lang="en-IN" sz="2400" b="0" i="0" u="none" strike="noStrike" kern="0" cap="none" spc="0" normalizeH="0" baseline="0" noProof="0" dirty="0">
                <a:ln>
                  <a:noFill/>
                </a:ln>
                <a:solidFill>
                  <a:srgbClr val="000000"/>
                </a:solidFill>
                <a:effectLst/>
                <a:uLnTx/>
                <a:uFillTx/>
                <a:latin typeface="Calibri"/>
                <a:ea typeface="Calibri"/>
                <a:cs typeface="Calibri"/>
                <a:sym typeface="Calibri"/>
              </a:rPr>
              <a:t>Stock In Hand report- This is an Aggregate reporting of drug consumption levels, including opening stock, closing stock and consumption. </a:t>
            </a:r>
          </a:p>
          <a:p>
            <a:pPr marL="342900" marR="0" lvl="0" indent="-342900" algn="l" defTabSz="914400" rtl="0" eaLnBrk="1" fontAlgn="auto" latinLnBrk="0" hangingPunct="1">
              <a:lnSpc>
                <a:spcPct val="150000"/>
              </a:lnSpc>
              <a:spcBef>
                <a:spcPts val="0"/>
              </a:spcBef>
              <a:spcAft>
                <a:spcPts val="0"/>
              </a:spcAft>
              <a:buClr>
                <a:srgbClr val="000000"/>
              </a:buClr>
              <a:buSzPts val="2000"/>
              <a:buFont typeface="Arial"/>
              <a:buAutoNum type="arabicPeriod"/>
              <a:tabLst/>
              <a:defRPr/>
            </a:pPr>
            <a:r>
              <a:rPr kumimoji="0" lang="en-IN" sz="2400" b="0" i="0" u="none" strike="noStrike" kern="0" cap="none" spc="0" normalizeH="0" baseline="0" noProof="0" dirty="0">
                <a:ln>
                  <a:noFill/>
                </a:ln>
                <a:solidFill>
                  <a:srgbClr val="000000"/>
                </a:solidFill>
                <a:effectLst/>
                <a:uLnTx/>
                <a:uFillTx/>
                <a:latin typeface="Calibri"/>
                <a:ea typeface="Calibri"/>
                <a:cs typeface="Calibri"/>
                <a:sym typeface="Calibri"/>
              </a:rPr>
              <a:t>Dispensation Report: </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This report gives information on the number of notified patients as per their dispensation status (complete details, incomplete details or no details) for the selected time period based on their regimen type.</a:t>
            </a:r>
            <a:endParaRPr kumimoji="0" lang="en-IN"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50000"/>
              </a:lnSpc>
              <a:spcBef>
                <a:spcPts val="0"/>
              </a:spcBef>
              <a:spcAft>
                <a:spcPts val="0"/>
              </a:spcAft>
              <a:buClr>
                <a:srgbClr val="000000"/>
              </a:buClr>
              <a:buSzPts val="2000"/>
              <a:buFont typeface="Arial"/>
              <a:buAutoNum type="arabicPeriod"/>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215900" algn="l" defTabSz="914400" rtl="0" eaLnBrk="1" fontAlgn="auto" latinLnBrk="0" hangingPunct="1">
              <a:lnSpc>
                <a:spcPct val="150000"/>
              </a:lnSpc>
              <a:spcBef>
                <a:spcPts val="0"/>
              </a:spcBef>
              <a:spcAft>
                <a:spcPts val="0"/>
              </a:spcAft>
              <a:buClr>
                <a:srgbClr val="000000"/>
              </a:buClr>
              <a:buSzPts val="20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33" name="Google Shape;733;p16"/>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7"/>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dirty="0">
                <a:ln>
                  <a:noFill/>
                </a:ln>
                <a:solidFill>
                  <a:srgbClr val="FFFFFF"/>
                </a:solidFill>
                <a:effectLst/>
                <a:uLnTx/>
                <a:uFillTx/>
                <a:latin typeface="Corbel"/>
                <a:ea typeface="Corbel"/>
                <a:cs typeface="Corbel"/>
                <a:sym typeface="Corbel"/>
              </a:rPr>
              <a:t>Dispensation Patient wise register </a:t>
            </a:r>
            <a:endParaRPr kumimoji="0" sz="2800" b="1" i="0" u="none" strike="noStrike" kern="0" cap="none" spc="0" normalizeH="0" baseline="0" noProof="0" dirty="0">
              <a:ln>
                <a:noFill/>
              </a:ln>
              <a:solidFill>
                <a:srgbClr val="FFFFFF"/>
              </a:solidFill>
              <a:effectLst/>
              <a:uLnTx/>
              <a:uFillTx/>
              <a:latin typeface="Corbel"/>
              <a:ea typeface="Corbel"/>
              <a:cs typeface="Corbel"/>
              <a:sym typeface="Corbel"/>
            </a:endParaRPr>
          </a:p>
        </p:txBody>
      </p:sp>
      <p:pic>
        <p:nvPicPr>
          <p:cNvPr id="741" name="Google Shape;741;p17"/>
          <p:cNvPicPr preferRelativeResize="0"/>
          <p:nvPr/>
        </p:nvPicPr>
        <p:blipFill rotWithShape="1">
          <a:blip r:embed="rId3">
            <a:alphaModFix/>
          </a:blip>
          <a:srcRect/>
          <a:stretch/>
        </p:blipFill>
        <p:spPr>
          <a:xfrm>
            <a:off x="166542" y="100012"/>
            <a:ext cx="2086266" cy="552527"/>
          </a:xfrm>
          <a:prstGeom prst="rect">
            <a:avLst/>
          </a:prstGeom>
          <a:noFill/>
          <a:ln>
            <a:noFill/>
          </a:ln>
        </p:spPr>
      </p:pic>
      <p:graphicFrame>
        <p:nvGraphicFramePr>
          <p:cNvPr id="2" name="Table 1">
            <a:extLst>
              <a:ext uri="{FF2B5EF4-FFF2-40B4-BE49-F238E27FC236}">
                <a16:creationId xmlns:a16="http://schemas.microsoft.com/office/drawing/2014/main" id="{F302F839-41D0-0891-FB78-303BE642E1ED}"/>
              </a:ext>
            </a:extLst>
          </p:cNvPr>
          <p:cNvGraphicFramePr>
            <a:graphicFrameLocks noGrp="1"/>
          </p:cNvGraphicFramePr>
          <p:nvPr/>
        </p:nvGraphicFramePr>
        <p:xfrm>
          <a:off x="6096000" y="774602"/>
          <a:ext cx="5913822" cy="5667375"/>
        </p:xfrm>
        <a:graphic>
          <a:graphicData uri="http://schemas.openxmlformats.org/drawingml/2006/table">
            <a:tbl>
              <a:tblPr>
                <a:tableStyleId>{073A0DAA-6AF3-43AB-8588-CEC1D06C72B9}</a:tableStyleId>
              </a:tblPr>
              <a:tblGrid>
                <a:gridCol w="2956911">
                  <a:extLst>
                    <a:ext uri="{9D8B030D-6E8A-4147-A177-3AD203B41FA5}">
                      <a16:colId xmlns:a16="http://schemas.microsoft.com/office/drawing/2014/main" val="758089297"/>
                    </a:ext>
                  </a:extLst>
                </a:gridCol>
                <a:gridCol w="2956911">
                  <a:extLst>
                    <a:ext uri="{9D8B030D-6E8A-4147-A177-3AD203B41FA5}">
                      <a16:colId xmlns:a16="http://schemas.microsoft.com/office/drawing/2014/main" val="1364222362"/>
                    </a:ext>
                  </a:extLst>
                </a:gridCol>
              </a:tblGrid>
              <a:tr h="190500">
                <a:tc>
                  <a:txBody>
                    <a:bodyPr/>
                    <a:lstStyle/>
                    <a:p>
                      <a:pPr algn="l" fontAlgn="b"/>
                      <a:r>
                        <a:rPr lang="en-IN" sz="1800" u="none" strike="noStrike" dirty="0" err="1">
                          <a:effectLst/>
                        </a:rPr>
                        <a:t>CurrentFacilityState</a:t>
                      </a:r>
                      <a:endParaRPr lang="en-IN"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DateOfDispensation</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4449139"/>
                  </a:ext>
                </a:extLst>
              </a:tr>
              <a:tr h="190500">
                <a:tc>
                  <a:txBody>
                    <a:bodyPr/>
                    <a:lstStyle/>
                    <a:p>
                      <a:pPr algn="l" fontAlgn="b"/>
                      <a:r>
                        <a:rPr lang="en-IN" sz="1800" u="none" strike="noStrike">
                          <a:effectLst/>
                        </a:rPr>
                        <a:t>CurrentFacilityDistrict</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TreatmentPhase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555581"/>
                  </a:ext>
                </a:extLst>
              </a:tr>
              <a:tr h="190500">
                <a:tc>
                  <a:txBody>
                    <a:bodyPr/>
                    <a:lstStyle/>
                    <a:p>
                      <a:pPr algn="l" fontAlgn="b"/>
                      <a:r>
                        <a:rPr lang="en-IN" sz="1800" u="none" strike="noStrike">
                          <a:effectLst/>
                        </a:rPr>
                        <a:t>CurrentFacilityTBU</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WeightBand</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6076540"/>
                  </a:ext>
                </a:extLst>
              </a:tr>
              <a:tr h="190500">
                <a:tc>
                  <a:txBody>
                    <a:bodyPr/>
                    <a:lstStyle/>
                    <a:p>
                      <a:pPr algn="l" fontAlgn="b"/>
                      <a:r>
                        <a:rPr lang="en-IN" sz="1800" u="none" strike="noStrike">
                          <a:effectLst/>
                        </a:rPr>
                        <a:t>CurrentFacilityPHI</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DrugIssuingFacilityState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4975713"/>
                  </a:ext>
                </a:extLst>
              </a:tr>
              <a:tr h="190500">
                <a:tc>
                  <a:txBody>
                    <a:bodyPr/>
                    <a:lstStyle/>
                    <a:p>
                      <a:pPr algn="l" fontAlgn="b"/>
                      <a:r>
                        <a:rPr lang="en-IN" sz="1800" u="none" strike="noStrike">
                          <a:effectLst/>
                        </a:rPr>
                        <a:t>CurrentFacilityPHIType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DrugIssuingFacilityDistrict</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980051"/>
                  </a:ext>
                </a:extLst>
              </a:tr>
              <a:tr h="190500">
                <a:tc>
                  <a:txBody>
                    <a:bodyPr/>
                    <a:lstStyle/>
                    <a:p>
                      <a:pPr algn="l" fontAlgn="b"/>
                      <a:r>
                        <a:rPr lang="en-IN" sz="1800" u="none" strike="noStrike" dirty="0" err="1">
                          <a:effectLst/>
                        </a:rPr>
                        <a:t>CurrentFacilityPHI_ID</a:t>
                      </a:r>
                      <a:endParaRPr lang="en-IN"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DrugIssuingFacilityTBU</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720843"/>
                  </a:ext>
                </a:extLst>
              </a:tr>
              <a:tr h="190500">
                <a:tc>
                  <a:txBody>
                    <a:bodyPr/>
                    <a:lstStyle/>
                    <a:p>
                      <a:pPr algn="l" fontAlgn="b"/>
                      <a:r>
                        <a:rPr lang="en-IN" sz="1800" u="none" strike="noStrike">
                          <a:effectLst/>
                        </a:rPr>
                        <a:t>PatientId</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DrugIssuingHealthFacility</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291851"/>
                  </a:ext>
                </a:extLst>
              </a:tr>
              <a:tr h="190500">
                <a:tc>
                  <a:txBody>
                    <a:bodyPr/>
                    <a:lstStyle/>
                    <a:p>
                      <a:pPr algn="l" fontAlgn="b"/>
                      <a:r>
                        <a:rPr lang="en-IN" sz="1800" u="none" strike="noStrike">
                          <a:effectLst/>
                        </a:rPr>
                        <a:t>EpisodeID</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TypeOfRegimen</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2289030"/>
                  </a:ext>
                </a:extLst>
              </a:tr>
              <a:tr h="190500">
                <a:tc>
                  <a:txBody>
                    <a:bodyPr/>
                    <a:lstStyle/>
                    <a:p>
                      <a:pPr algn="l" fontAlgn="b"/>
                      <a:r>
                        <a:rPr lang="en-IN" sz="1800" u="none" strike="noStrike">
                          <a:effectLst/>
                        </a:rPr>
                        <a:t>PatientName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DosingStartDate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8320649"/>
                  </a:ext>
                </a:extLst>
              </a:tr>
              <a:tr h="190500">
                <a:tc>
                  <a:txBody>
                    <a:bodyPr/>
                    <a:lstStyle/>
                    <a:p>
                      <a:pPr algn="l" fontAlgn="b"/>
                      <a:r>
                        <a:rPr lang="en-IN" sz="1800" u="none" strike="noStrike">
                          <a:effectLst/>
                        </a:rPr>
                        <a:t>Age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NumberOfDaysOfDispensation</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3005911"/>
                  </a:ext>
                </a:extLst>
              </a:tr>
              <a:tr h="190500">
                <a:tc>
                  <a:txBody>
                    <a:bodyPr/>
                    <a:lstStyle/>
                    <a:p>
                      <a:pPr algn="l" fontAlgn="b"/>
                      <a:r>
                        <a:rPr lang="en-IN" sz="1800" u="none" strike="noStrike">
                          <a:effectLst/>
                        </a:rPr>
                        <a:t>Gender</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RefillDueDate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2998522"/>
                  </a:ext>
                </a:extLst>
              </a:tr>
              <a:tr h="190500">
                <a:tc>
                  <a:txBody>
                    <a:bodyPr/>
                    <a:lstStyle/>
                    <a:p>
                      <a:pPr algn="l" fontAlgn="b"/>
                      <a:r>
                        <a:rPr lang="en-IN" sz="1800" u="none" strike="noStrike">
                          <a:effectLst/>
                        </a:rPr>
                        <a:t>DiagnosisDate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DispensationId</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3212315"/>
                  </a:ext>
                </a:extLst>
              </a:tr>
              <a:tr h="190500">
                <a:tc>
                  <a:txBody>
                    <a:bodyPr/>
                    <a:lstStyle/>
                    <a:p>
                      <a:pPr algn="l" fontAlgn="b"/>
                      <a:r>
                        <a:rPr lang="en-IN" sz="1800" u="none" strike="noStrike">
                          <a:effectLst/>
                        </a:rPr>
                        <a:t>DateOfTBTreatmentInitiation</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ProductSource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183854"/>
                  </a:ext>
                </a:extLst>
              </a:tr>
              <a:tr h="190500">
                <a:tc>
                  <a:txBody>
                    <a:bodyPr/>
                    <a:lstStyle/>
                    <a:p>
                      <a:pPr algn="l" fontAlgn="b"/>
                      <a:r>
                        <a:rPr lang="en-IN" sz="1800" u="none" strike="noStrike">
                          <a:effectLst/>
                        </a:rPr>
                        <a:t>CurrentHealthFacilitySector</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ProductName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0171224"/>
                  </a:ext>
                </a:extLst>
              </a:tr>
              <a:tr h="190500">
                <a:tc>
                  <a:txBody>
                    <a:bodyPr/>
                    <a:lstStyle/>
                    <a:p>
                      <a:pPr algn="l" fontAlgn="b"/>
                      <a:r>
                        <a:rPr lang="en-IN" sz="1800" u="none" strike="noStrike">
                          <a:effectLst/>
                        </a:rPr>
                        <a:t>SiteOfDisease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UnitofMeasurement</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7070555"/>
                  </a:ext>
                </a:extLst>
              </a:tr>
              <a:tr h="190500">
                <a:tc>
                  <a:txBody>
                    <a:bodyPr/>
                    <a:lstStyle/>
                    <a:p>
                      <a:pPr algn="l" fontAlgn="b"/>
                      <a:r>
                        <a:rPr lang="en-IN" sz="1800" u="none" strike="noStrike">
                          <a:effectLst/>
                        </a:rPr>
                        <a:t>BasisOfDiagnosis</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ProductQuantity</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7070163"/>
                  </a:ext>
                </a:extLst>
              </a:tr>
              <a:tr h="190500">
                <a:tc>
                  <a:txBody>
                    <a:bodyPr/>
                    <a:lstStyle/>
                    <a:p>
                      <a:pPr algn="l" fontAlgn="b"/>
                      <a:r>
                        <a:rPr lang="en-IN" sz="1800" u="none" strike="noStrike">
                          <a:effectLst/>
                        </a:rPr>
                        <a:t>TypeOfCase</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NumberOfIssuesProduct</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576045"/>
                  </a:ext>
                </a:extLst>
              </a:tr>
              <a:tr h="190500">
                <a:tc>
                  <a:txBody>
                    <a:bodyPr/>
                    <a:lstStyle/>
                    <a:p>
                      <a:pPr algn="l" fontAlgn="b"/>
                      <a:r>
                        <a:rPr lang="en-IN" sz="1800" u="none" strike="noStrike">
                          <a:effectLst/>
                        </a:rPr>
                        <a:t>TreatmentStatus</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a:effectLst/>
                        </a:rPr>
                        <a:t>BatchNumber</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7517720"/>
                  </a:ext>
                </a:extLst>
              </a:tr>
              <a:tr h="190500">
                <a:tc>
                  <a:txBody>
                    <a:bodyPr/>
                    <a:lstStyle/>
                    <a:p>
                      <a:pPr algn="l" fontAlgn="b"/>
                      <a:r>
                        <a:rPr lang="en-IN" sz="1800" u="none" strike="noStrike">
                          <a:effectLst/>
                        </a:rPr>
                        <a:t>DateOfPrescription</a:t>
                      </a:r>
                      <a:endParaRPr lang="en-IN"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IN" sz="1800" u="none" strike="noStrike" dirty="0" err="1">
                          <a:effectLst/>
                        </a:rPr>
                        <a:t>ExpiryDate</a:t>
                      </a:r>
                      <a:endParaRPr lang="en-IN"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9934807"/>
                  </a:ext>
                </a:extLst>
              </a:tr>
            </a:tbl>
          </a:graphicData>
        </a:graphic>
      </p:graphicFrame>
      <p:sp>
        <p:nvSpPr>
          <p:cNvPr id="4" name="TextBox 3">
            <a:extLst>
              <a:ext uri="{FF2B5EF4-FFF2-40B4-BE49-F238E27FC236}">
                <a16:creationId xmlns:a16="http://schemas.microsoft.com/office/drawing/2014/main" id="{69DD092E-56CB-5C6C-3A58-77F62572D062}"/>
              </a:ext>
            </a:extLst>
          </p:cNvPr>
          <p:cNvSpPr txBox="1"/>
          <p:nvPr/>
        </p:nvSpPr>
        <p:spPr>
          <a:xfrm>
            <a:off x="500556" y="1740066"/>
            <a:ext cx="517503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F46"/>
                </a:solidFill>
                <a:effectLst/>
                <a:uLnTx/>
                <a:uFillTx/>
                <a:latin typeface="Corbel"/>
                <a:cs typeface="Arial"/>
                <a:sym typeface="Corbel"/>
              </a:rPr>
              <a:t>The following fields are available in the dispensation register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7"/>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Dispensation Patient wise register</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739" name="Google Shape;739;p17"/>
          <p:cNvPicPr preferRelativeResize="0"/>
          <p:nvPr/>
        </p:nvPicPr>
        <p:blipFill rotWithShape="1">
          <a:blip r:embed="rId3">
            <a:alphaModFix/>
          </a:blip>
          <a:srcRect/>
          <a:stretch/>
        </p:blipFill>
        <p:spPr>
          <a:xfrm>
            <a:off x="128251" y="666054"/>
            <a:ext cx="11935498" cy="3819931"/>
          </a:xfrm>
          <a:prstGeom prst="rect">
            <a:avLst/>
          </a:prstGeom>
          <a:noFill/>
          <a:ln w="12700" cap="flat" cmpd="sng">
            <a:solidFill>
              <a:schemeClr val="dk1"/>
            </a:solidFill>
            <a:prstDash val="solid"/>
            <a:round/>
            <a:headEnd type="none" w="sm" len="sm"/>
            <a:tailEnd type="none" w="sm" len="sm"/>
          </a:ln>
        </p:spPr>
      </p:pic>
      <p:pic>
        <p:nvPicPr>
          <p:cNvPr id="740" name="Google Shape;740;p17"/>
          <p:cNvPicPr preferRelativeResize="0"/>
          <p:nvPr/>
        </p:nvPicPr>
        <p:blipFill rotWithShape="1">
          <a:blip r:embed="rId4">
            <a:alphaModFix/>
          </a:blip>
          <a:srcRect/>
          <a:stretch/>
        </p:blipFill>
        <p:spPr>
          <a:xfrm>
            <a:off x="0" y="4628859"/>
            <a:ext cx="12192000" cy="1900529"/>
          </a:xfrm>
          <a:prstGeom prst="rect">
            <a:avLst/>
          </a:prstGeom>
          <a:noFill/>
          <a:ln w="12700" cap="flat" cmpd="sng">
            <a:solidFill>
              <a:schemeClr val="dk1"/>
            </a:solidFill>
            <a:prstDash val="solid"/>
            <a:round/>
            <a:headEnd type="none" w="sm" len="sm"/>
            <a:tailEnd type="none" w="sm" len="sm"/>
          </a:ln>
        </p:spPr>
      </p:pic>
      <p:pic>
        <p:nvPicPr>
          <p:cNvPr id="741" name="Google Shape;741;p17"/>
          <p:cNvPicPr preferRelativeResize="0"/>
          <p:nvPr/>
        </p:nvPicPr>
        <p:blipFill rotWithShape="1">
          <a:blip r:embed="rId5">
            <a:alphaModFix/>
          </a:blip>
          <a:srcRect/>
          <a:stretch/>
        </p:blipFill>
        <p:spPr>
          <a:xfrm>
            <a:off x="166542" y="100012"/>
            <a:ext cx="2086266" cy="552527"/>
          </a:xfrm>
          <a:prstGeom prst="rect">
            <a:avLst/>
          </a:prstGeom>
          <a:noFill/>
          <a:ln>
            <a:noFill/>
          </a:ln>
        </p:spPr>
      </p:pic>
    </p:spTree>
    <p:extLst>
      <p:ext uri="{BB962C8B-B14F-4D97-AF65-F5344CB8AC3E}">
        <p14:creationId xmlns:p14="http://schemas.microsoft.com/office/powerpoint/2010/main" val="4161032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8"/>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dirty="0">
                <a:ln>
                  <a:noFill/>
                </a:ln>
                <a:solidFill>
                  <a:srgbClr val="FFFFFF"/>
                </a:solidFill>
                <a:effectLst/>
                <a:uLnTx/>
                <a:uFillTx/>
                <a:latin typeface="Corbel"/>
                <a:ea typeface="Corbel"/>
                <a:cs typeface="Corbel"/>
                <a:sym typeface="Corbel"/>
              </a:rPr>
              <a:t>Stock In Hand report</a:t>
            </a:r>
            <a:endParaRPr kumimoji="0" sz="2800" b="1"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747" name="Google Shape;747;p18"/>
          <p:cNvSpPr txBox="1"/>
          <p:nvPr/>
        </p:nvSpPr>
        <p:spPr>
          <a:xfrm>
            <a:off x="488156" y="822642"/>
            <a:ext cx="11215687"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800" b="0" i="0" u="none" strike="noStrike" kern="0" cap="none" spc="0" normalizeH="0" baseline="0" noProof="0" dirty="0">
                <a:ln>
                  <a:noFill/>
                </a:ln>
                <a:solidFill>
                  <a:srgbClr val="000000"/>
                </a:solidFill>
                <a:effectLst/>
                <a:uLnTx/>
                <a:uFillTx/>
                <a:latin typeface="Calibri"/>
                <a:ea typeface="Calibri"/>
                <a:cs typeface="Calibri"/>
                <a:sym typeface="Calibri"/>
              </a:rPr>
              <a:t>The fields available in the Stock In Hand Report are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50" name="Google Shape;750;p18"/>
          <p:cNvPicPr preferRelativeResize="0"/>
          <p:nvPr/>
        </p:nvPicPr>
        <p:blipFill rotWithShape="1">
          <a:blip r:embed="rId3">
            <a:alphaModFix/>
          </a:blip>
          <a:srcRect/>
          <a:stretch/>
        </p:blipFill>
        <p:spPr>
          <a:xfrm>
            <a:off x="166542" y="100012"/>
            <a:ext cx="2086266" cy="552527"/>
          </a:xfrm>
          <a:prstGeom prst="rect">
            <a:avLst/>
          </a:prstGeom>
          <a:noFill/>
          <a:ln>
            <a:noFill/>
          </a:ln>
        </p:spPr>
      </p:pic>
      <p:graphicFrame>
        <p:nvGraphicFramePr>
          <p:cNvPr id="6" name="Table 5">
            <a:extLst>
              <a:ext uri="{FF2B5EF4-FFF2-40B4-BE49-F238E27FC236}">
                <a16:creationId xmlns:a16="http://schemas.microsoft.com/office/drawing/2014/main" id="{5E31CCEA-6DBB-1819-E356-63083392AB2F}"/>
              </a:ext>
            </a:extLst>
          </p:cNvPr>
          <p:cNvGraphicFramePr>
            <a:graphicFrameLocks noGrp="1"/>
          </p:cNvGraphicFramePr>
          <p:nvPr/>
        </p:nvGraphicFramePr>
        <p:xfrm>
          <a:off x="488156" y="1838264"/>
          <a:ext cx="6953168" cy="3002280"/>
        </p:xfrm>
        <a:graphic>
          <a:graphicData uri="http://schemas.openxmlformats.org/drawingml/2006/table">
            <a:tbl>
              <a:tblPr>
                <a:tableStyleId>{073A0DAA-6AF3-43AB-8588-CEC1D06C72B9}</a:tableStyleId>
              </a:tblPr>
              <a:tblGrid>
                <a:gridCol w="3855502">
                  <a:extLst>
                    <a:ext uri="{9D8B030D-6E8A-4147-A177-3AD203B41FA5}">
                      <a16:colId xmlns:a16="http://schemas.microsoft.com/office/drawing/2014/main" val="4280073981"/>
                    </a:ext>
                  </a:extLst>
                </a:gridCol>
                <a:gridCol w="3097666">
                  <a:extLst>
                    <a:ext uri="{9D8B030D-6E8A-4147-A177-3AD203B41FA5}">
                      <a16:colId xmlns:a16="http://schemas.microsoft.com/office/drawing/2014/main" val="1405665867"/>
                    </a:ext>
                  </a:extLst>
                </a:gridCol>
              </a:tblGrid>
              <a:tr h="190500">
                <a:tc>
                  <a:txBody>
                    <a:bodyPr/>
                    <a:lstStyle/>
                    <a:p>
                      <a:pPr algn="l" fontAlgn="b"/>
                      <a:r>
                        <a:rPr lang="en-IN" sz="2400" u="none" strike="noStrike" dirty="0">
                          <a:effectLst/>
                        </a:rPr>
                        <a:t>Drug Issuing Facility State</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IN" sz="2400" u="none" strike="noStrike">
                          <a:effectLst/>
                        </a:rPr>
                        <a:t>hierarchy_mapping_id</a:t>
                      </a:r>
                      <a:endParaRPr lang="en-IN"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0673127"/>
                  </a:ext>
                </a:extLst>
              </a:tr>
              <a:tr h="190500">
                <a:tc>
                  <a:txBody>
                    <a:bodyPr/>
                    <a:lstStyle/>
                    <a:p>
                      <a:pPr algn="l" fontAlgn="b"/>
                      <a:r>
                        <a:rPr lang="en-IN" sz="2400" u="none" strike="noStrike" dirty="0">
                          <a:effectLst/>
                        </a:rPr>
                        <a:t>Drug Issuing Facility District</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IN" sz="2400" u="none" strike="noStrike">
                          <a:effectLst/>
                        </a:rPr>
                        <a:t>Product_Source</a:t>
                      </a:r>
                      <a:endParaRPr lang="en-IN"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3248108"/>
                  </a:ext>
                </a:extLst>
              </a:tr>
              <a:tr h="190500">
                <a:tc>
                  <a:txBody>
                    <a:bodyPr/>
                    <a:lstStyle/>
                    <a:p>
                      <a:pPr algn="l" fontAlgn="b"/>
                      <a:r>
                        <a:rPr lang="en-IN" sz="2400" u="none" strike="noStrike" dirty="0">
                          <a:effectLst/>
                        </a:rPr>
                        <a:t>Drug Issuing Facility TBU</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IN" sz="2400" u="none" strike="noStrike">
                          <a:effectLst/>
                        </a:rPr>
                        <a:t>ProductName</a:t>
                      </a:r>
                      <a:endParaRPr lang="en-IN"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9966747"/>
                  </a:ext>
                </a:extLst>
              </a:tr>
              <a:tr h="190500">
                <a:tc>
                  <a:txBody>
                    <a:bodyPr/>
                    <a:lstStyle/>
                    <a:p>
                      <a:pPr algn="l" fontAlgn="b"/>
                      <a:r>
                        <a:rPr lang="en-IN" sz="2400" u="none" strike="noStrike" dirty="0">
                          <a:effectLst/>
                        </a:rPr>
                        <a:t>Drug Issuing Health Facility</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IN" sz="2400" u="none" strike="noStrike" dirty="0">
                          <a:effectLst/>
                        </a:rPr>
                        <a:t>Batch Number</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1497688"/>
                  </a:ext>
                </a:extLst>
              </a:tr>
              <a:tr h="190500">
                <a:tc>
                  <a:txBody>
                    <a:bodyPr/>
                    <a:lstStyle/>
                    <a:p>
                      <a:pPr algn="l" fontAlgn="b"/>
                      <a:r>
                        <a:rPr lang="en-IN" sz="2400" u="none" strike="noStrike" dirty="0" err="1">
                          <a:effectLst/>
                        </a:rPr>
                        <a:t>inventory_id</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IN" sz="2400" u="none" strike="noStrike" dirty="0">
                          <a:effectLst/>
                        </a:rPr>
                        <a:t>Unit of Measurement</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63860"/>
                  </a:ext>
                </a:extLst>
              </a:tr>
              <a:tr h="190500">
                <a:tc>
                  <a:txBody>
                    <a:bodyPr/>
                    <a:lstStyle/>
                    <a:p>
                      <a:pPr algn="l" fontAlgn="b"/>
                      <a:r>
                        <a:rPr lang="en-IN" sz="2400" u="none" strike="noStrike">
                          <a:effectLst/>
                        </a:rPr>
                        <a:t>p_inventory_id</a:t>
                      </a:r>
                      <a:endParaRPr lang="en-IN"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IN" sz="2400" u="none" strike="noStrike" dirty="0">
                          <a:effectLst/>
                        </a:rPr>
                        <a:t>Opening Stock</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3899168"/>
                  </a:ext>
                </a:extLst>
              </a:tr>
              <a:tr h="190500">
                <a:tc>
                  <a:txBody>
                    <a:bodyPr/>
                    <a:lstStyle/>
                    <a:p>
                      <a:pPr algn="l" fontAlgn="b"/>
                      <a:r>
                        <a:rPr lang="en-IN" sz="2400" u="none" strike="noStrike">
                          <a:effectLst/>
                        </a:rPr>
                        <a:t>product_id</a:t>
                      </a:r>
                      <a:endParaRPr lang="en-IN"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IN" sz="2400" u="none" strike="noStrike" dirty="0">
                          <a:effectLst/>
                        </a:rPr>
                        <a:t>Closing Stock</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0380534"/>
                  </a:ext>
                </a:extLst>
              </a:tr>
              <a:tr h="190500">
                <a:tc>
                  <a:txBody>
                    <a:bodyPr/>
                    <a:lstStyle/>
                    <a:p>
                      <a:pPr algn="l" fontAlgn="b"/>
                      <a:endParaRPr lang="en-IN" sz="24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IN" sz="2400" u="none" strike="noStrike" dirty="0">
                          <a:effectLst/>
                        </a:rPr>
                        <a:t>Patient Consumption</a:t>
                      </a:r>
                      <a:endParaRPr lang="en-IN" sz="2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629169"/>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8"/>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dirty="0">
                <a:ln>
                  <a:noFill/>
                </a:ln>
                <a:solidFill>
                  <a:srgbClr val="FFFFFF"/>
                </a:solidFill>
                <a:effectLst/>
                <a:uLnTx/>
                <a:uFillTx/>
                <a:latin typeface="Corbel"/>
                <a:ea typeface="Corbel"/>
                <a:cs typeface="Corbel"/>
                <a:sym typeface="Corbel"/>
              </a:rPr>
              <a:t>Stock In Hand report</a:t>
            </a:r>
            <a:endParaRPr kumimoji="0" sz="2800" b="1"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747" name="Google Shape;747;p18"/>
          <p:cNvSpPr txBox="1"/>
          <p:nvPr/>
        </p:nvSpPr>
        <p:spPr>
          <a:xfrm>
            <a:off x="488156" y="822642"/>
            <a:ext cx="1121568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000000"/>
                </a:solidFill>
                <a:effectLst/>
                <a:uLnTx/>
                <a:uFillTx/>
                <a:latin typeface="Calibri"/>
                <a:ea typeface="Calibri"/>
                <a:cs typeface="Calibri"/>
                <a:sym typeface="Calibri"/>
              </a:rPr>
              <a:t>If the report is downloaded for the current month/ quarter then the report shows the stock available at the beginning of the month, the amount consumed during the time duration and the closing stock at the end of the month/quarter.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50" name="Google Shape;750;p18"/>
          <p:cNvPicPr preferRelativeResize="0"/>
          <p:nvPr/>
        </p:nvPicPr>
        <p:blipFill rotWithShape="1">
          <a:blip r:embed="rId3">
            <a:alphaModFix/>
          </a:blip>
          <a:srcRect/>
          <a:stretch/>
        </p:blipFill>
        <p:spPr>
          <a:xfrm>
            <a:off x="166542" y="100012"/>
            <a:ext cx="2086266" cy="552527"/>
          </a:xfrm>
          <a:prstGeom prst="rect">
            <a:avLst/>
          </a:prstGeom>
          <a:noFill/>
          <a:ln>
            <a:noFill/>
          </a:ln>
        </p:spPr>
      </p:pic>
      <p:pic>
        <p:nvPicPr>
          <p:cNvPr id="5" name="Picture 4">
            <a:extLst>
              <a:ext uri="{FF2B5EF4-FFF2-40B4-BE49-F238E27FC236}">
                <a16:creationId xmlns:a16="http://schemas.microsoft.com/office/drawing/2014/main" id="{E7DB7D7A-88DC-BC33-1F17-DA85BEEC6B92}"/>
              </a:ext>
            </a:extLst>
          </p:cNvPr>
          <p:cNvPicPr>
            <a:picLocks noChangeAspect="1"/>
          </p:cNvPicPr>
          <p:nvPr/>
        </p:nvPicPr>
        <p:blipFill>
          <a:blip r:embed="rId4"/>
          <a:stretch>
            <a:fillRect/>
          </a:stretch>
        </p:blipFill>
        <p:spPr>
          <a:xfrm>
            <a:off x="269118" y="2485159"/>
            <a:ext cx="11858159" cy="1495634"/>
          </a:xfrm>
          <a:prstGeom prst="rect">
            <a:avLst/>
          </a:prstGeom>
          <a:ln>
            <a:solidFill>
              <a:schemeClr val="tx1"/>
            </a:solidFill>
          </a:ln>
        </p:spPr>
      </p:pic>
    </p:spTree>
    <p:extLst>
      <p:ext uri="{BB962C8B-B14F-4D97-AF65-F5344CB8AC3E}">
        <p14:creationId xmlns:p14="http://schemas.microsoft.com/office/powerpoint/2010/main" val="1397348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9"/>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dirty="0">
                <a:ln>
                  <a:noFill/>
                </a:ln>
                <a:solidFill>
                  <a:srgbClr val="FFFFFF"/>
                </a:solidFill>
                <a:effectLst/>
                <a:uLnTx/>
                <a:uFillTx/>
                <a:latin typeface="Corbel"/>
                <a:ea typeface="Corbel"/>
                <a:cs typeface="Corbel"/>
                <a:sym typeface="Corbel"/>
              </a:rPr>
              <a:t>Dispensation report</a:t>
            </a:r>
            <a:endParaRPr kumimoji="0" sz="2800" b="1" i="0" u="none" strike="noStrike" kern="0" cap="none" spc="0" normalizeH="0" baseline="0" noProof="0" dirty="0">
              <a:ln>
                <a:noFill/>
              </a:ln>
              <a:solidFill>
                <a:srgbClr val="FFFFFF"/>
              </a:solidFill>
              <a:effectLst/>
              <a:uLnTx/>
              <a:uFillTx/>
              <a:latin typeface="Corbel"/>
              <a:ea typeface="Corbel"/>
              <a:cs typeface="Corbel"/>
              <a:sym typeface="Corbel"/>
            </a:endParaRPr>
          </a:p>
        </p:txBody>
      </p:sp>
      <p:pic>
        <p:nvPicPr>
          <p:cNvPr id="758" name="Google Shape;758;p19"/>
          <p:cNvPicPr preferRelativeResize="0"/>
          <p:nvPr/>
        </p:nvPicPr>
        <p:blipFill rotWithShape="1">
          <a:blip r:embed="rId3">
            <a:alphaModFix/>
          </a:blip>
          <a:srcRect/>
          <a:stretch/>
        </p:blipFill>
        <p:spPr>
          <a:xfrm>
            <a:off x="166542" y="100012"/>
            <a:ext cx="2086266" cy="552527"/>
          </a:xfrm>
          <a:prstGeom prst="rect">
            <a:avLst/>
          </a:prstGeom>
          <a:noFill/>
          <a:ln>
            <a:noFill/>
          </a:ln>
        </p:spPr>
      </p:pic>
      <p:sp>
        <p:nvSpPr>
          <p:cNvPr id="3" name="TextBox 2">
            <a:extLst>
              <a:ext uri="{FF2B5EF4-FFF2-40B4-BE49-F238E27FC236}">
                <a16:creationId xmlns:a16="http://schemas.microsoft.com/office/drawing/2014/main" id="{9DF63EB3-BC04-4B99-9B1E-54BC34566C99}"/>
              </a:ext>
            </a:extLst>
          </p:cNvPr>
          <p:cNvSpPr txBox="1"/>
          <p:nvPr/>
        </p:nvSpPr>
        <p:spPr>
          <a:xfrm>
            <a:off x="166543" y="848678"/>
            <a:ext cx="11858158" cy="56784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The following fields are available in the dispensation report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F46"/>
              </a:solidFill>
              <a:effectLst/>
              <a:uLnTx/>
              <a:uFillTx/>
              <a:latin typeface="Corbel"/>
              <a:cs typeface="Arial"/>
              <a:sym typeface="Corbe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State Name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State Code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District Name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District Code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TB Unit</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Notified Patient</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Treatment Phase IP</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Treatment Phase CP</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Patients With Adherence And Refill Correlation</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Patients With Incomplete Dispensation Details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Patients With Complete Dispensation Details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Patients With NTEP Drugs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Patients With Private Drugs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Patients With No Dispensation Details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F46"/>
              </a:solidFill>
              <a:effectLst/>
              <a:uLnTx/>
              <a:uFillTx/>
              <a:latin typeface="Corbel"/>
              <a:cs typeface="Arial"/>
              <a:sym typeface="Corbe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Patients with Complete dispensation Details =&gt; Number of patients on treatment who have dispensation details added for entire duration of treatment. For example, if patient has been on treatment for 100 days, while dispensation information is available for 100 days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F46"/>
              </a:solidFill>
              <a:effectLst/>
              <a:uLnTx/>
              <a:uFillTx/>
              <a:latin typeface="Corbel"/>
              <a:cs typeface="Arial"/>
              <a:sym typeface="Corbe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F46"/>
                </a:solidFill>
                <a:effectLst/>
                <a:uLnTx/>
                <a:uFillTx/>
                <a:latin typeface="Corbel"/>
                <a:cs typeface="Arial"/>
                <a:sym typeface="Corbel"/>
              </a:rPr>
              <a:t>Patients with Incomplete dispensation Details =&gt; Number of patients on treatment who have dispensation details added for partial duration of treatment. For example, if patient has been on treatment for 100 days, while dispensation information is available for 50 days.</a:t>
            </a:r>
            <a:endParaRPr kumimoji="0" lang="en-US" sz="11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8154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ddda9340f0_0_0"/>
          <p:cNvSpPr txBox="1">
            <a:spLocks noGrp="1"/>
          </p:cNvSpPr>
          <p:nvPr>
            <p:ph type="title"/>
          </p:nvPr>
        </p:nvSpPr>
        <p:spPr>
          <a:xfrm>
            <a:off x="452437" y="714375"/>
            <a:ext cx="11287125" cy="55435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5900"/>
              <a:buNone/>
            </a:pPr>
            <a:r>
              <a:rPr lang="en-IN" sz="2000" b="1" dirty="0"/>
              <a:t>Q1. Where can the user view the stock of all the medicines at their facility (District, TU, and PHI) without open patient’s profile.</a:t>
            </a:r>
            <a:br>
              <a:rPr lang="en-IN" sz="2000" dirty="0"/>
            </a:br>
            <a:br>
              <a:rPr lang="en-IN" sz="2000" dirty="0"/>
            </a:br>
            <a:r>
              <a:rPr lang="en-IN" sz="2000" dirty="0"/>
              <a:t>The stock can be viewed only by the </a:t>
            </a:r>
            <a:r>
              <a:rPr lang="en-IN" sz="2000" dirty="0" err="1"/>
              <a:t>Aushadhi</a:t>
            </a:r>
            <a:r>
              <a:rPr lang="en-IN" sz="2000" dirty="0"/>
              <a:t> team by using the stock search API. A report would also be made available in Ni-kshay portal on stock and consumption.</a:t>
            </a:r>
            <a:br>
              <a:rPr lang="en-IN" sz="2000" dirty="0"/>
            </a:br>
            <a:br>
              <a:rPr lang="en-IN" sz="2000" dirty="0"/>
            </a:br>
            <a:r>
              <a:rPr lang="en-IN" sz="2000" b="1" dirty="0"/>
              <a:t>Q2. How to distribute medicines on the portal from District to TU and TU to PHI?</a:t>
            </a:r>
            <a:br>
              <a:rPr lang="en-IN" sz="2000" dirty="0"/>
            </a:br>
            <a:br>
              <a:rPr lang="en-IN" sz="2000" dirty="0"/>
            </a:br>
            <a:r>
              <a:rPr lang="en-IN" sz="2000" dirty="0"/>
              <a:t>The stock management up to TU level including transfer to PHI would be handled by </a:t>
            </a:r>
            <a:r>
              <a:rPr lang="en-IN" sz="2000" dirty="0" err="1"/>
              <a:t>Aushadhi</a:t>
            </a:r>
            <a:r>
              <a:rPr lang="en-IN" sz="2000" dirty="0"/>
              <a:t> software, while PHI to patient would be handled by Ni-kshay.</a:t>
            </a:r>
            <a:br>
              <a:rPr lang="en-IN" sz="2000" dirty="0"/>
            </a:br>
            <a:br>
              <a:rPr lang="en-IN" sz="2000" dirty="0"/>
            </a:br>
            <a:r>
              <a:rPr lang="en-IN" sz="2000" b="1" dirty="0"/>
              <a:t>Q3. Can we dispense drugs to patients outside the logged in hierarchy?</a:t>
            </a:r>
            <a:br>
              <a:rPr lang="en-IN" sz="2000" dirty="0"/>
            </a:br>
            <a:br>
              <a:rPr lang="en-IN" sz="2000" dirty="0"/>
            </a:br>
            <a:r>
              <a:rPr lang="en-IN" sz="2000" dirty="0"/>
              <a:t>The drugs can be dispensed to patients belonging to any hierarchy  even if the patient belongs to a hierarchy other than the logged in hierarchy. The dispensation can be done through the ‘Add dispensation’ module in Ni-kshay.</a:t>
            </a:r>
            <a:br>
              <a:rPr lang="en-IN" sz="2000" dirty="0"/>
            </a:br>
            <a:br>
              <a:rPr lang="en-IN" sz="2000" dirty="0"/>
            </a:br>
            <a:endParaRPr sz="2000" dirty="0"/>
          </a:p>
        </p:txBody>
      </p:sp>
      <p:sp>
        <p:nvSpPr>
          <p:cNvPr id="765" name="Google Shape;765;gddda9340f0_0_0"/>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FAQs..1</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766" name="Google Shape;766;gddda9340f0_0_0"/>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9"/>
          <p:cNvSpPr txBox="1">
            <a:spLocks noGrp="1"/>
          </p:cNvSpPr>
          <p:nvPr>
            <p:ph type="title"/>
          </p:nvPr>
        </p:nvSpPr>
        <p:spPr>
          <a:xfrm>
            <a:off x="342712" y="838825"/>
            <a:ext cx="11287200" cy="5543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5900"/>
              <a:buNone/>
            </a:pPr>
            <a:r>
              <a:rPr lang="en-IN" sz="2000" b="1"/>
              <a:t>Q4. The drugs transferred from TB unit to PHI are not visible in dispensation module PHI stock.</a:t>
            </a:r>
            <a:br>
              <a:rPr lang="en-IN" sz="2000"/>
            </a:br>
            <a:br>
              <a:rPr lang="en-IN" sz="2000"/>
            </a:br>
            <a:r>
              <a:rPr lang="en-IN" sz="2000"/>
              <a:t>The Drugs transferred from TBU to PHI would be visible in the Ni-kshay Aushadhi system. The transfer of drugs from TU to PHI would happen using the stock credit API. A report would be made available in Ni-kshay portal on the PHI stock and consumption.</a:t>
            </a:r>
            <a:br>
              <a:rPr lang="en-IN" sz="2000"/>
            </a:br>
            <a:br>
              <a:rPr lang="en-IN" sz="2000"/>
            </a:br>
            <a:r>
              <a:rPr lang="en-IN" sz="2000" b="1"/>
              <a:t>Q5. What is the process of consumption of CBNAAT and Truenat Cartridges, with inactivation of PHI login?</a:t>
            </a:r>
            <a:br>
              <a:rPr lang="en-IN" sz="2000"/>
            </a:br>
            <a:br>
              <a:rPr lang="en-IN" sz="2000"/>
            </a:br>
            <a:r>
              <a:rPr lang="en-IN" sz="2000">
                <a:solidFill>
                  <a:schemeClr val="dk1"/>
                </a:solidFill>
              </a:rPr>
              <a:t>Ni-kshay Aushadhi would reopen the PHI Module only for NAAT stores. The CBNAAT and TrueNat consumables would be reported in the NAAT consumable module of Ni-kshay Aushadhi.</a:t>
            </a:r>
            <a:endParaRPr sz="2000">
              <a:solidFill>
                <a:schemeClr val="dk1"/>
              </a:solidFill>
            </a:endParaRPr>
          </a:p>
          <a:p>
            <a:pPr marL="0" lvl="0" indent="0" algn="l" rtl="0">
              <a:lnSpc>
                <a:spcPct val="90000"/>
              </a:lnSpc>
              <a:spcBef>
                <a:spcPts val="0"/>
              </a:spcBef>
              <a:spcAft>
                <a:spcPts val="0"/>
              </a:spcAft>
              <a:buSzPts val="5900"/>
              <a:buNone/>
            </a:pPr>
            <a:br>
              <a:rPr lang="en-IN" sz="2000"/>
            </a:br>
            <a:r>
              <a:rPr lang="en-IN" sz="2000" b="1"/>
              <a:t>Q6. Box preparation of Modified regimen of AOL regimen is not available in Ni-kshay aushadhi.</a:t>
            </a:r>
            <a:br>
              <a:rPr lang="en-IN" sz="2000"/>
            </a:br>
            <a:br>
              <a:rPr lang="en-IN" sz="2000"/>
            </a:br>
            <a:r>
              <a:rPr lang="en-IN" sz="2000"/>
              <a:t>Ni-kshayAushadi team to convert the existing stock of DRTB boxes into loose drugs and the stock to be updated on the system. The updated stock would then be consumed by Ni-kshay using API and available for users to dispense. </a:t>
            </a:r>
            <a:br>
              <a:rPr lang="en-IN" sz="2000"/>
            </a:br>
            <a:br>
              <a:rPr lang="en-IN" sz="2000"/>
            </a:br>
            <a:endParaRPr sz="2000"/>
          </a:p>
        </p:txBody>
      </p:sp>
      <p:sp>
        <p:nvSpPr>
          <p:cNvPr id="773" name="Google Shape;773;p9"/>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FAQs..2</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774" name="Google Shape;774;p9"/>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
          <p:cNvSpPr txBox="1">
            <a:spLocks noGrp="1"/>
          </p:cNvSpPr>
          <p:nvPr>
            <p:ph type="title"/>
          </p:nvPr>
        </p:nvSpPr>
        <p:spPr>
          <a:xfrm>
            <a:off x="295274" y="1571624"/>
            <a:ext cx="11287125" cy="5629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5900"/>
              <a:buNone/>
            </a:pPr>
            <a:r>
              <a:rPr lang="en-IN" sz="2000" b="1"/>
              <a:t>Q4. Districts are not able to view PHI drug stock as a whole, It can only be viewed while dispensing to every patient. Which makes it difficult to assess the requirement of PHI</a:t>
            </a:r>
            <a:br>
              <a:rPr lang="en-IN" sz="2000"/>
            </a:br>
            <a:br>
              <a:rPr lang="en-IN" sz="2000"/>
            </a:br>
            <a:r>
              <a:rPr lang="en-IN" sz="2000"/>
              <a:t>Since Ni-kshay is handling the dispensation of drugs from PHI to patient, the available quantity of a particular product will be available only while dispensing the product. A report would be made available in Ni-kshay portal on the PHI stock and consumption that can be used to check the stock levels of the products.</a:t>
            </a:r>
            <a:br>
              <a:rPr lang="en-IN" sz="2000"/>
            </a:br>
            <a:br>
              <a:rPr lang="en-IN" sz="2000"/>
            </a:br>
            <a:r>
              <a:rPr lang="en-IN" sz="2000" b="1"/>
              <a:t>Q5. Dispensation module is not allowing to directly dispense drugs of Continuation Phase. For patients whom drugs have already been issued from Ni-kshay aushadhi, if we issue drugs in back date the current drug stock of PHI is getting deducted leading to imbalance in stock.</a:t>
            </a:r>
            <a:br>
              <a:rPr lang="en-IN" sz="2000"/>
            </a:br>
            <a:br>
              <a:rPr lang="en-IN" sz="2000"/>
            </a:br>
            <a:r>
              <a:rPr lang="en-IN" sz="2000"/>
              <a:t>All the TB patients are registered in Ni-kshay and undergo Intensive and Continuous phases of treatment. The drugs can be dispensed from Ni-kshay for current or future dispensation date. For dispensing drugs for Continuous Phase for a patient currently on IP, follow the below steps-</a:t>
            </a:r>
            <a:br>
              <a:rPr lang="en-IN" sz="2000"/>
            </a:br>
            <a:r>
              <a:rPr lang="en-IN" sz="2000"/>
              <a:t>1. In the Patient management module, go to Treatment details tab of the patient.</a:t>
            </a:r>
            <a:br>
              <a:rPr lang="en-IN" sz="2000"/>
            </a:br>
            <a:r>
              <a:rPr lang="en-IN" sz="2000"/>
              <a:t>2. Click the ‘Update’ button to update the Treatment Phase to CP</a:t>
            </a:r>
            <a:br>
              <a:rPr lang="en-IN" sz="2000"/>
            </a:br>
            <a:r>
              <a:rPr lang="en-IN" sz="2000"/>
              <a:t>3. Add the End of IP date as a back date or a future date.</a:t>
            </a:r>
            <a:br>
              <a:rPr lang="en-IN" sz="2000"/>
            </a:br>
            <a:r>
              <a:rPr lang="en-IN" sz="2000"/>
              <a:t>4. Go to Dispensation tab of the patient, where the Phase would be changed to CP</a:t>
            </a:r>
            <a:br>
              <a:rPr lang="en-IN" sz="2000"/>
            </a:br>
            <a:r>
              <a:rPr lang="en-IN" sz="2000"/>
              <a:t>5. Dispense the drugs for CP phase. </a:t>
            </a:r>
            <a:br>
              <a:rPr lang="en-IN" sz="2000"/>
            </a:br>
            <a:br>
              <a:rPr lang="en-IN" sz="2000"/>
            </a:br>
            <a:endParaRPr sz="2000"/>
          </a:p>
        </p:txBody>
      </p:sp>
      <p:sp>
        <p:nvSpPr>
          <p:cNvPr id="781" name="Google Shape;781;p10"/>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FAQs..3</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782" name="Google Shape;782;p10"/>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1"/>
          <p:cNvSpPr txBox="1">
            <a:spLocks noGrp="1"/>
          </p:cNvSpPr>
          <p:nvPr>
            <p:ph type="title"/>
          </p:nvPr>
        </p:nvSpPr>
        <p:spPr>
          <a:xfrm>
            <a:off x="452437" y="814388"/>
            <a:ext cx="11287125" cy="6286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5900"/>
              <a:buNone/>
            </a:pPr>
            <a:br>
              <a:rPr lang="en-IN" sz="2000" b="1"/>
            </a:br>
            <a:br>
              <a:rPr lang="en-IN" sz="2000" b="1"/>
            </a:br>
            <a:br>
              <a:rPr lang="en-IN" sz="2000"/>
            </a:br>
            <a:r>
              <a:rPr lang="en-IN" sz="2000" b="1"/>
              <a:t>Q6. Currently Drug can be dispensed for any no. of days with patient’s Id. The limit should be fixed to maximum 60 days. This would help in buffer stock management, monitoring and minimizing the retrieval/wastage.</a:t>
            </a:r>
            <a:br>
              <a:rPr lang="en-IN" sz="2000"/>
            </a:br>
            <a:br>
              <a:rPr lang="en-IN" sz="2000"/>
            </a:br>
            <a:r>
              <a:rPr lang="en-IN" sz="2000"/>
              <a:t>This requirement will be discussed with the ministry and upon approval, this can be added in the future changes for Dispensation module.</a:t>
            </a:r>
            <a:endParaRPr sz="2000"/>
          </a:p>
          <a:p>
            <a:pPr marL="0" lvl="0" indent="0" algn="l" rtl="0">
              <a:lnSpc>
                <a:spcPct val="90000"/>
              </a:lnSpc>
              <a:spcBef>
                <a:spcPts val="0"/>
              </a:spcBef>
              <a:spcAft>
                <a:spcPts val="0"/>
              </a:spcAft>
              <a:buSzPts val="5900"/>
              <a:buNone/>
            </a:pPr>
            <a:br>
              <a:rPr lang="en-IN" sz="2000"/>
            </a:br>
            <a:r>
              <a:rPr lang="en-IN" sz="2000" b="1"/>
              <a:t>Q7. Users unable to dispense NTEP drugs from private chemist and private health facility.</a:t>
            </a:r>
            <a:br>
              <a:rPr lang="en-IN" sz="2000" b="1"/>
            </a:br>
            <a:br>
              <a:rPr lang="en-IN" sz="2000" b="1"/>
            </a:br>
            <a:r>
              <a:rPr lang="en-IN" sz="2000"/>
              <a:t>Private Health facilities and chemists which are presently registered as third-parties will be registered as Health facilities in Ni-kshay Aushadhi and the NTEP drug stock will be updated for the same. Ni-kshay will consume the stock status of these facilities from Ni-kshay Aushadhi and make it available to users for dispensation</a:t>
            </a:r>
            <a:br>
              <a:rPr lang="en-IN" sz="2000"/>
            </a:br>
            <a:br>
              <a:rPr lang="en-IN" sz="2000"/>
            </a:br>
            <a:r>
              <a:rPr lang="en-IN" sz="2000" b="1"/>
              <a:t>Q8. The district alert dashboards shows acknowledgement pending in Ni-kshay Aushadhi . How can phi acknowledge without login to PHI module?</a:t>
            </a:r>
            <a:br>
              <a:rPr lang="en-IN" sz="2000" b="1"/>
            </a:br>
            <a:br>
              <a:rPr lang="en-IN" sz="2000"/>
            </a:br>
            <a:r>
              <a:rPr lang="en-IN" sz="2000"/>
              <a:t>Ni-kshay Aushadhi will disable the feature of acknowledging the drugs from PHI module from backend</a:t>
            </a:r>
            <a:br>
              <a:rPr lang="en-IN" sz="2000"/>
            </a:br>
            <a:br>
              <a:rPr lang="en-IN" sz="2000"/>
            </a:br>
            <a:br>
              <a:rPr lang="en-IN" sz="2000"/>
            </a:br>
            <a:br>
              <a:rPr lang="en-IN" sz="2000"/>
            </a:br>
            <a:endParaRPr sz="2000"/>
          </a:p>
        </p:txBody>
      </p:sp>
      <p:sp>
        <p:nvSpPr>
          <p:cNvPr id="789" name="Google Shape;789;p11"/>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FAQs..4</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790" name="Google Shape;790;p11"/>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4" name="Picture 3">
            <a:extLst>
              <a:ext uri="{FF2B5EF4-FFF2-40B4-BE49-F238E27FC236}">
                <a16:creationId xmlns:a16="http://schemas.microsoft.com/office/drawing/2014/main" id="{1123ACE6-4D77-4B44-AA18-F34BAB23E026}"/>
              </a:ext>
            </a:extLst>
          </p:cNvPr>
          <p:cNvPicPr>
            <a:picLocks noChangeAspect="1"/>
          </p:cNvPicPr>
          <p:nvPr/>
        </p:nvPicPr>
        <p:blipFill rotWithShape="1">
          <a:blip r:embed="rId3">
            <a:extLst>
              <a:ext uri="{28A0092B-C50C-407E-A947-70E740481C1C}">
                <a14:useLocalDpi xmlns:a14="http://schemas.microsoft.com/office/drawing/2010/main" val="0"/>
              </a:ext>
            </a:extLst>
          </a:blip>
          <a:srcRect t="3604" b="3604"/>
          <a:stretch/>
        </p:blipFill>
        <p:spPr>
          <a:xfrm>
            <a:off x="430306" y="1579369"/>
            <a:ext cx="11403106" cy="4866256"/>
          </a:xfrm>
          <a:prstGeom prst="rect">
            <a:avLst/>
          </a:prstGeom>
          <a:ln>
            <a:solidFill>
              <a:srgbClr val="0070C0"/>
            </a:solidFill>
          </a:ln>
        </p:spPr>
      </p:pic>
      <p:sp>
        <p:nvSpPr>
          <p:cNvPr id="322" name="Google Shape;322;p12"/>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Corbel"/>
                <a:ea typeface="Corbel"/>
                <a:cs typeface="Corbel"/>
                <a:sym typeface="Corbel"/>
              </a:rPr>
              <a:t>Enter Treatment Details</a:t>
            </a:r>
            <a:endParaRPr kumimoji="0" lang="en-IN" sz="3600" b="0"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21" name="Google Shape;82;p4">
            <a:extLst>
              <a:ext uri="{FF2B5EF4-FFF2-40B4-BE49-F238E27FC236}">
                <a16:creationId xmlns:a16="http://schemas.microsoft.com/office/drawing/2014/main" id="{1A6616BF-3560-4F8B-B41F-7AB784599402}"/>
              </a:ext>
            </a:extLst>
          </p:cNvPr>
          <p:cNvSpPr/>
          <p:nvPr/>
        </p:nvSpPr>
        <p:spPr>
          <a:xfrm>
            <a:off x="10757647" y="4114800"/>
            <a:ext cx="833718" cy="340659"/>
          </a:xfrm>
          <a:prstGeom prst="rect">
            <a:avLst/>
          </a:prstGeom>
          <a:noFill/>
          <a:ln w="28575" cap="flat" cmpd="sng">
            <a:solidFill>
              <a:srgbClr val="FE97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80;p4">
            <a:extLst>
              <a:ext uri="{FF2B5EF4-FFF2-40B4-BE49-F238E27FC236}">
                <a16:creationId xmlns:a16="http://schemas.microsoft.com/office/drawing/2014/main" id="{C943AD9E-0F4D-4398-A69D-571E21DA6E9A}"/>
              </a:ext>
            </a:extLst>
          </p:cNvPr>
          <p:cNvSpPr/>
          <p:nvPr/>
        </p:nvSpPr>
        <p:spPr>
          <a:xfrm>
            <a:off x="557412" y="798350"/>
            <a:ext cx="1842375" cy="717169"/>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100" b="1" i="0" u="none" strike="noStrike" kern="0" cap="none" spc="0" normalizeH="0" baseline="0" noProof="0" dirty="0">
                <a:ln>
                  <a:noFill/>
                </a:ln>
                <a:solidFill>
                  <a:srgbClr val="FE8828"/>
                </a:solidFill>
                <a:effectLst/>
                <a:uLnTx/>
                <a:uFillTx/>
                <a:latin typeface="Arial"/>
                <a:ea typeface="Arial"/>
                <a:cs typeface="Arial"/>
                <a:sym typeface="Arial"/>
              </a:rPr>
              <a:t>Click on ‘Start Treatment’</a:t>
            </a: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8" name="Google Shape;81;p4">
            <a:extLst>
              <a:ext uri="{FF2B5EF4-FFF2-40B4-BE49-F238E27FC236}">
                <a16:creationId xmlns:a16="http://schemas.microsoft.com/office/drawing/2014/main" id="{EFD86C59-5507-40D4-9AA9-601571FA20D9}"/>
              </a:ext>
            </a:extLst>
          </p:cNvPr>
          <p:cNvSpPr/>
          <p:nvPr/>
        </p:nvSpPr>
        <p:spPr>
          <a:xfrm>
            <a:off x="910841" y="555812"/>
            <a:ext cx="917960" cy="32272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1</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Rectangular Callout 19">
            <a:extLst>
              <a:ext uri="{FF2B5EF4-FFF2-40B4-BE49-F238E27FC236}">
                <a16:creationId xmlns:a16="http://schemas.microsoft.com/office/drawing/2014/main" id="{333C0DFD-7977-B0EC-CFA5-3BB6C700B1A6}"/>
              </a:ext>
            </a:extLst>
          </p:cNvPr>
          <p:cNvSpPr/>
          <p:nvPr/>
        </p:nvSpPr>
        <p:spPr>
          <a:xfrm>
            <a:off x="5082090" y="2309490"/>
            <a:ext cx="3222813" cy="802709"/>
          </a:xfrm>
          <a:prstGeom prst="wedgeRectCallout">
            <a:avLst>
              <a:gd name="adj1" fmla="val -78272"/>
              <a:gd name="adj2" fmla="val 25357"/>
            </a:avLst>
          </a:prstGeom>
          <a:solidFill>
            <a:schemeClr val="bg1"/>
          </a:solid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As Test is added but treatment details not added, status is “Diagnosed But Pending Treatment (Notified)</a:t>
            </a:r>
          </a:p>
        </p:txBody>
      </p:sp>
      <p:sp>
        <p:nvSpPr>
          <p:cNvPr id="3" name="Rectangular Callout 11">
            <a:extLst>
              <a:ext uri="{FF2B5EF4-FFF2-40B4-BE49-F238E27FC236}">
                <a16:creationId xmlns:a16="http://schemas.microsoft.com/office/drawing/2014/main" id="{78E8EE1A-215C-C764-89A7-267325904EF2}"/>
              </a:ext>
            </a:extLst>
          </p:cNvPr>
          <p:cNvSpPr/>
          <p:nvPr/>
        </p:nvSpPr>
        <p:spPr>
          <a:xfrm>
            <a:off x="4297218" y="3954152"/>
            <a:ext cx="2593518" cy="495300"/>
          </a:xfrm>
          <a:prstGeom prst="wedgeRectCallout">
            <a:avLst>
              <a:gd name="adj1" fmla="val -73737"/>
              <a:gd name="adj2" fmla="val 18627"/>
            </a:avLst>
          </a:prstGeom>
          <a:solidFill>
            <a:schemeClr val="bg1"/>
          </a:solid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White color box indicates “Initiate Treatment” is pending</a:t>
            </a:r>
          </a:p>
        </p:txBody>
      </p:sp>
      <p:sp>
        <p:nvSpPr>
          <p:cNvPr id="5" name="Rectangular Callout 18">
            <a:extLst>
              <a:ext uri="{FF2B5EF4-FFF2-40B4-BE49-F238E27FC236}">
                <a16:creationId xmlns:a16="http://schemas.microsoft.com/office/drawing/2014/main" id="{012A18B7-2898-28B0-1F4F-B54493A0FEB4}"/>
              </a:ext>
            </a:extLst>
          </p:cNvPr>
          <p:cNvSpPr/>
          <p:nvPr/>
        </p:nvSpPr>
        <p:spPr>
          <a:xfrm flipH="1">
            <a:off x="7789981" y="4755411"/>
            <a:ext cx="1797704" cy="523220"/>
          </a:xfrm>
          <a:prstGeom prst="wedgeRectCallout">
            <a:avLst>
              <a:gd name="adj1" fmla="val -110586"/>
              <a:gd name="adj2" fmla="val -98845"/>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Start treatment</a:t>
            </a:r>
          </a:p>
        </p:txBody>
      </p:sp>
    </p:spTree>
    <p:extLst>
      <p:ext uri="{BB962C8B-B14F-4D97-AF65-F5344CB8AC3E}">
        <p14:creationId xmlns:p14="http://schemas.microsoft.com/office/powerpoint/2010/main" val="113328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2"/>
          <p:cNvSpPr txBox="1">
            <a:spLocks noGrp="1"/>
          </p:cNvSpPr>
          <p:nvPr>
            <p:ph type="title"/>
          </p:nvPr>
        </p:nvSpPr>
        <p:spPr>
          <a:xfrm>
            <a:off x="346137" y="2371725"/>
            <a:ext cx="11287200" cy="3771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5900"/>
              <a:buNone/>
            </a:pPr>
            <a:br>
              <a:rPr lang="en-IN" sz="2000" b="1"/>
            </a:br>
            <a:br>
              <a:rPr lang="en-IN" sz="2000" b="1"/>
            </a:br>
            <a:br>
              <a:rPr lang="en-IN" sz="2000"/>
            </a:br>
            <a:r>
              <a:rPr lang="en-IN" sz="2000" b="1"/>
              <a:t>Q9. How will the drugs be indented from PHI to TU?</a:t>
            </a:r>
            <a:br>
              <a:rPr lang="en-IN" sz="2000" b="1"/>
            </a:br>
            <a:br>
              <a:rPr lang="en-IN" sz="2000" b="1"/>
            </a:br>
            <a:r>
              <a:rPr lang="en-IN" sz="2000">
                <a:solidFill>
                  <a:schemeClr val="dk1"/>
                </a:solidFill>
              </a:rPr>
              <a:t>The PHIs would submit their drug request to their parent stores (TU) through Offline indenting i.e. via email, Phone, or any other method. On receipt of Offline Indent, the respective TU would release the drugs to the PHI through the TU login in Ni-kshay Aushadhi using : Dispatch without drug request”  under Issue / Dispatch Module.</a:t>
            </a:r>
            <a:endParaRPr sz="2000">
              <a:solidFill>
                <a:schemeClr val="dk1"/>
              </a:solidFill>
            </a:endParaRPr>
          </a:p>
          <a:p>
            <a:pPr marL="0" lvl="0" indent="0" algn="l" rtl="0">
              <a:lnSpc>
                <a:spcPct val="107000"/>
              </a:lnSpc>
              <a:spcBef>
                <a:spcPts val="0"/>
              </a:spcBef>
              <a:spcAft>
                <a:spcPts val="0"/>
              </a:spcAft>
              <a:buClr>
                <a:schemeClr val="dk1"/>
              </a:buClr>
              <a:buSzPts val="1100"/>
              <a:buFont typeface="Arial"/>
              <a:buNone/>
            </a:pPr>
            <a:endParaRPr sz="2000">
              <a:solidFill>
                <a:schemeClr val="dk1"/>
              </a:solidFill>
            </a:endParaRPr>
          </a:p>
          <a:p>
            <a:pPr marL="0" lvl="0" indent="0" algn="l" rtl="0">
              <a:lnSpc>
                <a:spcPct val="90000"/>
              </a:lnSpc>
              <a:spcBef>
                <a:spcPts val="0"/>
              </a:spcBef>
              <a:spcAft>
                <a:spcPts val="0"/>
              </a:spcAft>
              <a:buSzPts val="5900"/>
              <a:buNone/>
            </a:pPr>
            <a:br>
              <a:rPr lang="en-IN" sz="2000"/>
            </a:br>
            <a:r>
              <a:rPr lang="en-IN" sz="2000" b="1"/>
              <a:t>Q10. how to return drug from DRTB/ PHI to DDS/ TU?</a:t>
            </a:r>
            <a:br>
              <a:rPr lang="en-IN" sz="2000" b="1"/>
            </a:br>
            <a:br>
              <a:rPr lang="en-IN" sz="2000" b="1"/>
            </a:br>
            <a:r>
              <a:rPr lang="en-IN" sz="2000">
                <a:solidFill>
                  <a:schemeClr val="dk1"/>
                </a:solidFill>
              </a:rPr>
              <a:t>The return from PHI to TU would be handled by Ni-kshay Aushadhi using the backend stock debit API.</a:t>
            </a:r>
            <a:br>
              <a:rPr lang="en-IN" sz="2000">
                <a:solidFill>
                  <a:schemeClr val="dk1"/>
                </a:solidFill>
              </a:rPr>
            </a:br>
            <a:br>
              <a:rPr lang="en-IN" sz="2000">
                <a:solidFill>
                  <a:schemeClr val="dk1"/>
                </a:solidFill>
              </a:rPr>
            </a:br>
            <a:br>
              <a:rPr lang="en-IN" sz="2000"/>
            </a:br>
            <a:r>
              <a:rPr lang="en-IN" sz="2000" b="1"/>
              <a:t>Q10. Should the PHI dispense lab consumables like head covers, shoe covers etc through Patient login in Ni-kshay?</a:t>
            </a:r>
            <a:br>
              <a:rPr lang="en-IN" sz="2000" b="1"/>
            </a:br>
            <a:br>
              <a:rPr lang="en-IN" sz="2000" b="1"/>
            </a:br>
            <a:r>
              <a:rPr lang="en-IN" sz="2000">
                <a:solidFill>
                  <a:schemeClr val="dk1"/>
                </a:solidFill>
              </a:rPr>
              <a:t>The PHI dispense lab consumables like head covers, shoe covers etc should not be dispensed through Patient login in Ni-kshay . These products are for PHI use and should be consumed only at PHI level.</a:t>
            </a:r>
            <a:br>
              <a:rPr lang="en-IN" sz="2000"/>
            </a:br>
            <a:endParaRPr sz="2000"/>
          </a:p>
        </p:txBody>
      </p:sp>
      <p:sp>
        <p:nvSpPr>
          <p:cNvPr id="797" name="Google Shape;797;p12"/>
          <p:cNvSpPr txBox="1"/>
          <p:nvPr/>
        </p:nvSpPr>
        <p:spPr>
          <a:xfrm>
            <a:off x="2555274" y="0"/>
            <a:ext cx="946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IN" sz="2800" b="1" i="0" u="none" strike="noStrike" kern="0" cap="none" spc="0" normalizeH="0" baseline="0" noProof="0">
                <a:ln>
                  <a:noFill/>
                </a:ln>
                <a:solidFill>
                  <a:srgbClr val="FFFFFF"/>
                </a:solidFill>
                <a:effectLst/>
                <a:uLnTx/>
                <a:uFillTx/>
                <a:latin typeface="Corbel"/>
                <a:ea typeface="Corbel"/>
                <a:cs typeface="Corbel"/>
                <a:sym typeface="Corbel"/>
              </a:rPr>
              <a:t>FAQs..5</a:t>
            </a:r>
            <a:endParaRPr kumimoji="0" sz="2800" b="1"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798" name="Google Shape;798;p12"/>
          <p:cNvPicPr preferRelativeResize="0"/>
          <p:nvPr/>
        </p:nvPicPr>
        <p:blipFill rotWithShape="1">
          <a:blip r:embed="rId3">
            <a:alphaModFix/>
          </a:blip>
          <a:srcRect/>
          <a:stretch/>
        </p:blipFill>
        <p:spPr>
          <a:xfrm>
            <a:off x="166542" y="100012"/>
            <a:ext cx="2086266" cy="55252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p:txBody>
          <a:bodyPr>
            <a:normAutofit fontScale="92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a:t>
            </a:r>
          </a:p>
          <a:p>
            <a:r>
              <a:rPr lang="en-IN" dirty="0"/>
              <a:t>Closing case</a:t>
            </a:r>
          </a:p>
          <a:p>
            <a:r>
              <a:rPr lang="en-IN" dirty="0"/>
              <a:t>Reinitiating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2" name="Rectangle 1">
            <a:extLst>
              <a:ext uri="{FF2B5EF4-FFF2-40B4-BE49-F238E27FC236}">
                <a16:creationId xmlns:a16="http://schemas.microsoft.com/office/drawing/2014/main" id="{32F556DC-9119-4C86-9462-84D572EFBC0F}"/>
              </a:ext>
            </a:extLst>
          </p:cNvPr>
          <p:cNvSpPr/>
          <p:nvPr/>
        </p:nvSpPr>
        <p:spPr>
          <a:xfrm>
            <a:off x="3867912" y="1230517"/>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63451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E7A10"/>
          </a:solidFill>
        </p:spPr>
        <p:txBody>
          <a:bodyPr/>
          <a:lstStyle/>
          <a:p>
            <a:r>
              <a:rPr lang="en-GB" dirty="0"/>
              <a:t>Add Comorbidity</a:t>
            </a:r>
            <a:endParaRPr lang="en-US"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816626" y="1205129"/>
            <a:ext cx="3139345" cy="4727585"/>
          </a:xfrm>
        </p:spPr>
        <p:txBody>
          <a:bodyPr anchor="t">
            <a:normAutofit fontScale="77500" lnSpcReduction="20000"/>
          </a:bodyPr>
          <a:lstStyle/>
          <a:p>
            <a:pPr marL="444500" lvl="1" indent="-444500" defTabSz="826252">
              <a:lnSpc>
                <a:spcPct val="130000"/>
              </a:lnSpc>
              <a:spcBef>
                <a:spcPct val="20000"/>
              </a:spcBef>
              <a:buClr>
                <a:srgbClr val="0099FF"/>
              </a:buClr>
              <a:buSzPct val="70000"/>
              <a:buFont typeface="Arial" pitchFamily="34" charset="0"/>
              <a:buChar char="►"/>
            </a:pPr>
            <a:r>
              <a:rPr lang="en-GB" sz="2000" dirty="0">
                <a:solidFill>
                  <a:schemeClr val="tx1"/>
                </a:solidFill>
              </a:rPr>
              <a:t>Comorbidity refers to the presence of one or more additional diseases or disorders co-occurring with a primary disease or disorder.</a:t>
            </a:r>
            <a:endParaRPr lang="en-IN" sz="2000" dirty="0">
              <a:solidFill>
                <a:schemeClr val="tx1"/>
              </a:solidFill>
            </a:endParaRPr>
          </a:p>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In this section, HIV Information, Diabetes Information and Additional Information like Tobacco user or not, Alcohol intake etc can be added for a patient.</a:t>
            </a:r>
          </a:p>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All the comorbidity details added for a given patient are visible to the User</a:t>
            </a:r>
          </a:p>
          <a:p>
            <a:pPr marL="457200" lvl="2" indent="0" defTabSz="826252">
              <a:lnSpc>
                <a:spcPct val="130000"/>
              </a:lnSpc>
              <a:spcBef>
                <a:spcPct val="20000"/>
              </a:spcBef>
              <a:buClr>
                <a:srgbClr val="0099FF"/>
              </a:buClr>
              <a:buSzPct val="70000"/>
              <a:buNone/>
            </a:pPr>
            <a:endParaRPr lang="en-IN" sz="1800" dirty="0">
              <a:solidFill>
                <a:schemeClr val="tx1"/>
              </a:solidFill>
            </a:endParaRPr>
          </a:p>
        </p:txBody>
      </p:sp>
      <p:pic>
        <p:nvPicPr>
          <p:cNvPr id="3" name="Picture 2">
            <a:extLst>
              <a:ext uri="{FF2B5EF4-FFF2-40B4-BE49-F238E27FC236}">
                <a16:creationId xmlns:a16="http://schemas.microsoft.com/office/drawing/2014/main" id="{1DB5DAAB-E92D-42F0-8CFA-4639A796D245}"/>
              </a:ext>
            </a:extLst>
          </p:cNvPr>
          <p:cNvPicPr>
            <a:picLocks noChangeAspect="1"/>
          </p:cNvPicPr>
          <p:nvPr/>
        </p:nvPicPr>
        <p:blipFill>
          <a:blip r:embed="rId2"/>
          <a:stretch>
            <a:fillRect/>
          </a:stretch>
        </p:blipFill>
        <p:spPr>
          <a:xfrm>
            <a:off x="7941532" y="915262"/>
            <a:ext cx="2834656" cy="5344024"/>
          </a:xfrm>
          <a:prstGeom prst="rect">
            <a:avLst/>
          </a:prstGeom>
        </p:spPr>
      </p:pic>
      <p:sp>
        <p:nvSpPr>
          <p:cNvPr id="4" name="Rectangle 3">
            <a:extLst>
              <a:ext uri="{FF2B5EF4-FFF2-40B4-BE49-F238E27FC236}">
                <a16:creationId xmlns:a16="http://schemas.microsoft.com/office/drawing/2014/main" id="{359D7461-5CE7-4343-97F2-B61D6248DF3C}"/>
              </a:ext>
            </a:extLst>
          </p:cNvPr>
          <p:cNvSpPr/>
          <p:nvPr/>
        </p:nvSpPr>
        <p:spPr>
          <a:xfrm>
            <a:off x="8067369" y="4793226"/>
            <a:ext cx="1312606" cy="85540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55137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Comorbidity</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22" name="Rectangle 21"/>
          <p:cNvSpPr/>
          <p:nvPr/>
        </p:nvSpPr>
        <p:spPr>
          <a:xfrm>
            <a:off x="10912507" y="1915498"/>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10912506" y="1780615"/>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11107268" y="1802900"/>
            <a:ext cx="726141" cy="22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 Comorbidity</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3C88101C-57F2-49E0-AA8C-B2668A344BDB}"/>
              </a:ext>
            </a:extLst>
          </p:cNvPr>
          <p:cNvPicPr>
            <a:picLocks noChangeAspect="1"/>
          </p:cNvPicPr>
          <p:nvPr/>
        </p:nvPicPr>
        <p:blipFill rotWithShape="1">
          <a:blip r:embed="rId2"/>
          <a:srcRect l="11664"/>
          <a:stretch/>
        </p:blipFill>
        <p:spPr>
          <a:xfrm>
            <a:off x="584307" y="1824644"/>
            <a:ext cx="10788650" cy="4429874"/>
          </a:xfrm>
          <a:prstGeom prst="rect">
            <a:avLst/>
          </a:prstGeom>
          <a:ln>
            <a:solidFill>
              <a:schemeClr val="tx1"/>
            </a:solidFill>
          </a:ln>
        </p:spPr>
      </p:pic>
    </p:spTree>
    <p:extLst>
      <p:ext uri="{BB962C8B-B14F-4D97-AF65-F5344CB8AC3E}">
        <p14:creationId xmlns:p14="http://schemas.microsoft.com/office/powerpoint/2010/main" val="3098311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Comorbidity</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22" name="Rectangle 21"/>
          <p:cNvSpPr/>
          <p:nvPr/>
        </p:nvSpPr>
        <p:spPr>
          <a:xfrm>
            <a:off x="10912507" y="1915498"/>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10912506" y="1780615"/>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11107268" y="1802900"/>
            <a:ext cx="726141" cy="22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 Comorbidity</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300478" y="649412"/>
            <a:ext cx="1636522" cy="1013942"/>
            <a:chOff x="2300478" y="649412"/>
            <a:chExt cx="1636522" cy="1013942"/>
          </a:xfrm>
        </p:grpSpPr>
        <p:sp>
          <p:nvSpPr>
            <p:cNvPr id="17" name="Rectangle 16">
              <a:extLst>
                <a:ext uri="{FF2B5EF4-FFF2-40B4-BE49-F238E27FC236}">
                  <a16:creationId xmlns:a16="http://schemas.microsoft.com/office/drawing/2014/main" id="{AD23D7C2-04BF-4A25-92CA-C918EBA331D6}"/>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21" name="Rectangle 20">
            <a:extLst>
              <a:ext uri="{FF2B5EF4-FFF2-40B4-BE49-F238E27FC236}">
                <a16:creationId xmlns:a16="http://schemas.microsoft.com/office/drawing/2014/main" id="{BAEA569A-90FF-4681-9432-41714EE678B5}"/>
              </a:ext>
            </a:extLst>
          </p:cNvPr>
          <p:cNvSpPr/>
          <p:nvPr/>
        </p:nvSpPr>
        <p:spPr>
          <a:xfrm>
            <a:off x="708089" y="6104770"/>
            <a:ext cx="1247101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Please Note that all fields are not Mandatory in Comorbidity section. The Staffs can fill the fields whichever they know</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87ED53C4-034C-4BB2-9399-12BF80033F1D}"/>
              </a:ext>
            </a:extLst>
          </p:cNvPr>
          <p:cNvPicPr>
            <a:picLocks noChangeAspect="1"/>
          </p:cNvPicPr>
          <p:nvPr/>
        </p:nvPicPr>
        <p:blipFill rotWithShape="1">
          <a:blip r:embed="rId2"/>
          <a:srcRect l="14902"/>
          <a:stretch/>
        </p:blipFill>
        <p:spPr>
          <a:xfrm>
            <a:off x="708090" y="1727078"/>
            <a:ext cx="11265250" cy="4219989"/>
          </a:xfrm>
          <a:prstGeom prst="rect">
            <a:avLst/>
          </a:prstGeom>
          <a:ln>
            <a:solidFill>
              <a:schemeClr val="tx1"/>
            </a:solidFill>
          </a:ln>
        </p:spPr>
      </p:pic>
      <p:sp>
        <p:nvSpPr>
          <p:cNvPr id="20" name="Rectangular Callout 11">
            <a:extLst>
              <a:ext uri="{FF2B5EF4-FFF2-40B4-BE49-F238E27FC236}">
                <a16:creationId xmlns:a16="http://schemas.microsoft.com/office/drawing/2014/main" id="{14568F44-82B3-44EC-B751-BF9B638053D9}"/>
              </a:ext>
            </a:extLst>
          </p:cNvPr>
          <p:cNvSpPr/>
          <p:nvPr/>
        </p:nvSpPr>
        <p:spPr>
          <a:xfrm flipH="1">
            <a:off x="9410083" y="3467740"/>
            <a:ext cx="1502423" cy="738664"/>
          </a:xfrm>
          <a:prstGeom prst="wedgeRectCallout">
            <a:avLst>
              <a:gd name="adj1" fmla="val -66545"/>
              <a:gd name="adj2" fmla="val 68948"/>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add Comorbidity Details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1FC55464-70CC-47D0-B7C6-BD70B10ED384}"/>
              </a:ext>
            </a:extLst>
          </p:cNvPr>
          <p:cNvSpPr/>
          <p:nvPr/>
        </p:nvSpPr>
        <p:spPr>
          <a:xfrm>
            <a:off x="10622358" y="4494211"/>
            <a:ext cx="1211051" cy="389362"/>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6715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Comorbidity</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22" name="Rectangle 21"/>
          <p:cNvSpPr/>
          <p:nvPr/>
        </p:nvSpPr>
        <p:spPr>
          <a:xfrm>
            <a:off x="10912507" y="1915498"/>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10912506" y="1780615"/>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11107268" y="1802900"/>
            <a:ext cx="726141" cy="22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 Comorbidity</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300478" y="649412"/>
            <a:ext cx="1636522" cy="1013942"/>
            <a:chOff x="2300478" y="649412"/>
            <a:chExt cx="1636522" cy="1013942"/>
          </a:xfrm>
        </p:grpSpPr>
        <p:sp>
          <p:nvSpPr>
            <p:cNvPr id="17" name="Rectangle 16">
              <a:extLst>
                <a:ext uri="{FF2B5EF4-FFF2-40B4-BE49-F238E27FC236}">
                  <a16:creationId xmlns:a16="http://schemas.microsoft.com/office/drawing/2014/main" id="{AD23D7C2-04BF-4A25-92CA-C918EBA331D6}"/>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13" name="Group 12">
            <a:extLst>
              <a:ext uri="{FF2B5EF4-FFF2-40B4-BE49-F238E27FC236}">
                <a16:creationId xmlns:a16="http://schemas.microsoft.com/office/drawing/2014/main" id="{9E08D23B-AD41-48A8-A680-DDE3257395C2}"/>
              </a:ext>
            </a:extLst>
          </p:cNvPr>
          <p:cNvGrpSpPr/>
          <p:nvPr/>
        </p:nvGrpSpPr>
        <p:grpSpPr>
          <a:xfrm>
            <a:off x="4153121" y="634383"/>
            <a:ext cx="1636522" cy="1013942"/>
            <a:chOff x="2300478" y="649412"/>
            <a:chExt cx="1636522" cy="1013942"/>
          </a:xfrm>
        </p:grpSpPr>
        <p:sp>
          <p:nvSpPr>
            <p:cNvPr id="14" name="Rectangle 13">
              <a:extLst>
                <a:ext uri="{FF2B5EF4-FFF2-40B4-BE49-F238E27FC236}">
                  <a16:creationId xmlns:a16="http://schemas.microsoft.com/office/drawing/2014/main" id="{1837799F-E3A0-45B6-A67B-2F725FC2020D}"/>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Comorbidity Details</a:t>
              </a:r>
            </a:p>
          </p:txBody>
        </p:sp>
        <p:sp>
          <p:nvSpPr>
            <p:cNvPr id="16" name="Isosceles Triangle 15">
              <a:extLst>
                <a:ext uri="{FF2B5EF4-FFF2-40B4-BE49-F238E27FC236}">
                  <a16:creationId xmlns:a16="http://schemas.microsoft.com/office/drawing/2014/main" id="{F782F6B5-0E63-49D9-BAE7-6ED4D98EE06B}"/>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4BAE4042-49D6-4A23-BA20-82462EBEA4C1}"/>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pic>
        <p:nvPicPr>
          <p:cNvPr id="3" name="Picture 2">
            <a:extLst>
              <a:ext uri="{FF2B5EF4-FFF2-40B4-BE49-F238E27FC236}">
                <a16:creationId xmlns:a16="http://schemas.microsoft.com/office/drawing/2014/main" id="{CDCD40F5-B0ED-494F-B0AB-CBCAD110161C}"/>
              </a:ext>
            </a:extLst>
          </p:cNvPr>
          <p:cNvPicPr>
            <a:picLocks noChangeAspect="1"/>
          </p:cNvPicPr>
          <p:nvPr/>
        </p:nvPicPr>
        <p:blipFill rotWithShape="1">
          <a:blip r:embed="rId2"/>
          <a:srcRect t="5631"/>
          <a:stretch/>
        </p:blipFill>
        <p:spPr>
          <a:xfrm>
            <a:off x="509592" y="2047488"/>
            <a:ext cx="10128308" cy="4472582"/>
          </a:xfrm>
          <a:prstGeom prst="rect">
            <a:avLst/>
          </a:prstGeom>
          <a:ln>
            <a:solidFill>
              <a:schemeClr val="tx1"/>
            </a:solidFill>
          </a:ln>
        </p:spPr>
      </p:pic>
      <p:sp>
        <p:nvSpPr>
          <p:cNvPr id="21" name="Rectangle 20">
            <a:extLst>
              <a:ext uri="{FF2B5EF4-FFF2-40B4-BE49-F238E27FC236}">
                <a16:creationId xmlns:a16="http://schemas.microsoft.com/office/drawing/2014/main" id="{9ECEBEDD-50EC-4F8D-9649-4794EFD45D86}"/>
              </a:ext>
            </a:extLst>
          </p:cNvPr>
          <p:cNvSpPr/>
          <p:nvPr/>
        </p:nvSpPr>
        <p:spPr>
          <a:xfrm>
            <a:off x="584966" y="2169977"/>
            <a:ext cx="1210278" cy="413832"/>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73C0A31B-EF58-4787-854D-0D55B233E8EF}"/>
              </a:ext>
            </a:extLst>
          </p:cNvPr>
          <p:cNvSpPr/>
          <p:nvPr/>
        </p:nvSpPr>
        <p:spPr>
          <a:xfrm>
            <a:off x="584306" y="2642124"/>
            <a:ext cx="1364119" cy="24709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5" name="Rectangular Callout 33">
            <a:extLst>
              <a:ext uri="{FF2B5EF4-FFF2-40B4-BE49-F238E27FC236}">
                <a16:creationId xmlns:a16="http://schemas.microsoft.com/office/drawing/2014/main" id="{286C035B-68BC-4A30-AD96-188ECD0359E7}"/>
              </a:ext>
            </a:extLst>
          </p:cNvPr>
          <p:cNvSpPr/>
          <p:nvPr/>
        </p:nvSpPr>
        <p:spPr>
          <a:xfrm flipH="1">
            <a:off x="5331448" y="2735329"/>
            <a:ext cx="1529104" cy="307777"/>
          </a:xfrm>
          <a:prstGeom prst="wedgeRectCallout">
            <a:avLst>
              <a:gd name="adj1" fmla="val 76310"/>
              <a:gd name="adj2" fmla="val 98075"/>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Select HIV Status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5" name="Right Brace 4">
            <a:extLst>
              <a:ext uri="{FF2B5EF4-FFF2-40B4-BE49-F238E27FC236}">
                <a16:creationId xmlns:a16="http://schemas.microsoft.com/office/drawing/2014/main" id="{043645C6-3608-4CE2-8947-874B7CCCD73D}"/>
              </a:ext>
            </a:extLst>
          </p:cNvPr>
          <p:cNvSpPr/>
          <p:nvPr/>
        </p:nvSpPr>
        <p:spPr>
          <a:xfrm>
            <a:off x="7214532" y="3322040"/>
            <a:ext cx="251670" cy="1367406"/>
          </a:xfrm>
          <a:prstGeom prst="rightBrace">
            <a:avLst/>
          </a:prstGeom>
          <a:ln w="28575">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7" name="Rectangle 26">
            <a:extLst>
              <a:ext uri="{FF2B5EF4-FFF2-40B4-BE49-F238E27FC236}">
                <a16:creationId xmlns:a16="http://schemas.microsoft.com/office/drawing/2014/main" id="{BB52AC44-E23B-48C9-A3FA-A69622B76FA3}"/>
              </a:ext>
            </a:extLst>
          </p:cNvPr>
          <p:cNvSpPr/>
          <p:nvPr/>
        </p:nvSpPr>
        <p:spPr>
          <a:xfrm>
            <a:off x="7466202" y="3784587"/>
            <a:ext cx="2219039"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Fill HIV Related details for that Patient </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8" name="Rectangular Callout 17">
            <a:extLst>
              <a:ext uri="{FF2B5EF4-FFF2-40B4-BE49-F238E27FC236}">
                <a16:creationId xmlns:a16="http://schemas.microsoft.com/office/drawing/2014/main" id="{F6008212-FAB3-49FA-9542-F996A4FDC5E8}"/>
              </a:ext>
            </a:extLst>
          </p:cNvPr>
          <p:cNvSpPr/>
          <p:nvPr/>
        </p:nvSpPr>
        <p:spPr>
          <a:xfrm flipH="1">
            <a:off x="982835" y="4561514"/>
            <a:ext cx="1624818" cy="738664"/>
          </a:xfrm>
          <a:prstGeom prst="wedgeRectCallout">
            <a:avLst>
              <a:gd name="adj1" fmla="val -71466"/>
              <a:gd name="adj2" fmla="val 42064"/>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Select the Date of Initiation at ART Centre</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9" name="Rectangular Callout 33">
            <a:extLst>
              <a:ext uri="{FF2B5EF4-FFF2-40B4-BE49-F238E27FC236}">
                <a16:creationId xmlns:a16="http://schemas.microsoft.com/office/drawing/2014/main" id="{4FCE92D3-32D6-4488-8FAC-BC0CA2D0114C}"/>
              </a:ext>
            </a:extLst>
          </p:cNvPr>
          <p:cNvSpPr/>
          <p:nvPr/>
        </p:nvSpPr>
        <p:spPr>
          <a:xfrm flipH="1">
            <a:off x="7841155" y="5002016"/>
            <a:ext cx="2577972" cy="307777"/>
          </a:xfrm>
          <a:prstGeom prst="wedgeRectCallout">
            <a:avLst>
              <a:gd name="adj1" fmla="val 76310"/>
              <a:gd name="adj2" fmla="val 98075"/>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Enter the Latest CD4 Count</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0" name="Rectangle 29">
            <a:extLst>
              <a:ext uri="{FF2B5EF4-FFF2-40B4-BE49-F238E27FC236}">
                <a16:creationId xmlns:a16="http://schemas.microsoft.com/office/drawing/2014/main" id="{CD3A20FE-112E-4588-AFB2-347F44F3B213}"/>
              </a:ext>
            </a:extLst>
          </p:cNvPr>
          <p:cNvSpPr/>
          <p:nvPr/>
        </p:nvSpPr>
        <p:spPr>
          <a:xfrm>
            <a:off x="3051835" y="4662180"/>
            <a:ext cx="1453053" cy="339835"/>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1" name="Rectangle 30">
            <a:extLst>
              <a:ext uri="{FF2B5EF4-FFF2-40B4-BE49-F238E27FC236}">
                <a16:creationId xmlns:a16="http://schemas.microsoft.com/office/drawing/2014/main" id="{A0FEF5B5-285D-4567-A876-98FE3AB5320E}"/>
              </a:ext>
            </a:extLst>
          </p:cNvPr>
          <p:cNvSpPr/>
          <p:nvPr/>
        </p:nvSpPr>
        <p:spPr>
          <a:xfrm>
            <a:off x="4556553" y="4584531"/>
            <a:ext cx="277473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Select whether the Patient is Initiated in ART centre or not </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2" name="Rectangle 31">
            <a:extLst>
              <a:ext uri="{FF2B5EF4-FFF2-40B4-BE49-F238E27FC236}">
                <a16:creationId xmlns:a16="http://schemas.microsoft.com/office/drawing/2014/main" id="{2391B783-E5E3-4541-9D31-2E0CA0A38390}"/>
              </a:ext>
            </a:extLst>
          </p:cNvPr>
          <p:cNvSpPr/>
          <p:nvPr/>
        </p:nvSpPr>
        <p:spPr>
          <a:xfrm>
            <a:off x="9849678" y="2246878"/>
            <a:ext cx="703672" cy="307777"/>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3" name="Rectangular Callout 23">
            <a:extLst>
              <a:ext uri="{FF2B5EF4-FFF2-40B4-BE49-F238E27FC236}">
                <a16:creationId xmlns:a16="http://schemas.microsoft.com/office/drawing/2014/main" id="{E314A942-0774-4B66-9A12-5322F12A5B95}"/>
              </a:ext>
            </a:extLst>
          </p:cNvPr>
          <p:cNvSpPr/>
          <p:nvPr/>
        </p:nvSpPr>
        <p:spPr>
          <a:xfrm flipH="1">
            <a:off x="9861304" y="2831148"/>
            <a:ext cx="1827798" cy="523220"/>
          </a:xfrm>
          <a:prstGeom prst="wedgeRectCallout">
            <a:avLst>
              <a:gd name="adj1" fmla="val 34578"/>
              <a:gd name="adj2" fmla="val -8724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Update Comorbidity Details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4" name="Rectangle 33">
            <a:extLst>
              <a:ext uri="{FF2B5EF4-FFF2-40B4-BE49-F238E27FC236}">
                <a16:creationId xmlns:a16="http://schemas.microsoft.com/office/drawing/2014/main" id="{C4CF92B7-7A04-4744-984D-7046F0FAB6F4}"/>
              </a:ext>
            </a:extLst>
          </p:cNvPr>
          <p:cNvSpPr/>
          <p:nvPr/>
        </p:nvSpPr>
        <p:spPr>
          <a:xfrm>
            <a:off x="708089" y="6104770"/>
            <a:ext cx="1247101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Please Note that all fields are not Mandatory in Comorbidity section. The Staffs can fill the fields whichever they know</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68429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Comorbidity</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22" name="Rectangle 21"/>
          <p:cNvSpPr/>
          <p:nvPr/>
        </p:nvSpPr>
        <p:spPr>
          <a:xfrm>
            <a:off x="10912507" y="1915498"/>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10912506" y="1780615"/>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11107268" y="1802900"/>
            <a:ext cx="726141" cy="22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 Comorbidity</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300478" y="649412"/>
            <a:ext cx="1636522" cy="1013942"/>
            <a:chOff x="2300478" y="649412"/>
            <a:chExt cx="1636522" cy="1013942"/>
          </a:xfrm>
        </p:grpSpPr>
        <p:sp>
          <p:nvSpPr>
            <p:cNvPr id="17" name="Rectangle 16">
              <a:extLst>
                <a:ext uri="{FF2B5EF4-FFF2-40B4-BE49-F238E27FC236}">
                  <a16:creationId xmlns:a16="http://schemas.microsoft.com/office/drawing/2014/main" id="{AD23D7C2-04BF-4A25-92CA-C918EBA331D6}"/>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13" name="Group 12">
            <a:extLst>
              <a:ext uri="{FF2B5EF4-FFF2-40B4-BE49-F238E27FC236}">
                <a16:creationId xmlns:a16="http://schemas.microsoft.com/office/drawing/2014/main" id="{9E08D23B-AD41-48A8-A680-DDE3257395C2}"/>
              </a:ext>
            </a:extLst>
          </p:cNvPr>
          <p:cNvGrpSpPr/>
          <p:nvPr/>
        </p:nvGrpSpPr>
        <p:grpSpPr>
          <a:xfrm>
            <a:off x="4153121" y="634383"/>
            <a:ext cx="1636522" cy="1013942"/>
            <a:chOff x="2300478" y="649412"/>
            <a:chExt cx="1636522" cy="1013942"/>
          </a:xfrm>
        </p:grpSpPr>
        <p:sp>
          <p:nvSpPr>
            <p:cNvPr id="14" name="Rectangle 13">
              <a:extLst>
                <a:ext uri="{FF2B5EF4-FFF2-40B4-BE49-F238E27FC236}">
                  <a16:creationId xmlns:a16="http://schemas.microsoft.com/office/drawing/2014/main" id="{1837799F-E3A0-45B6-A67B-2F725FC2020D}"/>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Comorbidity Details</a:t>
              </a:r>
            </a:p>
          </p:txBody>
        </p:sp>
        <p:sp>
          <p:nvSpPr>
            <p:cNvPr id="16" name="Isosceles Triangle 15">
              <a:extLst>
                <a:ext uri="{FF2B5EF4-FFF2-40B4-BE49-F238E27FC236}">
                  <a16:creationId xmlns:a16="http://schemas.microsoft.com/office/drawing/2014/main" id="{F782F6B5-0E63-49D9-BAE7-6ED4D98EE06B}"/>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4BAE4042-49D6-4A23-BA20-82462EBEA4C1}"/>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pic>
        <p:nvPicPr>
          <p:cNvPr id="4" name="Picture 3">
            <a:extLst>
              <a:ext uri="{FF2B5EF4-FFF2-40B4-BE49-F238E27FC236}">
                <a16:creationId xmlns:a16="http://schemas.microsoft.com/office/drawing/2014/main" id="{0F81CAE3-ABCA-4C23-9BBD-335E23B1A7EE}"/>
              </a:ext>
            </a:extLst>
          </p:cNvPr>
          <p:cNvPicPr>
            <a:picLocks noChangeAspect="1"/>
          </p:cNvPicPr>
          <p:nvPr/>
        </p:nvPicPr>
        <p:blipFill>
          <a:blip r:embed="rId2"/>
          <a:stretch>
            <a:fillRect/>
          </a:stretch>
        </p:blipFill>
        <p:spPr>
          <a:xfrm>
            <a:off x="235626" y="1861501"/>
            <a:ext cx="10774261" cy="4085566"/>
          </a:xfrm>
          <a:prstGeom prst="rect">
            <a:avLst/>
          </a:prstGeom>
          <a:ln>
            <a:solidFill>
              <a:schemeClr val="tx1"/>
            </a:solidFill>
          </a:ln>
        </p:spPr>
      </p:pic>
      <p:sp>
        <p:nvSpPr>
          <p:cNvPr id="21" name="Rectangle 20">
            <a:extLst>
              <a:ext uri="{FF2B5EF4-FFF2-40B4-BE49-F238E27FC236}">
                <a16:creationId xmlns:a16="http://schemas.microsoft.com/office/drawing/2014/main" id="{FB690807-BEE3-477C-9047-1DA8CD9EF73B}"/>
              </a:ext>
            </a:extLst>
          </p:cNvPr>
          <p:cNvSpPr/>
          <p:nvPr/>
        </p:nvSpPr>
        <p:spPr>
          <a:xfrm>
            <a:off x="500053" y="2057766"/>
            <a:ext cx="1364119" cy="24709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4" name="Rectangle 23">
            <a:extLst>
              <a:ext uri="{FF2B5EF4-FFF2-40B4-BE49-F238E27FC236}">
                <a16:creationId xmlns:a16="http://schemas.microsoft.com/office/drawing/2014/main" id="{1F3EF41B-0440-4AA4-A12D-15E4492F3AE9}"/>
              </a:ext>
            </a:extLst>
          </p:cNvPr>
          <p:cNvSpPr/>
          <p:nvPr/>
        </p:nvSpPr>
        <p:spPr>
          <a:xfrm>
            <a:off x="3208740" y="2390453"/>
            <a:ext cx="2151825" cy="713473"/>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ACEFAA2B-A65C-4BBA-ADB9-6A41CE0B53E2}"/>
              </a:ext>
            </a:extLst>
          </p:cNvPr>
          <p:cNvSpPr/>
          <p:nvPr/>
        </p:nvSpPr>
        <p:spPr>
          <a:xfrm>
            <a:off x="5503123" y="2463386"/>
            <a:ext cx="2219039"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Select the Diabetes Status for the Patient</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7" name="Rectangle 26">
            <a:extLst>
              <a:ext uri="{FF2B5EF4-FFF2-40B4-BE49-F238E27FC236}">
                <a16:creationId xmlns:a16="http://schemas.microsoft.com/office/drawing/2014/main" id="{7E2A280F-F166-40B8-8962-A844D25E979C}"/>
              </a:ext>
            </a:extLst>
          </p:cNvPr>
          <p:cNvSpPr/>
          <p:nvPr/>
        </p:nvSpPr>
        <p:spPr>
          <a:xfrm>
            <a:off x="2286361" y="4550694"/>
            <a:ext cx="2512142" cy="440755"/>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0166FD61-C9BC-48EE-BABC-DF8356E480D1}"/>
              </a:ext>
            </a:extLst>
          </p:cNvPr>
          <p:cNvSpPr/>
          <p:nvPr/>
        </p:nvSpPr>
        <p:spPr>
          <a:xfrm>
            <a:off x="4798503" y="4509461"/>
            <a:ext cx="294111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Select whether the Patient is initiated for Anti-Diabetic Treatment</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9" name="Right Brace 28">
            <a:extLst>
              <a:ext uri="{FF2B5EF4-FFF2-40B4-BE49-F238E27FC236}">
                <a16:creationId xmlns:a16="http://schemas.microsoft.com/office/drawing/2014/main" id="{6FE46043-1EB4-4D70-AC9B-1087BE63A4AA}"/>
              </a:ext>
            </a:extLst>
          </p:cNvPr>
          <p:cNvSpPr/>
          <p:nvPr/>
        </p:nvSpPr>
        <p:spPr>
          <a:xfrm>
            <a:off x="8103765" y="3142055"/>
            <a:ext cx="251670" cy="1367406"/>
          </a:xfrm>
          <a:prstGeom prst="rightBrace">
            <a:avLst/>
          </a:prstGeom>
          <a:ln w="28575">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0" name="Rectangle 29">
            <a:extLst>
              <a:ext uri="{FF2B5EF4-FFF2-40B4-BE49-F238E27FC236}">
                <a16:creationId xmlns:a16="http://schemas.microsoft.com/office/drawing/2014/main" id="{C95F15B0-EE39-4306-8A3C-1B008381B471}"/>
              </a:ext>
            </a:extLst>
          </p:cNvPr>
          <p:cNvSpPr/>
          <p:nvPr/>
        </p:nvSpPr>
        <p:spPr>
          <a:xfrm>
            <a:off x="8355435" y="3642674"/>
            <a:ext cx="2219039"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Fill Diabetes Related details for the Patient </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1" name="Rectangular Callout 33">
            <a:extLst>
              <a:ext uri="{FF2B5EF4-FFF2-40B4-BE49-F238E27FC236}">
                <a16:creationId xmlns:a16="http://schemas.microsoft.com/office/drawing/2014/main" id="{D488E746-F762-4360-BAEF-593E6CF9F53E}"/>
              </a:ext>
            </a:extLst>
          </p:cNvPr>
          <p:cNvSpPr/>
          <p:nvPr/>
        </p:nvSpPr>
        <p:spPr>
          <a:xfrm flipH="1">
            <a:off x="8643147" y="4393396"/>
            <a:ext cx="2413059" cy="523220"/>
          </a:xfrm>
          <a:prstGeom prst="wedgeRectCallout">
            <a:avLst>
              <a:gd name="adj1" fmla="val 76310"/>
              <a:gd name="adj2" fmla="val 98075"/>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Select the date of Initiation of Anti-Diabetic Treatment</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2" name="TextBox 31">
            <a:extLst>
              <a:ext uri="{FF2B5EF4-FFF2-40B4-BE49-F238E27FC236}">
                <a16:creationId xmlns:a16="http://schemas.microsoft.com/office/drawing/2014/main" id="{91287162-741A-4A87-BD21-9CA16E921E64}"/>
              </a:ext>
            </a:extLst>
          </p:cNvPr>
          <p:cNvSpPr txBox="1"/>
          <p:nvPr/>
        </p:nvSpPr>
        <p:spPr>
          <a:xfrm>
            <a:off x="8472640" y="5197931"/>
            <a:ext cx="1477705" cy="467820"/>
          </a:xfrm>
          <a:prstGeom prst="wedgeRectCallout">
            <a:avLst>
              <a:gd name="adj1" fmla="val -74793"/>
              <a:gd name="adj2" fmla="val 37591"/>
            </a:avLst>
          </a:prstGeom>
          <a:noFill/>
          <a:ln w="28575">
            <a:solidFill>
              <a:srgbClr val="FE7A10"/>
            </a:solidFill>
          </a:ln>
        </p:spPr>
        <p:txBody>
          <a:bodyPr wrap="square" lIns="0" tIns="36576" rIns="0" bIns="0" rtlCol="0">
            <a:spAutoFit/>
          </a:bodyPr>
          <a:lstStyle>
            <a:defPPr>
              <a:defRPr lang="en-US"/>
            </a:defPPr>
            <a:lvl2pPr marL="88900" lvl="1" defTabSz="826252">
              <a:spcBef>
                <a:spcPts val="300"/>
              </a:spcBef>
              <a:spcAft>
                <a:spcPts val="300"/>
              </a:spcAft>
              <a:buClr>
                <a:srgbClr val="0099FF"/>
              </a:buClr>
              <a:buSzPct val="70000"/>
            </a:lvl2pPr>
          </a:lstStyle>
          <a:p>
            <a:pPr marL="88900" marR="0" lvl="1" indent="0" algn="l" defTabSz="826252" rtl="0" eaLnBrk="1" fontAlgn="auto" latinLnBrk="0" hangingPunct="1">
              <a:lnSpc>
                <a:spcPct val="100000"/>
              </a:lnSpc>
              <a:spcBef>
                <a:spcPts val="300"/>
              </a:spcBef>
              <a:spcAft>
                <a:spcPts val="300"/>
              </a:spcAft>
              <a:buClr>
                <a:srgbClr val="0099FF"/>
              </a:buClr>
              <a:buSzPct val="70000"/>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Enter any other Co-Morbidity </a:t>
            </a:r>
          </a:p>
        </p:txBody>
      </p:sp>
      <p:sp>
        <p:nvSpPr>
          <p:cNvPr id="33" name="Rectangle 32">
            <a:extLst>
              <a:ext uri="{FF2B5EF4-FFF2-40B4-BE49-F238E27FC236}">
                <a16:creationId xmlns:a16="http://schemas.microsoft.com/office/drawing/2014/main" id="{621D6E72-D75F-4574-8E35-DF113207CF4B}"/>
              </a:ext>
            </a:extLst>
          </p:cNvPr>
          <p:cNvSpPr/>
          <p:nvPr/>
        </p:nvSpPr>
        <p:spPr>
          <a:xfrm>
            <a:off x="708089" y="6104770"/>
            <a:ext cx="1247101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Please Note that all fields are not Mandatory in Comorbidity section. The Staffs can fill the fields whichever they know</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918211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7D4FB2-A3D4-99AC-1ACD-A85125022500}"/>
              </a:ext>
            </a:extLst>
          </p:cNvPr>
          <p:cNvPicPr>
            <a:picLocks noChangeAspect="1"/>
          </p:cNvPicPr>
          <p:nvPr/>
        </p:nvPicPr>
        <p:blipFill>
          <a:blip r:embed="rId2"/>
          <a:stretch>
            <a:fillRect/>
          </a:stretch>
        </p:blipFill>
        <p:spPr>
          <a:xfrm>
            <a:off x="235974" y="2192262"/>
            <a:ext cx="11466271" cy="3851715"/>
          </a:xfrm>
          <a:prstGeom prst="rect">
            <a:avLst/>
          </a:prstGeom>
        </p:spPr>
      </p:pic>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Comorbidity</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22" name="Rectangle 21"/>
          <p:cNvSpPr/>
          <p:nvPr/>
        </p:nvSpPr>
        <p:spPr>
          <a:xfrm>
            <a:off x="10912507" y="1915498"/>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10912506" y="1780615"/>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11107268" y="1802900"/>
            <a:ext cx="726141" cy="22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 Comorbidity</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319104" y="649412"/>
            <a:ext cx="1824368" cy="1013942"/>
            <a:chOff x="2171624" y="649412"/>
            <a:chExt cx="1824368" cy="1013942"/>
          </a:xfrm>
        </p:grpSpPr>
        <p:sp>
          <p:nvSpPr>
            <p:cNvPr id="17" name="Rectangle 16">
              <a:extLst>
                <a:ext uri="{FF2B5EF4-FFF2-40B4-BE49-F238E27FC236}">
                  <a16:creationId xmlns:a16="http://schemas.microsoft.com/office/drawing/2014/main" id="{AD23D7C2-04BF-4A25-92CA-C918EBA331D6}"/>
                </a:ext>
              </a:extLst>
            </p:cNvPr>
            <p:cNvSpPr/>
            <p:nvPr/>
          </p:nvSpPr>
          <p:spPr>
            <a:xfrm>
              <a:off x="2539472"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2171624" y="1069741"/>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2917472"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13" name="Group 12">
            <a:extLst>
              <a:ext uri="{FF2B5EF4-FFF2-40B4-BE49-F238E27FC236}">
                <a16:creationId xmlns:a16="http://schemas.microsoft.com/office/drawing/2014/main" id="{9E08D23B-AD41-48A8-A680-DDE3257395C2}"/>
              </a:ext>
            </a:extLst>
          </p:cNvPr>
          <p:cNvGrpSpPr/>
          <p:nvPr/>
        </p:nvGrpSpPr>
        <p:grpSpPr>
          <a:xfrm>
            <a:off x="4271278" y="634383"/>
            <a:ext cx="1931319" cy="1013942"/>
            <a:chOff x="2005681" y="649412"/>
            <a:chExt cx="1931319" cy="1013942"/>
          </a:xfrm>
        </p:grpSpPr>
        <p:sp>
          <p:nvSpPr>
            <p:cNvPr id="14" name="Rectangle 13">
              <a:extLst>
                <a:ext uri="{FF2B5EF4-FFF2-40B4-BE49-F238E27FC236}">
                  <a16:creationId xmlns:a16="http://schemas.microsoft.com/office/drawing/2014/main" id="{1837799F-E3A0-45B6-A67B-2F725FC2020D}"/>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Comorbidity Details</a:t>
              </a:r>
            </a:p>
          </p:txBody>
        </p:sp>
        <p:sp>
          <p:nvSpPr>
            <p:cNvPr id="16" name="Isosceles Triangle 15">
              <a:extLst>
                <a:ext uri="{FF2B5EF4-FFF2-40B4-BE49-F238E27FC236}">
                  <a16:creationId xmlns:a16="http://schemas.microsoft.com/office/drawing/2014/main" id="{F782F6B5-0E63-49D9-BAE7-6ED4D98EE06B}"/>
                </a:ext>
              </a:extLst>
            </p:cNvPr>
            <p:cNvSpPr/>
            <p:nvPr/>
          </p:nvSpPr>
          <p:spPr>
            <a:xfrm rot="5400000" flipH="1">
              <a:off x="2005681"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4BAE4042-49D6-4A23-BA20-82462EBEA4C1}"/>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
        <p:nvSpPr>
          <p:cNvPr id="21" name="Rectangle 20">
            <a:extLst>
              <a:ext uri="{FF2B5EF4-FFF2-40B4-BE49-F238E27FC236}">
                <a16:creationId xmlns:a16="http://schemas.microsoft.com/office/drawing/2014/main" id="{BBCEE75B-1D50-493E-A847-DCD6ED830075}"/>
              </a:ext>
            </a:extLst>
          </p:cNvPr>
          <p:cNvSpPr/>
          <p:nvPr/>
        </p:nvSpPr>
        <p:spPr>
          <a:xfrm>
            <a:off x="235974" y="2221360"/>
            <a:ext cx="1512738" cy="27283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D601B901-89C8-4C04-8448-AB23C1C48AFA}"/>
              </a:ext>
            </a:extLst>
          </p:cNvPr>
          <p:cNvSpPr/>
          <p:nvPr/>
        </p:nvSpPr>
        <p:spPr>
          <a:xfrm>
            <a:off x="708089" y="6104770"/>
            <a:ext cx="1247101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Please Note that all fields are not Mandatory in Comorbidity section. The Staffs can fill the fields whichever they know</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30663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Comorbidity</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22" name="Rectangle 21"/>
          <p:cNvSpPr/>
          <p:nvPr/>
        </p:nvSpPr>
        <p:spPr>
          <a:xfrm>
            <a:off x="10912507" y="1915498"/>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10912506" y="1780615"/>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11107268" y="1802900"/>
            <a:ext cx="726141" cy="22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 Comorbidity</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300478" y="649412"/>
            <a:ext cx="1636522" cy="1013942"/>
            <a:chOff x="2300478" y="649412"/>
            <a:chExt cx="1636522" cy="1013942"/>
          </a:xfrm>
        </p:grpSpPr>
        <p:sp>
          <p:nvSpPr>
            <p:cNvPr id="17" name="Rectangle 16">
              <a:extLst>
                <a:ext uri="{FF2B5EF4-FFF2-40B4-BE49-F238E27FC236}">
                  <a16:creationId xmlns:a16="http://schemas.microsoft.com/office/drawing/2014/main" id="{AD23D7C2-04BF-4A25-92CA-C918EBA331D6}"/>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13" name="Group 12">
            <a:extLst>
              <a:ext uri="{FF2B5EF4-FFF2-40B4-BE49-F238E27FC236}">
                <a16:creationId xmlns:a16="http://schemas.microsoft.com/office/drawing/2014/main" id="{9E08D23B-AD41-48A8-A680-DDE3257395C2}"/>
              </a:ext>
            </a:extLst>
          </p:cNvPr>
          <p:cNvGrpSpPr/>
          <p:nvPr/>
        </p:nvGrpSpPr>
        <p:grpSpPr>
          <a:xfrm>
            <a:off x="4153121" y="634383"/>
            <a:ext cx="1636522" cy="1013942"/>
            <a:chOff x="2300478" y="649412"/>
            <a:chExt cx="1636522" cy="1013942"/>
          </a:xfrm>
        </p:grpSpPr>
        <p:sp>
          <p:nvSpPr>
            <p:cNvPr id="14" name="Rectangle 13">
              <a:extLst>
                <a:ext uri="{FF2B5EF4-FFF2-40B4-BE49-F238E27FC236}">
                  <a16:creationId xmlns:a16="http://schemas.microsoft.com/office/drawing/2014/main" id="{1837799F-E3A0-45B6-A67B-2F725FC2020D}"/>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Comorbidity Details</a:t>
              </a:r>
            </a:p>
          </p:txBody>
        </p:sp>
        <p:sp>
          <p:nvSpPr>
            <p:cNvPr id="16" name="Isosceles Triangle 15">
              <a:extLst>
                <a:ext uri="{FF2B5EF4-FFF2-40B4-BE49-F238E27FC236}">
                  <a16:creationId xmlns:a16="http://schemas.microsoft.com/office/drawing/2014/main" id="{F782F6B5-0E63-49D9-BAE7-6ED4D98EE06B}"/>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4BAE4042-49D6-4A23-BA20-82462EBEA4C1}"/>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pic>
        <p:nvPicPr>
          <p:cNvPr id="4" name="Picture 3">
            <a:extLst>
              <a:ext uri="{FF2B5EF4-FFF2-40B4-BE49-F238E27FC236}">
                <a16:creationId xmlns:a16="http://schemas.microsoft.com/office/drawing/2014/main" id="{0CF73210-AA4E-4D53-9953-F16D1748EA19}"/>
              </a:ext>
            </a:extLst>
          </p:cNvPr>
          <p:cNvPicPr>
            <a:picLocks noChangeAspect="1"/>
          </p:cNvPicPr>
          <p:nvPr/>
        </p:nvPicPr>
        <p:blipFill rotWithShape="1">
          <a:blip r:embed="rId2"/>
          <a:srcRect t="10543" b="7135"/>
          <a:stretch/>
        </p:blipFill>
        <p:spPr>
          <a:xfrm>
            <a:off x="584306" y="2169977"/>
            <a:ext cx="11315178" cy="3641308"/>
          </a:xfrm>
          <a:prstGeom prst="rect">
            <a:avLst/>
          </a:prstGeom>
          <a:ln>
            <a:solidFill>
              <a:schemeClr val="tx1"/>
            </a:solidFill>
          </a:ln>
        </p:spPr>
      </p:pic>
      <p:sp>
        <p:nvSpPr>
          <p:cNvPr id="27" name="Rectangular Callout 23">
            <a:extLst>
              <a:ext uri="{FF2B5EF4-FFF2-40B4-BE49-F238E27FC236}">
                <a16:creationId xmlns:a16="http://schemas.microsoft.com/office/drawing/2014/main" id="{530C3ADA-6501-4236-B9EF-C27FD8DF0EF2}"/>
              </a:ext>
            </a:extLst>
          </p:cNvPr>
          <p:cNvSpPr/>
          <p:nvPr/>
        </p:nvSpPr>
        <p:spPr>
          <a:xfrm flipH="1">
            <a:off x="1223698" y="5910108"/>
            <a:ext cx="3395146" cy="523220"/>
          </a:xfrm>
          <a:prstGeom prst="wedgeRectCallout">
            <a:avLst>
              <a:gd name="adj1" fmla="val 34578"/>
              <a:gd name="adj2" fmla="val -8724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Message Displayed After Successfully updating Comorbidity Details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9" name="Rectangular Callout 17">
            <a:extLst>
              <a:ext uri="{FF2B5EF4-FFF2-40B4-BE49-F238E27FC236}">
                <a16:creationId xmlns:a16="http://schemas.microsoft.com/office/drawing/2014/main" id="{1CBA35EC-37C4-46E7-BF92-FF16AB2571D7}"/>
              </a:ext>
            </a:extLst>
          </p:cNvPr>
          <p:cNvSpPr/>
          <p:nvPr/>
        </p:nvSpPr>
        <p:spPr>
          <a:xfrm flipH="1">
            <a:off x="8196044" y="2474893"/>
            <a:ext cx="2115029" cy="954107"/>
          </a:xfrm>
          <a:prstGeom prst="wedgeRectCallout">
            <a:avLst>
              <a:gd name="adj1" fmla="val -77642"/>
              <a:gd name="adj2" fmla="val 92265"/>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One can Edit the Comorbidity Details at any time by clicking this button</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0" name="Rectangle 29">
            <a:extLst>
              <a:ext uri="{FF2B5EF4-FFF2-40B4-BE49-F238E27FC236}">
                <a16:creationId xmlns:a16="http://schemas.microsoft.com/office/drawing/2014/main" id="{A15E9198-E602-40A8-82FA-D079657860C9}"/>
              </a:ext>
            </a:extLst>
          </p:cNvPr>
          <p:cNvSpPr/>
          <p:nvPr/>
        </p:nvSpPr>
        <p:spPr>
          <a:xfrm>
            <a:off x="10580740" y="3929973"/>
            <a:ext cx="1053055" cy="256198"/>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1" name="Rectangle 30">
            <a:extLst>
              <a:ext uri="{FF2B5EF4-FFF2-40B4-BE49-F238E27FC236}">
                <a16:creationId xmlns:a16="http://schemas.microsoft.com/office/drawing/2014/main" id="{AE420DD0-1F19-44F1-97F1-917E854AD808}"/>
              </a:ext>
            </a:extLst>
          </p:cNvPr>
          <p:cNvSpPr/>
          <p:nvPr/>
        </p:nvSpPr>
        <p:spPr>
          <a:xfrm>
            <a:off x="584306" y="6434377"/>
            <a:ext cx="1247101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Please Note that all fields are not Mandatory in Comorbidity section. The Staffs can fill the fields whichever they know</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820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Comorbidity</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Add Comorbidity- Mobile version</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300478" y="649412"/>
            <a:ext cx="1872491" cy="1013942"/>
            <a:chOff x="2300478" y="649412"/>
            <a:chExt cx="1872491" cy="1013942"/>
          </a:xfrm>
        </p:grpSpPr>
        <p:sp>
          <p:nvSpPr>
            <p:cNvPr id="17" name="Rectangle 16">
              <a:extLst>
                <a:ext uri="{FF2B5EF4-FFF2-40B4-BE49-F238E27FC236}">
                  <a16:creationId xmlns:a16="http://schemas.microsoft.com/office/drawing/2014/main" id="{AD23D7C2-04BF-4A25-92CA-C918EBA331D6}"/>
                </a:ext>
              </a:extLst>
            </p:cNvPr>
            <p:cNvSpPr/>
            <p:nvPr/>
          </p:nvSpPr>
          <p:spPr>
            <a:xfrm>
              <a:off x="2716449"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3094449"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13" name="Group 12">
            <a:extLst>
              <a:ext uri="{FF2B5EF4-FFF2-40B4-BE49-F238E27FC236}">
                <a16:creationId xmlns:a16="http://schemas.microsoft.com/office/drawing/2014/main" id="{9E08D23B-AD41-48A8-A680-DDE3257395C2}"/>
              </a:ext>
            </a:extLst>
          </p:cNvPr>
          <p:cNvGrpSpPr/>
          <p:nvPr/>
        </p:nvGrpSpPr>
        <p:grpSpPr>
          <a:xfrm>
            <a:off x="4374517" y="634383"/>
            <a:ext cx="1946068" cy="1013942"/>
            <a:chOff x="2521874" y="649412"/>
            <a:chExt cx="1946068" cy="1013942"/>
          </a:xfrm>
        </p:grpSpPr>
        <p:sp>
          <p:nvSpPr>
            <p:cNvPr id="14" name="Rectangle 13">
              <a:extLst>
                <a:ext uri="{FF2B5EF4-FFF2-40B4-BE49-F238E27FC236}">
                  <a16:creationId xmlns:a16="http://schemas.microsoft.com/office/drawing/2014/main" id="{1837799F-E3A0-45B6-A67B-2F725FC2020D}"/>
                </a:ext>
              </a:extLst>
            </p:cNvPr>
            <p:cNvSpPr/>
            <p:nvPr/>
          </p:nvSpPr>
          <p:spPr>
            <a:xfrm>
              <a:off x="3011422"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Comorbidity Details</a:t>
              </a:r>
            </a:p>
          </p:txBody>
        </p:sp>
        <p:sp>
          <p:nvSpPr>
            <p:cNvPr id="16" name="Isosceles Triangle 15">
              <a:extLst>
                <a:ext uri="{FF2B5EF4-FFF2-40B4-BE49-F238E27FC236}">
                  <a16:creationId xmlns:a16="http://schemas.microsoft.com/office/drawing/2014/main" id="{F782F6B5-0E63-49D9-BAE7-6ED4D98EE06B}"/>
                </a:ext>
              </a:extLst>
            </p:cNvPr>
            <p:cNvSpPr/>
            <p:nvPr/>
          </p:nvSpPr>
          <p:spPr>
            <a:xfrm rot="5400000" flipH="1">
              <a:off x="2521874" y="1202592"/>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4BAE4042-49D6-4A23-BA20-82462EBEA4C1}"/>
                </a:ext>
              </a:extLst>
            </p:cNvPr>
            <p:cNvSpPr/>
            <p:nvPr/>
          </p:nvSpPr>
          <p:spPr>
            <a:xfrm>
              <a:off x="3389422"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
        <p:nvSpPr>
          <p:cNvPr id="31" name="Rectangle 30">
            <a:extLst>
              <a:ext uri="{FF2B5EF4-FFF2-40B4-BE49-F238E27FC236}">
                <a16:creationId xmlns:a16="http://schemas.microsoft.com/office/drawing/2014/main" id="{AE420DD0-1F19-44F1-97F1-917E854AD808}"/>
              </a:ext>
            </a:extLst>
          </p:cNvPr>
          <p:cNvSpPr/>
          <p:nvPr/>
        </p:nvSpPr>
        <p:spPr>
          <a:xfrm>
            <a:off x="584306" y="6434377"/>
            <a:ext cx="1247101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Please Note that all fields are not Mandatory in Comorbidity section. The Staffs can fill the fields whichever they know</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CACEAEFA-38AD-43AD-BE67-3DEB08EC2EAF}"/>
              </a:ext>
            </a:extLst>
          </p:cNvPr>
          <p:cNvPicPr>
            <a:picLocks noChangeAspect="1"/>
          </p:cNvPicPr>
          <p:nvPr/>
        </p:nvPicPr>
        <p:blipFill>
          <a:blip r:embed="rId2"/>
          <a:stretch>
            <a:fillRect/>
          </a:stretch>
        </p:blipFill>
        <p:spPr>
          <a:xfrm>
            <a:off x="2422753" y="1963205"/>
            <a:ext cx="2221559" cy="4113435"/>
          </a:xfrm>
          <a:prstGeom prst="rect">
            <a:avLst/>
          </a:prstGeom>
        </p:spPr>
      </p:pic>
      <p:pic>
        <p:nvPicPr>
          <p:cNvPr id="5" name="Picture 4">
            <a:extLst>
              <a:ext uri="{FF2B5EF4-FFF2-40B4-BE49-F238E27FC236}">
                <a16:creationId xmlns:a16="http://schemas.microsoft.com/office/drawing/2014/main" id="{0F3C8E51-3EC8-4578-81A3-90BDA8E27D40}"/>
              </a:ext>
            </a:extLst>
          </p:cNvPr>
          <p:cNvPicPr>
            <a:picLocks noChangeAspect="1"/>
          </p:cNvPicPr>
          <p:nvPr/>
        </p:nvPicPr>
        <p:blipFill>
          <a:blip r:embed="rId3"/>
          <a:stretch>
            <a:fillRect/>
          </a:stretch>
        </p:blipFill>
        <p:spPr>
          <a:xfrm>
            <a:off x="4848692" y="1868632"/>
            <a:ext cx="2310918" cy="4113435"/>
          </a:xfrm>
          <a:prstGeom prst="rect">
            <a:avLst/>
          </a:prstGeom>
        </p:spPr>
      </p:pic>
      <p:pic>
        <p:nvPicPr>
          <p:cNvPr id="8" name="Picture 7">
            <a:extLst>
              <a:ext uri="{FF2B5EF4-FFF2-40B4-BE49-F238E27FC236}">
                <a16:creationId xmlns:a16="http://schemas.microsoft.com/office/drawing/2014/main" id="{C828A9A2-278D-40B7-9B17-AF044A606CF7}"/>
              </a:ext>
            </a:extLst>
          </p:cNvPr>
          <p:cNvPicPr>
            <a:picLocks noChangeAspect="1"/>
          </p:cNvPicPr>
          <p:nvPr/>
        </p:nvPicPr>
        <p:blipFill>
          <a:blip r:embed="rId4"/>
          <a:stretch>
            <a:fillRect/>
          </a:stretch>
        </p:blipFill>
        <p:spPr>
          <a:xfrm>
            <a:off x="7308182" y="1902752"/>
            <a:ext cx="2267207" cy="4113435"/>
          </a:xfrm>
          <a:prstGeom prst="rect">
            <a:avLst/>
          </a:prstGeom>
        </p:spPr>
      </p:pic>
      <p:pic>
        <p:nvPicPr>
          <p:cNvPr id="9" name="Picture 8">
            <a:extLst>
              <a:ext uri="{FF2B5EF4-FFF2-40B4-BE49-F238E27FC236}">
                <a16:creationId xmlns:a16="http://schemas.microsoft.com/office/drawing/2014/main" id="{C9DCC148-C71E-4756-B37B-D81FF090A6B9}"/>
              </a:ext>
            </a:extLst>
          </p:cNvPr>
          <p:cNvPicPr>
            <a:picLocks noChangeAspect="1"/>
          </p:cNvPicPr>
          <p:nvPr/>
        </p:nvPicPr>
        <p:blipFill>
          <a:blip r:embed="rId5"/>
          <a:stretch>
            <a:fillRect/>
          </a:stretch>
        </p:blipFill>
        <p:spPr>
          <a:xfrm>
            <a:off x="9723961" y="1902752"/>
            <a:ext cx="2310917" cy="4160686"/>
          </a:xfrm>
          <a:prstGeom prst="rect">
            <a:avLst/>
          </a:prstGeom>
        </p:spPr>
      </p:pic>
      <p:pic>
        <p:nvPicPr>
          <p:cNvPr id="28" name="Picture 27">
            <a:extLst>
              <a:ext uri="{FF2B5EF4-FFF2-40B4-BE49-F238E27FC236}">
                <a16:creationId xmlns:a16="http://schemas.microsoft.com/office/drawing/2014/main" id="{6D281B2B-517D-44B6-A6E2-CB8C117045F8}"/>
              </a:ext>
            </a:extLst>
          </p:cNvPr>
          <p:cNvPicPr>
            <a:picLocks noChangeAspect="1"/>
          </p:cNvPicPr>
          <p:nvPr/>
        </p:nvPicPr>
        <p:blipFill>
          <a:blip r:embed="rId6"/>
          <a:stretch>
            <a:fillRect/>
          </a:stretch>
        </p:blipFill>
        <p:spPr>
          <a:xfrm>
            <a:off x="107734" y="1882325"/>
            <a:ext cx="2192744" cy="4133862"/>
          </a:xfrm>
          <a:prstGeom prst="rect">
            <a:avLst/>
          </a:prstGeom>
        </p:spPr>
      </p:pic>
      <p:sp>
        <p:nvSpPr>
          <p:cNvPr id="11" name="Rectangle 10">
            <a:extLst>
              <a:ext uri="{FF2B5EF4-FFF2-40B4-BE49-F238E27FC236}">
                <a16:creationId xmlns:a16="http://schemas.microsoft.com/office/drawing/2014/main" id="{EBF38119-9D55-4E5D-BAF4-EA670F58BB98}"/>
              </a:ext>
            </a:extLst>
          </p:cNvPr>
          <p:cNvSpPr/>
          <p:nvPr/>
        </p:nvSpPr>
        <p:spPr>
          <a:xfrm>
            <a:off x="0" y="4833257"/>
            <a:ext cx="1295400" cy="82731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11">
            <a:extLst>
              <a:ext uri="{FF2B5EF4-FFF2-40B4-BE49-F238E27FC236}">
                <a16:creationId xmlns:a16="http://schemas.microsoft.com/office/drawing/2014/main" id="{FB216F32-6448-45C6-A512-D3CFEC21C0A8}"/>
              </a:ext>
            </a:extLst>
          </p:cNvPr>
          <p:cNvPicPr>
            <a:picLocks noChangeAspect="1"/>
          </p:cNvPicPr>
          <p:nvPr/>
        </p:nvPicPr>
        <p:blipFill>
          <a:blip r:embed="rId7"/>
          <a:stretch>
            <a:fillRect/>
          </a:stretch>
        </p:blipFill>
        <p:spPr>
          <a:xfrm>
            <a:off x="4032551" y="5519361"/>
            <a:ext cx="667569" cy="446314"/>
          </a:xfrm>
          <a:prstGeom prst="rect">
            <a:avLst/>
          </a:prstGeom>
        </p:spPr>
      </p:pic>
    </p:spTree>
    <p:extLst>
      <p:ext uri="{BB962C8B-B14F-4D97-AF65-F5344CB8AC3E}">
        <p14:creationId xmlns:p14="http://schemas.microsoft.com/office/powerpoint/2010/main" val="1969919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4" name="Picture 3">
            <a:extLst>
              <a:ext uri="{FF2B5EF4-FFF2-40B4-BE49-F238E27FC236}">
                <a16:creationId xmlns:a16="http://schemas.microsoft.com/office/drawing/2014/main" id="{1123ACE6-4D77-4B44-AA18-F34BAB23E026}"/>
              </a:ext>
            </a:extLst>
          </p:cNvPr>
          <p:cNvPicPr>
            <a:picLocks noChangeAspect="1"/>
          </p:cNvPicPr>
          <p:nvPr/>
        </p:nvPicPr>
        <p:blipFill rotWithShape="1">
          <a:blip r:embed="rId3">
            <a:extLst>
              <a:ext uri="{28A0092B-C50C-407E-A947-70E740481C1C}">
                <a14:useLocalDpi xmlns:a14="http://schemas.microsoft.com/office/drawing/2010/main" val="0"/>
              </a:ext>
            </a:extLst>
          </a:blip>
          <a:srcRect t="12067" b="12067"/>
          <a:stretch/>
        </p:blipFill>
        <p:spPr>
          <a:xfrm>
            <a:off x="430306" y="1579369"/>
            <a:ext cx="11403106" cy="4866256"/>
          </a:xfrm>
          <a:prstGeom prst="rect">
            <a:avLst/>
          </a:prstGeom>
          <a:ln>
            <a:solidFill>
              <a:srgbClr val="0070C0"/>
            </a:solidFill>
          </a:ln>
        </p:spPr>
      </p:pic>
      <p:sp>
        <p:nvSpPr>
          <p:cNvPr id="322" name="Google Shape;322;p12"/>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Corbel"/>
                <a:ea typeface="Corbel"/>
                <a:cs typeface="Corbel"/>
                <a:sym typeface="Corbel"/>
              </a:rPr>
              <a:t>Enter Treatment Details</a:t>
            </a:r>
            <a:endParaRPr kumimoji="0" lang="en-IN" sz="3600" b="0"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21" name="Google Shape;82;p4">
            <a:extLst>
              <a:ext uri="{FF2B5EF4-FFF2-40B4-BE49-F238E27FC236}">
                <a16:creationId xmlns:a16="http://schemas.microsoft.com/office/drawing/2014/main" id="{1A6616BF-3560-4F8B-B41F-7AB784599402}"/>
              </a:ext>
            </a:extLst>
          </p:cNvPr>
          <p:cNvSpPr/>
          <p:nvPr/>
        </p:nvSpPr>
        <p:spPr>
          <a:xfrm>
            <a:off x="5022830" y="2115671"/>
            <a:ext cx="4452863" cy="878541"/>
          </a:xfrm>
          <a:prstGeom prst="rect">
            <a:avLst/>
          </a:prstGeom>
          <a:noFill/>
          <a:ln w="28575" cap="flat" cmpd="sng">
            <a:solidFill>
              <a:srgbClr val="FE97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80;p4">
            <a:extLst>
              <a:ext uri="{FF2B5EF4-FFF2-40B4-BE49-F238E27FC236}">
                <a16:creationId xmlns:a16="http://schemas.microsoft.com/office/drawing/2014/main" id="{C943AD9E-0F4D-4398-A69D-571E21DA6E9A}"/>
              </a:ext>
            </a:extLst>
          </p:cNvPr>
          <p:cNvSpPr/>
          <p:nvPr/>
        </p:nvSpPr>
        <p:spPr>
          <a:xfrm>
            <a:off x="557412" y="798350"/>
            <a:ext cx="1842375" cy="717169"/>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Tx/>
              <a:buNone/>
              <a:tabLst/>
              <a:defRPr/>
            </a:pPr>
            <a:r>
              <a:rPr kumimoji="0" lang="en-IN" sz="1100" b="1" i="0" u="none" strike="noStrike" kern="0" cap="none" spc="0" normalizeH="0" baseline="0" noProof="0" dirty="0">
                <a:ln>
                  <a:noFill/>
                </a:ln>
                <a:solidFill>
                  <a:srgbClr val="FE8828"/>
                </a:solidFill>
                <a:effectLst/>
                <a:uLnTx/>
                <a:uFillTx/>
                <a:latin typeface="Arial"/>
                <a:ea typeface="Arial"/>
                <a:cs typeface="Arial"/>
                <a:sym typeface="Arial"/>
              </a:rPr>
              <a:t>Click on ‘Start Treatment’</a:t>
            </a:r>
            <a:endParaRPr kumimoji="0" lang="en-IN" sz="1100" b="0" i="0" u="none" strike="noStrike" kern="0" cap="none" spc="0" normalizeH="0" baseline="0" noProof="0" dirty="0">
              <a:ln>
                <a:noFill/>
              </a:ln>
              <a:solidFill>
                <a:srgbClr val="FE8828"/>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8" name="Google Shape;81;p4">
            <a:extLst>
              <a:ext uri="{FF2B5EF4-FFF2-40B4-BE49-F238E27FC236}">
                <a16:creationId xmlns:a16="http://schemas.microsoft.com/office/drawing/2014/main" id="{EFD86C59-5507-40D4-9AA9-601571FA20D9}"/>
              </a:ext>
            </a:extLst>
          </p:cNvPr>
          <p:cNvSpPr/>
          <p:nvPr/>
        </p:nvSpPr>
        <p:spPr>
          <a:xfrm>
            <a:off x="910841" y="555812"/>
            <a:ext cx="917960" cy="32272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1</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96;p5">
            <a:extLst>
              <a:ext uri="{FF2B5EF4-FFF2-40B4-BE49-F238E27FC236}">
                <a16:creationId xmlns:a16="http://schemas.microsoft.com/office/drawing/2014/main" id="{02B56F65-47D3-C03E-D1EC-3F43A7FB93BA}"/>
              </a:ext>
            </a:extLst>
          </p:cNvPr>
          <p:cNvSpPr/>
          <p:nvPr/>
        </p:nvSpPr>
        <p:spPr>
          <a:xfrm>
            <a:off x="2983360" y="798351"/>
            <a:ext cx="1859484" cy="717168"/>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100" b="1" i="0" u="none" strike="noStrike" kern="0" cap="none" spc="0" normalizeH="0" baseline="0" noProof="0" dirty="0">
                <a:ln>
                  <a:noFill/>
                </a:ln>
                <a:solidFill>
                  <a:srgbClr val="FE8828"/>
                </a:solidFill>
                <a:effectLst/>
                <a:uLnTx/>
                <a:uFillTx/>
                <a:latin typeface="Arial"/>
                <a:ea typeface="+mn-ea"/>
                <a:cs typeface="Arial"/>
                <a:sym typeface="Arial"/>
              </a:rPr>
              <a:t>Select  the ‘Type of Treatment’</a:t>
            </a: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3" name="Google Shape;97;p5">
            <a:extLst>
              <a:ext uri="{FF2B5EF4-FFF2-40B4-BE49-F238E27FC236}">
                <a16:creationId xmlns:a16="http://schemas.microsoft.com/office/drawing/2014/main" id="{6DF7D32A-5554-04FC-A425-CFD3CC418095}"/>
              </a:ext>
            </a:extLst>
          </p:cNvPr>
          <p:cNvSpPr/>
          <p:nvPr/>
        </p:nvSpPr>
        <p:spPr>
          <a:xfrm>
            <a:off x="3442836" y="604781"/>
            <a:ext cx="792000" cy="38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95;p5">
            <a:extLst>
              <a:ext uri="{FF2B5EF4-FFF2-40B4-BE49-F238E27FC236}">
                <a16:creationId xmlns:a16="http://schemas.microsoft.com/office/drawing/2014/main" id="{E7672DD3-3691-AE70-2444-E3564E09F342}"/>
              </a:ext>
            </a:extLst>
          </p:cNvPr>
          <p:cNvSpPr/>
          <p:nvPr/>
        </p:nvSpPr>
        <p:spPr>
          <a:xfrm rot="5400000" flipH="1">
            <a:off x="2459329" y="1004205"/>
            <a:ext cx="426607" cy="288000"/>
          </a:xfrm>
          <a:prstGeom prst="triangle">
            <a:avLst>
              <a:gd name="adj" fmla="val 50000"/>
            </a:avLst>
          </a:prstGeom>
          <a:solidFill>
            <a:srgbClr val="FE88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1155CC"/>
              </a:solidFill>
              <a:effectLst/>
              <a:uLnTx/>
              <a:uFillTx/>
              <a:latin typeface="Arial"/>
              <a:ea typeface="Arial"/>
              <a:cs typeface="Arial"/>
              <a:sym typeface="Arial"/>
            </a:endParaRPr>
          </a:p>
        </p:txBody>
      </p:sp>
      <p:sp>
        <p:nvSpPr>
          <p:cNvPr id="6" name="Rectangular Callout 11">
            <a:extLst>
              <a:ext uri="{FF2B5EF4-FFF2-40B4-BE49-F238E27FC236}">
                <a16:creationId xmlns:a16="http://schemas.microsoft.com/office/drawing/2014/main" id="{53C0E40C-B4BC-5D93-6A5D-7494A016BE53}"/>
              </a:ext>
            </a:extLst>
          </p:cNvPr>
          <p:cNvSpPr/>
          <p:nvPr/>
        </p:nvSpPr>
        <p:spPr>
          <a:xfrm flipH="1">
            <a:off x="9963990" y="2293331"/>
            <a:ext cx="1797704" cy="523220"/>
          </a:xfrm>
          <a:prstGeom prst="wedgeRectCallout">
            <a:avLst>
              <a:gd name="adj1" fmla="val 75513"/>
              <a:gd name="adj2" fmla="val 1817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Can initiate case on DSTB, DRTB &amp; TPT</a:t>
            </a:r>
          </a:p>
        </p:txBody>
      </p:sp>
    </p:spTree>
    <p:extLst>
      <p:ext uri="{BB962C8B-B14F-4D97-AF65-F5344CB8AC3E}">
        <p14:creationId xmlns:p14="http://schemas.microsoft.com/office/powerpoint/2010/main" val="406399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p:txBody>
          <a:bodyPr>
            <a:normAutofit fontScale="92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a:t>
            </a:r>
          </a:p>
          <a:p>
            <a:r>
              <a:rPr lang="en-IN" dirty="0"/>
              <a:t>Closing case</a:t>
            </a:r>
          </a:p>
          <a:p>
            <a:r>
              <a:rPr lang="en-IN" dirty="0"/>
              <a:t>Reinitiating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2" name="Rectangle 1">
            <a:extLst>
              <a:ext uri="{FF2B5EF4-FFF2-40B4-BE49-F238E27FC236}">
                <a16:creationId xmlns:a16="http://schemas.microsoft.com/office/drawing/2014/main" id="{32F556DC-9119-4C86-9462-84D572EFBC0F}"/>
              </a:ext>
            </a:extLst>
          </p:cNvPr>
          <p:cNvSpPr/>
          <p:nvPr/>
        </p:nvSpPr>
        <p:spPr>
          <a:xfrm>
            <a:off x="3867912" y="1546203"/>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979536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3258907" cy="4601183"/>
          </a:xfrm>
          <a:solidFill>
            <a:srgbClr val="FE7A10"/>
          </a:solidFill>
        </p:spPr>
        <p:txBody>
          <a:bodyPr/>
          <a:lstStyle/>
          <a:p>
            <a:r>
              <a:rPr lang="en-GB" dirty="0"/>
              <a:t>Contact Tracing</a:t>
            </a:r>
            <a:endParaRPr lang="en-US"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816626" y="1205129"/>
            <a:ext cx="7584013" cy="4692332"/>
          </a:xfrm>
        </p:spPr>
        <p:txBody>
          <a:bodyPr anchor="t">
            <a:normAutofit/>
          </a:bodyPr>
          <a:lstStyle/>
          <a:p>
            <a:pPr marL="444500" lvl="1" indent="-444500" defTabSz="826252">
              <a:lnSpc>
                <a:spcPct val="130000"/>
              </a:lnSpc>
              <a:spcBef>
                <a:spcPct val="20000"/>
              </a:spcBef>
              <a:buClr>
                <a:srgbClr val="0099FF"/>
              </a:buClr>
              <a:buSzPct val="70000"/>
              <a:buFont typeface="Arial" pitchFamily="34" charset="0"/>
              <a:buChar char="►"/>
            </a:pPr>
            <a:r>
              <a:rPr lang="en-GB" sz="2000" dirty="0">
                <a:solidFill>
                  <a:schemeClr val="tx1">
                    <a:lumMod val="85000"/>
                    <a:lumOff val="15000"/>
                  </a:schemeClr>
                </a:solidFill>
              </a:rPr>
              <a:t>Contact Tracing </a:t>
            </a:r>
            <a:r>
              <a:rPr lang="en-GB" dirty="0">
                <a:solidFill>
                  <a:schemeClr val="tx1">
                    <a:lumMod val="85000"/>
                    <a:lumOff val="15000"/>
                  </a:schemeClr>
                </a:solidFill>
              </a:rPr>
              <a:t>is a process of screening all household members in contact with the TB patients including Children less than the age of six.</a:t>
            </a:r>
            <a:endParaRPr lang="en-IN" sz="2000" dirty="0">
              <a:solidFill>
                <a:schemeClr val="tx1">
                  <a:lumMod val="85000"/>
                  <a:lumOff val="15000"/>
                </a:schemeClr>
              </a:solidFill>
            </a:endParaRPr>
          </a:p>
          <a:p>
            <a:pPr marL="444500" lvl="1" indent="-444500" defTabSz="826252">
              <a:lnSpc>
                <a:spcPct val="130000"/>
              </a:lnSpc>
              <a:spcBef>
                <a:spcPct val="20000"/>
              </a:spcBef>
              <a:buClr>
                <a:srgbClr val="0099FF"/>
              </a:buClr>
              <a:buSzPct val="70000"/>
              <a:buFont typeface="Arial" pitchFamily="34" charset="0"/>
              <a:buChar char="►"/>
            </a:pPr>
            <a:r>
              <a:rPr lang="en-GB" sz="2000" dirty="0">
                <a:solidFill>
                  <a:schemeClr val="tx1">
                    <a:lumMod val="85000"/>
                    <a:lumOff val="15000"/>
                  </a:schemeClr>
                </a:solidFill>
              </a:rPr>
              <a:t>Contact tracing is very necessary to establish the primary source of the TB disease and to detect all those who are secondary infected for proper diagnosis and prompt treatment </a:t>
            </a:r>
          </a:p>
          <a:p>
            <a:pPr marL="444500" lvl="1" indent="-444500" defTabSz="826252">
              <a:lnSpc>
                <a:spcPct val="130000"/>
              </a:lnSpc>
              <a:spcBef>
                <a:spcPct val="20000"/>
              </a:spcBef>
              <a:buClr>
                <a:srgbClr val="0099FF"/>
              </a:buClr>
              <a:buSzPct val="70000"/>
              <a:buFont typeface="Arial" pitchFamily="34" charset="0"/>
              <a:buChar char="►"/>
            </a:pPr>
            <a:r>
              <a:rPr lang="en-GB" sz="2000" dirty="0">
                <a:solidFill>
                  <a:schemeClr val="tx1">
                    <a:lumMod val="85000"/>
                    <a:lumOff val="15000"/>
                  </a:schemeClr>
                </a:solidFill>
              </a:rPr>
              <a:t>Under Contact Tracing tab, the details of other household members of the patient could be added.</a:t>
            </a:r>
          </a:p>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All the Contact Tracing details added for a given patient are visible to the User</a:t>
            </a:r>
          </a:p>
          <a:p>
            <a:pPr marL="457200" lvl="2" indent="0" defTabSz="826252">
              <a:lnSpc>
                <a:spcPct val="130000"/>
              </a:lnSpc>
              <a:spcBef>
                <a:spcPct val="20000"/>
              </a:spcBef>
              <a:buClr>
                <a:srgbClr val="0099FF"/>
              </a:buClr>
              <a:buSzPct val="70000"/>
              <a:buNone/>
            </a:pPr>
            <a:endParaRPr lang="en-IN" sz="1800" dirty="0">
              <a:solidFill>
                <a:schemeClr val="tx1"/>
              </a:solidFill>
            </a:endParaRPr>
          </a:p>
        </p:txBody>
      </p:sp>
      <p:sp>
        <p:nvSpPr>
          <p:cNvPr id="4" name="TextBox 3">
            <a:extLst>
              <a:ext uri="{FF2B5EF4-FFF2-40B4-BE49-F238E27FC236}">
                <a16:creationId xmlns:a16="http://schemas.microsoft.com/office/drawing/2014/main" id="{6B5D6BBB-2C5F-4B97-9F3C-AAFCE92A2116}"/>
              </a:ext>
            </a:extLst>
          </p:cNvPr>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Contact Tracing</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58661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Contact Tracing</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22" name="Rectangle 21"/>
          <p:cNvSpPr/>
          <p:nvPr/>
        </p:nvSpPr>
        <p:spPr>
          <a:xfrm>
            <a:off x="10912507" y="1915498"/>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10912506" y="1780615"/>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11107268" y="1802900"/>
            <a:ext cx="726141" cy="22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Contact Tracing</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3" name="Picture 12">
            <a:extLst>
              <a:ext uri="{FF2B5EF4-FFF2-40B4-BE49-F238E27FC236}">
                <a16:creationId xmlns:a16="http://schemas.microsoft.com/office/drawing/2014/main" id="{E8679140-113E-4286-A714-6A798CF7B374}"/>
              </a:ext>
            </a:extLst>
          </p:cNvPr>
          <p:cNvPicPr>
            <a:picLocks noChangeAspect="1"/>
          </p:cNvPicPr>
          <p:nvPr/>
        </p:nvPicPr>
        <p:blipFill>
          <a:blip r:embed="rId2"/>
          <a:stretch>
            <a:fillRect/>
          </a:stretch>
        </p:blipFill>
        <p:spPr>
          <a:xfrm>
            <a:off x="563619" y="1780615"/>
            <a:ext cx="10979023" cy="4445112"/>
          </a:xfrm>
          <a:prstGeom prst="rect">
            <a:avLst/>
          </a:prstGeom>
        </p:spPr>
      </p:pic>
      <p:sp>
        <p:nvSpPr>
          <p:cNvPr id="25" name="Rectangle 24"/>
          <p:cNvSpPr/>
          <p:nvPr/>
        </p:nvSpPr>
        <p:spPr>
          <a:xfrm>
            <a:off x="9303026" y="4277139"/>
            <a:ext cx="1044279" cy="321365"/>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8624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B295D1-C627-CB91-17FD-F76BDD7BB855}"/>
              </a:ext>
            </a:extLst>
          </p:cNvPr>
          <p:cNvPicPr>
            <a:picLocks noChangeAspect="1"/>
          </p:cNvPicPr>
          <p:nvPr/>
        </p:nvPicPr>
        <p:blipFill>
          <a:blip r:embed="rId2"/>
          <a:stretch>
            <a:fillRect/>
          </a:stretch>
        </p:blipFill>
        <p:spPr>
          <a:xfrm>
            <a:off x="738211" y="1780616"/>
            <a:ext cx="10745700" cy="4310086"/>
          </a:xfrm>
          <a:prstGeom prst="rect">
            <a:avLst/>
          </a:prstGeom>
          <a:ln>
            <a:solidFill>
              <a:schemeClr val="tx1"/>
            </a:solidFill>
          </a:ln>
        </p:spPr>
      </p:pic>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Contact Tracing</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Contact Tracing</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300478" y="649412"/>
            <a:ext cx="1636522" cy="1013942"/>
            <a:chOff x="2300478" y="649412"/>
            <a:chExt cx="1636522" cy="1013942"/>
          </a:xfrm>
        </p:grpSpPr>
        <p:sp>
          <p:nvSpPr>
            <p:cNvPr id="17" name="Rectangle 16">
              <a:extLst>
                <a:ext uri="{FF2B5EF4-FFF2-40B4-BE49-F238E27FC236}">
                  <a16:creationId xmlns:a16="http://schemas.microsoft.com/office/drawing/2014/main" id="{AD23D7C2-04BF-4A25-92CA-C918EBA331D6}"/>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21" name="Rectangle 20">
            <a:extLst>
              <a:ext uri="{FF2B5EF4-FFF2-40B4-BE49-F238E27FC236}">
                <a16:creationId xmlns:a16="http://schemas.microsoft.com/office/drawing/2014/main" id="{BAEA569A-90FF-4681-9432-41714EE678B5}"/>
              </a:ext>
            </a:extLst>
          </p:cNvPr>
          <p:cNvSpPr/>
          <p:nvPr/>
        </p:nvSpPr>
        <p:spPr>
          <a:xfrm>
            <a:off x="708089" y="6104770"/>
            <a:ext cx="1247101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Please Note that all fields are not Mandatory in Contact Tracing section. The Staffs can fill the fields whichever they know</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0" name="Rectangular Callout 11">
            <a:extLst>
              <a:ext uri="{FF2B5EF4-FFF2-40B4-BE49-F238E27FC236}">
                <a16:creationId xmlns:a16="http://schemas.microsoft.com/office/drawing/2014/main" id="{14568F44-82B3-44EC-B751-BF9B638053D9}"/>
              </a:ext>
            </a:extLst>
          </p:cNvPr>
          <p:cNvSpPr/>
          <p:nvPr/>
        </p:nvSpPr>
        <p:spPr>
          <a:xfrm flipH="1">
            <a:off x="7629343" y="2028093"/>
            <a:ext cx="1502423" cy="738664"/>
          </a:xfrm>
          <a:prstGeom prst="wedgeRectCallout">
            <a:avLst>
              <a:gd name="adj1" fmla="val -95013"/>
              <a:gd name="adj2" fmla="val -30883"/>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add Contact Tracing Details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1FC55464-70CC-47D0-B7C6-BD70B10ED384}"/>
              </a:ext>
            </a:extLst>
          </p:cNvPr>
          <p:cNvSpPr/>
          <p:nvPr/>
        </p:nvSpPr>
        <p:spPr>
          <a:xfrm>
            <a:off x="9875088" y="2013380"/>
            <a:ext cx="1502422" cy="384045"/>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089705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Contact Tracing</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Contact Tracing</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300478" y="649412"/>
            <a:ext cx="1872495" cy="1013942"/>
            <a:chOff x="2300478" y="649412"/>
            <a:chExt cx="1872495" cy="1013942"/>
          </a:xfrm>
        </p:grpSpPr>
        <p:sp>
          <p:nvSpPr>
            <p:cNvPr id="17" name="Rectangle 16">
              <a:extLst>
                <a:ext uri="{FF2B5EF4-FFF2-40B4-BE49-F238E27FC236}">
                  <a16:creationId xmlns:a16="http://schemas.microsoft.com/office/drawing/2014/main" id="{AD23D7C2-04BF-4A25-92CA-C918EBA331D6}"/>
                </a:ext>
              </a:extLst>
            </p:cNvPr>
            <p:cNvSpPr/>
            <p:nvPr/>
          </p:nvSpPr>
          <p:spPr>
            <a:xfrm>
              <a:off x="2716453"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3094453"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21" name="Rectangle 20">
            <a:extLst>
              <a:ext uri="{FF2B5EF4-FFF2-40B4-BE49-F238E27FC236}">
                <a16:creationId xmlns:a16="http://schemas.microsoft.com/office/drawing/2014/main" id="{BAEA569A-90FF-4681-9432-41714EE678B5}"/>
              </a:ext>
            </a:extLst>
          </p:cNvPr>
          <p:cNvSpPr/>
          <p:nvPr/>
        </p:nvSpPr>
        <p:spPr>
          <a:xfrm>
            <a:off x="312397" y="6313411"/>
            <a:ext cx="1247101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Please Note that all fields are not Mandatory in Contact Tracing section. The Staffs can fill the fields whichever they know</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CE2E1677-949A-4441-A106-772BB8A83E5F}"/>
              </a:ext>
            </a:extLst>
          </p:cNvPr>
          <p:cNvPicPr>
            <a:picLocks noChangeAspect="1"/>
          </p:cNvPicPr>
          <p:nvPr/>
        </p:nvPicPr>
        <p:blipFill>
          <a:blip r:embed="rId2"/>
          <a:srcRect/>
          <a:stretch/>
        </p:blipFill>
        <p:spPr>
          <a:xfrm>
            <a:off x="312397" y="1772360"/>
            <a:ext cx="10241169" cy="4427346"/>
          </a:xfrm>
          <a:prstGeom prst="rect">
            <a:avLst/>
          </a:prstGeom>
          <a:ln>
            <a:solidFill>
              <a:schemeClr val="tx1"/>
            </a:solidFill>
          </a:ln>
        </p:spPr>
      </p:pic>
      <p:grpSp>
        <p:nvGrpSpPr>
          <p:cNvPr id="24" name="Group 23">
            <a:extLst>
              <a:ext uri="{FF2B5EF4-FFF2-40B4-BE49-F238E27FC236}">
                <a16:creationId xmlns:a16="http://schemas.microsoft.com/office/drawing/2014/main" id="{4EA9F642-065E-41BF-AD86-FE434E05F166}"/>
              </a:ext>
            </a:extLst>
          </p:cNvPr>
          <p:cNvGrpSpPr/>
          <p:nvPr/>
        </p:nvGrpSpPr>
        <p:grpSpPr>
          <a:xfrm>
            <a:off x="4359597" y="634383"/>
            <a:ext cx="1901991" cy="1013942"/>
            <a:chOff x="2300478" y="649412"/>
            <a:chExt cx="1901991" cy="1013942"/>
          </a:xfrm>
        </p:grpSpPr>
        <p:sp>
          <p:nvSpPr>
            <p:cNvPr id="25" name="Rectangle 24">
              <a:extLst>
                <a:ext uri="{FF2B5EF4-FFF2-40B4-BE49-F238E27FC236}">
                  <a16:creationId xmlns:a16="http://schemas.microsoft.com/office/drawing/2014/main" id="{3B2D87F9-E85D-4B81-882B-F0E5B2A543D0}"/>
                </a:ext>
              </a:extLst>
            </p:cNvPr>
            <p:cNvSpPr/>
            <p:nvPr/>
          </p:nvSpPr>
          <p:spPr>
            <a:xfrm>
              <a:off x="2745949"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Contact Tracing Details</a:t>
              </a:r>
            </a:p>
          </p:txBody>
        </p:sp>
        <p:sp>
          <p:nvSpPr>
            <p:cNvPr id="27" name="Isosceles Triangle 26">
              <a:extLst>
                <a:ext uri="{FF2B5EF4-FFF2-40B4-BE49-F238E27FC236}">
                  <a16:creationId xmlns:a16="http://schemas.microsoft.com/office/drawing/2014/main" id="{7B37003C-814C-4125-8522-93DD72F9F5ED}"/>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BE1F7E58-95A0-4F9B-97B4-F3CE22C9BDBC}"/>
                </a:ext>
              </a:extLst>
            </p:cNvPr>
            <p:cNvSpPr/>
            <p:nvPr/>
          </p:nvSpPr>
          <p:spPr>
            <a:xfrm>
              <a:off x="3123949"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
        <p:nvSpPr>
          <p:cNvPr id="29" name="Rectangle 28">
            <a:extLst>
              <a:ext uri="{FF2B5EF4-FFF2-40B4-BE49-F238E27FC236}">
                <a16:creationId xmlns:a16="http://schemas.microsoft.com/office/drawing/2014/main" id="{C370FC08-B245-48CB-9C78-E2A772FFDE5C}"/>
              </a:ext>
            </a:extLst>
          </p:cNvPr>
          <p:cNvSpPr/>
          <p:nvPr/>
        </p:nvSpPr>
        <p:spPr>
          <a:xfrm>
            <a:off x="389743" y="2193842"/>
            <a:ext cx="1053055" cy="256198"/>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0" name="Rectangle 29">
            <a:extLst>
              <a:ext uri="{FF2B5EF4-FFF2-40B4-BE49-F238E27FC236}">
                <a16:creationId xmlns:a16="http://schemas.microsoft.com/office/drawing/2014/main" id="{C73B4307-C1A2-4B24-B72C-396349BFD6B8}"/>
              </a:ext>
            </a:extLst>
          </p:cNvPr>
          <p:cNvSpPr/>
          <p:nvPr/>
        </p:nvSpPr>
        <p:spPr>
          <a:xfrm>
            <a:off x="389743" y="4691389"/>
            <a:ext cx="1053055" cy="256198"/>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2" name="Right Brace 31">
            <a:extLst>
              <a:ext uri="{FF2B5EF4-FFF2-40B4-BE49-F238E27FC236}">
                <a16:creationId xmlns:a16="http://schemas.microsoft.com/office/drawing/2014/main" id="{83D10A80-A21E-4B20-B7D6-FB936A1A44A0}"/>
              </a:ext>
            </a:extLst>
          </p:cNvPr>
          <p:cNvSpPr/>
          <p:nvPr/>
        </p:nvSpPr>
        <p:spPr>
          <a:xfrm>
            <a:off x="8083826" y="2450040"/>
            <a:ext cx="271609" cy="1488525"/>
          </a:xfrm>
          <a:prstGeom prst="rightBrace">
            <a:avLst/>
          </a:prstGeom>
          <a:ln w="28575">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3" name="Right Brace 32">
            <a:extLst>
              <a:ext uri="{FF2B5EF4-FFF2-40B4-BE49-F238E27FC236}">
                <a16:creationId xmlns:a16="http://schemas.microsoft.com/office/drawing/2014/main" id="{6DD4B90E-90ED-49CE-8BBF-9FFDCE7A5C3B}"/>
              </a:ext>
            </a:extLst>
          </p:cNvPr>
          <p:cNvSpPr/>
          <p:nvPr/>
        </p:nvSpPr>
        <p:spPr>
          <a:xfrm>
            <a:off x="8083826" y="4691389"/>
            <a:ext cx="271609" cy="1488525"/>
          </a:xfrm>
          <a:prstGeom prst="rightBrace">
            <a:avLst/>
          </a:prstGeom>
          <a:ln w="28575">
            <a:solidFill>
              <a:srgbClr val="FE7A1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4" name="Rectangle 33">
            <a:extLst>
              <a:ext uri="{FF2B5EF4-FFF2-40B4-BE49-F238E27FC236}">
                <a16:creationId xmlns:a16="http://schemas.microsoft.com/office/drawing/2014/main" id="{3EE46D6E-59A4-4830-BAD9-CD9A0BDF136C}"/>
              </a:ext>
            </a:extLst>
          </p:cNvPr>
          <p:cNvSpPr/>
          <p:nvPr/>
        </p:nvSpPr>
        <p:spPr>
          <a:xfrm>
            <a:off x="8527713" y="2932692"/>
            <a:ext cx="2219039"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Fill the Contact Tracing Details of members aged above </a:t>
            </a:r>
            <a:r>
              <a:rPr lang="en-GB" kern="1200" dirty="0">
                <a:latin typeface="Corbel" panose="020B0503020204020204"/>
                <a:ea typeface="+mn-ea"/>
                <a:cs typeface="+mn-cs"/>
              </a:rPr>
              <a:t>5 </a:t>
            </a: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years old</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2E9AA793-2C32-400E-AB14-EF1DA248A4BD}"/>
              </a:ext>
            </a:extLst>
          </p:cNvPr>
          <p:cNvSpPr/>
          <p:nvPr/>
        </p:nvSpPr>
        <p:spPr>
          <a:xfrm>
            <a:off x="8527712" y="4652336"/>
            <a:ext cx="2219039"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Fill the Contact Tracing Details of members aged below 5 years old</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6" name="Rectangle 35">
            <a:extLst>
              <a:ext uri="{FF2B5EF4-FFF2-40B4-BE49-F238E27FC236}">
                <a16:creationId xmlns:a16="http://schemas.microsoft.com/office/drawing/2014/main" id="{34179EBD-811E-498C-ACAD-D7A836AB3E6E}"/>
              </a:ext>
            </a:extLst>
          </p:cNvPr>
          <p:cNvSpPr/>
          <p:nvPr/>
        </p:nvSpPr>
        <p:spPr>
          <a:xfrm>
            <a:off x="9891521" y="1846457"/>
            <a:ext cx="703672" cy="307777"/>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9" name="Rectangular Callout 17">
            <a:extLst>
              <a:ext uri="{FF2B5EF4-FFF2-40B4-BE49-F238E27FC236}">
                <a16:creationId xmlns:a16="http://schemas.microsoft.com/office/drawing/2014/main" id="{0BBAAE87-06AF-4577-B304-6582139093D5}"/>
              </a:ext>
            </a:extLst>
          </p:cNvPr>
          <p:cNvSpPr/>
          <p:nvPr/>
        </p:nvSpPr>
        <p:spPr>
          <a:xfrm flipH="1">
            <a:off x="7197487" y="1563860"/>
            <a:ext cx="2115029" cy="523220"/>
          </a:xfrm>
          <a:prstGeom prst="wedgeRectCallout">
            <a:avLst>
              <a:gd name="adj1" fmla="val -71466"/>
              <a:gd name="adj2" fmla="val 42064"/>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update Contact Tracing Details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559948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Contact Tracing</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22" name="Rectangle 21"/>
          <p:cNvSpPr/>
          <p:nvPr/>
        </p:nvSpPr>
        <p:spPr>
          <a:xfrm>
            <a:off x="10912507" y="1915498"/>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10912506" y="1780615"/>
            <a:ext cx="920903" cy="389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11107268" y="1802900"/>
            <a:ext cx="726141" cy="22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Contact Tracing</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300478" y="649412"/>
            <a:ext cx="1636522" cy="1013942"/>
            <a:chOff x="2300478" y="649412"/>
            <a:chExt cx="1636522" cy="1013942"/>
          </a:xfrm>
        </p:grpSpPr>
        <p:sp>
          <p:nvSpPr>
            <p:cNvPr id="17" name="Rectangle 16">
              <a:extLst>
                <a:ext uri="{FF2B5EF4-FFF2-40B4-BE49-F238E27FC236}">
                  <a16:creationId xmlns:a16="http://schemas.microsoft.com/office/drawing/2014/main" id="{AD23D7C2-04BF-4A25-92CA-C918EBA331D6}"/>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24" name="Group 23">
            <a:extLst>
              <a:ext uri="{FF2B5EF4-FFF2-40B4-BE49-F238E27FC236}">
                <a16:creationId xmlns:a16="http://schemas.microsoft.com/office/drawing/2014/main" id="{4EA9F642-065E-41BF-AD86-FE434E05F166}"/>
              </a:ext>
            </a:extLst>
          </p:cNvPr>
          <p:cNvGrpSpPr/>
          <p:nvPr/>
        </p:nvGrpSpPr>
        <p:grpSpPr>
          <a:xfrm>
            <a:off x="4153121" y="634383"/>
            <a:ext cx="1636522" cy="1013942"/>
            <a:chOff x="2300478" y="649412"/>
            <a:chExt cx="1636522" cy="1013942"/>
          </a:xfrm>
        </p:grpSpPr>
        <p:sp>
          <p:nvSpPr>
            <p:cNvPr id="25" name="Rectangle 24">
              <a:extLst>
                <a:ext uri="{FF2B5EF4-FFF2-40B4-BE49-F238E27FC236}">
                  <a16:creationId xmlns:a16="http://schemas.microsoft.com/office/drawing/2014/main" id="{3B2D87F9-E85D-4B81-882B-F0E5B2A543D0}"/>
                </a:ext>
              </a:extLst>
            </p:cNvPr>
            <p:cNvSpPr/>
            <p:nvPr/>
          </p:nvSpPr>
          <p:spPr>
            <a:xfrm>
              <a:off x="2480480"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Contact Tracing Details</a:t>
              </a:r>
            </a:p>
          </p:txBody>
        </p:sp>
        <p:sp>
          <p:nvSpPr>
            <p:cNvPr id="27" name="Isosceles Triangle 26">
              <a:extLst>
                <a:ext uri="{FF2B5EF4-FFF2-40B4-BE49-F238E27FC236}">
                  <a16:creationId xmlns:a16="http://schemas.microsoft.com/office/drawing/2014/main" id="{7B37003C-814C-4125-8522-93DD72F9F5ED}"/>
                </a:ext>
              </a:extLst>
            </p:cNvPr>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BE1F7E58-95A0-4F9B-97B4-F3CE22C9BDBC}"/>
                </a:ext>
              </a:extLst>
            </p:cNvPr>
            <p:cNvSpPr/>
            <p:nvPr/>
          </p:nvSpPr>
          <p:spPr>
            <a:xfrm>
              <a:off x="2858480"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pic>
        <p:nvPicPr>
          <p:cNvPr id="3" name="Picture 2">
            <a:extLst>
              <a:ext uri="{FF2B5EF4-FFF2-40B4-BE49-F238E27FC236}">
                <a16:creationId xmlns:a16="http://schemas.microsoft.com/office/drawing/2014/main" id="{D57D8CD2-DA66-4E9E-B65D-51D9ECA6CE63}"/>
              </a:ext>
            </a:extLst>
          </p:cNvPr>
          <p:cNvPicPr>
            <a:picLocks noChangeAspect="1"/>
          </p:cNvPicPr>
          <p:nvPr/>
        </p:nvPicPr>
        <p:blipFill>
          <a:blip r:embed="rId2"/>
          <a:srcRect/>
          <a:stretch/>
        </p:blipFill>
        <p:spPr>
          <a:xfrm>
            <a:off x="358590" y="1941729"/>
            <a:ext cx="11184053" cy="3844223"/>
          </a:xfrm>
          <a:prstGeom prst="rect">
            <a:avLst/>
          </a:prstGeom>
        </p:spPr>
      </p:pic>
      <p:sp>
        <p:nvSpPr>
          <p:cNvPr id="37" name="Rectangular Callout 17">
            <a:extLst>
              <a:ext uri="{FF2B5EF4-FFF2-40B4-BE49-F238E27FC236}">
                <a16:creationId xmlns:a16="http://schemas.microsoft.com/office/drawing/2014/main" id="{8DDF1A81-13F2-46AA-BD28-D180BF502901}"/>
              </a:ext>
            </a:extLst>
          </p:cNvPr>
          <p:cNvSpPr/>
          <p:nvPr/>
        </p:nvSpPr>
        <p:spPr>
          <a:xfrm flipH="1">
            <a:off x="10444645" y="1252372"/>
            <a:ext cx="1674997" cy="738664"/>
          </a:xfrm>
          <a:prstGeom prst="wedgeRectCallout">
            <a:avLst>
              <a:gd name="adj1" fmla="val 17093"/>
              <a:gd name="adj2" fmla="val 103895"/>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edit the submitted</a:t>
            </a:r>
            <a:r>
              <a:rPr lang="en-GB" kern="1200" dirty="0">
                <a:latin typeface="Corbel" panose="020B0503020204020204"/>
                <a:ea typeface="+mn-ea"/>
                <a:cs typeface="+mn-cs"/>
              </a:rPr>
              <a:t>d details. </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8" name="Rectangle 37">
            <a:extLst>
              <a:ext uri="{FF2B5EF4-FFF2-40B4-BE49-F238E27FC236}">
                <a16:creationId xmlns:a16="http://schemas.microsoft.com/office/drawing/2014/main" id="{0EB7674C-33F5-4319-8933-5A111BA6E3E5}"/>
              </a:ext>
            </a:extLst>
          </p:cNvPr>
          <p:cNvSpPr/>
          <p:nvPr/>
        </p:nvSpPr>
        <p:spPr>
          <a:xfrm>
            <a:off x="10634971" y="2470164"/>
            <a:ext cx="795029" cy="287783"/>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Rectangle 3">
            <a:extLst>
              <a:ext uri="{FF2B5EF4-FFF2-40B4-BE49-F238E27FC236}">
                <a16:creationId xmlns:a16="http://schemas.microsoft.com/office/drawing/2014/main" id="{5A939576-89AC-AB9E-6DE9-A3C7809166D3}"/>
              </a:ext>
            </a:extLst>
          </p:cNvPr>
          <p:cNvSpPr/>
          <p:nvPr/>
        </p:nvSpPr>
        <p:spPr>
          <a:xfrm>
            <a:off x="9784481" y="2475080"/>
            <a:ext cx="795029" cy="287783"/>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5" name="Rectangular Callout 17">
            <a:extLst>
              <a:ext uri="{FF2B5EF4-FFF2-40B4-BE49-F238E27FC236}">
                <a16:creationId xmlns:a16="http://schemas.microsoft.com/office/drawing/2014/main" id="{163387B5-0924-B93E-A6B2-4D4DA5FC9A1F}"/>
              </a:ext>
            </a:extLst>
          </p:cNvPr>
          <p:cNvSpPr/>
          <p:nvPr/>
        </p:nvSpPr>
        <p:spPr>
          <a:xfrm flipH="1">
            <a:off x="7818717" y="2614055"/>
            <a:ext cx="1674997" cy="523220"/>
          </a:xfrm>
          <a:prstGeom prst="wedgeRectCallout">
            <a:avLst>
              <a:gd name="adj1" fmla="val -62152"/>
              <a:gd name="adj2" fmla="val -59829"/>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enrol contacts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93039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4306" y="763712"/>
            <a:ext cx="1548000" cy="913711"/>
            <a:chOff x="584306" y="763712"/>
            <a:chExt cx="1548000" cy="913711"/>
          </a:xfrm>
        </p:grpSpPr>
        <p:sp>
          <p:nvSpPr>
            <p:cNvPr id="6" name="Rectangle 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Contact Tracing</a:t>
              </a:r>
            </a:p>
          </p:txBody>
        </p:sp>
        <p:sp>
          <p:nvSpPr>
            <p:cNvPr id="7" name="Rectangle 6"/>
            <p:cNvSpPr/>
            <p:nvPr/>
          </p:nvSpPr>
          <p:spPr>
            <a:xfrm>
              <a:off x="916271" y="763712"/>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10" name="TextBox 9"/>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Contact Tracing- mobile version</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5" name="Group 14">
            <a:extLst>
              <a:ext uri="{FF2B5EF4-FFF2-40B4-BE49-F238E27FC236}">
                <a16:creationId xmlns:a16="http://schemas.microsoft.com/office/drawing/2014/main" id="{D9E38EE4-8F8F-4795-BB77-FE0C8BEF073F}"/>
              </a:ext>
            </a:extLst>
          </p:cNvPr>
          <p:cNvGrpSpPr/>
          <p:nvPr/>
        </p:nvGrpSpPr>
        <p:grpSpPr>
          <a:xfrm>
            <a:off x="2713058" y="571365"/>
            <a:ext cx="2325273" cy="1072934"/>
            <a:chOff x="1936188" y="560924"/>
            <a:chExt cx="2325273" cy="1072934"/>
          </a:xfrm>
        </p:grpSpPr>
        <p:sp>
          <p:nvSpPr>
            <p:cNvPr id="17" name="Rectangle 16">
              <a:extLst>
                <a:ext uri="{FF2B5EF4-FFF2-40B4-BE49-F238E27FC236}">
                  <a16:creationId xmlns:a16="http://schemas.microsoft.com/office/drawing/2014/main" id="{AD23D7C2-04BF-4A25-92CA-C918EBA331D6}"/>
                </a:ext>
              </a:extLst>
            </p:cNvPr>
            <p:cNvSpPr/>
            <p:nvPr/>
          </p:nvSpPr>
          <p:spPr>
            <a:xfrm>
              <a:off x="2804941" y="877858"/>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Edit Details</a:t>
              </a:r>
            </a:p>
          </p:txBody>
        </p:sp>
        <p:sp>
          <p:nvSpPr>
            <p:cNvPr id="18" name="Isosceles Triangle 17">
              <a:extLst>
                <a:ext uri="{FF2B5EF4-FFF2-40B4-BE49-F238E27FC236}">
                  <a16:creationId xmlns:a16="http://schemas.microsoft.com/office/drawing/2014/main" id="{D92E6678-C54B-484F-9B8D-6DA2274BDC45}"/>
                </a:ext>
              </a:extLst>
            </p:cNvPr>
            <p:cNvSpPr/>
            <p:nvPr/>
          </p:nvSpPr>
          <p:spPr>
            <a:xfrm rot="5400000" flipH="1">
              <a:off x="1936188" y="1083409"/>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F5174C9-B5D8-4701-8161-77E89985DF4D}"/>
                </a:ext>
              </a:extLst>
            </p:cNvPr>
            <p:cNvSpPr/>
            <p:nvPr/>
          </p:nvSpPr>
          <p:spPr>
            <a:xfrm>
              <a:off x="3182941" y="560924"/>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24" name="Group 23">
            <a:extLst>
              <a:ext uri="{FF2B5EF4-FFF2-40B4-BE49-F238E27FC236}">
                <a16:creationId xmlns:a16="http://schemas.microsoft.com/office/drawing/2014/main" id="{4EA9F642-065E-41BF-AD86-FE434E05F166}"/>
              </a:ext>
            </a:extLst>
          </p:cNvPr>
          <p:cNvGrpSpPr/>
          <p:nvPr/>
        </p:nvGrpSpPr>
        <p:grpSpPr>
          <a:xfrm>
            <a:off x="5595551" y="695801"/>
            <a:ext cx="2301740" cy="1013942"/>
            <a:chOff x="2239944" y="649412"/>
            <a:chExt cx="2301740" cy="1013942"/>
          </a:xfrm>
        </p:grpSpPr>
        <p:sp>
          <p:nvSpPr>
            <p:cNvPr id="25" name="Rectangle 24">
              <a:extLst>
                <a:ext uri="{FF2B5EF4-FFF2-40B4-BE49-F238E27FC236}">
                  <a16:creationId xmlns:a16="http://schemas.microsoft.com/office/drawing/2014/main" id="{3B2D87F9-E85D-4B81-882B-F0E5B2A543D0}"/>
                </a:ext>
              </a:extLst>
            </p:cNvPr>
            <p:cNvSpPr/>
            <p:nvPr/>
          </p:nvSpPr>
          <p:spPr>
            <a:xfrm>
              <a:off x="3085164"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Contact Tracing Details</a:t>
              </a:r>
            </a:p>
          </p:txBody>
        </p:sp>
        <p:sp>
          <p:nvSpPr>
            <p:cNvPr id="27" name="Isosceles Triangle 26">
              <a:extLst>
                <a:ext uri="{FF2B5EF4-FFF2-40B4-BE49-F238E27FC236}">
                  <a16:creationId xmlns:a16="http://schemas.microsoft.com/office/drawing/2014/main" id="{7B37003C-814C-4125-8522-93DD72F9F5ED}"/>
                </a:ext>
              </a:extLst>
            </p:cNvPr>
            <p:cNvSpPr/>
            <p:nvPr/>
          </p:nvSpPr>
          <p:spPr>
            <a:xfrm rot="5400000" flipH="1">
              <a:off x="2239944" y="1047461"/>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BE1F7E58-95A0-4F9B-97B4-F3CE22C9BDBC}"/>
                </a:ext>
              </a:extLst>
            </p:cNvPr>
            <p:cNvSpPr/>
            <p:nvPr/>
          </p:nvSpPr>
          <p:spPr>
            <a:xfrm>
              <a:off x="3463164"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pic>
        <p:nvPicPr>
          <p:cNvPr id="4" name="Picture 3">
            <a:extLst>
              <a:ext uri="{FF2B5EF4-FFF2-40B4-BE49-F238E27FC236}">
                <a16:creationId xmlns:a16="http://schemas.microsoft.com/office/drawing/2014/main" id="{03405F5D-C489-44F7-899A-4F8E95A48DE2}"/>
              </a:ext>
            </a:extLst>
          </p:cNvPr>
          <p:cNvPicPr>
            <a:picLocks noChangeAspect="1"/>
          </p:cNvPicPr>
          <p:nvPr/>
        </p:nvPicPr>
        <p:blipFill>
          <a:blip r:embed="rId2"/>
          <a:srcRect/>
          <a:stretch/>
        </p:blipFill>
        <p:spPr>
          <a:xfrm>
            <a:off x="3500107" y="1882325"/>
            <a:ext cx="1957665" cy="4157320"/>
          </a:xfrm>
          <a:prstGeom prst="rect">
            <a:avLst/>
          </a:prstGeom>
          <a:ln>
            <a:solidFill>
              <a:schemeClr val="tx1"/>
            </a:solidFill>
          </a:ln>
        </p:spPr>
      </p:pic>
      <p:pic>
        <p:nvPicPr>
          <p:cNvPr id="8" name="Picture 7">
            <a:extLst>
              <a:ext uri="{FF2B5EF4-FFF2-40B4-BE49-F238E27FC236}">
                <a16:creationId xmlns:a16="http://schemas.microsoft.com/office/drawing/2014/main" id="{F1221602-9440-42E3-8B81-C329FC10237E}"/>
              </a:ext>
            </a:extLst>
          </p:cNvPr>
          <p:cNvPicPr>
            <a:picLocks noChangeAspect="1"/>
          </p:cNvPicPr>
          <p:nvPr/>
        </p:nvPicPr>
        <p:blipFill>
          <a:blip r:embed="rId3"/>
          <a:srcRect/>
          <a:stretch/>
        </p:blipFill>
        <p:spPr>
          <a:xfrm>
            <a:off x="6281687" y="1930344"/>
            <a:ext cx="1942799" cy="4157320"/>
          </a:xfrm>
          <a:prstGeom prst="rect">
            <a:avLst/>
          </a:prstGeom>
          <a:ln>
            <a:solidFill>
              <a:schemeClr val="tx1"/>
            </a:solidFill>
          </a:ln>
        </p:spPr>
      </p:pic>
      <p:pic>
        <p:nvPicPr>
          <p:cNvPr id="11" name="Picture 10">
            <a:extLst>
              <a:ext uri="{FF2B5EF4-FFF2-40B4-BE49-F238E27FC236}">
                <a16:creationId xmlns:a16="http://schemas.microsoft.com/office/drawing/2014/main" id="{269EB5BB-25A6-4732-AC9D-C4DD25362DBA}"/>
              </a:ext>
            </a:extLst>
          </p:cNvPr>
          <p:cNvPicPr>
            <a:picLocks noChangeAspect="1"/>
          </p:cNvPicPr>
          <p:nvPr/>
        </p:nvPicPr>
        <p:blipFill>
          <a:blip r:embed="rId4"/>
          <a:srcRect/>
          <a:stretch/>
        </p:blipFill>
        <p:spPr>
          <a:xfrm>
            <a:off x="9088337" y="2017430"/>
            <a:ext cx="1939537" cy="4157320"/>
          </a:xfrm>
          <a:prstGeom prst="rect">
            <a:avLst/>
          </a:prstGeom>
          <a:ln>
            <a:solidFill>
              <a:schemeClr val="tx1"/>
            </a:solidFill>
          </a:ln>
        </p:spPr>
      </p:pic>
      <p:pic>
        <p:nvPicPr>
          <p:cNvPr id="29" name="Picture 28">
            <a:extLst>
              <a:ext uri="{FF2B5EF4-FFF2-40B4-BE49-F238E27FC236}">
                <a16:creationId xmlns:a16="http://schemas.microsoft.com/office/drawing/2014/main" id="{8F74568A-389F-4F3F-B5E9-CB74448A29AD}"/>
              </a:ext>
            </a:extLst>
          </p:cNvPr>
          <p:cNvPicPr>
            <a:picLocks noChangeAspect="1"/>
          </p:cNvPicPr>
          <p:nvPr/>
        </p:nvPicPr>
        <p:blipFill>
          <a:blip r:embed="rId5"/>
          <a:srcRect/>
          <a:stretch/>
        </p:blipFill>
        <p:spPr>
          <a:xfrm>
            <a:off x="838017" y="1882325"/>
            <a:ext cx="1939010" cy="4133862"/>
          </a:xfrm>
          <a:prstGeom prst="rect">
            <a:avLst/>
          </a:prstGeom>
          <a:ln>
            <a:solidFill>
              <a:schemeClr val="tx1"/>
            </a:solidFill>
          </a:ln>
        </p:spPr>
      </p:pic>
      <p:sp>
        <p:nvSpPr>
          <p:cNvPr id="3" name="Rectangle 2">
            <a:extLst>
              <a:ext uri="{FF2B5EF4-FFF2-40B4-BE49-F238E27FC236}">
                <a16:creationId xmlns:a16="http://schemas.microsoft.com/office/drawing/2014/main" id="{98A980EB-4597-BEC0-AC98-1BF82A72DB23}"/>
              </a:ext>
            </a:extLst>
          </p:cNvPr>
          <p:cNvSpPr/>
          <p:nvPr/>
        </p:nvSpPr>
        <p:spPr>
          <a:xfrm>
            <a:off x="1875639" y="4711919"/>
            <a:ext cx="778110" cy="582752"/>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5" name="Rectangle 4">
            <a:extLst>
              <a:ext uri="{FF2B5EF4-FFF2-40B4-BE49-F238E27FC236}">
                <a16:creationId xmlns:a16="http://schemas.microsoft.com/office/drawing/2014/main" id="{3EDF905B-11AC-4B00-4491-66DE7A2B3D99}"/>
              </a:ext>
            </a:extLst>
          </p:cNvPr>
          <p:cNvSpPr/>
          <p:nvPr/>
        </p:nvSpPr>
        <p:spPr>
          <a:xfrm>
            <a:off x="4912597" y="5537829"/>
            <a:ext cx="505239" cy="413098"/>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9" name="Rectangle 8">
            <a:extLst>
              <a:ext uri="{FF2B5EF4-FFF2-40B4-BE49-F238E27FC236}">
                <a16:creationId xmlns:a16="http://schemas.microsoft.com/office/drawing/2014/main" id="{C81C718E-A85C-BBE6-D15E-12617E90D8B4}"/>
              </a:ext>
            </a:extLst>
          </p:cNvPr>
          <p:cNvSpPr/>
          <p:nvPr/>
        </p:nvSpPr>
        <p:spPr>
          <a:xfrm>
            <a:off x="7611553" y="5744306"/>
            <a:ext cx="612934" cy="343358"/>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923BE9A8-FE97-877E-6F1A-94404DFC9C8E}"/>
              </a:ext>
            </a:extLst>
          </p:cNvPr>
          <p:cNvSpPr/>
          <p:nvPr/>
        </p:nvSpPr>
        <p:spPr>
          <a:xfrm>
            <a:off x="10414940" y="5843492"/>
            <a:ext cx="612934" cy="343358"/>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4" name="Group 13">
            <a:extLst>
              <a:ext uri="{FF2B5EF4-FFF2-40B4-BE49-F238E27FC236}">
                <a16:creationId xmlns:a16="http://schemas.microsoft.com/office/drawing/2014/main" id="{1CEA0E21-9725-5660-22A9-1BC5D8129B49}"/>
              </a:ext>
            </a:extLst>
          </p:cNvPr>
          <p:cNvGrpSpPr/>
          <p:nvPr/>
        </p:nvGrpSpPr>
        <p:grpSpPr>
          <a:xfrm>
            <a:off x="8526861" y="698428"/>
            <a:ext cx="2301740" cy="1013942"/>
            <a:chOff x="2239944" y="649412"/>
            <a:chExt cx="2301740" cy="1013942"/>
          </a:xfrm>
        </p:grpSpPr>
        <p:sp>
          <p:nvSpPr>
            <p:cNvPr id="16" name="Rectangle 15">
              <a:extLst>
                <a:ext uri="{FF2B5EF4-FFF2-40B4-BE49-F238E27FC236}">
                  <a16:creationId xmlns:a16="http://schemas.microsoft.com/office/drawing/2014/main" id="{71EA336B-EBB2-BE63-B8EA-EA8E187AE0ED}"/>
                </a:ext>
              </a:extLst>
            </p:cNvPr>
            <p:cNvSpPr/>
            <p:nvPr/>
          </p:nvSpPr>
          <p:spPr>
            <a:xfrm>
              <a:off x="3085164" y="907354"/>
              <a:ext cx="145652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Update</a:t>
              </a:r>
            </a:p>
          </p:txBody>
        </p:sp>
        <p:sp>
          <p:nvSpPr>
            <p:cNvPr id="20" name="Isosceles Triangle 19">
              <a:extLst>
                <a:ext uri="{FF2B5EF4-FFF2-40B4-BE49-F238E27FC236}">
                  <a16:creationId xmlns:a16="http://schemas.microsoft.com/office/drawing/2014/main" id="{EB664537-8A04-5558-EDC7-6788A5B9E5FB}"/>
                </a:ext>
              </a:extLst>
            </p:cNvPr>
            <p:cNvSpPr/>
            <p:nvPr/>
          </p:nvSpPr>
          <p:spPr>
            <a:xfrm rot="5400000" flipH="1">
              <a:off x="2239944" y="1047461"/>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1" name="Rectangle 20">
              <a:extLst>
                <a:ext uri="{FF2B5EF4-FFF2-40B4-BE49-F238E27FC236}">
                  <a16:creationId xmlns:a16="http://schemas.microsoft.com/office/drawing/2014/main" id="{92C5F805-7AE7-2C7C-0358-3B46201A5013}"/>
                </a:ext>
              </a:extLst>
            </p:cNvPr>
            <p:cNvSpPr/>
            <p:nvPr/>
          </p:nvSpPr>
          <p:spPr>
            <a:xfrm>
              <a:off x="3463164" y="649412"/>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grpSp>
    </p:spTree>
    <p:extLst>
      <p:ext uri="{BB962C8B-B14F-4D97-AF65-F5344CB8AC3E}">
        <p14:creationId xmlns:p14="http://schemas.microsoft.com/office/powerpoint/2010/main" val="16252678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a:xfrm>
            <a:off x="3867911" y="868680"/>
            <a:ext cx="4764459" cy="5120640"/>
          </a:xfrm>
        </p:spPr>
        <p:txBody>
          <a:bodyPr>
            <a:normAutofit fontScale="92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 and management</a:t>
            </a:r>
          </a:p>
          <a:p>
            <a:r>
              <a:rPr lang="en-IN" dirty="0"/>
              <a:t>Closing case</a:t>
            </a:r>
          </a:p>
          <a:p>
            <a:r>
              <a:rPr lang="en-IN" dirty="0"/>
              <a:t>Reinitiating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2" name="Rectangle 1">
            <a:extLst>
              <a:ext uri="{FF2B5EF4-FFF2-40B4-BE49-F238E27FC236}">
                <a16:creationId xmlns:a16="http://schemas.microsoft.com/office/drawing/2014/main" id="{32F556DC-9119-4C86-9462-84D572EFBC0F}"/>
              </a:ext>
            </a:extLst>
          </p:cNvPr>
          <p:cNvSpPr/>
          <p:nvPr/>
        </p:nvSpPr>
        <p:spPr>
          <a:xfrm>
            <a:off x="3867912" y="1916318"/>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3419439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Adherence Tracking</a:t>
            </a:r>
            <a:endParaRPr lang="en-US"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816626" y="1205129"/>
            <a:ext cx="3966660" cy="4877619"/>
          </a:xfrm>
        </p:spPr>
        <p:txBody>
          <a:bodyPr anchor="t">
            <a:normAutofit fontScale="70000" lnSpcReduction="20000"/>
          </a:bodyPr>
          <a:lstStyle/>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As soon as the Patient’s treatment details are entered and, Patient’s status changes to “On treatment”, the ”Adherence” section is displayed</a:t>
            </a:r>
          </a:p>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 Ni-kshay 2.0 is integrated with ICT Based adherence technologies of 99DOTS and MERM. </a:t>
            </a:r>
          </a:p>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If a 99 DOTS patient makes a call or if a MERM Patient opens his Medicine box to indicate dose taken, Adherence calendar gets updated. </a:t>
            </a:r>
          </a:p>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The Adherence Calendar can also be manually updated for Missed dose or Dose taken</a:t>
            </a:r>
          </a:p>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Adherence details for a date range can be updated by selecting multiple dates</a:t>
            </a:r>
          </a:p>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Tags (Remarks) can also be added for later reference</a:t>
            </a:r>
            <a:endParaRPr lang="en-IN" sz="1800" dirty="0">
              <a:solidFill>
                <a:schemeClr val="tx1"/>
              </a:solidFill>
            </a:endParaRPr>
          </a:p>
        </p:txBody>
      </p:sp>
      <p:pic>
        <p:nvPicPr>
          <p:cNvPr id="4" name="Picture 3" descr="A screenshot of a cell phone&#10;&#10;Description automatically generated">
            <a:extLst>
              <a:ext uri="{FF2B5EF4-FFF2-40B4-BE49-F238E27FC236}">
                <a16:creationId xmlns:a16="http://schemas.microsoft.com/office/drawing/2014/main" id="{B7F17B00-4023-4DA9-81DA-A217929A34D1}"/>
              </a:ext>
            </a:extLst>
          </p:cNvPr>
          <p:cNvPicPr>
            <a:picLocks noChangeAspect="1"/>
          </p:cNvPicPr>
          <p:nvPr/>
        </p:nvPicPr>
        <p:blipFill>
          <a:blip r:embed="rId2"/>
          <a:stretch>
            <a:fillRect/>
          </a:stretch>
        </p:blipFill>
        <p:spPr>
          <a:xfrm>
            <a:off x="8031331" y="572131"/>
            <a:ext cx="3067486" cy="5510617"/>
          </a:xfrm>
          <a:prstGeom prst="rect">
            <a:avLst/>
          </a:prstGeom>
        </p:spPr>
      </p:pic>
      <p:sp>
        <p:nvSpPr>
          <p:cNvPr id="6" name="Rectangle 5">
            <a:extLst>
              <a:ext uri="{FF2B5EF4-FFF2-40B4-BE49-F238E27FC236}">
                <a16:creationId xmlns:a16="http://schemas.microsoft.com/office/drawing/2014/main" id="{E04CE183-3C21-4AFF-85E1-D3C074C4F413}"/>
              </a:ext>
            </a:extLst>
          </p:cNvPr>
          <p:cNvSpPr/>
          <p:nvPr/>
        </p:nvSpPr>
        <p:spPr>
          <a:xfrm>
            <a:off x="9469120" y="5303520"/>
            <a:ext cx="1629697" cy="7792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349173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AEAF8-F6B7-4F70-93BE-92C46A3FB2D4}"/>
              </a:ext>
            </a:extLst>
          </p:cNvPr>
          <p:cNvPicPr>
            <a:picLocks noChangeAspect="1"/>
          </p:cNvPicPr>
          <p:nvPr/>
        </p:nvPicPr>
        <p:blipFill>
          <a:blip r:embed="rId2"/>
          <a:stretch>
            <a:fillRect/>
          </a:stretch>
        </p:blipFill>
        <p:spPr>
          <a:xfrm>
            <a:off x="193186" y="1819835"/>
            <a:ext cx="11805627" cy="4828692"/>
          </a:xfrm>
          <a:prstGeom prst="rect">
            <a:avLst/>
          </a:prstGeom>
        </p:spPr>
      </p:pic>
      <p:grpSp>
        <p:nvGrpSpPr>
          <p:cNvPr id="4" name="Group 3"/>
          <p:cNvGrpSpPr/>
          <p:nvPr/>
        </p:nvGrpSpPr>
        <p:grpSpPr>
          <a:xfrm>
            <a:off x="584306" y="728924"/>
            <a:ext cx="1548000" cy="948499"/>
            <a:chOff x="584306" y="728924"/>
            <a:chExt cx="1548000" cy="948499"/>
          </a:xfrm>
        </p:grpSpPr>
        <p:sp>
          <p:nvSpPr>
            <p:cNvPr id="5" name="Rectangle 4"/>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Adherence</a:t>
              </a:r>
            </a:p>
          </p:txBody>
        </p:sp>
        <p:sp>
          <p:nvSpPr>
            <p:cNvPr id="6" name="Rectangle 5"/>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
        <p:nvSpPr>
          <p:cNvPr id="8" name="Rectangle 7"/>
          <p:cNvSpPr/>
          <p:nvPr/>
        </p:nvSpPr>
        <p:spPr>
          <a:xfrm>
            <a:off x="11259668" y="1819835"/>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9" name="Rectangle 8"/>
          <p:cNvSpPr/>
          <p:nvPr/>
        </p:nvSpPr>
        <p:spPr>
          <a:xfrm>
            <a:off x="3888315" y="4139538"/>
            <a:ext cx="632367" cy="376517"/>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Rectangular Callout 9"/>
          <p:cNvSpPr/>
          <p:nvPr/>
        </p:nvSpPr>
        <p:spPr>
          <a:xfrm flipH="1">
            <a:off x="4764831" y="3155962"/>
            <a:ext cx="1616313" cy="738664"/>
          </a:xfrm>
          <a:prstGeom prst="wedgeRectCallout">
            <a:avLst>
              <a:gd name="adj1" fmla="val 78089"/>
              <a:gd name="adj2" fmla="val 83351"/>
            </a:avLst>
          </a:prstGeom>
          <a:solidFill>
            <a:schemeClr val="bg1"/>
          </a:solidFill>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Section is visible as Treatment details are entered</a:t>
            </a:r>
          </a:p>
        </p:txBody>
      </p:sp>
      <p:sp>
        <p:nvSpPr>
          <p:cNvPr id="17" name="Rectangular Callout 16"/>
          <p:cNvSpPr/>
          <p:nvPr/>
        </p:nvSpPr>
        <p:spPr>
          <a:xfrm flipH="1">
            <a:off x="8522371" y="3184156"/>
            <a:ext cx="1327307" cy="738664"/>
          </a:xfrm>
          <a:prstGeom prst="wedgeRectCallout">
            <a:avLst>
              <a:gd name="adj1" fmla="val 29120"/>
              <a:gd name="adj2" fmla="val 8435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mark doses manually</a:t>
            </a:r>
          </a:p>
        </p:txBody>
      </p:sp>
      <p:grpSp>
        <p:nvGrpSpPr>
          <p:cNvPr id="14" name="Group 13"/>
          <p:cNvGrpSpPr/>
          <p:nvPr/>
        </p:nvGrpSpPr>
        <p:grpSpPr>
          <a:xfrm>
            <a:off x="2300478" y="689168"/>
            <a:ext cx="1728002" cy="974186"/>
            <a:chOff x="2300478" y="689168"/>
            <a:chExt cx="1728002" cy="974186"/>
          </a:xfrm>
        </p:grpSpPr>
        <p:sp>
          <p:nvSpPr>
            <p:cNvPr id="16" name="Rectangle 15"/>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Record Manual Dose</a:t>
              </a:r>
            </a:p>
          </p:txBody>
        </p:sp>
        <p:sp>
          <p:nvSpPr>
            <p:cNvPr id="20" name="Isosceles Triangle 19"/>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1" name="Rectangle 20"/>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3" name="Right Brace 2"/>
          <p:cNvSpPr/>
          <p:nvPr/>
        </p:nvSpPr>
        <p:spPr>
          <a:xfrm rot="16200000">
            <a:off x="9296371" y="3427796"/>
            <a:ext cx="252000" cy="1800000"/>
          </a:xfrm>
          <a:prstGeom prst="rightBrace">
            <a:avLst>
              <a:gd name="adj1" fmla="val 22435"/>
              <a:gd name="adj2" fmla="val 50000"/>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4" name="TextBox 23"/>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Manual Adherence update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40BB1280-72E4-4007-8574-73A5C516339C}"/>
              </a:ext>
            </a:extLst>
          </p:cNvPr>
          <p:cNvSpPr/>
          <p:nvPr/>
        </p:nvSpPr>
        <p:spPr>
          <a:xfrm>
            <a:off x="11146971" y="1819835"/>
            <a:ext cx="796212"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ular Callout 16">
            <a:extLst>
              <a:ext uri="{FF2B5EF4-FFF2-40B4-BE49-F238E27FC236}">
                <a16:creationId xmlns:a16="http://schemas.microsoft.com/office/drawing/2014/main" id="{644DFAE0-7F17-41EE-8C0F-B2E597A5CED4}"/>
              </a:ext>
            </a:extLst>
          </p:cNvPr>
          <p:cNvSpPr/>
          <p:nvPr/>
        </p:nvSpPr>
        <p:spPr>
          <a:xfrm flipH="1">
            <a:off x="10990462" y="3247688"/>
            <a:ext cx="1058103" cy="954107"/>
          </a:xfrm>
          <a:prstGeom prst="wedgeRectCallout">
            <a:avLst>
              <a:gd name="adj1" fmla="val 29120"/>
              <a:gd name="adj2" fmla="val 8435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Not available in</a:t>
            </a:r>
            <a:r>
              <a:rPr kumimoji="0" lang="en-IN" sz="1400" b="0" i="0" u="none" strike="noStrike" kern="1200" cap="none" spc="0" normalizeH="0" noProof="0" dirty="0">
                <a:ln>
                  <a:noFill/>
                </a:ln>
                <a:solidFill>
                  <a:srgbClr val="000000"/>
                </a:solidFill>
                <a:effectLst/>
                <a:uLnTx/>
                <a:uFillTx/>
                <a:latin typeface="Corbel" panose="020B0503020204020204"/>
                <a:ea typeface="+mn-ea"/>
                <a:cs typeface="+mn-cs"/>
              </a:rPr>
              <a:t> mobile version</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58575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18" name="Picture 17">
            <a:extLst>
              <a:ext uri="{FF2B5EF4-FFF2-40B4-BE49-F238E27FC236}">
                <a16:creationId xmlns:a16="http://schemas.microsoft.com/office/drawing/2014/main" id="{1874394A-F99D-C4D9-6572-8F4F30DE9419}"/>
              </a:ext>
            </a:extLst>
          </p:cNvPr>
          <p:cNvPicPr>
            <a:picLocks noChangeAspect="1"/>
          </p:cNvPicPr>
          <p:nvPr/>
        </p:nvPicPr>
        <p:blipFill rotWithShape="1">
          <a:blip r:embed="rId3"/>
          <a:srcRect l="31657" t="21045" r="21381" b="8819"/>
          <a:stretch/>
        </p:blipFill>
        <p:spPr>
          <a:xfrm>
            <a:off x="8585563" y="2115670"/>
            <a:ext cx="3229982" cy="4430726"/>
          </a:xfrm>
          <a:prstGeom prst="rect">
            <a:avLst/>
          </a:prstGeom>
          <a:ln>
            <a:solidFill>
              <a:schemeClr val="tx1"/>
            </a:solidFill>
          </a:ln>
        </p:spPr>
      </p:pic>
      <p:pic>
        <p:nvPicPr>
          <p:cNvPr id="16" name="Picture 15">
            <a:extLst>
              <a:ext uri="{FF2B5EF4-FFF2-40B4-BE49-F238E27FC236}">
                <a16:creationId xmlns:a16="http://schemas.microsoft.com/office/drawing/2014/main" id="{D39282A3-6731-3EE2-C707-8215FD5CC6A2}"/>
              </a:ext>
            </a:extLst>
          </p:cNvPr>
          <p:cNvPicPr>
            <a:picLocks noChangeAspect="1"/>
          </p:cNvPicPr>
          <p:nvPr/>
        </p:nvPicPr>
        <p:blipFill rotWithShape="1">
          <a:blip r:embed="rId4"/>
          <a:srcRect l="40441" t="19853" r="20740" b="7321"/>
          <a:stretch/>
        </p:blipFill>
        <p:spPr>
          <a:xfrm>
            <a:off x="4446622" y="2115669"/>
            <a:ext cx="3643120" cy="4430727"/>
          </a:xfrm>
          <a:prstGeom prst="rect">
            <a:avLst/>
          </a:prstGeom>
          <a:ln>
            <a:solidFill>
              <a:schemeClr val="tx1"/>
            </a:solidFill>
          </a:ln>
        </p:spPr>
      </p:pic>
      <p:pic>
        <p:nvPicPr>
          <p:cNvPr id="12" name="Picture 11">
            <a:extLst>
              <a:ext uri="{FF2B5EF4-FFF2-40B4-BE49-F238E27FC236}">
                <a16:creationId xmlns:a16="http://schemas.microsoft.com/office/drawing/2014/main" id="{F25DBFCF-D06B-6CA1-8BD6-3B7F1D7842F1}"/>
              </a:ext>
            </a:extLst>
          </p:cNvPr>
          <p:cNvPicPr>
            <a:picLocks noChangeAspect="1"/>
          </p:cNvPicPr>
          <p:nvPr/>
        </p:nvPicPr>
        <p:blipFill rotWithShape="1">
          <a:blip r:embed="rId5"/>
          <a:srcRect l="39191" t="20530" r="20740" b="7582"/>
          <a:stretch/>
        </p:blipFill>
        <p:spPr>
          <a:xfrm>
            <a:off x="697313" y="2115670"/>
            <a:ext cx="3404947" cy="4430727"/>
          </a:xfrm>
          <a:prstGeom prst="rect">
            <a:avLst/>
          </a:prstGeom>
          <a:ln>
            <a:solidFill>
              <a:schemeClr val="tx1"/>
            </a:solidFill>
          </a:ln>
        </p:spPr>
      </p:pic>
      <p:sp>
        <p:nvSpPr>
          <p:cNvPr id="322" name="Google Shape;322;p12"/>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Corbel"/>
                <a:ea typeface="Corbel"/>
                <a:cs typeface="Corbel"/>
                <a:sym typeface="Corbel"/>
              </a:rPr>
              <a:t>Enter Treatment Details</a:t>
            </a:r>
            <a:endParaRPr kumimoji="0" lang="en-IN" sz="3600" b="0"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21" name="Google Shape;82;p4">
            <a:extLst>
              <a:ext uri="{FF2B5EF4-FFF2-40B4-BE49-F238E27FC236}">
                <a16:creationId xmlns:a16="http://schemas.microsoft.com/office/drawing/2014/main" id="{1A6616BF-3560-4F8B-B41F-7AB784599402}"/>
              </a:ext>
            </a:extLst>
          </p:cNvPr>
          <p:cNvSpPr/>
          <p:nvPr/>
        </p:nvSpPr>
        <p:spPr>
          <a:xfrm>
            <a:off x="891133" y="5756428"/>
            <a:ext cx="3059668" cy="717169"/>
          </a:xfrm>
          <a:prstGeom prst="rect">
            <a:avLst/>
          </a:prstGeom>
          <a:noFill/>
          <a:ln w="28575" cap="flat" cmpd="sng">
            <a:solidFill>
              <a:srgbClr val="FE97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80;p4">
            <a:extLst>
              <a:ext uri="{FF2B5EF4-FFF2-40B4-BE49-F238E27FC236}">
                <a16:creationId xmlns:a16="http://schemas.microsoft.com/office/drawing/2014/main" id="{C943AD9E-0F4D-4398-A69D-571E21DA6E9A}"/>
              </a:ext>
            </a:extLst>
          </p:cNvPr>
          <p:cNvSpPr/>
          <p:nvPr/>
        </p:nvSpPr>
        <p:spPr>
          <a:xfrm>
            <a:off x="557412" y="798350"/>
            <a:ext cx="1842375" cy="717169"/>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Tx/>
              <a:buNone/>
              <a:tabLst/>
              <a:defRPr/>
            </a:pPr>
            <a:r>
              <a:rPr kumimoji="0" lang="en-IN" sz="1100" b="1" i="0" u="none" strike="noStrike" kern="0" cap="none" spc="0" normalizeH="0" baseline="0" noProof="0" dirty="0">
                <a:ln>
                  <a:noFill/>
                </a:ln>
                <a:solidFill>
                  <a:srgbClr val="FE8828"/>
                </a:solidFill>
                <a:effectLst/>
                <a:uLnTx/>
                <a:uFillTx/>
                <a:latin typeface="Arial"/>
                <a:ea typeface="Arial"/>
                <a:cs typeface="Arial"/>
                <a:sym typeface="Arial"/>
              </a:rPr>
              <a:t>Click on ‘Start Treatment’</a:t>
            </a:r>
            <a:endParaRPr kumimoji="0" lang="en-IN" sz="1100" b="0" i="0" u="none" strike="noStrike" kern="0" cap="none" spc="0" normalizeH="0" baseline="0" noProof="0" dirty="0">
              <a:ln>
                <a:noFill/>
              </a:ln>
              <a:solidFill>
                <a:srgbClr val="FE8828"/>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8" name="Google Shape;81;p4">
            <a:extLst>
              <a:ext uri="{FF2B5EF4-FFF2-40B4-BE49-F238E27FC236}">
                <a16:creationId xmlns:a16="http://schemas.microsoft.com/office/drawing/2014/main" id="{EFD86C59-5507-40D4-9AA9-601571FA20D9}"/>
              </a:ext>
            </a:extLst>
          </p:cNvPr>
          <p:cNvSpPr/>
          <p:nvPr/>
        </p:nvSpPr>
        <p:spPr>
          <a:xfrm>
            <a:off x="910841" y="555812"/>
            <a:ext cx="917960" cy="32272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1</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96;p5">
            <a:extLst>
              <a:ext uri="{FF2B5EF4-FFF2-40B4-BE49-F238E27FC236}">
                <a16:creationId xmlns:a16="http://schemas.microsoft.com/office/drawing/2014/main" id="{02B56F65-47D3-C03E-D1EC-3F43A7FB93BA}"/>
              </a:ext>
            </a:extLst>
          </p:cNvPr>
          <p:cNvSpPr/>
          <p:nvPr/>
        </p:nvSpPr>
        <p:spPr>
          <a:xfrm>
            <a:off x="2983360" y="798351"/>
            <a:ext cx="1859484" cy="717168"/>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100" b="1" i="0" u="none" strike="noStrike" kern="0" cap="none" spc="0" normalizeH="0" baseline="0" noProof="0" dirty="0">
                <a:ln>
                  <a:noFill/>
                </a:ln>
                <a:solidFill>
                  <a:srgbClr val="FE8828"/>
                </a:solidFill>
                <a:effectLst/>
                <a:uLnTx/>
                <a:uFillTx/>
                <a:latin typeface="Arial"/>
                <a:ea typeface="+mn-ea"/>
                <a:cs typeface="Arial"/>
                <a:sym typeface="Arial"/>
              </a:rPr>
              <a:t>Select  the ‘Type of Treatment’</a:t>
            </a: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3" name="Google Shape;97;p5">
            <a:extLst>
              <a:ext uri="{FF2B5EF4-FFF2-40B4-BE49-F238E27FC236}">
                <a16:creationId xmlns:a16="http://schemas.microsoft.com/office/drawing/2014/main" id="{6DF7D32A-5554-04FC-A425-CFD3CC418095}"/>
              </a:ext>
            </a:extLst>
          </p:cNvPr>
          <p:cNvSpPr/>
          <p:nvPr/>
        </p:nvSpPr>
        <p:spPr>
          <a:xfrm>
            <a:off x="3442836" y="604781"/>
            <a:ext cx="792000" cy="38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95;p5">
            <a:extLst>
              <a:ext uri="{FF2B5EF4-FFF2-40B4-BE49-F238E27FC236}">
                <a16:creationId xmlns:a16="http://schemas.microsoft.com/office/drawing/2014/main" id="{E7672DD3-3691-AE70-2444-E3564E09F342}"/>
              </a:ext>
            </a:extLst>
          </p:cNvPr>
          <p:cNvSpPr/>
          <p:nvPr/>
        </p:nvSpPr>
        <p:spPr>
          <a:xfrm rot="5400000" flipH="1">
            <a:off x="2459329" y="1004205"/>
            <a:ext cx="426607" cy="288000"/>
          </a:xfrm>
          <a:prstGeom prst="triangle">
            <a:avLst>
              <a:gd name="adj" fmla="val 50000"/>
            </a:avLst>
          </a:prstGeom>
          <a:solidFill>
            <a:srgbClr val="FE88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1155CC"/>
              </a:solidFill>
              <a:effectLst/>
              <a:uLnTx/>
              <a:uFillTx/>
              <a:latin typeface="Arial"/>
              <a:ea typeface="Arial"/>
              <a:cs typeface="Arial"/>
              <a:sym typeface="Arial"/>
            </a:endParaRPr>
          </a:p>
        </p:txBody>
      </p:sp>
      <p:sp>
        <p:nvSpPr>
          <p:cNvPr id="6" name="Google Shape;96;p5">
            <a:extLst>
              <a:ext uri="{FF2B5EF4-FFF2-40B4-BE49-F238E27FC236}">
                <a16:creationId xmlns:a16="http://schemas.microsoft.com/office/drawing/2014/main" id="{A22FD424-DF78-0707-6404-2D61E0BF719C}"/>
              </a:ext>
            </a:extLst>
          </p:cNvPr>
          <p:cNvSpPr/>
          <p:nvPr/>
        </p:nvSpPr>
        <p:spPr>
          <a:xfrm>
            <a:off x="5525677" y="798351"/>
            <a:ext cx="1996000" cy="717168"/>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100" b="1" i="0" u="none" strike="noStrike" kern="0" cap="none" spc="0" normalizeH="0" baseline="0" noProof="0" dirty="0">
                <a:ln>
                  <a:noFill/>
                </a:ln>
                <a:solidFill>
                  <a:srgbClr val="FE8828"/>
                </a:solidFill>
                <a:effectLst/>
                <a:uLnTx/>
                <a:uFillTx/>
                <a:latin typeface="Arial"/>
                <a:ea typeface="+mn-ea"/>
                <a:cs typeface="Arial"/>
                <a:sym typeface="Arial"/>
              </a:rPr>
              <a:t>Select  the relevant Regimen and other details</a:t>
            </a: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9" name="Google Shape;97;p5">
            <a:extLst>
              <a:ext uri="{FF2B5EF4-FFF2-40B4-BE49-F238E27FC236}">
                <a16:creationId xmlns:a16="http://schemas.microsoft.com/office/drawing/2014/main" id="{93841255-D37F-D55F-24C2-FA1E2AE11009}"/>
              </a:ext>
            </a:extLst>
          </p:cNvPr>
          <p:cNvSpPr/>
          <p:nvPr/>
        </p:nvSpPr>
        <p:spPr>
          <a:xfrm>
            <a:off x="5985153" y="604781"/>
            <a:ext cx="792000" cy="38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3</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95;p5">
            <a:extLst>
              <a:ext uri="{FF2B5EF4-FFF2-40B4-BE49-F238E27FC236}">
                <a16:creationId xmlns:a16="http://schemas.microsoft.com/office/drawing/2014/main" id="{096100BB-B32D-7808-CB8B-9033440ACF0C}"/>
              </a:ext>
            </a:extLst>
          </p:cNvPr>
          <p:cNvSpPr/>
          <p:nvPr/>
        </p:nvSpPr>
        <p:spPr>
          <a:xfrm rot="5400000" flipH="1">
            <a:off x="5001646" y="1004205"/>
            <a:ext cx="426607" cy="288000"/>
          </a:xfrm>
          <a:prstGeom prst="triangle">
            <a:avLst>
              <a:gd name="adj" fmla="val 50000"/>
            </a:avLst>
          </a:prstGeom>
          <a:solidFill>
            <a:srgbClr val="FE88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1155CC"/>
              </a:solidFill>
              <a:effectLst/>
              <a:uLnTx/>
              <a:uFillTx/>
              <a:latin typeface="Arial"/>
              <a:ea typeface="Arial"/>
              <a:cs typeface="Arial"/>
              <a:sym typeface="Arial"/>
            </a:endParaRPr>
          </a:p>
        </p:txBody>
      </p:sp>
      <p:sp>
        <p:nvSpPr>
          <p:cNvPr id="19" name="Google Shape;82;p4">
            <a:extLst>
              <a:ext uri="{FF2B5EF4-FFF2-40B4-BE49-F238E27FC236}">
                <a16:creationId xmlns:a16="http://schemas.microsoft.com/office/drawing/2014/main" id="{100A966D-D812-CDA5-AF01-7C43B8E54E60}"/>
              </a:ext>
            </a:extLst>
          </p:cNvPr>
          <p:cNvSpPr/>
          <p:nvPr/>
        </p:nvSpPr>
        <p:spPr>
          <a:xfrm>
            <a:off x="4566166" y="5342480"/>
            <a:ext cx="3439316" cy="1131117"/>
          </a:xfrm>
          <a:prstGeom prst="rect">
            <a:avLst/>
          </a:prstGeom>
          <a:noFill/>
          <a:ln w="28575" cap="flat" cmpd="sng">
            <a:solidFill>
              <a:srgbClr val="FE97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 name="Google Shape;82;p4">
            <a:extLst>
              <a:ext uri="{FF2B5EF4-FFF2-40B4-BE49-F238E27FC236}">
                <a16:creationId xmlns:a16="http://schemas.microsoft.com/office/drawing/2014/main" id="{D29277ED-62CD-E267-27DB-1A4737D65F06}"/>
              </a:ext>
            </a:extLst>
          </p:cNvPr>
          <p:cNvSpPr/>
          <p:nvPr/>
        </p:nvSpPr>
        <p:spPr>
          <a:xfrm>
            <a:off x="8611658" y="4534085"/>
            <a:ext cx="3203887" cy="1310903"/>
          </a:xfrm>
          <a:prstGeom prst="rect">
            <a:avLst/>
          </a:prstGeom>
          <a:noFill/>
          <a:ln w="28575" cap="flat" cmpd="sng">
            <a:solidFill>
              <a:srgbClr val="FE97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73998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1869"/>
          <a:stretch/>
        </p:blipFill>
        <p:spPr>
          <a:xfrm>
            <a:off x="1606148" y="1742995"/>
            <a:ext cx="10237806" cy="4965974"/>
          </a:xfrm>
          <a:prstGeom prst="rect">
            <a:avLst/>
          </a:prstGeom>
        </p:spPr>
      </p:pic>
      <p:sp>
        <p:nvSpPr>
          <p:cNvPr id="11" name="Rectangle 10"/>
          <p:cNvSpPr/>
          <p:nvPr/>
        </p:nvSpPr>
        <p:spPr>
          <a:xfrm>
            <a:off x="11182280" y="1742995"/>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3" name="Rectangle 12"/>
          <p:cNvSpPr/>
          <p:nvPr/>
        </p:nvSpPr>
        <p:spPr>
          <a:xfrm>
            <a:off x="3071192" y="5230011"/>
            <a:ext cx="1215414" cy="436982"/>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8" name="Rectangular Callout 17"/>
          <p:cNvSpPr/>
          <p:nvPr/>
        </p:nvSpPr>
        <p:spPr>
          <a:xfrm flipH="1">
            <a:off x="10752917" y="3495164"/>
            <a:ext cx="936000" cy="523220"/>
          </a:xfrm>
          <a:prstGeom prst="wedgeRectCallout">
            <a:avLst>
              <a:gd name="adj1" fmla="val 37939"/>
              <a:gd name="adj2" fmla="val 71577"/>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cancel</a:t>
            </a:r>
          </a:p>
        </p:txBody>
      </p:sp>
      <p:sp>
        <p:nvSpPr>
          <p:cNvPr id="19" name="Rectangular Callout 18"/>
          <p:cNvSpPr/>
          <p:nvPr/>
        </p:nvSpPr>
        <p:spPr>
          <a:xfrm flipH="1">
            <a:off x="8378687" y="3495164"/>
            <a:ext cx="2016000" cy="523220"/>
          </a:xfrm>
          <a:prstGeom prst="wedgeRectCallout">
            <a:avLst>
              <a:gd name="adj1" fmla="val 2286"/>
              <a:gd name="adj2" fmla="val 75568"/>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After selecting dates, click here to confirm</a:t>
            </a:r>
          </a:p>
        </p:txBody>
      </p:sp>
      <p:sp>
        <p:nvSpPr>
          <p:cNvPr id="20" name="Rectangular Callout 19"/>
          <p:cNvSpPr/>
          <p:nvPr/>
        </p:nvSpPr>
        <p:spPr>
          <a:xfrm flipH="1">
            <a:off x="455939" y="5279704"/>
            <a:ext cx="1150209" cy="307777"/>
          </a:xfrm>
          <a:prstGeom prst="wedgeRectCallout">
            <a:avLst>
              <a:gd name="adj1" fmla="val -62047"/>
              <a:gd name="adj2" fmla="val 86740"/>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Select dates</a:t>
            </a:r>
          </a:p>
        </p:txBody>
      </p:sp>
      <p:grpSp>
        <p:nvGrpSpPr>
          <p:cNvPr id="14" name="Group 13"/>
          <p:cNvGrpSpPr/>
          <p:nvPr/>
        </p:nvGrpSpPr>
        <p:grpSpPr>
          <a:xfrm>
            <a:off x="584306" y="728924"/>
            <a:ext cx="1548000" cy="948499"/>
            <a:chOff x="584306" y="728924"/>
            <a:chExt cx="1548000" cy="948499"/>
          </a:xfrm>
        </p:grpSpPr>
        <p:sp>
          <p:nvSpPr>
            <p:cNvPr id="15" name="Rectangle 14"/>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Adherence</a:t>
              </a:r>
            </a:p>
          </p:txBody>
        </p:sp>
        <p:sp>
          <p:nvSpPr>
            <p:cNvPr id="16" name="Rectangle 15"/>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17" name="Group 16"/>
          <p:cNvGrpSpPr/>
          <p:nvPr/>
        </p:nvGrpSpPr>
        <p:grpSpPr>
          <a:xfrm>
            <a:off x="2273003" y="689168"/>
            <a:ext cx="1976697" cy="974186"/>
            <a:chOff x="2051783" y="689168"/>
            <a:chExt cx="1976697" cy="974186"/>
          </a:xfrm>
        </p:grpSpPr>
        <p:sp>
          <p:nvSpPr>
            <p:cNvPr id="21" name="Rectangle 20"/>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Record Manual Dose</a:t>
              </a:r>
            </a:p>
          </p:txBody>
        </p:sp>
        <p:sp>
          <p:nvSpPr>
            <p:cNvPr id="22" name="Isosceles Triangle 21"/>
            <p:cNvSpPr/>
            <p:nvPr/>
          </p:nvSpPr>
          <p:spPr>
            <a:xfrm rot="5400000" flipH="1">
              <a:off x="2051783"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25" name="TextBox 24"/>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Manual Adherence update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00733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l="12023"/>
          <a:stretch/>
        </p:blipFill>
        <p:spPr>
          <a:xfrm>
            <a:off x="1621970" y="1746995"/>
            <a:ext cx="10219999" cy="4965974"/>
          </a:xfrm>
          <a:prstGeom prst="rect">
            <a:avLst/>
          </a:prstGeom>
        </p:spPr>
      </p:pic>
      <p:sp>
        <p:nvSpPr>
          <p:cNvPr id="11" name="Rectangle 10"/>
          <p:cNvSpPr/>
          <p:nvPr/>
        </p:nvSpPr>
        <p:spPr>
          <a:xfrm>
            <a:off x="11182280" y="1742995"/>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5" name="Picture 14"/>
          <p:cNvPicPr>
            <a:picLocks noChangeAspect="1"/>
          </p:cNvPicPr>
          <p:nvPr/>
        </p:nvPicPr>
        <p:blipFill>
          <a:blip r:embed="rId3"/>
          <a:stretch>
            <a:fillRect/>
          </a:stretch>
        </p:blipFill>
        <p:spPr>
          <a:xfrm>
            <a:off x="3869533" y="3305038"/>
            <a:ext cx="4586674" cy="2450310"/>
          </a:xfrm>
          <a:prstGeom prst="rect">
            <a:avLst/>
          </a:prstGeom>
          <a:ln>
            <a:solidFill>
              <a:schemeClr val="bg1">
                <a:lumMod val="85000"/>
              </a:schemeClr>
            </a:solidFill>
          </a:ln>
        </p:spPr>
      </p:pic>
      <p:sp>
        <p:nvSpPr>
          <p:cNvPr id="16" name="Rectangle 15"/>
          <p:cNvSpPr/>
          <p:nvPr/>
        </p:nvSpPr>
        <p:spPr>
          <a:xfrm>
            <a:off x="3945835" y="3846442"/>
            <a:ext cx="4194314" cy="504000"/>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7" name="Rectangle 16"/>
          <p:cNvSpPr/>
          <p:nvPr/>
        </p:nvSpPr>
        <p:spPr>
          <a:xfrm>
            <a:off x="4028480" y="4574222"/>
            <a:ext cx="4320390" cy="408410"/>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Enter remarks here (if required)</a:t>
            </a:r>
          </a:p>
        </p:txBody>
      </p:sp>
      <p:sp>
        <p:nvSpPr>
          <p:cNvPr id="18" name="Rectangular Callout 17"/>
          <p:cNvSpPr/>
          <p:nvPr/>
        </p:nvSpPr>
        <p:spPr>
          <a:xfrm flipH="1">
            <a:off x="8571500" y="3272027"/>
            <a:ext cx="2268000" cy="738664"/>
          </a:xfrm>
          <a:prstGeom prst="wedgeRectCallout">
            <a:avLst>
              <a:gd name="adj1" fmla="val 63919"/>
              <a:gd name="adj2" fmla="val 37470"/>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In confirmation window, dates for which adherence is being updated is displayed</a:t>
            </a:r>
          </a:p>
        </p:txBody>
      </p:sp>
      <p:sp>
        <p:nvSpPr>
          <p:cNvPr id="19" name="Rectangular Callout 18"/>
          <p:cNvSpPr/>
          <p:nvPr/>
        </p:nvSpPr>
        <p:spPr>
          <a:xfrm flipH="1">
            <a:off x="4376057" y="5830040"/>
            <a:ext cx="1048698" cy="523220"/>
          </a:xfrm>
          <a:prstGeom prst="wedgeRectCallout">
            <a:avLst>
              <a:gd name="adj1" fmla="val -12328"/>
              <a:gd name="adj2" fmla="val -103157"/>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Click here to submit</a:t>
            </a:r>
          </a:p>
        </p:txBody>
      </p:sp>
      <p:grpSp>
        <p:nvGrpSpPr>
          <p:cNvPr id="20" name="Group 19"/>
          <p:cNvGrpSpPr/>
          <p:nvPr/>
        </p:nvGrpSpPr>
        <p:grpSpPr>
          <a:xfrm>
            <a:off x="584306" y="728924"/>
            <a:ext cx="1548000" cy="948499"/>
            <a:chOff x="584306" y="728924"/>
            <a:chExt cx="1548000" cy="948499"/>
          </a:xfrm>
        </p:grpSpPr>
        <p:sp>
          <p:nvSpPr>
            <p:cNvPr id="21" name="Rectangle 20"/>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Adherence</a:t>
              </a:r>
            </a:p>
          </p:txBody>
        </p:sp>
        <p:sp>
          <p:nvSpPr>
            <p:cNvPr id="22" name="Rectangle 21"/>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23" name="Group 22"/>
          <p:cNvGrpSpPr/>
          <p:nvPr/>
        </p:nvGrpSpPr>
        <p:grpSpPr>
          <a:xfrm>
            <a:off x="2265631" y="689168"/>
            <a:ext cx="1969325" cy="974186"/>
            <a:chOff x="2059155" y="689168"/>
            <a:chExt cx="1969325" cy="974186"/>
          </a:xfrm>
        </p:grpSpPr>
        <p:sp>
          <p:nvSpPr>
            <p:cNvPr id="24" name="Rectangle 23"/>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Record Manual Dose</a:t>
              </a:r>
            </a:p>
          </p:txBody>
        </p:sp>
        <p:sp>
          <p:nvSpPr>
            <p:cNvPr id="25" name="Isosceles Triangle 24"/>
            <p:cNvSpPr/>
            <p:nvPr/>
          </p:nvSpPr>
          <p:spPr>
            <a:xfrm rot="5400000" flipH="1">
              <a:off x="2059155" y="1150178"/>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28" name="TextBox 27"/>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Manual Adherence update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68219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2619"/>
          <a:stretch/>
        </p:blipFill>
        <p:spPr>
          <a:xfrm>
            <a:off x="1708270" y="1779555"/>
            <a:ext cx="10255033" cy="4804048"/>
          </a:xfrm>
          <a:prstGeom prst="rect">
            <a:avLst/>
          </a:prstGeom>
        </p:spPr>
      </p:pic>
      <p:sp>
        <p:nvSpPr>
          <p:cNvPr id="11" name="Rectangle 10"/>
          <p:cNvSpPr/>
          <p:nvPr/>
        </p:nvSpPr>
        <p:spPr>
          <a:xfrm>
            <a:off x="2964679" y="5211924"/>
            <a:ext cx="1371601" cy="395344"/>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Rectangle 11"/>
          <p:cNvSpPr/>
          <p:nvPr/>
        </p:nvSpPr>
        <p:spPr>
          <a:xfrm>
            <a:off x="11182280" y="1742995"/>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9" name="Rectangle 18"/>
          <p:cNvSpPr/>
          <p:nvPr/>
        </p:nvSpPr>
        <p:spPr>
          <a:xfrm>
            <a:off x="7082590" y="4571222"/>
            <a:ext cx="1371601" cy="39534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8" name="Group 17"/>
          <p:cNvGrpSpPr/>
          <p:nvPr/>
        </p:nvGrpSpPr>
        <p:grpSpPr>
          <a:xfrm>
            <a:off x="584306" y="728924"/>
            <a:ext cx="1548000" cy="948499"/>
            <a:chOff x="584306" y="728924"/>
            <a:chExt cx="1548000" cy="948499"/>
          </a:xfrm>
        </p:grpSpPr>
        <p:sp>
          <p:nvSpPr>
            <p:cNvPr id="21" name="Rectangle 20"/>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Adherence</a:t>
              </a:r>
            </a:p>
          </p:txBody>
        </p:sp>
        <p:sp>
          <p:nvSpPr>
            <p:cNvPr id="22" name="Rectangle 21"/>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23" name="Group 22"/>
          <p:cNvGrpSpPr/>
          <p:nvPr/>
        </p:nvGrpSpPr>
        <p:grpSpPr>
          <a:xfrm>
            <a:off x="2282406" y="689168"/>
            <a:ext cx="1996793" cy="974186"/>
            <a:chOff x="2031687" y="689168"/>
            <a:chExt cx="1996793" cy="974186"/>
          </a:xfrm>
        </p:grpSpPr>
        <p:sp>
          <p:nvSpPr>
            <p:cNvPr id="24" name="Rectangle 23"/>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Record Manual Dose</a:t>
              </a:r>
            </a:p>
          </p:txBody>
        </p:sp>
        <p:sp>
          <p:nvSpPr>
            <p:cNvPr id="25" name="Isosceles Triangle 24"/>
            <p:cNvSpPr/>
            <p:nvPr/>
          </p:nvSpPr>
          <p:spPr>
            <a:xfrm rot="5400000" flipH="1">
              <a:off x="2031687" y="1164442"/>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27" name="Rectangular Callout 26"/>
          <p:cNvSpPr/>
          <p:nvPr/>
        </p:nvSpPr>
        <p:spPr>
          <a:xfrm flipH="1">
            <a:off x="2964679" y="5957469"/>
            <a:ext cx="3085736" cy="738664"/>
          </a:xfrm>
          <a:prstGeom prst="wedgeRectCallout">
            <a:avLst>
              <a:gd name="adj1" fmla="val 36710"/>
              <a:gd name="adj2" fmla="val -106394"/>
            </a:avLst>
          </a:prstGeom>
          <a:solidFill>
            <a:schemeClr val="bg1"/>
          </a:solidFill>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Calendar updated with light green colour as manually updated as dose taken)</a:t>
            </a:r>
          </a:p>
        </p:txBody>
      </p:sp>
      <p:grpSp>
        <p:nvGrpSpPr>
          <p:cNvPr id="28" name="Group 27"/>
          <p:cNvGrpSpPr/>
          <p:nvPr/>
        </p:nvGrpSpPr>
        <p:grpSpPr>
          <a:xfrm>
            <a:off x="4573299" y="689168"/>
            <a:ext cx="2130101" cy="974186"/>
            <a:chOff x="2665295" y="689168"/>
            <a:chExt cx="2130101" cy="974186"/>
          </a:xfrm>
        </p:grpSpPr>
        <p:sp>
          <p:nvSpPr>
            <p:cNvPr id="29" name="Rectangle 28"/>
            <p:cNvSpPr/>
            <p:nvPr/>
          </p:nvSpPr>
          <p:spPr>
            <a:xfrm>
              <a:off x="3247396"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View Calendar</a:t>
              </a:r>
            </a:p>
          </p:txBody>
        </p:sp>
        <p:sp>
          <p:nvSpPr>
            <p:cNvPr id="30" name="Isosceles Triangle 29"/>
            <p:cNvSpPr/>
            <p:nvPr/>
          </p:nvSpPr>
          <p:spPr>
            <a:xfrm rot="5400000" flipH="1">
              <a:off x="2665295" y="1125329"/>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1" name="Rectangle 30"/>
            <p:cNvSpPr/>
            <p:nvPr/>
          </p:nvSpPr>
          <p:spPr>
            <a:xfrm>
              <a:off x="3625396"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32" name="TextBox 31"/>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Manual Adherence update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173903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12477"/>
          <a:stretch/>
        </p:blipFill>
        <p:spPr>
          <a:xfrm>
            <a:off x="1708271" y="1754154"/>
            <a:ext cx="10346880" cy="4777275"/>
          </a:xfrm>
          <a:prstGeom prst="rect">
            <a:avLst/>
          </a:prstGeom>
        </p:spPr>
      </p:pic>
      <p:sp>
        <p:nvSpPr>
          <p:cNvPr id="15" name="Rectangle 14"/>
          <p:cNvSpPr/>
          <p:nvPr/>
        </p:nvSpPr>
        <p:spPr>
          <a:xfrm>
            <a:off x="11216490" y="1801602"/>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6" name="Rectangle 15"/>
          <p:cNvSpPr/>
          <p:nvPr/>
        </p:nvSpPr>
        <p:spPr>
          <a:xfrm>
            <a:off x="4028480" y="5211924"/>
            <a:ext cx="1371601" cy="395344"/>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7" name="Rectangle 16"/>
          <p:cNvSpPr/>
          <p:nvPr/>
        </p:nvSpPr>
        <p:spPr>
          <a:xfrm>
            <a:off x="10612781" y="4608544"/>
            <a:ext cx="1371601" cy="395344"/>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18" name="Group 17"/>
          <p:cNvGrpSpPr/>
          <p:nvPr/>
        </p:nvGrpSpPr>
        <p:grpSpPr>
          <a:xfrm>
            <a:off x="584306" y="728924"/>
            <a:ext cx="1548000" cy="948499"/>
            <a:chOff x="584306" y="728924"/>
            <a:chExt cx="1548000" cy="948499"/>
          </a:xfrm>
        </p:grpSpPr>
        <p:sp>
          <p:nvSpPr>
            <p:cNvPr id="19" name="Rectangle 18"/>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Adherence</a:t>
              </a:r>
            </a:p>
          </p:txBody>
        </p:sp>
        <p:sp>
          <p:nvSpPr>
            <p:cNvPr id="20" name="Rectangle 19"/>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21" name="Group 20"/>
          <p:cNvGrpSpPr/>
          <p:nvPr/>
        </p:nvGrpSpPr>
        <p:grpSpPr>
          <a:xfrm>
            <a:off x="2300478" y="689168"/>
            <a:ext cx="1728002" cy="974186"/>
            <a:chOff x="2300478" y="689168"/>
            <a:chExt cx="1728002" cy="974186"/>
          </a:xfrm>
        </p:grpSpPr>
        <p:sp>
          <p:nvSpPr>
            <p:cNvPr id="22" name="Rectangle 21"/>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Record Manual Dose</a:t>
              </a:r>
            </a:p>
          </p:txBody>
        </p:sp>
        <p:sp>
          <p:nvSpPr>
            <p:cNvPr id="23" name="Isosceles Triangle 22"/>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4" name="Rectangle 23"/>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25" name="Group 24"/>
          <p:cNvGrpSpPr/>
          <p:nvPr/>
        </p:nvGrpSpPr>
        <p:grpSpPr>
          <a:xfrm>
            <a:off x="4208482" y="689168"/>
            <a:ext cx="1728002" cy="974186"/>
            <a:chOff x="2300478" y="689168"/>
            <a:chExt cx="1728002" cy="974186"/>
          </a:xfrm>
        </p:grpSpPr>
        <p:sp>
          <p:nvSpPr>
            <p:cNvPr id="26" name="Rectangle 25"/>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View Calendar</a:t>
              </a:r>
            </a:p>
          </p:txBody>
        </p:sp>
        <p:sp>
          <p:nvSpPr>
            <p:cNvPr id="27" name="Isosceles Triangle 26"/>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Rectangle 27"/>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30" name="Rectangular Callout 29"/>
          <p:cNvSpPr/>
          <p:nvPr/>
        </p:nvSpPr>
        <p:spPr>
          <a:xfrm flipH="1">
            <a:off x="2964679" y="5957469"/>
            <a:ext cx="3085736" cy="523220"/>
          </a:xfrm>
          <a:prstGeom prst="wedgeRectCallout">
            <a:avLst>
              <a:gd name="adj1" fmla="val -19657"/>
              <a:gd name="adj2" fmla="val -106394"/>
            </a:avLst>
          </a:prstGeom>
          <a:solidFill>
            <a:schemeClr val="bg1"/>
          </a:solidFill>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Calendar updated with maroon colour as manually  updated as missed dose)</a:t>
            </a:r>
          </a:p>
        </p:txBody>
      </p:sp>
      <p:sp>
        <p:nvSpPr>
          <p:cNvPr id="31" name="TextBox 30"/>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Manual Adherence update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900464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116486" y="807720"/>
            <a:ext cx="1791673" cy="772256"/>
            <a:chOff x="6029155" y="728924"/>
            <a:chExt cx="1791673" cy="934430"/>
          </a:xfrm>
        </p:grpSpPr>
        <p:sp>
          <p:nvSpPr>
            <p:cNvPr id="15" name="Rectangle 14"/>
            <p:cNvSpPr/>
            <p:nvPr/>
          </p:nvSpPr>
          <p:spPr>
            <a:xfrm>
              <a:off x="6272828"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Tags</a:t>
              </a:r>
            </a:p>
          </p:txBody>
        </p:sp>
        <p:sp>
          <p:nvSpPr>
            <p:cNvPr id="16" name="Rectangle 15"/>
            <p:cNvSpPr/>
            <p:nvPr/>
          </p:nvSpPr>
          <p:spPr>
            <a:xfrm>
              <a:off x="6681363" y="728924"/>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sp>
          <p:nvSpPr>
            <p:cNvPr id="17" name="Isosceles Triangle 16"/>
            <p:cNvSpPr/>
            <p:nvPr/>
          </p:nvSpPr>
          <p:spPr>
            <a:xfrm rot="5400000" flipH="1">
              <a:off x="6029155"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sp>
        <p:nvSpPr>
          <p:cNvPr id="19" name="Rectangle 18"/>
          <p:cNvSpPr/>
          <p:nvPr/>
        </p:nvSpPr>
        <p:spPr>
          <a:xfrm>
            <a:off x="11216490" y="1801602"/>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0" name="Picture 19"/>
          <p:cNvPicPr>
            <a:picLocks noChangeAspect="1"/>
          </p:cNvPicPr>
          <p:nvPr/>
        </p:nvPicPr>
        <p:blipFill rotWithShape="1">
          <a:blip r:embed="rId2"/>
          <a:srcRect l="12529"/>
          <a:stretch/>
        </p:blipFill>
        <p:spPr>
          <a:xfrm>
            <a:off x="1708271" y="1801602"/>
            <a:ext cx="10297116" cy="4692504"/>
          </a:xfrm>
          <a:prstGeom prst="rect">
            <a:avLst/>
          </a:prstGeom>
        </p:spPr>
      </p:pic>
      <p:sp>
        <p:nvSpPr>
          <p:cNvPr id="21" name="Rectangle 20"/>
          <p:cNvSpPr/>
          <p:nvPr/>
        </p:nvSpPr>
        <p:spPr>
          <a:xfrm>
            <a:off x="11126294" y="1801602"/>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3573624" y="5113176"/>
            <a:ext cx="753336" cy="450003"/>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6" name="Rectangular Callout 35"/>
          <p:cNvSpPr/>
          <p:nvPr/>
        </p:nvSpPr>
        <p:spPr>
          <a:xfrm flipH="1">
            <a:off x="256702" y="5113176"/>
            <a:ext cx="1319138" cy="523220"/>
          </a:xfrm>
          <a:prstGeom prst="wedgeRectCallout">
            <a:avLst>
              <a:gd name="adj1" fmla="val -80094"/>
              <a:gd name="adj2" fmla="val -525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Select dates to be tagged</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4" name="TextBox 23"/>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Manual Adherence update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25" name="Group 24"/>
          <p:cNvGrpSpPr/>
          <p:nvPr/>
        </p:nvGrpSpPr>
        <p:grpSpPr>
          <a:xfrm>
            <a:off x="584306" y="728924"/>
            <a:ext cx="1548000" cy="948499"/>
            <a:chOff x="584306" y="728924"/>
            <a:chExt cx="1548000" cy="948499"/>
          </a:xfrm>
        </p:grpSpPr>
        <p:sp>
          <p:nvSpPr>
            <p:cNvPr id="26" name="Rectangle 25"/>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Adherence</a:t>
              </a:r>
            </a:p>
          </p:txBody>
        </p:sp>
        <p:sp>
          <p:nvSpPr>
            <p:cNvPr id="27" name="Rectangle 26"/>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28" name="Group 27"/>
          <p:cNvGrpSpPr/>
          <p:nvPr/>
        </p:nvGrpSpPr>
        <p:grpSpPr>
          <a:xfrm>
            <a:off x="2300478" y="689168"/>
            <a:ext cx="1728002" cy="974186"/>
            <a:chOff x="2300478" y="689168"/>
            <a:chExt cx="1728002" cy="974186"/>
          </a:xfrm>
        </p:grpSpPr>
        <p:sp>
          <p:nvSpPr>
            <p:cNvPr id="29" name="Rectangle 28"/>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Record Manual Dose</a:t>
              </a:r>
            </a:p>
          </p:txBody>
        </p:sp>
        <p:sp>
          <p:nvSpPr>
            <p:cNvPr id="30" name="Isosceles Triangle 29"/>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1" name="Rectangle 30"/>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32" name="Group 31"/>
          <p:cNvGrpSpPr/>
          <p:nvPr/>
        </p:nvGrpSpPr>
        <p:grpSpPr>
          <a:xfrm>
            <a:off x="4208482" y="689168"/>
            <a:ext cx="1728002" cy="974186"/>
            <a:chOff x="2300478" y="689168"/>
            <a:chExt cx="1728002" cy="974186"/>
          </a:xfrm>
        </p:grpSpPr>
        <p:sp>
          <p:nvSpPr>
            <p:cNvPr id="33" name="Rectangle 32"/>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View Calendar</a:t>
              </a:r>
            </a:p>
          </p:txBody>
        </p:sp>
        <p:sp>
          <p:nvSpPr>
            <p:cNvPr id="34" name="Isosceles Triangle 33"/>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5" name="Rectangle 34"/>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Tree>
    <p:extLst>
      <p:ext uri="{BB962C8B-B14F-4D97-AF65-F5344CB8AC3E}">
        <p14:creationId xmlns:p14="http://schemas.microsoft.com/office/powerpoint/2010/main" val="18378780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116486" y="726633"/>
            <a:ext cx="1791673" cy="934430"/>
            <a:chOff x="6029155" y="728924"/>
            <a:chExt cx="1791673" cy="934430"/>
          </a:xfrm>
        </p:grpSpPr>
        <p:sp>
          <p:nvSpPr>
            <p:cNvPr id="30" name="Rectangle 29"/>
            <p:cNvSpPr/>
            <p:nvPr/>
          </p:nvSpPr>
          <p:spPr>
            <a:xfrm>
              <a:off x="6272828"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Tags</a:t>
              </a:r>
            </a:p>
          </p:txBody>
        </p:sp>
        <p:sp>
          <p:nvSpPr>
            <p:cNvPr id="33" name="Rectangle 32"/>
            <p:cNvSpPr/>
            <p:nvPr/>
          </p:nvSpPr>
          <p:spPr>
            <a:xfrm>
              <a:off x="6681363" y="728924"/>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sp>
          <p:nvSpPr>
            <p:cNvPr id="37" name="Isosceles Triangle 36"/>
            <p:cNvSpPr/>
            <p:nvPr/>
          </p:nvSpPr>
          <p:spPr>
            <a:xfrm rot="5400000" flipH="1">
              <a:off x="6029155"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grpSp>
        <p:nvGrpSpPr>
          <p:cNvPr id="38" name="Group 37"/>
          <p:cNvGrpSpPr/>
          <p:nvPr/>
        </p:nvGrpSpPr>
        <p:grpSpPr>
          <a:xfrm>
            <a:off x="584306" y="728924"/>
            <a:ext cx="1548000" cy="948499"/>
            <a:chOff x="584306" y="728924"/>
            <a:chExt cx="1548000" cy="948499"/>
          </a:xfrm>
        </p:grpSpPr>
        <p:sp>
          <p:nvSpPr>
            <p:cNvPr id="39" name="Rectangle 38"/>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Adherence</a:t>
              </a:r>
            </a:p>
          </p:txBody>
        </p:sp>
        <p:sp>
          <p:nvSpPr>
            <p:cNvPr id="40" name="Rectangle 39"/>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41" name="Group 40"/>
          <p:cNvGrpSpPr/>
          <p:nvPr/>
        </p:nvGrpSpPr>
        <p:grpSpPr>
          <a:xfrm>
            <a:off x="2300478" y="689168"/>
            <a:ext cx="1728002" cy="974186"/>
            <a:chOff x="2300478" y="689168"/>
            <a:chExt cx="1728002" cy="974186"/>
          </a:xfrm>
        </p:grpSpPr>
        <p:sp>
          <p:nvSpPr>
            <p:cNvPr id="42" name="Rectangle 41"/>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Record Manual Dose</a:t>
              </a:r>
            </a:p>
          </p:txBody>
        </p:sp>
        <p:sp>
          <p:nvSpPr>
            <p:cNvPr id="43" name="Isosceles Triangle 42"/>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4" name="Rectangle 43"/>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45" name="Group 44"/>
          <p:cNvGrpSpPr/>
          <p:nvPr/>
        </p:nvGrpSpPr>
        <p:grpSpPr>
          <a:xfrm>
            <a:off x="4208482" y="689168"/>
            <a:ext cx="1728002" cy="974186"/>
            <a:chOff x="2300478" y="689168"/>
            <a:chExt cx="1728002" cy="974186"/>
          </a:xfrm>
        </p:grpSpPr>
        <p:sp>
          <p:nvSpPr>
            <p:cNvPr id="46" name="Rectangle 45"/>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View Calendar</a:t>
              </a:r>
            </a:p>
          </p:txBody>
        </p:sp>
        <p:sp>
          <p:nvSpPr>
            <p:cNvPr id="47" name="Isosceles Triangle 46"/>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8" name="Rectangle 47"/>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19" name="Rectangle 18"/>
          <p:cNvSpPr/>
          <p:nvPr/>
        </p:nvSpPr>
        <p:spPr>
          <a:xfrm>
            <a:off x="11216490" y="1801602"/>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0" name="Picture 19"/>
          <p:cNvPicPr>
            <a:picLocks noChangeAspect="1"/>
          </p:cNvPicPr>
          <p:nvPr/>
        </p:nvPicPr>
        <p:blipFill>
          <a:blip r:embed="rId2"/>
          <a:stretch>
            <a:fillRect/>
          </a:stretch>
        </p:blipFill>
        <p:spPr>
          <a:xfrm>
            <a:off x="233264" y="1801602"/>
            <a:ext cx="11772123" cy="4692504"/>
          </a:xfrm>
          <a:prstGeom prst="rect">
            <a:avLst/>
          </a:prstGeom>
        </p:spPr>
      </p:pic>
      <p:sp>
        <p:nvSpPr>
          <p:cNvPr id="21" name="Rectangle 20"/>
          <p:cNvSpPr/>
          <p:nvPr/>
        </p:nvSpPr>
        <p:spPr>
          <a:xfrm>
            <a:off x="11126294" y="1801602"/>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3" name="Rectangle 22"/>
          <p:cNvSpPr/>
          <p:nvPr/>
        </p:nvSpPr>
        <p:spPr>
          <a:xfrm>
            <a:off x="3573624" y="5113176"/>
            <a:ext cx="753336" cy="450003"/>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4" name="Rectangle 33"/>
          <p:cNvSpPr/>
          <p:nvPr/>
        </p:nvSpPr>
        <p:spPr>
          <a:xfrm>
            <a:off x="5284296" y="4561113"/>
            <a:ext cx="1289192" cy="511666"/>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3" name="Picture 2"/>
          <p:cNvPicPr>
            <a:picLocks noChangeAspect="1"/>
          </p:cNvPicPr>
          <p:nvPr/>
        </p:nvPicPr>
        <p:blipFill rotWithShape="1">
          <a:blip r:embed="rId3"/>
          <a:srcRect l="1021" r="1678"/>
          <a:stretch/>
        </p:blipFill>
        <p:spPr>
          <a:xfrm>
            <a:off x="3101009" y="1545973"/>
            <a:ext cx="5903843" cy="3895725"/>
          </a:xfrm>
          <a:prstGeom prst="rect">
            <a:avLst/>
          </a:prstGeom>
          <a:ln>
            <a:solidFill>
              <a:schemeClr val="bg1">
                <a:lumMod val="75000"/>
              </a:schemeClr>
            </a:solidFill>
          </a:ln>
        </p:spPr>
      </p:pic>
      <p:sp>
        <p:nvSpPr>
          <p:cNvPr id="32" name="Rectangular Callout 31"/>
          <p:cNvSpPr/>
          <p:nvPr/>
        </p:nvSpPr>
        <p:spPr>
          <a:xfrm flipH="1">
            <a:off x="9316868" y="2970615"/>
            <a:ext cx="1188000" cy="523220"/>
          </a:xfrm>
          <a:prstGeom prst="wedgeRectCallout">
            <a:avLst>
              <a:gd name="adj1" fmla="val 115050"/>
              <a:gd name="adj2" fmla="val 31622"/>
            </a:avLst>
          </a:prstGeom>
          <a:solidFill>
            <a:schemeClr val="bg1"/>
          </a:solidFill>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Can select multiple tags</a:t>
            </a:r>
          </a:p>
        </p:txBody>
      </p:sp>
      <p:sp>
        <p:nvSpPr>
          <p:cNvPr id="36" name="Rectangle 35"/>
          <p:cNvSpPr/>
          <p:nvPr/>
        </p:nvSpPr>
        <p:spPr>
          <a:xfrm>
            <a:off x="5243406" y="4745573"/>
            <a:ext cx="1289192" cy="511666"/>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7" name="TextBox 26"/>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Manual Adherence update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960771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95942" y="1763485"/>
            <a:ext cx="11887201" cy="4861249"/>
          </a:xfrm>
          <a:prstGeom prst="rect">
            <a:avLst/>
          </a:prstGeom>
        </p:spPr>
      </p:pic>
      <p:sp>
        <p:nvSpPr>
          <p:cNvPr id="20" name="Rectangle 19"/>
          <p:cNvSpPr/>
          <p:nvPr/>
        </p:nvSpPr>
        <p:spPr>
          <a:xfrm>
            <a:off x="11126294" y="1801602"/>
            <a:ext cx="788897" cy="25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1" name="Rectangle 20"/>
          <p:cNvSpPr/>
          <p:nvPr/>
        </p:nvSpPr>
        <p:spPr>
          <a:xfrm>
            <a:off x="3948964" y="5799372"/>
            <a:ext cx="1854678" cy="376517"/>
          </a:xfrm>
          <a:prstGeom prst="rect">
            <a:avLst/>
          </a:prstGeom>
          <a:noFill/>
          <a:ln w="28575">
            <a:solidFill>
              <a:srgbClr val="FE7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2" name="Rectangular Callout 21"/>
          <p:cNvSpPr/>
          <p:nvPr/>
        </p:nvSpPr>
        <p:spPr>
          <a:xfrm flipH="1">
            <a:off x="6317155" y="5799372"/>
            <a:ext cx="1656000" cy="523220"/>
          </a:xfrm>
          <a:prstGeom prst="wedgeRectCallout">
            <a:avLst>
              <a:gd name="adj1" fmla="val 81964"/>
              <a:gd name="adj2" fmla="val 885"/>
            </a:avLst>
          </a:prstGeom>
          <a:solidFill>
            <a:schemeClr val="bg1"/>
          </a:solidFill>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rPr>
              <a:t>On hovering mouse tags are displayed</a:t>
            </a:r>
          </a:p>
        </p:txBody>
      </p:sp>
      <p:sp>
        <p:nvSpPr>
          <p:cNvPr id="23" name="TextBox 22"/>
          <p:cNvSpPr txBox="1"/>
          <p:nvPr/>
        </p:nvSpPr>
        <p:spPr>
          <a:xfrm>
            <a:off x="2653748" y="0"/>
            <a:ext cx="71959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Manual Adherence update</a:t>
            </a:r>
            <a:endParaRPr kumimoji="0" lang="en-IN"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24" name="Group 23"/>
          <p:cNvGrpSpPr/>
          <p:nvPr/>
        </p:nvGrpSpPr>
        <p:grpSpPr>
          <a:xfrm>
            <a:off x="6116486" y="726633"/>
            <a:ext cx="1791673" cy="934430"/>
            <a:chOff x="6029155" y="728924"/>
            <a:chExt cx="1791673" cy="934430"/>
          </a:xfrm>
        </p:grpSpPr>
        <p:sp>
          <p:nvSpPr>
            <p:cNvPr id="25" name="Rectangle 24"/>
            <p:cNvSpPr/>
            <p:nvPr/>
          </p:nvSpPr>
          <p:spPr>
            <a:xfrm>
              <a:off x="6272828"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Add Tags (optional)</a:t>
              </a:r>
            </a:p>
          </p:txBody>
        </p:sp>
        <p:sp>
          <p:nvSpPr>
            <p:cNvPr id="26" name="Rectangle 25"/>
            <p:cNvSpPr/>
            <p:nvPr/>
          </p:nvSpPr>
          <p:spPr>
            <a:xfrm>
              <a:off x="6681363" y="728924"/>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sp>
          <p:nvSpPr>
            <p:cNvPr id="27" name="Isosceles Triangle 26"/>
            <p:cNvSpPr/>
            <p:nvPr/>
          </p:nvSpPr>
          <p:spPr>
            <a:xfrm rot="5400000" flipH="1">
              <a:off x="6029155"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grpSp>
        <p:nvGrpSpPr>
          <p:cNvPr id="28" name="Group 27"/>
          <p:cNvGrpSpPr/>
          <p:nvPr/>
        </p:nvGrpSpPr>
        <p:grpSpPr>
          <a:xfrm>
            <a:off x="584306" y="728924"/>
            <a:ext cx="1548000" cy="948499"/>
            <a:chOff x="584306" y="728924"/>
            <a:chExt cx="1548000" cy="948499"/>
          </a:xfrm>
        </p:grpSpPr>
        <p:sp>
          <p:nvSpPr>
            <p:cNvPr id="29" name="Rectangle 28"/>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Adherence</a:t>
              </a:r>
            </a:p>
          </p:txBody>
        </p:sp>
        <p:sp>
          <p:nvSpPr>
            <p:cNvPr id="30" name="Rectangle 29"/>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31" name="Group 30"/>
          <p:cNvGrpSpPr/>
          <p:nvPr/>
        </p:nvGrpSpPr>
        <p:grpSpPr>
          <a:xfrm>
            <a:off x="2300478" y="689168"/>
            <a:ext cx="1728002" cy="974186"/>
            <a:chOff x="2300478" y="689168"/>
            <a:chExt cx="1728002" cy="974186"/>
          </a:xfrm>
        </p:grpSpPr>
        <p:sp>
          <p:nvSpPr>
            <p:cNvPr id="32" name="Rectangle 31"/>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Record Manual Dose</a:t>
              </a:r>
            </a:p>
          </p:txBody>
        </p:sp>
        <p:sp>
          <p:nvSpPr>
            <p:cNvPr id="33" name="Isosceles Triangle 32"/>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4" name="Rectangle 33"/>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35" name="Group 34"/>
          <p:cNvGrpSpPr/>
          <p:nvPr/>
        </p:nvGrpSpPr>
        <p:grpSpPr>
          <a:xfrm>
            <a:off x="4208482" y="689168"/>
            <a:ext cx="1728002" cy="974186"/>
            <a:chOff x="2300478" y="689168"/>
            <a:chExt cx="1728002" cy="974186"/>
          </a:xfrm>
        </p:grpSpPr>
        <p:sp>
          <p:nvSpPr>
            <p:cNvPr id="36" name="Rectangle 35"/>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View Calendar</a:t>
              </a:r>
            </a:p>
          </p:txBody>
        </p:sp>
        <p:sp>
          <p:nvSpPr>
            <p:cNvPr id="37" name="Isosceles Triangle 36"/>
            <p:cNvSpPr/>
            <p:nvPr/>
          </p:nvSpPr>
          <p:spPr>
            <a:xfrm rot="5400000" flipH="1">
              <a:off x="2300478"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8" name="Rectangle 37"/>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39" name="Group 38"/>
          <p:cNvGrpSpPr/>
          <p:nvPr/>
        </p:nvGrpSpPr>
        <p:grpSpPr>
          <a:xfrm>
            <a:off x="8058005" y="726633"/>
            <a:ext cx="1791673" cy="934430"/>
            <a:chOff x="6029155" y="728924"/>
            <a:chExt cx="1791673" cy="934430"/>
          </a:xfrm>
        </p:grpSpPr>
        <p:sp>
          <p:nvSpPr>
            <p:cNvPr id="40" name="Rectangle 39"/>
            <p:cNvSpPr/>
            <p:nvPr/>
          </p:nvSpPr>
          <p:spPr>
            <a:xfrm>
              <a:off x="6272828"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View Tags</a:t>
              </a:r>
            </a:p>
          </p:txBody>
        </p:sp>
        <p:sp>
          <p:nvSpPr>
            <p:cNvPr id="41" name="Rectangle 40"/>
            <p:cNvSpPr/>
            <p:nvPr/>
          </p:nvSpPr>
          <p:spPr>
            <a:xfrm>
              <a:off x="6681363" y="728924"/>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sp>
          <p:nvSpPr>
            <p:cNvPr id="42" name="Isosceles Triangle 41"/>
            <p:cNvSpPr/>
            <p:nvPr/>
          </p:nvSpPr>
          <p:spPr>
            <a:xfrm rot="5400000" flipH="1">
              <a:off x="6029155"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7088384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Adherence Monitoring in Ni-kshay Version 2.0</a:t>
            </a:r>
            <a:endParaRPr lang="en-US"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p:txBody>
          <a:bodyPr anchor="t">
            <a:normAutofit/>
          </a:bodyPr>
          <a:lstStyle/>
          <a:p>
            <a:pPr marL="444500" lvl="1" indent="-444500" defTabSz="826252">
              <a:lnSpc>
                <a:spcPct val="130000"/>
              </a:lnSpc>
              <a:spcBef>
                <a:spcPct val="20000"/>
              </a:spcBef>
              <a:buClr>
                <a:srgbClr val="0099FF"/>
              </a:buClr>
              <a:buSzPct val="70000"/>
              <a:buFont typeface="Arial" pitchFamily="34" charset="0"/>
              <a:buChar char="►"/>
            </a:pPr>
            <a:r>
              <a:rPr lang="en-IN" sz="2000" dirty="0">
                <a:solidFill>
                  <a:schemeClr val="tx1"/>
                </a:solidFill>
              </a:rPr>
              <a:t>In Ni-kshay Version 2.0, one can monitor adherence in the following ways:</a:t>
            </a:r>
          </a:p>
          <a:p>
            <a:pPr marL="742950" lvl="2" indent="-285750" defTabSz="826252">
              <a:lnSpc>
                <a:spcPct val="130000"/>
              </a:lnSpc>
              <a:spcBef>
                <a:spcPct val="20000"/>
              </a:spcBef>
              <a:buClr>
                <a:srgbClr val="0099FF"/>
              </a:buClr>
              <a:buSzPct val="70000"/>
              <a:buFont typeface="Wingdings" panose="05000000000000000000" pitchFamily="2" charset="2"/>
              <a:buChar char="§"/>
            </a:pPr>
            <a:r>
              <a:rPr lang="en-IN" sz="1800" dirty="0">
                <a:solidFill>
                  <a:schemeClr val="tx1"/>
                </a:solidFill>
              </a:rPr>
              <a:t>Using On Treatment List (Notified)  in Web Dashboard (NOT AVAILABLE IN MOBILE)</a:t>
            </a:r>
          </a:p>
          <a:p>
            <a:pPr marL="742950" lvl="2" indent="-285750" defTabSz="826252">
              <a:lnSpc>
                <a:spcPct val="130000"/>
              </a:lnSpc>
              <a:spcBef>
                <a:spcPct val="20000"/>
              </a:spcBef>
              <a:buClr>
                <a:srgbClr val="0099FF"/>
              </a:buClr>
              <a:buSzPct val="70000"/>
              <a:buFont typeface="Wingdings" panose="05000000000000000000" pitchFamily="2" charset="2"/>
              <a:buChar char="§"/>
            </a:pPr>
            <a:r>
              <a:rPr lang="en-IN" sz="1800" dirty="0">
                <a:solidFill>
                  <a:schemeClr val="tx1"/>
                </a:solidFill>
              </a:rPr>
              <a:t>Using Patient Page in Web Dashboard</a:t>
            </a:r>
          </a:p>
          <a:p>
            <a:pPr marL="742950" lvl="2" indent="-285750" defTabSz="826252">
              <a:lnSpc>
                <a:spcPct val="130000"/>
              </a:lnSpc>
              <a:spcBef>
                <a:spcPct val="20000"/>
              </a:spcBef>
              <a:buClr>
                <a:srgbClr val="0099FF"/>
              </a:buClr>
              <a:buSzPct val="70000"/>
              <a:buFont typeface="Wingdings" panose="05000000000000000000" pitchFamily="2" charset="2"/>
              <a:buChar char="§"/>
            </a:pPr>
            <a:r>
              <a:rPr lang="en-IN" sz="1800" dirty="0">
                <a:solidFill>
                  <a:schemeClr val="tx1"/>
                </a:solidFill>
              </a:rPr>
              <a:t>Using Notification Report in Web Dashboard</a:t>
            </a:r>
          </a:p>
          <a:p>
            <a:pPr marL="742950" lvl="2" indent="-285750" defTabSz="826252">
              <a:lnSpc>
                <a:spcPct val="130000"/>
              </a:lnSpc>
              <a:spcBef>
                <a:spcPct val="20000"/>
              </a:spcBef>
              <a:buClr>
                <a:srgbClr val="0099FF"/>
              </a:buClr>
              <a:buSzPct val="70000"/>
              <a:buFont typeface="Wingdings" panose="05000000000000000000" pitchFamily="2" charset="2"/>
              <a:buChar char="§"/>
            </a:pPr>
            <a:endParaRPr lang="en-IN" sz="1800" dirty="0">
              <a:solidFill>
                <a:schemeClr val="tx1"/>
              </a:solidFill>
            </a:endParaRPr>
          </a:p>
          <a:p>
            <a:pPr marL="742950" lvl="2" indent="-285750" defTabSz="826252">
              <a:lnSpc>
                <a:spcPct val="130000"/>
              </a:lnSpc>
              <a:spcBef>
                <a:spcPct val="20000"/>
              </a:spcBef>
              <a:buClr>
                <a:srgbClr val="0099FF"/>
              </a:buClr>
              <a:buSzPct val="70000"/>
              <a:buFont typeface="Wingdings" panose="05000000000000000000" pitchFamily="2" charset="2"/>
              <a:buChar char="§"/>
            </a:pPr>
            <a:endParaRPr lang="en-IN" sz="1800" dirty="0">
              <a:solidFill>
                <a:schemeClr val="tx1"/>
              </a:solidFill>
            </a:endParaRPr>
          </a:p>
          <a:p>
            <a:pPr marL="901700" lvl="2" indent="-444500" defTabSz="826252">
              <a:lnSpc>
                <a:spcPct val="130000"/>
              </a:lnSpc>
              <a:spcBef>
                <a:spcPct val="20000"/>
              </a:spcBef>
              <a:buClr>
                <a:srgbClr val="0099FF"/>
              </a:buClr>
              <a:buSzPct val="70000"/>
              <a:buFont typeface="Wingdings" panose="05000000000000000000" pitchFamily="2" charset="2"/>
              <a:buChar char="§"/>
            </a:pPr>
            <a:endParaRPr lang="en-IN" sz="1800" dirty="0">
              <a:solidFill>
                <a:schemeClr val="tx1"/>
              </a:solidFill>
            </a:endParaRPr>
          </a:p>
        </p:txBody>
      </p:sp>
    </p:spTree>
    <p:extLst>
      <p:ext uri="{BB962C8B-B14F-4D97-AF65-F5344CB8AC3E}">
        <p14:creationId xmlns:p14="http://schemas.microsoft.com/office/powerpoint/2010/main" val="5860547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B88BF3-48A6-4D8C-9CBC-2E568F651140}"/>
              </a:ext>
            </a:extLst>
          </p:cNvPr>
          <p:cNvSpPr txBox="1"/>
          <p:nvPr/>
        </p:nvSpPr>
        <p:spPr>
          <a:xfrm>
            <a:off x="2595717" y="114726"/>
            <a:ext cx="116315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FFFFFF"/>
                </a:solidFill>
                <a:effectLst/>
                <a:uLnTx/>
                <a:uFillTx/>
                <a:latin typeface="Corbel" panose="020B0503020204020204"/>
                <a:ea typeface="+mn-ea"/>
                <a:cs typeface="+mn-cs"/>
              </a:rPr>
              <a:t>Adherence Monitoring - Using On Treatment Calendar in Web Dashboard</a:t>
            </a:r>
          </a:p>
        </p:txBody>
      </p:sp>
      <p:sp>
        <p:nvSpPr>
          <p:cNvPr id="8" name="Oval 7">
            <a:extLst>
              <a:ext uri="{FF2B5EF4-FFF2-40B4-BE49-F238E27FC236}">
                <a16:creationId xmlns:a16="http://schemas.microsoft.com/office/drawing/2014/main" id="{7827965D-60D9-4B72-889D-E8C21E3B20FC}"/>
              </a:ext>
            </a:extLst>
          </p:cNvPr>
          <p:cNvSpPr/>
          <p:nvPr/>
        </p:nvSpPr>
        <p:spPr>
          <a:xfrm>
            <a:off x="845576" y="4045976"/>
            <a:ext cx="1032387" cy="334296"/>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90BB23"/>
              </a:solidFill>
              <a:effectLst/>
              <a:uLnTx/>
              <a:uFillTx/>
              <a:latin typeface="Corbel" panose="020B0503020204020204"/>
              <a:ea typeface="+mn-ea"/>
              <a:cs typeface="+mn-cs"/>
            </a:endParaRPr>
          </a:p>
        </p:txBody>
      </p:sp>
      <p:sp>
        <p:nvSpPr>
          <p:cNvPr id="9" name="Arrow: Right 8">
            <a:extLst>
              <a:ext uri="{FF2B5EF4-FFF2-40B4-BE49-F238E27FC236}">
                <a16:creationId xmlns:a16="http://schemas.microsoft.com/office/drawing/2014/main" id="{BC07D7C0-A587-4D26-B95F-F2595447FF5B}"/>
              </a:ext>
            </a:extLst>
          </p:cNvPr>
          <p:cNvSpPr/>
          <p:nvPr/>
        </p:nvSpPr>
        <p:spPr>
          <a:xfrm>
            <a:off x="1956621" y="3991898"/>
            <a:ext cx="1278192" cy="44245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04CB7A85-BC78-4B5F-82A8-20996F9C896E}"/>
              </a:ext>
            </a:extLst>
          </p:cNvPr>
          <p:cNvSpPr txBox="1"/>
          <p:nvPr/>
        </p:nvSpPr>
        <p:spPr>
          <a:xfrm>
            <a:off x="206477" y="5440671"/>
            <a:ext cx="1143491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Step 1 – From Patient Management meu select On Treatment List (Notified) option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Step 2 – Select from Calendar/ List</a:t>
            </a:r>
          </a:p>
        </p:txBody>
      </p:sp>
      <p:pic>
        <p:nvPicPr>
          <p:cNvPr id="2" name="Picture 1">
            <a:extLst>
              <a:ext uri="{FF2B5EF4-FFF2-40B4-BE49-F238E27FC236}">
                <a16:creationId xmlns:a16="http://schemas.microsoft.com/office/drawing/2014/main" id="{83BF0F4B-58FC-4929-B00F-0FDE01EF4D93}"/>
              </a:ext>
            </a:extLst>
          </p:cNvPr>
          <p:cNvPicPr>
            <a:picLocks noChangeAspect="1"/>
          </p:cNvPicPr>
          <p:nvPr/>
        </p:nvPicPr>
        <p:blipFill>
          <a:blip r:embed="rId2"/>
          <a:stretch>
            <a:fillRect/>
          </a:stretch>
        </p:blipFill>
        <p:spPr>
          <a:xfrm>
            <a:off x="461793" y="1102073"/>
            <a:ext cx="11636506" cy="3992441"/>
          </a:xfrm>
          <a:prstGeom prst="rect">
            <a:avLst/>
          </a:prstGeom>
        </p:spPr>
      </p:pic>
      <p:sp>
        <p:nvSpPr>
          <p:cNvPr id="4" name="Rectangle 3">
            <a:extLst>
              <a:ext uri="{FF2B5EF4-FFF2-40B4-BE49-F238E27FC236}">
                <a16:creationId xmlns:a16="http://schemas.microsoft.com/office/drawing/2014/main" id="{3C5F7270-7AED-4682-9530-A1FAD10B5B54}"/>
              </a:ext>
            </a:extLst>
          </p:cNvPr>
          <p:cNvSpPr/>
          <p:nvPr/>
        </p:nvSpPr>
        <p:spPr>
          <a:xfrm>
            <a:off x="10428514" y="4136571"/>
            <a:ext cx="1748443" cy="838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9EAC519A-FF2E-4D70-9845-F69F273D7D13}"/>
              </a:ext>
            </a:extLst>
          </p:cNvPr>
          <p:cNvSpPr/>
          <p:nvPr/>
        </p:nvSpPr>
        <p:spPr>
          <a:xfrm>
            <a:off x="461793" y="3875314"/>
            <a:ext cx="1416170" cy="3342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24449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B88BF3-48A6-4D8C-9CBC-2E568F651140}"/>
              </a:ext>
            </a:extLst>
          </p:cNvPr>
          <p:cNvSpPr txBox="1"/>
          <p:nvPr/>
        </p:nvSpPr>
        <p:spPr>
          <a:xfrm>
            <a:off x="2595717" y="114726"/>
            <a:ext cx="116315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FFFFFF"/>
                </a:solidFill>
                <a:effectLst/>
                <a:uLnTx/>
                <a:uFillTx/>
                <a:latin typeface="Corbel" panose="020B0503020204020204"/>
                <a:ea typeface="+mn-ea"/>
                <a:cs typeface="+mn-cs"/>
              </a:rPr>
              <a:t>Adherence Monitoring - Using On Treatment Calendar in Web Dashboard</a:t>
            </a:r>
          </a:p>
        </p:txBody>
      </p:sp>
      <p:sp>
        <p:nvSpPr>
          <p:cNvPr id="10" name="TextBox 9">
            <a:extLst>
              <a:ext uri="{FF2B5EF4-FFF2-40B4-BE49-F238E27FC236}">
                <a16:creationId xmlns:a16="http://schemas.microsoft.com/office/drawing/2014/main" id="{04CB7A85-BC78-4B5F-82A8-20996F9C896E}"/>
              </a:ext>
            </a:extLst>
          </p:cNvPr>
          <p:cNvSpPr txBox="1"/>
          <p:nvPr/>
        </p:nvSpPr>
        <p:spPr>
          <a:xfrm>
            <a:off x="378540" y="5745560"/>
            <a:ext cx="1143491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Step 1 – From Patient Management meu select On Treatment List (Notified) option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0000"/>
                </a:solidFill>
                <a:effectLst/>
                <a:uLnTx/>
                <a:uFillTx/>
                <a:latin typeface="Corbel" panose="020B0503020204020204"/>
                <a:ea typeface="+mn-ea"/>
                <a:cs typeface="+mn-cs"/>
              </a:rPr>
              <a:t>Step 2 – Select from Calendar/ List</a:t>
            </a:r>
          </a:p>
        </p:txBody>
      </p:sp>
      <p:pic>
        <p:nvPicPr>
          <p:cNvPr id="3" name="Picture 2">
            <a:extLst>
              <a:ext uri="{FF2B5EF4-FFF2-40B4-BE49-F238E27FC236}">
                <a16:creationId xmlns:a16="http://schemas.microsoft.com/office/drawing/2014/main" id="{F3ECF932-D820-4CD9-905B-0169E6372E29}"/>
              </a:ext>
            </a:extLst>
          </p:cNvPr>
          <p:cNvPicPr>
            <a:picLocks noChangeAspect="1"/>
          </p:cNvPicPr>
          <p:nvPr/>
        </p:nvPicPr>
        <p:blipFill>
          <a:blip r:embed="rId2"/>
          <a:stretch>
            <a:fillRect/>
          </a:stretch>
        </p:blipFill>
        <p:spPr>
          <a:xfrm>
            <a:off x="702128" y="835208"/>
            <a:ext cx="10570029" cy="4910352"/>
          </a:xfrm>
          <a:prstGeom prst="rect">
            <a:avLst/>
          </a:prstGeom>
        </p:spPr>
      </p:pic>
    </p:spTree>
    <p:extLst>
      <p:ext uri="{BB962C8B-B14F-4D97-AF65-F5344CB8AC3E}">
        <p14:creationId xmlns:p14="http://schemas.microsoft.com/office/powerpoint/2010/main" val="32808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2" name="Google Shape;322;p12"/>
          <p:cNvSpPr txBox="1"/>
          <p:nvPr/>
        </p:nvSpPr>
        <p:spPr>
          <a:xfrm>
            <a:off x="2606722" y="0"/>
            <a:ext cx="9444252" cy="6975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Arial"/>
              <a:buNone/>
              <a:tabLst/>
              <a:defRPr/>
            </a:pPr>
            <a:r>
              <a:rPr kumimoji="0" lang="en-US" sz="3600" b="0" i="0" u="none" strike="noStrike" kern="0" cap="none" spc="0" normalizeH="0" baseline="0" noProof="0" dirty="0">
                <a:ln>
                  <a:noFill/>
                </a:ln>
                <a:solidFill>
                  <a:srgbClr val="FFFFFF"/>
                </a:solidFill>
                <a:effectLst/>
                <a:uLnTx/>
                <a:uFillTx/>
                <a:latin typeface="Corbel"/>
                <a:ea typeface="Corbel"/>
                <a:cs typeface="Corbel"/>
                <a:sym typeface="Corbel"/>
              </a:rPr>
              <a:t>Enter Treatment Details</a:t>
            </a:r>
            <a:endParaRPr kumimoji="0" lang="en-IN" sz="3600" b="0"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7" name="Google Shape;80;p4">
            <a:extLst>
              <a:ext uri="{FF2B5EF4-FFF2-40B4-BE49-F238E27FC236}">
                <a16:creationId xmlns:a16="http://schemas.microsoft.com/office/drawing/2014/main" id="{C943AD9E-0F4D-4398-A69D-571E21DA6E9A}"/>
              </a:ext>
            </a:extLst>
          </p:cNvPr>
          <p:cNvSpPr/>
          <p:nvPr/>
        </p:nvSpPr>
        <p:spPr>
          <a:xfrm>
            <a:off x="557412" y="798350"/>
            <a:ext cx="1842375" cy="717169"/>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Tx/>
              <a:buNone/>
              <a:tabLst/>
              <a:defRPr/>
            </a:pPr>
            <a:r>
              <a:rPr kumimoji="0" lang="en-IN" sz="1100" b="1" i="0" u="none" strike="noStrike" kern="0" cap="none" spc="0" normalizeH="0" baseline="0" noProof="0" dirty="0">
                <a:ln>
                  <a:noFill/>
                </a:ln>
                <a:solidFill>
                  <a:srgbClr val="FE8828"/>
                </a:solidFill>
                <a:effectLst/>
                <a:uLnTx/>
                <a:uFillTx/>
                <a:latin typeface="Arial"/>
                <a:ea typeface="Arial"/>
                <a:cs typeface="Arial"/>
                <a:sym typeface="Arial"/>
              </a:rPr>
              <a:t>Click on ‘Start Treatment’</a:t>
            </a:r>
            <a:endParaRPr kumimoji="0" lang="en-IN" sz="1100" b="0" i="0" u="none" strike="noStrike" kern="0" cap="none" spc="0" normalizeH="0" baseline="0" noProof="0" dirty="0">
              <a:ln>
                <a:noFill/>
              </a:ln>
              <a:solidFill>
                <a:srgbClr val="FE8828"/>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8" name="Google Shape;81;p4">
            <a:extLst>
              <a:ext uri="{FF2B5EF4-FFF2-40B4-BE49-F238E27FC236}">
                <a16:creationId xmlns:a16="http://schemas.microsoft.com/office/drawing/2014/main" id="{EFD86C59-5507-40D4-9AA9-601571FA20D9}"/>
              </a:ext>
            </a:extLst>
          </p:cNvPr>
          <p:cNvSpPr/>
          <p:nvPr/>
        </p:nvSpPr>
        <p:spPr>
          <a:xfrm>
            <a:off x="910841" y="555812"/>
            <a:ext cx="917960" cy="32272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1</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96;p5">
            <a:extLst>
              <a:ext uri="{FF2B5EF4-FFF2-40B4-BE49-F238E27FC236}">
                <a16:creationId xmlns:a16="http://schemas.microsoft.com/office/drawing/2014/main" id="{02B56F65-47D3-C03E-D1EC-3F43A7FB93BA}"/>
              </a:ext>
            </a:extLst>
          </p:cNvPr>
          <p:cNvSpPr/>
          <p:nvPr/>
        </p:nvSpPr>
        <p:spPr>
          <a:xfrm>
            <a:off x="2983360" y="798351"/>
            <a:ext cx="1859484" cy="717168"/>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100" b="1" i="0" u="none" strike="noStrike" kern="0" cap="none" spc="0" normalizeH="0" baseline="0" noProof="0" dirty="0">
                <a:ln>
                  <a:noFill/>
                </a:ln>
                <a:solidFill>
                  <a:srgbClr val="FE8828"/>
                </a:solidFill>
                <a:effectLst/>
                <a:uLnTx/>
                <a:uFillTx/>
                <a:latin typeface="Arial"/>
                <a:ea typeface="+mn-ea"/>
                <a:cs typeface="Arial"/>
                <a:sym typeface="Arial"/>
              </a:rPr>
              <a:t>Select  the ‘Type of Treatment’</a:t>
            </a: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3" name="Google Shape;97;p5">
            <a:extLst>
              <a:ext uri="{FF2B5EF4-FFF2-40B4-BE49-F238E27FC236}">
                <a16:creationId xmlns:a16="http://schemas.microsoft.com/office/drawing/2014/main" id="{6DF7D32A-5554-04FC-A425-CFD3CC418095}"/>
              </a:ext>
            </a:extLst>
          </p:cNvPr>
          <p:cNvSpPr/>
          <p:nvPr/>
        </p:nvSpPr>
        <p:spPr>
          <a:xfrm>
            <a:off x="3442836" y="604781"/>
            <a:ext cx="792000" cy="38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95;p5">
            <a:extLst>
              <a:ext uri="{FF2B5EF4-FFF2-40B4-BE49-F238E27FC236}">
                <a16:creationId xmlns:a16="http://schemas.microsoft.com/office/drawing/2014/main" id="{E7672DD3-3691-AE70-2444-E3564E09F342}"/>
              </a:ext>
            </a:extLst>
          </p:cNvPr>
          <p:cNvSpPr/>
          <p:nvPr/>
        </p:nvSpPr>
        <p:spPr>
          <a:xfrm rot="5400000" flipH="1">
            <a:off x="2459329" y="1004205"/>
            <a:ext cx="426607" cy="288000"/>
          </a:xfrm>
          <a:prstGeom prst="triangle">
            <a:avLst>
              <a:gd name="adj" fmla="val 50000"/>
            </a:avLst>
          </a:prstGeom>
          <a:solidFill>
            <a:srgbClr val="FE88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1155CC"/>
              </a:solidFill>
              <a:effectLst/>
              <a:uLnTx/>
              <a:uFillTx/>
              <a:latin typeface="Arial"/>
              <a:ea typeface="Arial"/>
              <a:cs typeface="Arial"/>
              <a:sym typeface="Arial"/>
            </a:endParaRPr>
          </a:p>
        </p:txBody>
      </p:sp>
      <p:sp>
        <p:nvSpPr>
          <p:cNvPr id="6" name="Google Shape;96;p5">
            <a:extLst>
              <a:ext uri="{FF2B5EF4-FFF2-40B4-BE49-F238E27FC236}">
                <a16:creationId xmlns:a16="http://schemas.microsoft.com/office/drawing/2014/main" id="{A22FD424-DF78-0707-6404-2D61E0BF719C}"/>
              </a:ext>
            </a:extLst>
          </p:cNvPr>
          <p:cNvSpPr/>
          <p:nvPr/>
        </p:nvSpPr>
        <p:spPr>
          <a:xfrm>
            <a:off x="5525677" y="798351"/>
            <a:ext cx="1859484" cy="717168"/>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IN" sz="1100" b="1" i="0" u="none" strike="noStrike" kern="0" cap="none" spc="0" normalizeH="0" baseline="0" noProof="0" dirty="0">
                <a:ln>
                  <a:noFill/>
                </a:ln>
                <a:solidFill>
                  <a:srgbClr val="FE8828"/>
                </a:solidFill>
                <a:effectLst/>
                <a:uLnTx/>
                <a:uFillTx/>
                <a:latin typeface="Arial"/>
                <a:ea typeface="+mn-ea"/>
                <a:cs typeface="Arial"/>
                <a:sym typeface="Arial"/>
              </a:rPr>
              <a:t>Select  the relevant Regimen</a:t>
            </a: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9" name="Google Shape;97;p5">
            <a:extLst>
              <a:ext uri="{FF2B5EF4-FFF2-40B4-BE49-F238E27FC236}">
                <a16:creationId xmlns:a16="http://schemas.microsoft.com/office/drawing/2014/main" id="{93841255-D37F-D55F-24C2-FA1E2AE11009}"/>
              </a:ext>
            </a:extLst>
          </p:cNvPr>
          <p:cNvSpPr/>
          <p:nvPr/>
        </p:nvSpPr>
        <p:spPr>
          <a:xfrm>
            <a:off x="5985153" y="604781"/>
            <a:ext cx="792000" cy="38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3</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95;p5">
            <a:extLst>
              <a:ext uri="{FF2B5EF4-FFF2-40B4-BE49-F238E27FC236}">
                <a16:creationId xmlns:a16="http://schemas.microsoft.com/office/drawing/2014/main" id="{096100BB-B32D-7808-CB8B-9033440ACF0C}"/>
              </a:ext>
            </a:extLst>
          </p:cNvPr>
          <p:cNvSpPr/>
          <p:nvPr/>
        </p:nvSpPr>
        <p:spPr>
          <a:xfrm rot="5400000" flipH="1">
            <a:off x="5001646" y="1004205"/>
            <a:ext cx="426607" cy="288000"/>
          </a:xfrm>
          <a:prstGeom prst="triangle">
            <a:avLst>
              <a:gd name="adj" fmla="val 50000"/>
            </a:avLst>
          </a:prstGeom>
          <a:solidFill>
            <a:srgbClr val="FE88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1155CC"/>
              </a:solidFill>
              <a:effectLst/>
              <a:uLnTx/>
              <a:uFillTx/>
              <a:latin typeface="Arial"/>
              <a:ea typeface="Arial"/>
              <a:cs typeface="Arial"/>
              <a:sym typeface="Arial"/>
            </a:endParaRPr>
          </a:p>
        </p:txBody>
      </p:sp>
      <p:pic>
        <p:nvPicPr>
          <p:cNvPr id="11" name="Picture 10">
            <a:extLst>
              <a:ext uri="{FF2B5EF4-FFF2-40B4-BE49-F238E27FC236}">
                <a16:creationId xmlns:a16="http://schemas.microsoft.com/office/drawing/2014/main" id="{419C8C99-2A99-8BDA-47AC-7B075C15B68E}"/>
              </a:ext>
            </a:extLst>
          </p:cNvPr>
          <p:cNvPicPr>
            <a:picLocks noChangeAspect="1"/>
          </p:cNvPicPr>
          <p:nvPr/>
        </p:nvPicPr>
        <p:blipFill>
          <a:blip r:embed="rId3"/>
          <a:stretch>
            <a:fillRect/>
          </a:stretch>
        </p:blipFill>
        <p:spPr>
          <a:xfrm>
            <a:off x="557412" y="1878957"/>
            <a:ext cx="10261095" cy="4715281"/>
          </a:xfrm>
          <a:prstGeom prst="rect">
            <a:avLst/>
          </a:prstGeom>
          <a:ln>
            <a:solidFill>
              <a:schemeClr val="tx1"/>
            </a:solidFill>
          </a:ln>
        </p:spPr>
      </p:pic>
      <p:sp>
        <p:nvSpPr>
          <p:cNvPr id="13" name="Google Shape;96;p5">
            <a:extLst>
              <a:ext uri="{FF2B5EF4-FFF2-40B4-BE49-F238E27FC236}">
                <a16:creationId xmlns:a16="http://schemas.microsoft.com/office/drawing/2014/main" id="{6A076B46-73D0-C53C-7CBD-2F7262C4134F}"/>
              </a:ext>
            </a:extLst>
          </p:cNvPr>
          <p:cNvSpPr/>
          <p:nvPr/>
        </p:nvSpPr>
        <p:spPr>
          <a:xfrm>
            <a:off x="8278898" y="798351"/>
            <a:ext cx="1859484" cy="717168"/>
          </a:xfrm>
          <a:prstGeom prst="rect">
            <a:avLst/>
          </a:prstGeom>
          <a:solidFill>
            <a:srgbClr val="FFFFFF"/>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E7A10"/>
              </a:buClr>
              <a:buSzPts val="1400"/>
              <a:buFont typeface="Arial"/>
              <a:buNone/>
              <a:tabLst/>
              <a:defRPr/>
            </a:pPr>
            <a:r>
              <a:rPr kumimoji="0" lang="en-US" sz="1100" b="1" i="0" u="none" strike="noStrike" kern="0" cap="none" spc="0" normalizeH="0" baseline="0" noProof="0" dirty="0">
                <a:ln>
                  <a:noFill/>
                </a:ln>
                <a:solidFill>
                  <a:srgbClr val="FE8828"/>
                </a:solidFill>
                <a:effectLst/>
                <a:uLnTx/>
                <a:uFillTx/>
                <a:latin typeface="Arial"/>
                <a:ea typeface="+mn-ea"/>
                <a:cs typeface="Arial"/>
                <a:sym typeface="Arial"/>
              </a:rPr>
              <a:t>C</a:t>
            </a:r>
            <a:r>
              <a:rPr kumimoji="0" lang="en-IN" sz="1100" b="1" i="0" u="none" strike="noStrike" kern="0" cap="none" spc="0" normalizeH="0" baseline="0" noProof="0" dirty="0">
                <a:ln>
                  <a:noFill/>
                </a:ln>
                <a:solidFill>
                  <a:srgbClr val="FE8828"/>
                </a:solidFill>
                <a:effectLst/>
                <a:uLnTx/>
                <a:uFillTx/>
                <a:latin typeface="Arial"/>
                <a:ea typeface="+mn-ea"/>
                <a:cs typeface="Arial"/>
                <a:sym typeface="Arial"/>
              </a:rPr>
              <a:t>lick on ‘Start Treatment’</a:t>
            </a:r>
            <a:endParaRPr kumimoji="0" sz="1100" b="0" i="0" u="none" strike="noStrike" kern="0" cap="none" spc="0" normalizeH="0" baseline="0" noProof="0" dirty="0">
              <a:ln>
                <a:noFill/>
              </a:ln>
              <a:solidFill>
                <a:srgbClr val="FE8828"/>
              </a:solidFill>
              <a:effectLst/>
              <a:uLnTx/>
              <a:uFillTx/>
              <a:latin typeface="Arial"/>
              <a:ea typeface="Arial"/>
              <a:cs typeface="Arial"/>
              <a:sym typeface="Arial"/>
            </a:endParaRPr>
          </a:p>
        </p:txBody>
      </p:sp>
      <p:sp>
        <p:nvSpPr>
          <p:cNvPr id="14" name="Google Shape;97;p5">
            <a:extLst>
              <a:ext uri="{FF2B5EF4-FFF2-40B4-BE49-F238E27FC236}">
                <a16:creationId xmlns:a16="http://schemas.microsoft.com/office/drawing/2014/main" id="{20A8575C-3231-493A-EC6D-9AFC7E463E0C}"/>
              </a:ext>
            </a:extLst>
          </p:cNvPr>
          <p:cNvSpPr/>
          <p:nvPr/>
        </p:nvSpPr>
        <p:spPr>
          <a:xfrm>
            <a:off x="8738374" y="604781"/>
            <a:ext cx="792000" cy="38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546"/>
              </a:buClr>
              <a:buSzPts val="1600"/>
              <a:buFont typeface="Arial"/>
              <a:buNone/>
              <a:tabLst/>
              <a:defRPr/>
            </a:pPr>
            <a:r>
              <a:rPr kumimoji="0" lang="en-IN" sz="1200" b="1" i="0" u="none" strike="noStrike" kern="0" cap="none" spc="0" normalizeH="0" baseline="0" noProof="0" dirty="0">
                <a:ln>
                  <a:noFill/>
                </a:ln>
                <a:solidFill>
                  <a:srgbClr val="000546"/>
                </a:solidFill>
                <a:effectLst/>
                <a:uLnTx/>
                <a:uFillTx/>
                <a:latin typeface="Arial"/>
                <a:ea typeface="Arial"/>
                <a:cs typeface="Arial"/>
                <a:sym typeface="Arial"/>
              </a:rPr>
              <a:t>Step 4</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5;p5">
            <a:extLst>
              <a:ext uri="{FF2B5EF4-FFF2-40B4-BE49-F238E27FC236}">
                <a16:creationId xmlns:a16="http://schemas.microsoft.com/office/drawing/2014/main" id="{ECB9B82D-09CF-B84A-3E9D-EC543B346407}"/>
              </a:ext>
            </a:extLst>
          </p:cNvPr>
          <p:cNvSpPr/>
          <p:nvPr/>
        </p:nvSpPr>
        <p:spPr>
          <a:xfrm rot="5400000" flipH="1">
            <a:off x="7754867" y="1004205"/>
            <a:ext cx="426607" cy="288000"/>
          </a:xfrm>
          <a:prstGeom prst="triangle">
            <a:avLst>
              <a:gd name="adj" fmla="val 50000"/>
            </a:avLst>
          </a:prstGeom>
          <a:solidFill>
            <a:srgbClr val="FE88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1155CC"/>
              </a:solidFill>
              <a:effectLst/>
              <a:uLnTx/>
              <a:uFillTx/>
              <a:latin typeface="Arial"/>
              <a:ea typeface="Arial"/>
              <a:cs typeface="Arial"/>
              <a:sym typeface="Arial"/>
            </a:endParaRPr>
          </a:p>
        </p:txBody>
      </p:sp>
      <p:sp>
        <p:nvSpPr>
          <p:cNvPr id="17" name="Google Shape;82;p4">
            <a:extLst>
              <a:ext uri="{FF2B5EF4-FFF2-40B4-BE49-F238E27FC236}">
                <a16:creationId xmlns:a16="http://schemas.microsoft.com/office/drawing/2014/main" id="{71812ACA-8295-DA90-CA55-C050C45EDE79}"/>
              </a:ext>
            </a:extLst>
          </p:cNvPr>
          <p:cNvSpPr/>
          <p:nvPr/>
        </p:nvSpPr>
        <p:spPr>
          <a:xfrm>
            <a:off x="2000857" y="6222179"/>
            <a:ext cx="815775" cy="251011"/>
          </a:xfrm>
          <a:prstGeom prst="rect">
            <a:avLst/>
          </a:prstGeom>
          <a:noFill/>
          <a:ln w="28575" cap="flat" cmpd="sng">
            <a:solidFill>
              <a:srgbClr val="FE97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 name="Rectangular Callout 19">
            <a:extLst>
              <a:ext uri="{FF2B5EF4-FFF2-40B4-BE49-F238E27FC236}">
                <a16:creationId xmlns:a16="http://schemas.microsoft.com/office/drawing/2014/main" id="{BA9CA806-8FBB-315E-2E66-1A05EDC0FAFD}"/>
              </a:ext>
            </a:extLst>
          </p:cNvPr>
          <p:cNvSpPr/>
          <p:nvPr/>
        </p:nvSpPr>
        <p:spPr>
          <a:xfrm flipH="1">
            <a:off x="2983360" y="4783396"/>
            <a:ext cx="936000" cy="938719"/>
          </a:xfrm>
          <a:prstGeom prst="wedgeRectCallout">
            <a:avLst>
              <a:gd name="adj1" fmla="val 101504"/>
              <a:gd name="adj2" fmla="val 95994"/>
            </a:avLst>
          </a:prstGeom>
          <a:ln w="28575">
            <a:solidFill>
              <a:srgbClr val="FE7A1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a:ea typeface="+mn-ea"/>
                <a:cs typeface="+mn-cs"/>
              </a:rPr>
              <a:t>Click  here after entering the required details</a:t>
            </a:r>
          </a:p>
        </p:txBody>
      </p:sp>
    </p:spTree>
    <p:extLst>
      <p:ext uri="{BB962C8B-B14F-4D97-AF65-F5344CB8AC3E}">
        <p14:creationId xmlns:p14="http://schemas.microsoft.com/office/powerpoint/2010/main" val="67836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B88BF3-48A6-4D8C-9CBC-2E568F651140}"/>
              </a:ext>
            </a:extLst>
          </p:cNvPr>
          <p:cNvSpPr txBox="1"/>
          <p:nvPr/>
        </p:nvSpPr>
        <p:spPr>
          <a:xfrm>
            <a:off x="2591868" y="106017"/>
            <a:ext cx="116315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FFFFFF"/>
                </a:solidFill>
                <a:effectLst/>
                <a:uLnTx/>
                <a:uFillTx/>
                <a:latin typeface="Corbel" panose="020B0503020204020204"/>
                <a:ea typeface="+mn-ea"/>
                <a:cs typeface="+mn-cs"/>
              </a:rPr>
              <a:t>Adherence Monitoring - Using On Treatment Calendar in Web Dashboard</a:t>
            </a:r>
          </a:p>
        </p:txBody>
      </p:sp>
      <p:sp>
        <p:nvSpPr>
          <p:cNvPr id="7" name="TextBox 6">
            <a:extLst>
              <a:ext uri="{FF2B5EF4-FFF2-40B4-BE49-F238E27FC236}">
                <a16:creationId xmlns:a16="http://schemas.microsoft.com/office/drawing/2014/main" id="{977F03A5-F06B-4508-B071-FB2D399B8BD3}"/>
              </a:ext>
            </a:extLst>
          </p:cNvPr>
          <p:cNvSpPr txBox="1"/>
          <p:nvPr/>
        </p:nvSpPr>
        <p:spPr>
          <a:xfrm>
            <a:off x="8190272" y="1247504"/>
            <a:ext cx="3460955"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000000"/>
                </a:solidFill>
                <a:effectLst/>
                <a:uLnTx/>
                <a:uFillTx/>
                <a:latin typeface="Corbel" panose="020B0503020204020204"/>
                <a:ea typeface="+mn-ea"/>
                <a:cs typeface="+mn-cs"/>
              </a:rPr>
              <a:t>Step 3 – From the calendar view, click on the Tech column to sort the list as per adherence technology. Once you click sort the list will group patients on 99D, MERM and No technology options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2000" b="1"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000000"/>
                </a:solidFill>
                <a:effectLst/>
                <a:uLnTx/>
                <a:uFillTx/>
                <a:latin typeface="Corbel" panose="020B0503020204020204"/>
                <a:ea typeface="+mn-ea"/>
                <a:cs typeface="+mn-cs"/>
              </a:rPr>
              <a:t>Step 4 – Here you can view adherence calendar of all patients in that hierarchy. You can right-click on the patient name to open the individual patient calendar in a new window.</a:t>
            </a:r>
          </a:p>
        </p:txBody>
      </p:sp>
      <p:sp>
        <p:nvSpPr>
          <p:cNvPr id="8" name="Oval 7">
            <a:extLst>
              <a:ext uri="{FF2B5EF4-FFF2-40B4-BE49-F238E27FC236}">
                <a16:creationId xmlns:a16="http://schemas.microsoft.com/office/drawing/2014/main" id="{6F5C7258-6CD2-4475-A4AD-ADA4F9BF9AD4}"/>
              </a:ext>
            </a:extLst>
          </p:cNvPr>
          <p:cNvSpPr/>
          <p:nvPr/>
        </p:nvSpPr>
        <p:spPr>
          <a:xfrm>
            <a:off x="992671" y="3067665"/>
            <a:ext cx="413342" cy="250724"/>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90BB23"/>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AF83F3C0-33E1-4F1D-A565-F3F918D1E5F9}"/>
              </a:ext>
            </a:extLst>
          </p:cNvPr>
          <p:cNvPicPr>
            <a:picLocks noChangeAspect="1"/>
          </p:cNvPicPr>
          <p:nvPr/>
        </p:nvPicPr>
        <p:blipFill>
          <a:blip r:embed="rId2"/>
          <a:stretch>
            <a:fillRect/>
          </a:stretch>
        </p:blipFill>
        <p:spPr>
          <a:xfrm>
            <a:off x="300803" y="1452387"/>
            <a:ext cx="7547797" cy="4504098"/>
          </a:xfrm>
          <a:prstGeom prst="rect">
            <a:avLst/>
          </a:prstGeom>
        </p:spPr>
      </p:pic>
    </p:spTree>
    <p:extLst>
      <p:ext uri="{BB962C8B-B14F-4D97-AF65-F5344CB8AC3E}">
        <p14:creationId xmlns:p14="http://schemas.microsoft.com/office/powerpoint/2010/main" val="13881282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13F80CCF-1963-4F25-8EB7-B934439DD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294" y="809920"/>
            <a:ext cx="10160522" cy="4451579"/>
          </a:xfrm>
          <a:prstGeom prst="rect">
            <a:avLst/>
          </a:prstGeom>
          <a:ln>
            <a:solidFill>
              <a:schemeClr val="tx1"/>
            </a:solidFill>
          </a:ln>
        </p:spPr>
      </p:pic>
      <p:sp>
        <p:nvSpPr>
          <p:cNvPr id="4" name="TextBox 3">
            <a:extLst>
              <a:ext uri="{FF2B5EF4-FFF2-40B4-BE49-F238E27FC236}">
                <a16:creationId xmlns:a16="http://schemas.microsoft.com/office/drawing/2014/main" id="{FCE03E7D-3550-4BC5-BA89-27D763741462}"/>
              </a:ext>
            </a:extLst>
          </p:cNvPr>
          <p:cNvSpPr txBox="1"/>
          <p:nvPr/>
        </p:nvSpPr>
        <p:spPr>
          <a:xfrm>
            <a:off x="2724390" y="81579"/>
            <a:ext cx="116315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FFFFFF"/>
                </a:solidFill>
                <a:effectLst/>
                <a:uLnTx/>
                <a:uFillTx/>
                <a:latin typeface="Corbel" panose="020B0503020204020204"/>
                <a:ea typeface="+mn-ea"/>
                <a:cs typeface="+mn-cs"/>
              </a:rPr>
              <a:t>Adherence Monitoring - Using Patient Page in Web Dashboard</a:t>
            </a:r>
          </a:p>
        </p:txBody>
      </p:sp>
      <p:sp>
        <p:nvSpPr>
          <p:cNvPr id="5" name="TextBox 4">
            <a:extLst>
              <a:ext uri="{FF2B5EF4-FFF2-40B4-BE49-F238E27FC236}">
                <a16:creationId xmlns:a16="http://schemas.microsoft.com/office/drawing/2014/main" id="{FE7CA06B-358A-47AA-92C1-1A3231C81322}"/>
              </a:ext>
            </a:extLst>
          </p:cNvPr>
          <p:cNvSpPr txBox="1"/>
          <p:nvPr/>
        </p:nvSpPr>
        <p:spPr>
          <a:xfrm>
            <a:off x="206477" y="5440670"/>
            <a:ext cx="1154307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000000"/>
                </a:solidFill>
                <a:effectLst/>
                <a:uLnTx/>
                <a:uFillTx/>
                <a:latin typeface="Corbel" panose="020B0503020204020204"/>
                <a:ea typeface="+mn-ea"/>
                <a:cs typeface="+mn-cs"/>
              </a:rPr>
              <a:t>From the patient page in web dashboard, you can view the adherence calendar and also see overall adherence, technology only adherence, the type of adherence technology the patient is using, and you can also mark manual and missed doses.</a:t>
            </a:r>
          </a:p>
        </p:txBody>
      </p:sp>
      <p:sp>
        <p:nvSpPr>
          <p:cNvPr id="6" name="Oval 5">
            <a:extLst>
              <a:ext uri="{FF2B5EF4-FFF2-40B4-BE49-F238E27FC236}">
                <a16:creationId xmlns:a16="http://schemas.microsoft.com/office/drawing/2014/main" id="{82EC1AD8-C494-419E-BD43-19E0B4DB9B5A}"/>
              </a:ext>
            </a:extLst>
          </p:cNvPr>
          <p:cNvSpPr/>
          <p:nvPr/>
        </p:nvSpPr>
        <p:spPr>
          <a:xfrm>
            <a:off x="514294" y="1822644"/>
            <a:ext cx="2415719" cy="330621"/>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90BB23"/>
              </a:solidFill>
              <a:effectLst/>
              <a:uLnTx/>
              <a:uFillTx/>
              <a:latin typeface="Corbel" panose="020B0503020204020204"/>
              <a:ea typeface="+mn-ea"/>
              <a:cs typeface="+mn-cs"/>
            </a:endParaRPr>
          </a:p>
        </p:txBody>
      </p:sp>
      <p:sp>
        <p:nvSpPr>
          <p:cNvPr id="7" name="Oval 6">
            <a:extLst>
              <a:ext uri="{FF2B5EF4-FFF2-40B4-BE49-F238E27FC236}">
                <a16:creationId xmlns:a16="http://schemas.microsoft.com/office/drawing/2014/main" id="{A1EBFFE6-A88F-4F0B-B0F2-2644D94E1687}"/>
              </a:ext>
            </a:extLst>
          </p:cNvPr>
          <p:cNvSpPr/>
          <p:nvPr/>
        </p:nvSpPr>
        <p:spPr>
          <a:xfrm>
            <a:off x="309323" y="4601497"/>
            <a:ext cx="11086263" cy="839173"/>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90BB23"/>
              </a:solidFill>
              <a:effectLst/>
              <a:uLnTx/>
              <a:uFillTx/>
              <a:latin typeface="Corbel" panose="020B0503020204020204"/>
              <a:ea typeface="+mn-ea"/>
              <a:cs typeface="+mn-cs"/>
            </a:endParaRPr>
          </a:p>
        </p:txBody>
      </p:sp>
      <p:sp>
        <p:nvSpPr>
          <p:cNvPr id="8" name="Oval 7">
            <a:extLst>
              <a:ext uri="{FF2B5EF4-FFF2-40B4-BE49-F238E27FC236}">
                <a16:creationId xmlns:a16="http://schemas.microsoft.com/office/drawing/2014/main" id="{456BC53A-E81E-4E57-9511-CD8311FF93E8}"/>
              </a:ext>
            </a:extLst>
          </p:cNvPr>
          <p:cNvSpPr/>
          <p:nvPr/>
        </p:nvSpPr>
        <p:spPr>
          <a:xfrm>
            <a:off x="514293" y="994668"/>
            <a:ext cx="1695507" cy="330621"/>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90BB23"/>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5293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FC5DA-1C0C-47B2-AC6B-DC3FA2788978}"/>
              </a:ext>
            </a:extLst>
          </p:cNvPr>
          <p:cNvSpPr>
            <a:spLocks noGrp="1"/>
          </p:cNvSpPr>
          <p:nvPr>
            <p:ph type="title"/>
          </p:nvPr>
        </p:nvSpPr>
        <p:spPr/>
        <p:txBody>
          <a:bodyPr/>
          <a:lstStyle/>
          <a:p>
            <a:r>
              <a:rPr lang="en-IN" dirty="0"/>
              <a:t>Contents</a:t>
            </a:r>
          </a:p>
        </p:txBody>
      </p:sp>
      <p:sp>
        <p:nvSpPr>
          <p:cNvPr id="5" name="Content Placeholder 4">
            <a:extLst>
              <a:ext uri="{FF2B5EF4-FFF2-40B4-BE49-F238E27FC236}">
                <a16:creationId xmlns:a16="http://schemas.microsoft.com/office/drawing/2014/main" id="{62FE4D56-23FE-47C4-9D5C-A31DC4CE40CA}"/>
              </a:ext>
            </a:extLst>
          </p:cNvPr>
          <p:cNvSpPr>
            <a:spLocks noGrp="1"/>
          </p:cNvSpPr>
          <p:nvPr>
            <p:ph sz="half" idx="1"/>
          </p:nvPr>
        </p:nvSpPr>
        <p:spPr>
          <a:xfrm>
            <a:off x="3867911" y="868680"/>
            <a:ext cx="4339917" cy="5120640"/>
          </a:xfrm>
        </p:spPr>
        <p:txBody>
          <a:bodyPr>
            <a:normAutofit fontScale="92500" lnSpcReduction="20000"/>
          </a:bodyPr>
          <a:lstStyle/>
          <a:p>
            <a:r>
              <a:rPr lang="en-IN" dirty="0"/>
              <a:t>Start Treatment</a:t>
            </a:r>
          </a:p>
          <a:p>
            <a:r>
              <a:rPr lang="en-IN" dirty="0"/>
              <a:t>Add Prescription</a:t>
            </a:r>
          </a:p>
          <a:p>
            <a:r>
              <a:rPr lang="en-IN" dirty="0"/>
              <a:t>Add Co morbidity</a:t>
            </a:r>
          </a:p>
          <a:p>
            <a:r>
              <a:rPr lang="en-IN" dirty="0"/>
              <a:t>Contact Tracing</a:t>
            </a:r>
          </a:p>
          <a:p>
            <a:r>
              <a:rPr lang="en-IN" dirty="0"/>
              <a:t>Adherence Tracking and management</a:t>
            </a:r>
          </a:p>
          <a:p>
            <a:r>
              <a:rPr lang="en-IN" dirty="0"/>
              <a:t>Closing case</a:t>
            </a:r>
          </a:p>
          <a:p>
            <a:r>
              <a:rPr lang="en-IN" dirty="0"/>
              <a:t>Reinitiating case</a:t>
            </a:r>
          </a:p>
          <a:p>
            <a:r>
              <a:rPr lang="en-IN" dirty="0"/>
              <a:t>Update/view health facilities</a:t>
            </a:r>
          </a:p>
          <a:p>
            <a:r>
              <a:rPr lang="en-IN" dirty="0"/>
              <a:t>Transferring a patient</a:t>
            </a:r>
          </a:p>
          <a:p>
            <a:r>
              <a:rPr lang="en-IN" dirty="0"/>
              <a:t>Patient notes</a:t>
            </a:r>
          </a:p>
          <a:p>
            <a:r>
              <a:rPr lang="en-IN" dirty="0"/>
              <a:t>CBNAAT Test to Ni-kshay</a:t>
            </a:r>
          </a:p>
          <a:p>
            <a:r>
              <a:rPr lang="en-IN" dirty="0"/>
              <a:t>ACF</a:t>
            </a:r>
          </a:p>
          <a:p>
            <a:r>
              <a:rPr lang="en-IN" dirty="0" err="1"/>
              <a:t>Tasklist</a:t>
            </a:r>
            <a:endParaRPr lang="en-IN" dirty="0"/>
          </a:p>
          <a:p>
            <a:r>
              <a:rPr lang="en-IN" dirty="0" err="1"/>
              <a:t>Followup</a:t>
            </a:r>
            <a:r>
              <a:rPr lang="en-IN" dirty="0"/>
              <a:t> module</a:t>
            </a:r>
          </a:p>
          <a:p>
            <a:endParaRPr lang="en-IN" dirty="0"/>
          </a:p>
          <a:p>
            <a:endParaRPr lang="en-IN" dirty="0"/>
          </a:p>
        </p:txBody>
      </p:sp>
      <p:sp>
        <p:nvSpPr>
          <p:cNvPr id="2" name="Rectangle 1">
            <a:extLst>
              <a:ext uri="{FF2B5EF4-FFF2-40B4-BE49-F238E27FC236}">
                <a16:creationId xmlns:a16="http://schemas.microsoft.com/office/drawing/2014/main" id="{32F556DC-9119-4C86-9462-84D572EFBC0F}"/>
              </a:ext>
            </a:extLst>
          </p:cNvPr>
          <p:cNvSpPr/>
          <p:nvPr/>
        </p:nvSpPr>
        <p:spPr>
          <a:xfrm>
            <a:off x="3867911" y="2166690"/>
            <a:ext cx="3686775" cy="369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929021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6A408A-5D8C-4308-9803-36D3B5163724}"/>
              </a:ext>
            </a:extLst>
          </p:cNvPr>
          <p:cNvSpPr>
            <a:spLocks noGrp="1"/>
          </p:cNvSpPr>
          <p:nvPr>
            <p:ph type="title"/>
          </p:nvPr>
        </p:nvSpPr>
        <p:spPr>
          <a:solidFill>
            <a:srgbClr val="FE7A10"/>
          </a:solidFill>
        </p:spPr>
        <p:txBody>
          <a:bodyPr/>
          <a:lstStyle/>
          <a:p>
            <a:r>
              <a:rPr lang="en-GB" dirty="0"/>
              <a:t>Closing Cases / Assigning Outcomes</a:t>
            </a:r>
            <a:endParaRPr lang="en-IN" dirty="0"/>
          </a:p>
        </p:txBody>
      </p:sp>
      <p:sp>
        <p:nvSpPr>
          <p:cNvPr id="5" name="Content Placeholder 4">
            <a:extLst>
              <a:ext uri="{FF2B5EF4-FFF2-40B4-BE49-F238E27FC236}">
                <a16:creationId xmlns:a16="http://schemas.microsoft.com/office/drawing/2014/main" id="{60153A33-2DD8-48B1-A372-0D99836F07DD}"/>
              </a:ext>
            </a:extLst>
          </p:cNvPr>
          <p:cNvSpPr>
            <a:spLocks noGrp="1"/>
          </p:cNvSpPr>
          <p:nvPr>
            <p:ph idx="1"/>
          </p:nvPr>
        </p:nvSpPr>
        <p:spPr/>
        <p:txBody>
          <a:bodyPr/>
          <a:lstStyle/>
          <a:p>
            <a:r>
              <a:rPr lang="en-GB" dirty="0"/>
              <a:t>A case record submitted to Ni-kshay is tracked till a logical end point. </a:t>
            </a:r>
          </a:p>
          <a:p>
            <a:r>
              <a:rPr lang="en-GB" dirty="0"/>
              <a:t>The type of logical end will depend on whether the case is Diagnosed/Notified and whether treatment was initiated or not</a:t>
            </a:r>
          </a:p>
          <a:p>
            <a:pPr marL="845820" lvl="1" indent="-342900">
              <a:buFont typeface="+mj-lt"/>
              <a:buAutoNum type="arabicPeriod"/>
            </a:pPr>
            <a:r>
              <a:rPr lang="en-GB" dirty="0"/>
              <a:t>For Cases that are </a:t>
            </a:r>
            <a:r>
              <a:rPr lang="en-GB" b="1" dirty="0"/>
              <a:t>Test Pending </a:t>
            </a:r>
            <a:r>
              <a:rPr lang="en-GB" dirty="0">
                <a:sym typeface="Wingdings" panose="05000000000000000000" pitchFamily="2" charset="2"/>
              </a:rPr>
              <a:t>  convert to TB Not Confirmed</a:t>
            </a:r>
          </a:p>
          <a:p>
            <a:pPr marL="845820" lvl="1" indent="-342900">
              <a:buFont typeface="+mj-lt"/>
              <a:buAutoNum type="arabicPeriod"/>
            </a:pPr>
            <a:r>
              <a:rPr lang="en-GB" dirty="0">
                <a:sym typeface="Wingdings" panose="05000000000000000000" pitchFamily="2" charset="2"/>
              </a:rPr>
              <a:t>For Cases Treatment has not been started  Assign Notification </a:t>
            </a:r>
            <a:r>
              <a:rPr lang="en-GB" b="1" dirty="0">
                <a:sym typeface="Wingdings" panose="05000000000000000000" pitchFamily="2" charset="2"/>
              </a:rPr>
              <a:t>Outcome </a:t>
            </a:r>
            <a:r>
              <a:rPr lang="en-GB" dirty="0">
                <a:sym typeface="Wingdings" panose="05000000000000000000" pitchFamily="2" charset="2"/>
              </a:rPr>
              <a:t>or the reason for not initiating on treatment</a:t>
            </a:r>
          </a:p>
          <a:p>
            <a:pPr marL="845820" lvl="1" indent="-342900">
              <a:buFont typeface="+mj-lt"/>
              <a:buAutoNum type="arabicPeriod"/>
            </a:pPr>
            <a:r>
              <a:rPr lang="en-GB" dirty="0">
                <a:sym typeface="Wingdings" panose="05000000000000000000" pitchFamily="2" charset="2"/>
              </a:rPr>
              <a:t>For cases that have stopped/ completed treatment Assign Treatment </a:t>
            </a:r>
            <a:r>
              <a:rPr lang="en-GB" b="1" dirty="0">
                <a:sym typeface="Wingdings" panose="05000000000000000000" pitchFamily="2" charset="2"/>
              </a:rPr>
              <a:t>outcome.</a:t>
            </a:r>
            <a:endParaRPr lang="en-GB" b="1" dirty="0"/>
          </a:p>
          <a:p>
            <a:r>
              <a:rPr lang="en-GB" dirty="0"/>
              <a:t>Moving a case to its logical end is called </a:t>
            </a:r>
            <a:r>
              <a:rPr lang="en-GB" b="1" dirty="0"/>
              <a:t>Closing a case</a:t>
            </a:r>
            <a:r>
              <a:rPr lang="en-GB" dirty="0"/>
              <a:t>.</a:t>
            </a:r>
          </a:p>
          <a:p>
            <a:r>
              <a:rPr lang="en-GB" dirty="0"/>
              <a:t>A patient’s record may be closed by going to the Close Case tab in the patient management interface.</a:t>
            </a:r>
            <a:endParaRPr lang="en-IN" dirty="0"/>
          </a:p>
        </p:txBody>
      </p:sp>
      <p:sp>
        <p:nvSpPr>
          <p:cNvPr id="6" name="TextBox 5">
            <a:extLst>
              <a:ext uri="{FF2B5EF4-FFF2-40B4-BE49-F238E27FC236}">
                <a16:creationId xmlns:a16="http://schemas.microsoft.com/office/drawing/2014/main" id="{1E9D6B13-7966-4312-997A-383F3867A82B}"/>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Closing Cases/ Assigning Outcomes</a:t>
            </a:r>
          </a:p>
        </p:txBody>
      </p:sp>
    </p:spTree>
    <p:extLst>
      <p:ext uri="{BB962C8B-B14F-4D97-AF65-F5344CB8AC3E}">
        <p14:creationId xmlns:p14="http://schemas.microsoft.com/office/powerpoint/2010/main" val="1009299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52A15E-2CCF-497C-A7FB-7D4A25CD8B35}"/>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Closing Test Pending cases</a:t>
            </a:r>
          </a:p>
        </p:txBody>
      </p:sp>
      <p:pic>
        <p:nvPicPr>
          <p:cNvPr id="16" name="Picture 15">
            <a:extLst>
              <a:ext uri="{FF2B5EF4-FFF2-40B4-BE49-F238E27FC236}">
                <a16:creationId xmlns:a16="http://schemas.microsoft.com/office/drawing/2014/main" id="{A1D88CF2-44FC-446F-A870-E67FF7AEDF37}"/>
              </a:ext>
            </a:extLst>
          </p:cNvPr>
          <p:cNvPicPr>
            <a:picLocks noChangeAspect="1"/>
          </p:cNvPicPr>
          <p:nvPr/>
        </p:nvPicPr>
        <p:blipFill>
          <a:blip r:embed="rId2"/>
          <a:stretch>
            <a:fillRect/>
          </a:stretch>
        </p:blipFill>
        <p:spPr>
          <a:xfrm>
            <a:off x="461793" y="2201531"/>
            <a:ext cx="11636506" cy="3992441"/>
          </a:xfrm>
          <a:prstGeom prst="rect">
            <a:avLst/>
          </a:prstGeom>
        </p:spPr>
      </p:pic>
      <p:sp>
        <p:nvSpPr>
          <p:cNvPr id="17" name="Rectangle 16">
            <a:extLst>
              <a:ext uri="{FF2B5EF4-FFF2-40B4-BE49-F238E27FC236}">
                <a16:creationId xmlns:a16="http://schemas.microsoft.com/office/drawing/2014/main" id="{3E85ACA2-DC8F-4369-9F06-D889E7AA1751}"/>
              </a:ext>
            </a:extLst>
          </p:cNvPr>
          <p:cNvSpPr/>
          <p:nvPr/>
        </p:nvSpPr>
        <p:spPr>
          <a:xfrm>
            <a:off x="10428514" y="5236029"/>
            <a:ext cx="1748443" cy="83820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id="{430BB6DD-DADE-4F73-BD2A-2DE91C86F2FC}"/>
              </a:ext>
            </a:extLst>
          </p:cNvPr>
          <p:cNvSpPr/>
          <p:nvPr/>
        </p:nvSpPr>
        <p:spPr>
          <a:xfrm>
            <a:off x="544286" y="4049487"/>
            <a:ext cx="1121228" cy="2394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 name="Group 17">
            <a:extLst>
              <a:ext uri="{FF2B5EF4-FFF2-40B4-BE49-F238E27FC236}">
                <a16:creationId xmlns:a16="http://schemas.microsoft.com/office/drawing/2014/main" id="{2A322E83-097F-4179-A8BA-9C5E4DDA51DA}"/>
              </a:ext>
            </a:extLst>
          </p:cNvPr>
          <p:cNvGrpSpPr/>
          <p:nvPr/>
        </p:nvGrpSpPr>
        <p:grpSpPr>
          <a:xfrm>
            <a:off x="584306" y="728924"/>
            <a:ext cx="1592837" cy="948499"/>
            <a:chOff x="584306" y="728924"/>
            <a:chExt cx="1864980" cy="948499"/>
          </a:xfrm>
        </p:grpSpPr>
        <p:sp>
          <p:nvSpPr>
            <p:cNvPr id="19" name="Rectangle 18">
              <a:extLst>
                <a:ext uri="{FF2B5EF4-FFF2-40B4-BE49-F238E27FC236}">
                  <a16:creationId xmlns:a16="http://schemas.microsoft.com/office/drawing/2014/main" id="{505D2C14-694C-4B32-AC24-1C9A7D47F96F}"/>
                </a:ext>
              </a:extLst>
            </p:cNvPr>
            <p:cNvSpPr/>
            <p:nvPr/>
          </p:nvSpPr>
          <p:spPr>
            <a:xfrm>
              <a:off x="584306" y="910933"/>
              <a:ext cx="186498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Diagnosis Pending</a:t>
              </a:r>
            </a:p>
          </p:txBody>
        </p:sp>
        <p:sp>
          <p:nvSpPr>
            <p:cNvPr id="20" name="Rectangle 19">
              <a:extLst>
                <a:ext uri="{FF2B5EF4-FFF2-40B4-BE49-F238E27FC236}">
                  <a16:creationId xmlns:a16="http://schemas.microsoft.com/office/drawing/2014/main" id="{16DBBC10-7B1F-4AA9-B721-FC607C4C8130}"/>
                </a:ext>
              </a:extLst>
            </p:cNvPr>
            <p:cNvSpPr/>
            <p:nvPr/>
          </p:nvSpPr>
          <p:spPr>
            <a:xfrm>
              <a:off x="916271" y="728924"/>
              <a:ext cx="1035937" cy="182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Tree>
    <p:extLst>
      <p:ext uri="{BB962C8B-B14F-4D97-AF65-F5344CB8AC3E}">
        <p14:creationId xmlns:p14="http://schemas.microsoft.com/office/powerpoint/2010/main" val="8671295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9818F68-6764-4705-900A-0A54B48CAF23}"/>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orbel" panose="020B0503020204020204"/>
                <a:ea typeface="+mn-ea"/>
                <a:cs typeface="+mn-cs"/>
              </a:rPr>
              <a:t>Closing Test Pending cases</a:t>
            </a:r>
            <a:endPar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6A4C5037-0EFD-4AFA-8300-4AA324AE6C69}"/>
              </a:ext>
            </a:extLst>
          </p:cNvPr>
          <p:cNvPicPr>
            <a:picLocks noChangeAspect="1"/>
          </p:cNvPicPr>
          <p:nvPr/>
        </p:nvPicPr>
        <p:blipFill>
          <a:blip r:embed="rId2"/>
          <a:stretch>
            <a:fillRect/>
          </a:stretch>
        </p:blipFill>
        <p:spPr>
          <a:xfrm>
            <a:off x="1611087" y="1911423"/>
            <a:ext cx="8458198" cy="4516212"/>
          </a:xfrm>
          <a:prstGeom prst="rect">
            <a:avLst/>
          </a:prstGeom>
          <a:ln>
            <a:solidFill>
              <a:schemeClr val="tx1"/>
            </a:solidFill>
          </a:ln>
        </p:spPr>
      </p:pic>
      <p:grpSp>
        <p:nvGrpSpPr>
          <p:cNvPr id="18" name="Group 17">
            <a:extLst>
              <a:ext uri="{FF2B5EF4-FFF2-40B4-BE49-F238E27FC236}">
                <a16:creationId xmlns:a16="http://schemas.microsoft.com/office/drawing/2014/main" id="{3ACBF3BF-A012-479A-AE46-D3E23F83D638}"/>
              </a:ext>
            </a:extLst>
          </p:cNvPr>
          <p:cNvGrpSpPr/>
          <p:nvPr/>
        </p:nvGrpSpPr>
        <p:grpSpPr>
          <a:xfrm>
            <a:off x="584306" y="728924"/>
            <a:ext cx="1548000" cy="948499"/>
            <a:chOff x="584306" y="728924"/>
            <a:chExt cx="1548000" cy="948499"/>
          </a:xfrm>
        </p:grpSpPr>
        <p:sp>
          <p:nvSpPr>
            <p:cNvPr id="20" name="Rectangle 19">
              <a:extLst>
                <a:ext uri="{FF2B5EF4-FFF2-40B4-BE49-F238E27FC236}">
                  <a16:creationId xmlns:a16="http://schemas.microsoft.com/office/drawing/2014/main" id="{CE77756E-0D7D-47D3-A73C-41136B612E1B}"/>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Test Pending</a:t>
              </a:r>
            </a:p>
          </p:txBody>
        </p:sp>
        <p:sp>
          <p:nvSpPr>
            <p:cNvPr id="22" name="Rectangle 21">
              <a:extLst>
                <a:ext uri="{FF2B5EF4-FFF2-40B4-BE49-F238E27FC236}">
                  <a16:creationId xmlns:a16="http://schemas.microsoft.com/office/drawing/2014/main" id="{6B34E1C3-B582-4761-A020-087AC8F2C953}"/>
                </a:ext>
              </a:extLst>
            </p:cNvPr>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24" name="Group 23">
            <a:extLst>
              <a:ext uri="{FF2B5EF4-FFF2-40B4-BE49-F238E27FC236}">
                <a16:creationId xmlns:a16="http://schemas.microsoft.com/office/drawing/2014/main" id="{921DA886-9254-44D4-B5F1-509BE15CE87E}"/>
              </a:ext>
            </a:extLst>
          </p:cNvPr>
          <p:cNvGrpSpPr/>
          <p:nvPr/>
        </p:nvGrpSpPr>
        <p:grpSpPr>
          <a:xfrm>
            <a:off x="2192480" y="689168"/>
            <a:ext cx="1836000" cy="974186"/>
            <a:chOff x="2192480" y="689168"/>
            <a:chExt cx="1836000" cy="974186"/>
          </a:xfrm>
        </p:grpSpPr>
        <p:sp>
          <p:nvSpPr>
            <p:cNvPr id="25" name="Rectangle 24">
              <a:extLst>
                <a:ext uri="{FF2B5EF4-FFF2-40B4-BE49-F238E27FC236}">
                  <a16:creationId xmlns:a16="http://schemas.microsoft.com/office/drawing/2014/main" id="{A0A4D95A-4AD2-46F9-B9EF-8CBF6791AF5D}"/>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Patient</a:t>
              </a:r>
            </a:p>
          </p:txBody>
        </p:sp>
        <p:sp>
          <p:nvSpPr>
            <p:cNvPr id="26" name="Isosceles Triangle 25">
              <a:extLst>
                <a:ext uri="{FF2B5EF4-FFF2-40B4-BE49-F238E27FC236}">
                  <a16:creationId xmlns:a16="http://schemas.microsoft.com/office/drawing/2014/main" id="{2C623DEB-3AEE-4E4D-9775-EF3BF9053C6A}"/>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7" name="Rectangle 26">
              <a:extLst>
                <a:ext uri="{FF2B5EF4-FFF2-40B4-BE49-F238E27FC236}">
                  <a16:creationId xmlns:a16="http://schemas.microsoft.com/office/drawing/2014/main" id="{76D2C389-378D-4C56-A524-1363952CED5B}"/>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Tree>
    <p:extLst>
      <p:ext uri="{BB962C8B-B14F-4D97-AF65-F5344CB8AC3E}">
        <p14:creationId xmlns:p14="http://schemas.microsoft.com/office/powerpoint/2010/main" val="32848778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3FD12-2E6C-43D2-8C03-509A7DE7003D}"/>
              </a:ext>
            </a:extLst>
          </p:cNvPr>
          <p:cNvPicPr>
            <a:picLocks noChangeAspect="1"/>
          </p:cNvPicPr>
          <p:nvPr/>
        </p:nvPicPr>
        <p:blipFill rotWithShape="1">
          <a:blip r:embed="rId2"/>
          <a:srcRect t="9367"/>
          <a:stretch/>
        </p:blipFill>
        <p:spPr>
          <a:xfrm>
            <a:off x="174180" y="2189053"/>
            <a:ext cx="11079956" cy="4375034"/>
          </a:xfrm>
          <a:prstGeom prst="rect">
            <a:avLst/>
          </a:prstGeom>
        </p:spPr>
      </p:pic>
      <p:sp>
        <p:nvSpPr>
          <p:cNvPr id="10" name="TextBox 9">
            <a:extLst>
              <a:ext uri="{FF2B5EF4-FFF2-40B4-BE49-F238E27FC236}">
                <a16:creationId xmlns:a16="http://schemas.microsoft.com/office/drawing/2014/main" id="{A6678A08-54F2-4743-9936-D48EF301F616}"/>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Closing Test Pending cases</a:t>
            </a:r>
          </a:p>
        </p:txBody>
      </p:sp>
      <p:sp>
        <p:nvSpPr>
          <p:cNvPr id="11" name="Rectangular Callout 15">
            <a:extLst>
              <a:ext uri="{FF2B5EF4-FFF2-40B4-BE49-F238E27FC236}">
                <a16:creationId xmlns:a16="http://schemas.microsoft.com/office/drawing/2014/main" id="{6862C345-CEFB-49D2-BF34-DB0F98F6973E}"/>
              </a:ext>
            </a:extLst>
          </p:cNvPr>
          <p:cNvSpPr/>
          <p:nvPr/>
        </p:nvSpPr>
        <p:spPr>
          <a:xfrm flipH="1">
            <a:off x="3967808" y="2930847"/>
            <a:ext cx="1368000" cy="523220"/>
          </a:xfrm>
          <a:prstGeom prst="wedgeRectCallout">
            <a:avLst>
              <a:gd name="adj1" fmla="val 42051"/>
              <a:gd name="adj2" fmla="val 14134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on </a:t>
            </a:r>
            <a:r>
              <a:rPr lang="en-US" kern="1200" dirty="0">
                <a:latin typeface="Corbel" panose="020B0503020204020204"/>
                <a:ea typeface="+mn-ea"/>
                <a:cs typeface="+mn-cs"/>
              </a:rPr>
              <a:t>Outcomes</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20" name="Group 19">
            <a:extLst>
              <a:ext uri="{FF2B5EF4-FFF2-40B4-BE49-F238E27FC236}">
                <a16:creationId xmlns:a16="http://schemas.microsoft.com/office/drawing/2014/main" id="{2295071D-509E-4BEC-8931-3BC943C06573}"/>
              </a:ext>
            </a:extLst>
          </p:cNvPr>
          <p:cNvGrpSpPr/>
          <p:nvPr/>
        </p:nvGrpSpPr>
        <p:grpSpPr>
          <a:xfrm>
            <a:off x="584306" y="728924"/>
            <a:ext cx="1548000" cy="948499"/>
            <a:chOff x="584306" y="728924"/>
            <a:chExt cx="1548000" cy="948499"/>
          </a:xfrm>
        </p:grpSpPr>
        <p:sp>
          <p:nvSpPr>
            <p:cNvPr id="21" name="Rectangle 20">
              <a:extLst>
                <a:ext uri="{FF2B5EF4-FFF2-40B4-BE49-F238E27FC236}">
                  <a16:creationId xmlns:a16="http://schemas.microsoft.com/office/drawing/2014/main" id="{72D6715B-AA52-42BE-81F8-634F18C90408}"/>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Test Pending</a:t>
              </a:r>
            </a:p>
          </p:txBody>
        </p:sp>
        <p:sp>
          <p:nvSpPr>
            <p:cNvPr id="22" name="Rectangle 21">
              <a:extLst>
                <a:ext uri="{FF2B5EF4-FFF2-40B4-BE49-F238E27FC236}">
                  <a16:creationId xmlns:a16="http://schemas.microsoft.com/office/drawing/2014/main" id="{97A08C7D-DD4D-4F47-A306-229EDF1BF5F6}"/>
                </a:ext>
              </a:extLst>
            </p:cNvPr>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23" name="Group 22">
            <a:extLst>
              <a:ext uri="{FF2B5EF4-FFF2-40B4-BE49-F238E27FC236}">
                <a16:creationId xmlns:a16="http://schemas.microsoft.com/office/drawing/2014/main" id="{0CC66B02-C704-463B-898C-ED19476EEFEF}"/>
              </a:ext>
            </a:extLst>
          </p:cNvPr>
          <p:cNvGrpSpPr/>
          <p:nvPr/>
        </p:nvGrpSpPr>
        <p:grpSpPr>
          <a:xfrm>
            <a:off x="2192480" y="689168"/>
            <a:ext cx="1836000" cy="974186"/>
            <a:chOff x="2192480" y="689168"/>
            <a:chExt cx="1836000" cy="974186"/>
          </a:xfrm>
        </p:grpSpPr>
        <p:sp>
          <p:nvSpPr>
            <p:cNvPr id="24" name="Rectangle 23">
              <a:extLst>
                <a:ext uri="{FF2B5EF4-FFF2-40B4-BE49-F238E27FC236}">
                  <a16:creationId xmlns:a16="http://schemas.microsoft.com/office/drawing/2014/main" id="{C19334FA-3DAF-4DAA-832F-08E58B7137C9}"/>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Patients</a:t>
              </a:r>
            </a:p>
          </p:txBody>
        </p:sp>
        <p:sp>
          <p:nvSpPr>
            <p:cNvPr id="25" name="Isosceles Triangle 24">
              <a:extLst>
                <a:ext uri="{FF2B5EF4-FFF2-40B4-BE49-F238E27FC236}">
                  <a16:creationId xmlns:a16="http://schemas.microsoft.com/office/drawing/2014/main" id="{7181AA15-E05E-428B-BDBF-27C152BEEB21}"/>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Rectangle 25">
              <a:extLst>
                <a:ext uri="{FF2B5EF4-FFF2-40B4-BE49-F238E27FC236}">
                  <a16:creationId xmlns:a16="http://schemas.microsoft.com/office/drawing/2014/main" id="{3C5741CD-98D6-4F1E-A624-60CF77932F92}"/>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sp>
        <p:nvSpPr>
          <p:cNvPr id="27" name="Isosceles Triangle 26">
            <a:extLst>
              <a:ext uri="{FF2B5EF4-FFF2-40B4-BE49-F238E27FC236}">
                <a16:creationId xmlns:a16="http://schemas.microsoft.com/office/drawing/2014/main" id="{A709F30D-55FB-46A0-AB13-D8AB635009ED}"/>
              </a:ext>
            </a:extLst>
          </p:cNvPr>
          <p:cNvSpPr/>
          <p:nvPr/>
        </p:nvSpPr>
        <p:spPr>
          <a:xfrm rot="5400000" flipH="1">
            <a:off x="4050986" y="1136191"/>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32" name="Group 31">
            <a:extLst>
              <a:ext uri="{FF2B5EF4-FFF2-40B4-BE49-F238E27FC236}">
                <a16:creationId xmlns:a16="http://schemas.microsoft.com/office/drawing/2014/main" id="{8C40D7FA-4287-4559-99C5-A0E39CCDA975}"/>
              </a:ext>
            </a:extLst>
          </p:cNvPr>
          <p:cNvGrpSpPr/>
          <p:nvPr/>
        </p:nvGrpSpPr>
        <p:grpSpPr>
          <a:xfrm>
            <a:off x="4406480" y="728592"/>
            <a:ext cx="1548000" cy="974186"/>
            <a:chOff x="2480480" y="689168"/>
            <a:chExt cx="1548000" cy="974186"/>
          </a:xfrm>
        </p:grpSpPr>
        <p:sp>
          <p:nvSpPr>
            <p:cNvPr id="33" name="Rectangle 32">
              <a:extLst>
                <a:ext uri="{FF2B5EF4-FFF2-40B4-BE49-F238E27FC236}">
                  <a16:creationId xmlns:a16="http://schemas.microsoft.com/office/drawing/2014/main" id="{6A899C57-66F9-4D20-BD0D-048F7019DF5D}"/>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outcomes tab in Patient’s Page</a:t>
              </a:r>
            </a:p>
          </p:txBody>
        </p:sp>
        <p:sp>
          <p:nvSpPr>
            <p:cNvPr id="34" name="Rectangle 33">
              <a:extLst>
                <a:ext uri="{FF2B5EF4-FFF2-40B4-BE49-F238E27FC236}">
                  <a16:creationId xmlns:a16="http://schemas.microsoft.com/office/drawing/2014/main" id="{B799FD1C-7A20-4207-BE67-ED4011BBB6BA}"/>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
        <p:nvSpPr>
          <p:cNvPr id="37" name="Rectangular Callout 15">
            <a:extLst>
              <a:ext uri="{FF2B5EF4-FFF2-40B4-BE49-F238E27FC236}">
                <a16:creationId xmlns:a16="http://schemas.microsoft.com/office/drawing/2014/main" id="{E9BDCCF5-22A0-451D-8ACF-AEF2D4808A04}"/>
              </a:ext>
            </a:extLst>
          </p:cNvPr>
          <p:cNvSpPr/>
          <p:nvPr/>
        </p:nvSpPr>
        <p:spPr>
          <a:xfrm flipH="1">
            <a:off x="10695530" y="3300962"/>
            <a:ext cx="1368000" cy="523220"/>
          </a:xfrm>
          <a:prstGeom prst="wedgeRectCallout">
            <a:avLst>
              <a:gd name="adj1" fmla="val 42051"/>
              <a:gd name="adj2" fmla="val 141346"/>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on </a:t>
            </a:r>
            <a:r>
              <a:rPr lang="en-US" kern="1200" dirty="0">
                <a:latin typeface="Corbel" panose="020B0503020204020204"/>
                <a:ea typeface="+mn-ea"/>
                <a:cs typeface="+mn-cs"/>
              </a:rPr>
              <a:t>close case</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60814144"/>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D0BA2-F8AF-4710-9203-C46FA0FD25AB}"/>
              </a:ext>
            </a:extLst>
          </p:cNvPr>
          <p:cNvPicPr>
            <a:picLocks noChangeAspect="1"/>
          </p:cNvPicPr>
          <p:nvPr/>
        </p:nvPicPr>
        <p:blipFill>
          <a:blip r:embed="rId2"/>
          <a:stretch>
            <a:fillRect/>
          </a:stretch>
        </p:blipFill>
        <p:spPr>
          <a:xfrm>
            <a:off x="133886" y="1684752"/>
            <a:ext cx="11506200" cy="4755253"/>
          </a:xfrm>
          <a:prstGeom prst="rect">
            <a:avLst/>
          </a:prstGeom>
        </p:spPr>
      </p:pic>
      <p:sp>
        <p:nvSpPr>
          <p:cNvPr id="10" name="TextBox 9">
            <a:extLst>
              <a:ext uri="{FF2B5EF4-FFF2-40B4-BE49-F238E27FC236}">
                <a16:creationId xmlns:a16="http://schemas.microsoft.com/office/drawing/2014/main" id="{55E5E203-6C7B-4FD7-847E-1C1C12777F8C}"/>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Closing Test Pending cases</a:t>
            </a:r>
          </a:p>
        </p:txBody>
      </p:sp>
      <p:sp>
        <p:nvSpPr>
          <p:cNvPr id="11" name="Rectangular Callout 15">
            <a:extLst>
              <a:ext uri="{FF2B5EF4-FFF2-40B4-BE49-F238E27FC236}">
                <a16:creationId xmlns:a16="http://schemas.microsoft.com/office/drawing/2014/main" id="{21291EAD-B7A2-46AE-97F9-D133BA838257}"/>
              </a:ext>
            </a:extLst>
          </p:cNvPr>
          <p:cNvSpPr/>
          <p:nvPr/>
        </p:nvSpPr>
        <p:spPr>
          <a:xfrm flipH="1">
            <a:off x="4247229" y="4206832"/>
            <a:ext cx="2245736" cy="523220"/>
          </a:xfrm>
          <a:prstGeom prst="wedgeRectCallout">
            <a:avLst>
              <a:gd name="adj1" fmla="val 65748"/>
              <a:gd name="adj2" fmla="val -20017"/>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Confirm by selecting case  not diagnosed as TB</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2" name="Rectangular Callout 15">
            <a:extLst>
              <a:ext uri="{FF2B5EF4-FFF2-40B4-BE49-F238E27FC236}">
                <a16:creationId xmlns:a16="http://schemas.microsoft.com/office/drawing/2014/main" id="{CB5AC6F5-E515-488D-833C-5DEBAF519921}"/>
              </a:ext>
            </a:extLst>
          </p:cNvPr>
          <p:cNvSpPr/>
          <p:nvPr/>
        </p:nvSpPr>
        <p:spPr>
          <a:xfrm flipH="1">
            <a:off x="9799435" y="4985447"/>
            <a:ext cx="1163052" cy="307777"/>
          </a:xfrm>
          <a:prstGeom prst="wedgeRectCallout">
            <a:avLst>
              <a:gd name="adj1" fmla="val -34259"/>
              <a:gd name="adj2" fmla="val -142658"/>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Click Submit</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8" name="Group 7">
            <a:extLst>
              <a:ext uri="{FF2B5EF4-FFF2-40B4-BE49-F238E27FC236}">
                <a16:creationId xmlns:a16="http://schemas.microsoft.com/office/drawing/2014/main" id="{F5A70A3F-3C67-436C-9D8A-3770A49E1050}"/>
              </a:ext>
            </a:extLst>
          </p:cNvPr>
          <p:cNvGrpSpPr/>
          <p:nvPr/>
        </p:nvGrpSpPr>
        <p:grpSpPr>
          <a:xfrm>
            <a:off x="584306" y="728924"/>
            <a:ext cx="1548000" cy="948499"/>
            <a:chOff x="584306" y="728924"/>
            <a:chExt cx="1548000" cy="948499"/>
          </a:xfrm>
        </p:grpSpPr>
        <p:sp>
          <p:nvSpPr>
            <p:cNvPr id="9" name="Rectangle 8">
              <a:extLst>
                <a:ext uri="{FF2B5EF4-FFF2-40B4-BE49-F238E27FC236}">
                  <a16:creationId xmlns:a16="http://schemas.microsoft.com/office/drawing/2014/main" id="{928286CB-76A6-496D-96F8-E90C25E5A7BF}"/>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Test Pending</a:t>
              </a:r>
            </a:p>
          </p:txBody>
        </p:sp>
        <p:sp>
          <p:nvSpPr>
            <p:cNvPr id="13" name="Rectangle 12">
              <a:extLst>
                <a:ext uri="{FF2B5EF4-FFF2-40B4-BE49-F238E27FC236}">
                  <a16:creationId xmlns:a16="http://schemas.microsoft.com/office/drawing/2014/main" id="{DB7593CD-101B-4285-901E-A172E0BCE263}"/>
                </a:ext>
              </a:extLst>
            </p:cNvPr>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grpSp>
        <p:nvGrpSpPr>
          <p:cNvPr id="14" name="Group 13">
            <a:extLst>
              <a:ext uri="{FF2B5EF4-FFF2-40B4-BE49-F238E27FC236}">
                <a16:creationId xmlns:a16="http://schemas.microsoft.com/office/drawing/2014/main" id="{7A2BED4B-1F04-4FA0-9F62-56998DE7CE12}"/>
              </a:ext>
            </a:extLst>
          </p:cNvPr>
          <p:cNvGrpSpPr/>
          <p:nvPr/>
        </p:nvGrpSpPr>
        <p:grpSpPr>
          <a:xfrm>
            <a:off x="2192480" y="689168"/>
            <a:ext cx="1836000" cy="974186"/>
            <a:chOff x="2192480" y="689168"/>
            <a:chExt cx="1836000" cy="974186"/>
          </a:xfrm>
        </p:grpSpPr>
        <p:sp>
          <p:nvSpPr>
            <p:cNvPr id="15" name="Rectangle 14">
              <a:extLst>
                <a:ext uri="{FF2B5EF4-FFF2-40B4-BE49-F238E27FC236}">
                  <a16:creationId xmlns:a16="http://schemas.microsoft.com/office/drawing/2014/main" id="{C71AEEA2-6563-4E2F-9C40-29379620A679}"/>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patient</a:t>
              </a:r>
            </a:p>
          </p:txBody>
        </p:sp>
        <p:sp>
          <p:nvSpPr>
            <p:cNvPr id="16" name="Isosceles Triangle 15">
              <a:extLst>
                <a:ext uri="{FF2B5EF4-FFF2-40B4-BE49-F238E27FC236}">
                  <a16:creationId xmlns:a16="http://schemas.microsoft.com/office/drawing/2014/main" id="{72C3EC13-78EF-49D2-8F88-643278958FD9}"/>
                </a:ext>
              </a:extLst>
            </p:cNvPr>
            <p:cNvSpPr/>
            <p:nvPr/>
          </p:nvSpPr>
          <p:spPr>
            <a:xfrm rot="5400000" flipH="1">
              <a:off x="2192480" y="1141354"/>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7" name="Rectangle 16">
              <a:extLst>
                <a:ext uri="{FF2B5EF4-FFF2-40B4-BE49-F238E27FC236}">
                  <a16:creationId xmlns:a16="http://schemas.microsoft.com/office/drawing/2014/main" id="{5893AD45-3471-4CA0-BE22-076D930854B4}"/>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2</a:t>
              </a:r>
            </a:p>
          </p:txBody>
        </p:sp>
      </p:grpSp>
      <p:grpSp>
        <p:nvGrpSpPr>
          <p:cNvPr id="18" name="Group 17">
            <a:extLst>
              <a:ext uri="{FF2B5EF4-FFF2-40B4-BE49-F238E27FC236}">
                <a16:creationId xmlns:a16="http://schemas.microsoft.com/office/drawing/2014/main" id="{BDBDCDCD-658B-47EB-8852-90C442D5A1EA}"/>
              </a:ext>
            </a:extLst>
          </p:cNvPr>
          <p:cNvGrpSpPr/>
          <p:nvPr/>
        </p:nvGrpSpPr>
        <p:grpSpPr>
          <a:xfrm>
            <a:off x="4338986" y="657444"/>
            <a:ext cx="1548000" cy="974186"/>
            <a:chOff x="2480480" y="689168"/>
            <a:chExt cx="1548000" cy="974186"/>
          </a:xfrm>
        </p:grpSpPr>
        <p:sp>
          <p:nvSpPr>
            <p:cNvPr id="19" name="Rectangle 18">
              <a:extLst>
                <a:ext uri="{FF2B5EF4-FFF2-40B4-BE49-F238E27FC236}">
                  <a16:creationId xmlns:a16="http://schemas.microsoft.com/office/drawing/2014/main" id="{1EBA4498-3C51-429D-B9F3-DE02BECF05D1}"/>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the Patient Name to assign outcome</a:t>
              </a:r>
            </a:p>
          </p:txBody>
        </p:sp>
        <p:sp>
          <p:nvSpPr>
            <p:cNvPr id="20" name="Rectangle 19">
              <a:extLst>
                <a:ext uri="{FF2B5EF4-FFF2-40B4-BE49-F238E27FC236}">
                  <a16:creationId xmlns:a16="http://schemas.microsoft.com/office/drawing/2014/main" id="{AC890379-2FEB-466C-9669-A3DE4F60CA59}"/>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3</a:t>
              </a:r>
            </a:p>
          </p:txBody>
        </p:sp>
      </p:grpSp>
      <p:sp>
        <p:nvSpPr>
          <p:cNvPr id="24" name="Isosceles Triangle 23">
            <a:extLst>
              <a:ext uri="{FF2B5EF4-FFF2-40B4-BE49-F238E27FC236}">
                <a16:creationId xmlns:a16="http://schemas.microsoft.com/office/drawing/2014/main" id="{E3BEFD1A-9515-434E-B054-E5B44D558912}"/>
              </a:ext>
            </a:extLst>
          </p:cNvPr>
          <p:cNvSpPr/>
          <p:nvPr/>
        </p:nvSpPr>
        <p:spPr>
          <a:xfrm rot="5400000" flipH="1">
            <a:off x="4050986" y="1136191"/>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5" name="Isosceles Triangle 24">
            <a:extLst>
              <a:ext uri="{FF2B5EF4-FFF2-40B4-BE49-F238E27FC236}">
                <a16:creationId xmlns:a16="http://schemas.microsoft.com/office/drawing/2014/main" id="{FA31DECC-05C1-4BDF-9FE8-9DEEFC0BC463}"/>
              </a:ext>
            </a:extLst>
          </p:cNvPr>
          <p:cNvSpPr/>
          <p:nvPr/>
        </p:nvSpPr>
        <p:spPr>
          <a:xfrm rot="5400000" flipH="1">
            <a:off x="5916794" y="1136191"/>
            <a:ext cx="288000" cy="288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31" name="Group 30">
            <a:extLst>
              <a:ext uri="{FF2B5EF4-FFF2-40B4-BE49-F238E27FC236}">
                <a16:creationId xmlns:a16="http://schemas.microsoft.com/office/drawing/2014/main" id="{F6A50A05-3FE7-4B98-B98F-561395F56F5B}"/>
              </a:ext>
            </a:extLst>
          </p:cNvPr>
          <p:cNvGrpSpPr/>
          <p:nvPr/>
        </p:nvGrpSpPr>
        <p:grpSpPr>
          <a:xfrm>
            <a:off x="6305016" y="675203"/>
            <a:ext cx="1548000" cy="974186"/>
            <a:chOff x="2480480" y="689168"/>
            <a:chExt cx="1548000" cy="974186"/>
          </a:xfrm>
        </p:grpSpPr>
        <p:sp>
          <p:nvSpPr>
            <p:cNvPr id="32" name="Rectangle 31">
              <a:extLst>
                <a:ext uri="{FF2B5EF4-FFF2-40B4-BE49-F238E27FC236}">
                  <a16:creationId xmlns:a16="http://schemas.microsoft.com/office/drawing/2014/main" id="{234F9358-AACE-436C-BD08-C6D4833D93AE}"/>
                </a:ext>
              </a:extLst>
            </p:cNvPr>
            <p:cNvSpPr/>
            <p:nvPr/>
          </p:nvSpPr>
          <p:spPr>
            <a:xfrm>
              <a:off x="2480480" y="907354"/>
              <a:ext cx="1548000" cy="756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Select the reason for closing case and click Submit</a:t>
              </a:r>
            </a:p>
          </p:txBody>
        </p:sp>
        <p:sp>
          <p:nvSpPr>
            <p:cNvPr id="33" name="Rectangle 32">
              <a:extLst>
                <a:ext uri="{FF2B5EF4-FFF2-40B4-BE49-F238E27FC236}">
                  <a16:creationId xmlns:a16="http://schemas.microsoft.com/office/drawing/2014/main" id="{4BB8AED3-18E8-4BDB-925F-643D90A3B13C}"/>
                </a:ext>
              </a:extLst>
            </p:cNvPr>
            <p:cNvSpPr/>
            <p:nvPr/>
          </p:nvSpPr>
          <p:spPr>
            <a:xfrm>
              <a:off x="2858480" y="689168"/>
              <a:ext cx="792000"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4</a:t>
              </a:r>
            </a:p>
          </p:txBody>
        </p:sp>
      </p:grpSp>
    </p:spTree>
    <p:extLst>
      <p:ext uri="{BB962C8B-B14F-4D97-AF65-F5344CB8AC3E}">
        <p14:creationId xmlns:p14="http://schemas.microsoft.com/office/powerpoint/2010/main" val="22010679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4D641226-ABAF-4904-824D-7E95C3334821}"/>
              </a:ext>
            </a:extLst>
          </p:cNvPr>
          <p:cNvSpPr txBox="1">
            <a:spLocks/>
          </p:cNvSpPr>
          <p:nvPr/>
        </p:nvSpPr>
        <p:spPr>
          <a:xfrm>
            <a:off x="405632" y="919299"/>
            <a:ext cx="7315200" cy="45207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n-GB" sz="2000" b="0" i="0" u="none" strike="noStrike" kern="1200" cap="none" spc="0" normalizeH="0" baseline="0" noProof="0" dirty="0">
                <a:ln>
                  <a:noFill/>
                </a:ln>
                <a:solidFill>
                  <a:srgbClr val="000F46"/>
                </a:solidFill>
                <a:effectLst/>
                <a:uLnTx/>
                <a:uFillTx/>
                <a:latin typeface="Corbel" panose="020B0503020204020204"/>
                <a:ea typeface="+mn-ea"/>
                <a:cs typeface="+mn-cs"/>
              </a:rPr>
              <a:t> Verify that the status is changed to Presumptive(Closed)</a:t>
            </a:r>
          </a:p>
        </p:txBody>
      </p:sp>
      <p:pic>
        <p:nvPicPr>
          <p:cNvPr id="4" name="Picture 3">
            <a:extLst>
              <a:ext uri="{FF2B5EF4-FFF2-40B4-BE49-F238E27FC236}">
                <a16:creationId xmlns:a16="http://schemas.microsoft.com/office/drawing/2014/main" id="{3E155027-A61D-4662-A323-7DFF90D83954}"/>
              </a:ext>
            </a:extLst>
          </p:cNvPr>
          <p:cNvPicPr>
            <a:picLocks noChangeAspect="1"/>
          </p:cNvPicPr>
          <p:nvPr/>
        </p:nvPicPr>
        <p:blipFill>
          <a:blip r:embed="rId2"/>
          <a:stretch>
            <a:fillRect/>
          </a:stretch>
        </p:blipFill>
        <p:spPr>
          <a:xfrm>
            <a:off x="372884" y="1577711"/>
            <a:ext cx="11446232" cy="3985605"/>
          </a:xfrm>
          <a:prstGeom prst="rect">
            <a:avLst/>
          </a:prstGeom>
        </p:spPr>
      </p:pic>
      <p:sp>
        <p:nvSpPr>
          <p:cNvPr id="6" name="TextBox 5">
            <a:extLst>
              <a:ext uri="{FF2B5EF4-FFF2-40B4-BE49-F238E27FC236}">
                <a16:creationId xmlns:a16="http://schemas.microsoft.com/office/drawing/2014/main" id="{C8CBD6D5-A5D4-465A-AE01-5D4136458538}"/>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Closing Test Pending cases</a:t>
            </a:r>
          </a:p>
        </p:txBody>
      </p:sp>
      <p:sp>
        <p:nvSpPr>
          <p:cNvPr id="7" name="Rectangular Callout 15">
            <a:extLst>
              <a:ext uri="{FF2B5EF4-FFF2-40B4-BE49-F238E27FC236}">
                <a16:creationId xmlns:a16="http://schemas.microsoft.com/office/drawing/2014/main" id="{FEE5EBE4-2CDE-4E41-9E91-1DB5C746E5FC}"/>
              </a:ext>
            </a:extLst>
          </p:cNvPr>
          <p:cNvSpPr/>
          <p:nvPr/>
        </p:nvSpPr>
        <p:spPr>
          <a:xfrm flipH="1">
            <a:off x="2870201" y="2893068"/>
            <a:ext cx="2138022" cy="523220"/>
          </a:xfrm>
          <a:prstGeom prst="wedgeRectCallout">
            <a:avLst>
              <a:gd name="adj1" fmla="val 81180"/>
              <a:gd name="adj2" fmla="val 27903"/>
            </a:avLst>
          </a:prstGeom>
          <a:ln w="28575">
            <a:solidFill>
              <a:srgbClr val="FE7A1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Confirm Status change to Presumptive (Closed)</a:t>
            </a:r>
            <a:endParaRPr kumimoji="0" lang="en-IN"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641819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E114D53-1A5D-47FC-A89C-8425C9721946}"/>
              </a:ext>
            </a:extLst>
          </p:cNvPr>
          <p:cNvSpPr txBox="1"/>
          <p:nvPr/>
        </p:nvSpPr>
        <p:spPr>
          <a:xfrm>
            <a:off x="2653747" y="0"/>
            <a:ext cx="869312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rbel" panose="020B0503020204020204"/>
                <a:ea typeface="+mn-ea"/>
                <a:cs typeface="+mn-cs"/>
              </a:rPr>
              <a:t>Closing Notified (Treatment Not started) Cases</a:t>
            </a:r>
          </a:p>
        </p:txBody>
      </p:sp>
      <p:grpSp>
        <p:nvGrpSpPr>
          <p:cNvPr id="8" name="Group 7">
            <a:extLst>
              <a:ext uri="{FF2B5EF4-FFF2-40B4-BE49-F238E27FC236}">
                <a16:creationId xmlns:a16="http://schemas.microsoft.com/office/drawing/2014/main" id="{9FC9D1E4-AE61-4B7E-B664-386A5CEDFDAA}"/>
              </a:ext>
            </a:extLst>
          </p:cNvPr>
          <p:cNvGrpSpPr/>
          <p:nvPr/>
        </p:nvGrpSpPr>
        <p:grpSpPr>
          <a:xfrm>
            <a:off x="584306" y="728924"/>
            <a:ext cx="1548000" cy="948499"/>
            <a:chOff x="584306" y="728924"/>
            <a:chExt cx="1548000" cy="948499"/>
          </a:xfrm>
        </p:grpSpPr>
        <p:sp>
          <p:nvSpPr>
            <p:cNvPr id="9" name="Rectangle 8">
              <a:extLst>
                <a:ext uri="{FF2B5EF4-FFF2-40B4-BE49-F238E27FC236}">
                  <a16:creationId xmlns:a16="http://schemas.microsoft.com/office/drawing/2014/main" id="{88831AC5-B359-418B-B50A-E467323D9AFB}"/>
                </a:ext>
              </a:extLst>
            </p:cNvPr>
            <p:cNvSpPr/>
            <p:nvPr/>
          </p:nvSpPr>
          <p:spPr>
            <a:xfrm>
              <a:off x="584306" y="910933"/>
              <a:ext cx="154800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Treatment Not Started</a:t>
              </a:r>
            </a:p>
          </p:txBody>
        </p:sp>
        <p:sp>
          <p:nvSpPr>
            <p:cNvPr id="12" name="Rectangle 11">
              <a:extLst>
                <a:ext uri="{FF2B5EF4-FFF2-40B4-BE49-F238E27FC236}">
                  <a16:creationId xmlns:a16="http://schemas.microsoft.com/office/drawing/2014/main" id="{D42BA20E-F19D-4EAE-A95B-997A55FACA60}"/>
                </a:ext>
              </a:extLst>
            </p:cNvPr>
            <p:cNvSpPr/>
            <p:nvPr/>
          </p:nvSpPr>
          <p:spPr>
            <a:xfrm>
              <a:off x="916271" y="728924"/>
              <a:ext cx="792000" cy="261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pic>
        <p:nvPicPr>
          <p:cNvPr id="13" name="Picture 12">
            <a:extLst>
              <a:ext uri="{FF2B5EF4-FFF2-40B4-BE49-F238E27FC236}">
                <a16:creationId xmlns:a16="http://schemas.microsoft.com/office/drawing/2014/main" id="{751ABD5C-B3BE-451B-955B-311D67B7C20D}"/>
              </a:ext>
            </a:extLst>
          </p:cNvPr>
          <p:cNvPicPr>
            <a:picLocks noChangeAspect="1"/>
          </p:cNvPicPr>
          <p:nvPr/>
        </p:nvPicPr>
        <p:blipFill>
          <a:blip r:embed="rId2"/>
          <a:stretch>
            <a:fillRect/>
          </a:stretch>
        </p:blipFill>
        <p:spPr>
          <a:xfrm>
            <a:off x="461793" y="2201531"/>
            <a:ext cx="11636506" cy="3992441"/>
          </a:xfrm>
          <a:prstGeom prst="rect">
            <a:avLst/>
          </a:prstGeom>
        </p:spPr>
      </p:pic>
      <p:sp>
        <p:nvSpPr>
          <p:cNvPr id="14" name="Rectangle 13">
            <a:extLst>
              <a:ext uri="{FF2B5EF4-FFF2-40B4-BE49-F238E27FC236}">
                <a16:creationId xmlns:a16="http://schemas.microsoft.com/office/drawing/2014/main" id="{82AD67F5-F25A-4C39-91FB-F23D054AD37B}"/>
              </a:ext>
            </a:extLst>
          </p:cNvPr>
          <p:cNvSpPr/>
          <p:nvPr/>
        </p:nvSpPr>
        <p:spPr>
          <a:xfrm>
            <a:off x="10428514" y="5236029"/>
            <a:ext cx="1748443" cy="838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24684A77-3271-4834-ACF0-15BB2BAE0E76}"/>
              </a:ext>
            </a:extLst>
          </p:cNvPr>
          <p:cNvSpPr/>
          <p:nvPr/>
        </p:nvSpPr>
        <p:spPr>
          <a:xfrm>
            <a:off x="631372" y="4735287"/>
            <a:ext cx="1121228" cy="2394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a:extLst>
              <a:ext uri="{FF2B5EF4-FFF2-40B4-BE49-F238E27FC236}">
                <a16:creationId xmlns:a16="http://schemas.microsoft.com/office/drawing/2014/main" id="{9FD619DA-0121-48F4-B7D1-165317C8AB81}"/>
              </a:ext>
            </a:extLst>
          </p:cNvPr>
          <p:cNvGrpSpPr/>
          <p:nvPr/>
        </p:nvGrpSpPr>
        <p:grpSpPr>
          <a:xfrm>
            <a:off x="584306" y="728924"/>
            <a:ext cx="1592837" cy="948499"/>
            <a:chOff x="584306" y="728924"/>
            <a:chExt cx="1864980" cy="948499"/>
          </a:xfrm>
        </p:grpSpPr>
        <p:sp>
          <p:nvSpPr>
            <p:cNvPr id="17" name="Rectangle 16">
              <a:extLst>
                <a:ext uri="{FF2B5EF4-FFF2-40B4-BE49-F238E27FC236}">
                  <a16:creationId xmlns:a16="http://schemas.microsoft.com/office/drawing/2014/main" id="{E42CE1CF-4A1C-4C67-9EB6-80E90460740A}"/>
                </a:ext>
              </a:extLst>
            </p:cNvPr>
            <p:cNvSpPr/>
            <p:nvPr/>
          </p:nvSpPr>
          <p:spPr>
            <a:xfrm>
              <a:off x="584306" y="910933"/>
              <a:ext cx="1864980" cy="76649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7A10"/>
                  </a:solidFill>
                  <a:effectLst/>
                  <a:uLnTx/>
                  <a:uFillTx/>
                  <a:latin typeface="Corbel" panose="020B0503020204020204"/>
                  <a:ea typeface="+mn-ea"/>
                  <a:cs typeface="+mn-cs"/>
                </a:rPr>
                <a:t>Click on Treatment not started</a:t>
              </a:r>
            </a:p>
          </p:txBody>
        </p:sp>
        <p:sp>
          <p:nvSpPr>
            <p:cNvPr id="18" name="Rectangle 17">
              <a:extLst>
                <a:ext uri="{FF2B5EF4-FFF2-40B4-BE49-F238E27FC236}">
                  <a16:creationId xmlns:a16="http://schemas.microsoft.com/office/drawing/2014/main" id="{AE4F754A-3C32-4A10-A1E6-7E4CFC9B02A2}"/>
                </a:ext>
              </a:extLst>
            </p:cNvPr>
            <p:cNvSpPr/>
            <p:nvPr/>
          </p:nvSpPr>
          <p:spPr>
            <a:xfrm>
              <a:off x="916271" y="728924"/>
              <a:ext cx="1035937" cy="182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546"/>
                  </a:solidFill>
                  <a:effectLst/>
                  <a:uLnTx/>
                  <a:uFillTx/>
                  <a:latin typeface="Corbel" panose="020B0503020204020204"/>
                  <a:ea typeface="+mn-ea"/>
                  <a:cs typeface="+mn-cs"/>
                </a:rPr>
                <a:t>Step 1</a:t>
              </a:r>
            </a:p>
          </p:txBody>
        </p:sp>
      </p:grpSp>
    </p:spTree>
    <p:extLst>
      <p:ext uri="{BB962C8B-B14F-4D97-AF65-F5344CB8AC3E}">
        <p14:creationId xmlns:p14="http://schemas.microsoft.com/office/powerpoint/2010/main" val="3210913646"/>
      </p:ext>
    </p:extLst>
  </p:cSld>
  <p:clrMapOvr>
    <a:masterClrMapping/>
  </p:clrMapOvr>
</p:sld>
</file>

<file path=ppt/theme/theme1.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0.xml><?xml version="1.0" encoding="utf-8"?>
<a:theme xmlns:a="http://schemas.openxmlformats.org/drawingml/2006/main" name="1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6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4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7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4893</TotalTime>
  <Words>9455</Words>
  <Application>Microsoft Office PowerPoint</Application>
  <PresentationFormat>Widescreen</PresentationFormat>
  <Paragraphs>1497</Paragraphs>
  <Slides>181</Slides>
  <Notes>94</Notes>
  <HiddenSlides>0</HiddenSlides>
  <MMClips>0</MMClips>
  <ScaleCrop>false</ScaleCrop>
  <HeadingPairs>
    <vt:vector size="8" baseType="variant">
      <vt:variant>
        <vt:lpstr>Fonts Used</vt:lpstr>
      </vt:variant>
      <vt:variant>
        <vt:i4>9</vt:i4>
      </vt:variant>
      <vt:variant>
        <vt:lpstr>Theme</vt:lpstr>
      </vt:variant>
      <vt:variant>
        <vt:i4>12</vt:i4>
      </vt:variant>
      <vt:variant>
        <vt:lpstr>Embedded OLE Servers</vt:lpstr>
      </vt:variant>
      <vt:variant>
        <vt:i4>1</vt:i4>
      </vt:variant>
      <vt:variant>
        <vt:lpstr>Slide Titles</vt:lpstr>
      </vt:variant>
      <vt:variant>
        <vt:i4>181</vt:i4>
      </vt:variant>
    </vt:vector>
  </HeadingPairs>
  <TitlesOfParts>
    <vt:vector size="203" baseType="lpstr">
      <vt:lpstr>Arial</vt:lpstr>
      <vt:lpstr>Calibri</vt:lpstr>
      <vt:lpstr>Corbel</vt:lpstr>
      <vt:lpstr>Noto Sans</vt:lpstr>
      <vt:lpstr>Noto Sans Symbols</vt:lpstr>
      <vt:lpstr>Roboto</vt:lpstr>
      <vt:lpstr>Verdana</vt:lpstr>
      <vt:lpstr>Wingdings</vt:lpstr>
      <vt:lpstr>Wingdings 2</vt:lpstr>
      <vt:lpstr>2_Frame</vt:lpstr>
      <vt:lpstr>5_Frame</vt:lpstr>
      <vt:lpstr>6_Frame</vt:lpstr>
      <vt:lpstr>3_Frame</vt:lpstr>
      <vt:lpstr>4_Frame</vt:lpstr>
      <vt:lpstr>7_Frame</vt:lpstr>
      <vt:lpstr>8_Frame</vt:lpstr>
      <vt:lpstr>9_Frame</vt:lpstr>
      <vt:lpstr>10_Frame</vt:lpstr>
      <vt:lpstr>11_Frame</vt:lpstr>
      <vt:lpstr>12_Frame</vt:lpstr>
      <vt:lpstr>13_Frame</vt:lpstr>
      <vt:lpstr>PBrush</vt:lpstr>
      <vt:lpstr>Module 3: Treatment Initiation and Patient Management </vt:lpstr>
      <vt:lpstr>Contents</vt:lpstr>
      <vt:lpstr>Contents</vt:lpstr>
      <vt:lpstr>Start Treatment</vt:lpstr>
      <vt:lpstr>Enhancement of Type of Treatment (Treatment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vt:lpstr>
      <vt:lpstr>Dispensation </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Q1. Where can the user view the stock of all the medicines at their facility (District, TU, and PHI) without open patient’s profile.  The stock can be viewed only by the Aushadhi team by using the stock search API. A report would also be made available in Ni-kshay portal on stock and consumption.  Q2. How to distribute medicines on the portal from District to TU and TU to PHI?  The stock management up to TU level including transfer to PHI would be handled by Aushadhi software, while PHI to patient would be handled by Ni-kshay.  Q3. Can we dispense drugs to patients outside the logged in hierarchy?  The drugs can be dispensed to patients belonging to any hierarchy  even if the patient belongs to a hierarchy other than the logged in hierarchy. The dispensation can be done through the ‘Add dispensation’ module in Ni-kshay.  </vt:lpstr>
      <vt:lpstr>Q4. The drugs transferred from TB unit to PHI are not visible in dispensation module PHI stock.  The Drugs transferred from TBU to PHI would be visible in the Ni-kshay Aushadhi system. The transfer of drugs from TU to PHI would happen using the stock credit API. A report would be made available in Ni-kshay portal on the PHI stock and consumption.  Q5. What is the process of consumption of CBNAAT and Truenat Cartridges, with inactivation of PHI login?  Ni-kshay Aushadhi would reopen the PHI Module only for NAAT stores. The CBNAAT and TrueNat consumables would be reported in the NAAT consumable module of Ni-kshay Aushadhi.  Q6. Box preparation of Modified regimen of AOL regimen is not available in Ni-kshay aushadhi.  Ni-kshayAushadi team to convert the existing stock of DRTB boxes into loose drugs and the stock to be updated on the system. The updated stock would then be consumed by Ni-kshay using API and available for users to dispense.   </vt:lpstr>
      <vt:lpstr>Q4. Districts are not able to view PHI drug stock as a whole, It can only be viewed while dispensing to every patient. Which makes it difficult to assess the requirement of PHI  Since Ni-kshay is handling the dispensation of drugs from PHI to patient, the available quantity of a particular product will be available only while dispensing the product. A report would be made available in Ni-kshay portal on the PHI stock and consumption that can be used to check the stock levels of the products.  Q5. Dispensation module is not allowing to directly dispense drugs of Continuation Phase. For patients whom drugs have already been issued from Ni-kshay aushadhi, if we issue drugs in back date the current drug stock of PHI is getting deducted leading to imbalance in stock.  All the TB patients are registered in Ni-kshay and undergo Intensive and Continuous phases of treatment. The drugs can be dispensed from Ni-kshay for current or future dispensation date. For dispensing drugs for Continuous Phase for a patient currently on IP, follow the below steps- 1. In the Patient management module, go to Treatment details tab of the patient. 2. Click the ‘Update’ button to update the Treatment Phase to CP 3. Add the End of IP date as a back date or a future date. 4. Go to Dispensation tab of the patient, where the Phase would be changed to CP 5. Dispense the drugs for CP phase.   </vt:lpstr>
      <vt:lpstr>   Q6. Currently Drug can be dispensed for any no. of days with patient’s Id. The limit should be fixed to maximum 60 days. This would help in buffer stock management, monitoring and minimizing the retrieval/wastage.  This requirement will be discussed with the ministry and upon approval, this can be added in the future changes for Dispensation module.  Q7. Users unable to dispense NTEP drugs from private chemist and private health facility.  Private Health facilities and chemists which are presently registered as third-parties will be registered as Health facilities in Ni-kshay Aushadhi and the NTEP drug stock will be updated for the same. Ni-kshay will consume the stock status of these facilities from Ni-kshay Aushadhi and make it available to users for dispensation  Q8. The district alert dashboards shows acknowledgement pending in Ni-kshay Aushadhi . How can phi acknowledge without login to PHI module?  Ni-kshay Aushadhi will disable the feature of acknowledging the drugs from PHI module from backend    </vt:lpstr>
      <vt:lpstr>   Q9. How will the drugs be indented from PHI to TU?  The PHIs would submit their drug request to their parent stores (TU) through Offline indenting i.e. via email, Phone, or any other method. On receipt of Offline Indent, the respective TU would release the drugs to the PHI through the TU login in Ni-kshay Aushadhi using : Dispatch without drug request”  under Issue / Dispatch Module.   Q10. how to return drug from DRTB/ PHI to DDS/ TU?  The return from PHI to TU would be handled by Ni-kshay Aushadhi using the backend stock debit API.   Q10. Should the PHI dispense lab consumables like head covers, shoe covers etc through Patient login in Ni-kshay?  The PHI dispense lab consumables like head covers, shoe covers etc should not be dispensed through Patient login in Ni-kshay . These products are for PHI use and should be consumed only at PHI level. </vt:lpstr>
      <vt:lpstr>Contents</vt:lpstr>
      <vt:lpstr>Add Comorbidity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vt:lpstr>
      <vt:lpstr>Contact Tracing</vt:lpstr>
      <vt:lpstr>PowerPoint Presentation</vt:lpstr>
      <vt:lpstr>PowerPoint Presentation</vt:lpstr>
      <vt:lpstr>PowerPoint Presentation</vt:lpstr>
      <vt:lpstr>PowerPoint Presentation</vt:lpstr>
      <vt:lpstr>PowerPoint Presentation</vt:lpstr>
      <vt:lpstr>Contents</vt:lpstr>
      <vt:lpstr>Adherence Tracking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Adherence Monitoring in Ni-kshay Version 2.0</vt:lpstr>
      <vt:lpstr>PowerPoint Presentation</vt:lpstr>
      <vt:lpstr>PowerPoint Presentation</vt:lpstr>
      <vt:lpstr>PowerPoint Presentation</vt:lpstr>
      <vt:lpstr>PowerPoint Presentation</vt:lpstr>
      <vt:lpstr>Contents</vt:lpstr>
      <vt:lpstr>Closing Cases / Assigning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vt:lpstr>
      <vt:lpstr>PowerPoint Presentation</vt:lpstr>
      <vt:lpstr>PowerPoint Presentation</vt:lpstr>
      <vt:lpstr>Re-initiating a case on new episode</vt:lpstr>
      <vt:lpstr>PowerPoint Presentation</vt:lpstr>
      <vt:lpstr>PowerPoint Presentation</vt:lpstr>
      <vt:lpstr>PowerPoint Presentation</vt:lpstr>
      <vt:lpstr>PowerPoint Presentation</vt:lpstr>
      <vt:lpstr>Contents</vt:lpstr>
      <vt:lpstr>Update / View patient Health Facility details</vt:lpstr>
      <vt:lpstr>PowerPoint Presentation</vt:lpstr>
      <vt:lpstr>PowerPoint Presentation</vt:lpstr>
      <vt:lpstr>Contents</vt:lpstr>
      <vt:lpstr>Introduction</vt:lpstr>
      <vt:lpstr>Transfer Management</vt:lpstr>
      <vt:lpstr>Transfer Management</vt:lpstr>
      <vt:lpstr>Contents</vt:lpstr>
      <vt:lpstr>1a. Request Transfer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1b. Accept Transfer In</vt:lpstr>
      <vt:lpstr>PowerPoint Presentation</vt:lpstr>
      <vt:lpstr>PowerPoint Presentation</vt:lpstr>
      <vt:lpstr>PowerPoint Presentation</vt:lpstr>
      <vt:lpstr>PowerPoint Presentation</vt:lpstr>
      <vt:lpstr>PowerPoint Presentation</vt:lpstr>
      <vt:lpstr>PowerPoint Presentation</vt:lpstr>
      <vt:lpstr>1c. Reject Transfer In</vt:lpstr>
      <vt:lpstr>Reject Transfer In-1 </vt:lpstr>
      <vt:lpstr>Reject Transfer In-2</vt:lpstr>
      <vt:lpstr>Reject Transfer In-3</vt:lpstr>
      <vt:lpstr>Reject Transfer In-4 </vt:lpstr>
      <vt:lpstr>2a. Request Transfer In</vt:lpstr>
      <vt:lpstr>Request Transfer In-1 </vt:lpstr>
      <vt:lpstr>Request Transfer In-2 </vt:lpstr>
      <vt:lpstr>Request Transfer In-3 </vt:lpstr>
      <vt:lpstr>Request Transfer In-4 </vt:lpstr>
      <vt:lpstr>Request Transfer In-5 </vt:lpstr>
      <vt:lpstr>2b.Accept Transfer Out Request</vt:lpstr>
      <vt:lpstr>Accept Transfer Out Request-1 </vt:lpstr>
      <vt:lpstr>Accept Transfer Out Request-2 </vt:lpstr>
      <vt:lpstr>2c.Reject Transfer Out Request</vt:lpstr>
      <vt:lpstr>Reject Transfer Out Request-1 </vt:lpstr>
      <vt:lpstr>Reject Transfer Out Request-2 </vt:lpstr>
      <vt:lpstr>Reject Transfer Out Request-3 </vt:lpstr>
      <vt:lpstr>Reject Transfer Out Request-4 </vt:lpstr>
      <vt:lpstr>2d.Cancel Request Transfer In</vt:lpstr>
      <vt:lpstr>Cancel Transfer In Request</vt:lpstr>
      <vt:lpstr>Cancel Transfer In Request </vt:lpstr>
      <vt:lpstr>Cancel Transfer In Request </vt:lpstr>
      <vt:lpstr>Contents</vt:lpstr>
      <vt:lpstr>Add or view Patient Notes</vt:lpstr>
      <vt:lpstr>PowerPoint Presentation</vt:lpstr>
      <vt:lpstr>PowerPoint Presentation</vt:lpstr>
      <vt:lpstr>PowerPoint Presentation</vt:lpstr>
      <vt:lpstr>Contents</vt:lpstr>
      <vt:lpstr>Uploading CBNAAT Test Results to Ni-kshay</vt:lpstr>
      <vt:lpstr>PowerPoint Presentation</vt:lpstr>
      <vt:lpstr>PowerPoint Presentation</vt:lpstr>
      <vt:lpstr>PowerPoint Presentation</vt:lpstr>
      <vt:lpstr>Contents</vt:lpstr>
      <vt:lpstr>Active Case Finding (ACF)</vt:lpstr>
      <vt:lpstr>PowerPoint Presentation</vt:lpstr>
      <vt:lpstr>PowerPoint Presentation</vt:lpstr>
      <vt:lpstr>PowerPoint Presentation</vt:lpstr>
      <vt:lpstr>PowerPoint Presentation</vt:lpstr>
      <vt:lpstr>Contents</vt:lpstr>
      <vt:lpstr>Task List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Manu Mathew</dc:creator>
  <cp:lastModifiedBy>Sudarshan Saggu</cp:lastModifiedBy>
  <cp:revision>140</cp:revision>
  <dcterms:created xsi:type="dcterms:W3CDTF">2018-08-06T06:16:16Z</dcterms:created>
  <dcterms:modified xsi:type="dcterms:W3CDTF">2024-11-25T08:20:56Z</dcterms:modified>
</cp:coreProperties>
</file>