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711" r:id="rId2"/>
    <p:sldMasterId id="2147483723" r:id="rId3"/>
    <p:sldMasterId id="2147483735" r:id="rId4"/>
    <p:sldMasterId id="2147483747" r:id="rId5"/>
  </p:sldMasterIdLst>
  <p:notesMasterIdLst>
    <p:notesMasterId r:id="rId51"/>
  </p:notesMasterIdLst>
  <p:sldIdLst>
    <p:sldId id="904" r:id="rId6"/>
    <p:sldId id="958" r:id="rId7"/>
    <p:sldId id="959" r:id="rId8"/>
    <p:sldId id="905" r:id="rId9"/>
    <p:sldId id="964" r:id="rId10"/>
    <p:sldId id="966" r:id="rId11"/>
    <p:sldId id="961" r:id="rId12"/>
    <p:sldId id="960" r:id="rId13"/>
    <p:sldId id="968" r:id="rId14"/>
    <p:sldId id="969" r:id="rId15"/>
    <p:sldId id="970" r:id="rId16"/>
    <p:sldId id="971" r:id="rId17"/>
    <p:sldId id="972" r:id="rId18"/>
    <p:sldId id="937" r:id="rId19"/>
    <p:sldId id="949" r:id="rId20"/>
    <p:sldId id="938" r:id="rId21"/>
    <p:sldId id="974" r:id="rId22"/>
    <p:sldId id="947" r:id="rId23"/>
    <p:sldId id="954" r:id="rId24"/>
    <p:sldId id="950" r:id="rId25"/>
    <p:sldId id="952" r:id="rId26"/>
    <p:sldId id="953" r:id="rId27"/>
    <p:sldId id="973" r:id="rId28"/>
    <p:sldId id="979" r:id="rId29"/>
    <p:sldId id="643" r:id="rId30"/>
    <p:sldId id="644" r:id="rId31"/>
    <p:sldId id="975" r:id="rId32"/>
    <p:sldId id="742" r:id="rId33"/>
    <p:sldId id="645" r:id="rId34"/>
    <p:sldId id="647" r:id="rId35"/>
    <p:sldId id="783" r:id="rId36"/>
    <p:sldId id="652" r:id="rId37"/>
    <p:sldId id="653" r:id="rId38"/>
    <p:sldId id="976" r:id="rId39"/>
    <p:sldId id="743" r:id="rId40"/>
    <p:sldId id="655" r:id="rId41"/>
    <p:sldId id="656" r:id="rId42"/>
    <p:sldId id="657" r:id="rId43"/>
    <p:sldId id="658" r:id="rId44"/>
    <p:sldId id="659" r:id="rId45"/>
    <p:sldId id="977" r:id="rId46"/>
    <p:sldId id="981" r:id="rId47"/>
    <p:sldId id="907" r:id="rId48"/>
    <p:sldId id="980" r:id="rId49"/>
    <p:sldId id="978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Enrolment &amp; Notification" id="{A8EB550C-8A51-47E9-976A-E63A4161800D}">
          <p14:sldIdLst>
            <p14:sldId id="904"/>
            <p14:sldId id="958"/>
            <p14:sldId id="959"/>
            <p14:sldId id="905"/>
            <p14:sldId id="964"/>
            <p14:sldId id="966"/>
            <p14:sldId id="961"/>
            <p14:sldId id="960"/>
            <p14:sldId id="968"/>
            <p14:sldId id="969"/>
            <p14:sldId id="970"/>
            <p14:sldId id="971"/>
            <p14:sldId id="972"/>
            <p14:sldId id="937"/>
            <p14:sldId id="949"/>
            <p14:sldId id="938"/>
            <p14:sldId id="974"/>
            <p14:sldId id="947"/>
            <p14:sldId id="954"/>
            <p14:sldId id="950"/>
            <p14:sldId id="952"/>
            <p14:sldId id="953"/>
            <p14:sldId id="973"/>
            <p14:sldId id="979"/>
            <p14:sldId id="643"/>
            <p14:sldId id="644"/>
            <p14:sldId id="975"/>
            <p14:sldId id="742"/>
            <p14:sldId id="645"/>
            <p14:sldId id="647"/>
            <p14:sldId id="783"/>
            <p14:sldId id="652"/>
            <p14:sldId id="653"/>
            <p14:sldId id="976"/>
            <p14:sldId id="743"/>
            <p14:sldId id="655"/>
            <p14:sldId id="656"/>
            <p14:sldId id="657"/>
            <p14:sldId id="658"/>
            <p14:sldId id="659"/>
            <p14:sldId id="977"/>
            <p14:sldId id="981"/>
            <p14:sldId id="907"/>
            <p14:sldId id="980"/>
            <p14:sldId id="9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3" roundtripDataSignature="AMtx7mged4uOU5B1dzn+ZZbdQLJBnp0W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u R Chaudhury" initials="MRC" lastIdx="1" clrIdx="0">
    <p:extLst>
      <p:ext uri="{19B8F6BF-5375-455C-9EA6-DF929625EA0E}">
        <p15:presenceInfo xmlns:p15="http://schemas.microsoft.com/office/powerpoint/2012/main" userId="S-1-5-21-1644491937-1275210071-1417001333-408080" providerId="AD"/>
      </p:ext>
    </p:extLst>
  </p:cmAuthor>
  <p:cmAuthor id="2" name="Mitu Ray Chaudhury" initials="MRC" lastIdx="2" clrIdx="1">
    <p:extLst>
      <p:ext uri="{19B8F6BF-5375-455C-9EA6-DF929625EA0E}">
        <p15:presenceInfo xmlns:p15="http://schemas.microsoft.com/office/powerpoint/2012/main" userId="8f4664e89f4614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E7B655-C571-4936-A472-B0EC13E22957}">
  <a:tblStyle styleId="{66E7B655-C571-4936-A472-B0EC13E229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353" autoAdjust="0"/>
  </p:normalViewPr>
  <p:slideViewPr>
    <p:cSldViewPr snapToGrid="0">
      <p:cViewPr>
        <p:scale>
          <a:sx n="66" d="100"/>
          <a:sy n="66" d="100"/>
        </p:scale>
        <p:origin x="1171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16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31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31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313" Type="http://customschemas.google.com/relationships/presentationmetadata" Target="metadata"/><Relationship Id="rId31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31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9296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8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9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7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8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18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54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05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0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70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7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55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5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99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66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29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80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44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18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5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06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35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11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2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72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63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02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6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4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26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5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2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8048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02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07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9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7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10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5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0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64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4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23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3316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76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01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844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0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4A444CD0-FC2C-42A0-8238-B5560E603626}" type="datetimeFigureOut">
              <a:rPr lang="en-IN" kern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31-12-2019</a:t>
            </a:fld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E566D426-5B99-4009-B816-91CE10B8C909}" type="slidenum">
              <a:rPr lang="en-IN" kern="1200" smtClean="0">
                <a:solidFill>
                  <a:srgbClr val="40BAD2"/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IN" kern="1200" dirty="0">
              <a:solidFill>
                <a:srgbClr val="40BAD2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5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4A444CD0-FC2C-42A0-8238-B5560E603626}" type="datetimeFigureOut">
              <a:rPr lang="en-IN" kern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31-12-2019</a:t>
            </a:fld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E566D426-5B99-4009-B816-91CE10B8C909}" type="slidenum">
              <a:rPr lang="en-IN" kern="1200" smtClean="0">
                <a:solidFill>
                  <a:srgbClr val="40BAD2"/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IN" kern="1200" dirty="0">
              <a:solidFill>
                <a:srgbClr val="40BAD2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0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4A444CD0-FC2C-42A0-8238-B5560E603626}" type="datetimeFigureOut">
              <a:rPr lang="en-IN" kern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/>
                <a:ea typeface="+mn-ea"/>
              </a:rPr>
              <a:pPr defTabSz="457200">
                <a:buClrTx/>
                <a:buFontTx/>
                <a:buNone/>
              </a:pPr>
              <a:t>31-12-2019</a:t>
            </a:fld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E566D426-5B99-4009-B816-91CE10B8C909}" type="slidenum">
              <a:rPr lang="en-IN" kern="1200" smtClean="0">
                <a:solidFill>
                  <a:srgbClr val="40BAD2"/>
                </a:solidFill>
                <a:latin typeface="Corbel"/>
                <a:ea typeface="+mn-ea"/>
              </a:rPr>
              <a:pPr defTabSz="457200">
                <a:buClrTx/>
                <a:buFontTx/>
                <a:buNone/>
              </a:pPr>
              <a:t>‹#›</a:t>
            </a:fld>
            <a:endParaRPr lang="en-IN" kern="1200" dirty="0">
              <a:solidFill>
                <a:srgbClr val="40BAD2"/>
              </a:solidFill>
              <a:latin typeface="Corbel"/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t>31-12-2019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97C245-CF22-4223-AA01-1131DF80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Module 2:</a:t>
            </a:r>
            <a:br>
              <a:rPr lang="en-IN" dirty="0"/>
            </a:br>
            <a:r>
              <a:rPr lang="en-IN" dirty="0"/>
              <a:t>Enrolment and Notification</a:t>
            </a:r>
          </a:p>
        </p:txBody>
      </p:sp>
    </p:spTree>
    <p:extLst>
      <p:ext uri="{BB962C8B-B14F-4D97-AF65-F5344CB8AC3E}">
        <p14:creationId xmlns:p14="http://schemas.microsoft.com/office/powerpoint/2010/main" val="88978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ClrTx/>
              <a:defRPr/>
            </a:pPr>
            <a:r>
              <a:rPr lang="en-IN" sz="2800" b="1" kern="1200" dirty="0">
                <a:solidFill>
                  <a:srgbClr val="FFFFFF"/>
                </a:solidFill>
                <a:latin typeface="Corbel" panose="020B0503020204020204"/>
              </a:rPr>
              <a:t>New Enrolment- Web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DA114-F695-4144-8862-7D39E48F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90" y="1718236"/>
            <a:ext cx="11889203" cy="37681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30F2ECC-025D-4DE3-84DF-5BC1A1DD7159}"/>
              </a:ext>
            </a:extLst>
          </p:cNvPr>
          <p:cNvGrpSpPr/>
          <p:nvPr/>
        </p:nvGrpSpPr>
        <p:grpSpPr>
          <a:xfrm>
            <a:off x="263690" y="612376"/>
            <a:ext cx="1847788" cy="2479181"/>
            <a:chOff x="284518" y="649412"/>
            <a:chExt cx="1847788" cy="247918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70DE77-A472-4934-8D41-ADBAEDDF8CC7}"/>
                </a:ext>
              </a:extLst>
            </p:cNvPr>
            <p:cNvSpPr/>
            <p:nvPr/>
          </p:nvSpPr>
          <p:spPr>
            <a:xfrm>
              <a:off x="584306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buClrTx/>
                <a:defRPr/>
              </a:pPr>
              <a:r>
                <a:rPr lang="en-US" b="1" kern="1200" dirty="0">
                  <a:solidFill>
                    <a:srgbClr val="FE7A10"/>
                  </a:solidFill>
                </a:rPr>
                <a:t>Add Residence details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D0BD35-8CF3-4640-BFA6-F04C2F1A565D}"/>
                </a:ext>
              </a:extLst>
            </p:cNvPr>
            <p:cNvSpPr/>
            <p:nvPr/>
          </p:nvSpPr>
          <p:spPr>
            <a:xfrm>
              <a:off x="916271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</a:t>
              </a:r>
              <a:r>
                <a:rPr lang="en-US" sz="1600" b="1" kern="1200" dirty="0">
                  <a:solidFill>
                    <a:srgbClr val="000546"/>
                  </a:solidFill>
                  <a:latin typeface="Corbel" panose="020B0503020204020204"/>
                </a:rPr>
                <a:t>6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E94387-0FB7-4C0A-85F8-1C2B836A5943}"/>
                </a:ext>
              </a:extLst>
            </p:cNvPr>
            <p:cNvSpPr/>
            <p:nvPr/>
          </p:nvSpPr>
          <p:spPr>
            <a:xfrm>
              <a:off x="284518" y="2721088"/>
              <a:ext cx="1668846" cy="40750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12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ClrTx/>
              <a:defRPr/>
            </a:pPr>
            <a:r>
              <a:rPr lang="en-IN" sz="2800" b="1" kern="1200" dirty="0">
                <a:solidFill>
                  <a:srgbClr val="FFFFFF"/>
                </a:solidFill>
                <a:latin typeface="Corbel" panose="020B0503020204020204"/>
              </a:rPr>
              <a:t>New Enrolment- Web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1E920-0E31-4D60-A1D4-46A8C117E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71" t="964" r="-4031" b="-964"/>
          <a:stretch/>
        </p:blipFill>
        <p:spPr>
          <a:xfrm>
            <a:off x="2569519" y="870318"/>
            <a:ext cx="9376139" cy="53882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63EA88E-9AB9-48A7-BA82-FA77134145F7}"/>
              </a:ext>
            </a:extLst>
          </p:cNvPr>
          <p:cNvGrpSpPr/>
          <p:nvPr/>
        </p:nvGrpSpPr>
        <p:grpSpPr>
          <a:xfrm>
            <a:off x="263690" y="612376"/>
            <a:ext cx="1847788" cy="2479181"/>
            <a:chOff x="284518" y="649412"/>
            <a:chExt cx="1847788" cy="247918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F204A1-F20C-4E27-932B-73018D98BA09}"/>
                </a:ext>
              </a:extLst>
            </p:cNvPr>
            <p:cNvSpPr/>
            <p:nvPr/>
          </p:nvSpPr>
          <p:spPr>
            <a:xfrm>
              <a:off x="584306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buClrTx/>
                <a:defRPr/>
              </a:pPr>
              <a:r>
                <a:rPr lang="en-US" b="1" kern="1200" dirty="0">
                  <a:solidFill>
                    <a:srgbClr val="FE7A10"/>
                  </a:solidFill>
                </a:rPr>
                <a:t>Add demographic details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360289-F273-401E-B9E5-C7896731D9FC}"/>
                </a:ext>
              </a:extLst>
            </p:cNvPr>
            <p:cNvSpPr/>
            <p:nvPr/>
          </p:nvSpPr>
          <p:spPr>
            <a:xfrm>
              <a:off x="916271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D0D386-72F0-4F4E-9D39-442804FD79FC}"/>
                </a:ext>
              </a:extLst>
            </p:cNvPr>
            <p:cNvSpPr/>
            <p:nvPr/>
          </p:nvSpPr>
          <p:spPr>
            <a:xfrm>
              <a:off x="284518" y="2721088"/>
              <a:ext cx="1668846" cy="40750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39A0B34-DE05-4184-803D-0C50C3490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077" b="94067"/>
          <a:stretch/>
        </p:blipFill>
        <p:spPr>
          <a:xfrm>
            <a:off x="2569520" y="880153"/>
            <a:ext cx="1420704" cy="3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ClrTx/>
              <a:defRPr/>
            </a:pPr>
            <a:r>
              <a:rPr lang="en-IN" sz="2800" b="1" kern="1200" dirty="0">
                <a:solidFill>
                  <a:srgbClr val="FFFFFF"/>
                </a:solidFill>
                <a:latin typeface="Corbel" panose="020B0503020204020204"/>
              </a:rPr>
              <a:t>New Enrolment- Web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CF4F8-3594-4624-BEBE-006D76A5D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73"/>
          <a:stretch/>
        </p:blipFill>
        <p:spPr>
          <a:xfrm>
            <a:off x="424718" y="1808480"/>
            <a:ext cx="11767282" cy="41792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AD1EB3-D3DE-4D7B-92DC-F6A7A59B11EC}"/>
              </a:ext>
            </a:extLst>
          </p:cNvPr>
          <p:cNvSpPr/>
          <p:nvPr/>
        </p:nvSpPr>
        <p:spPr>
          <a:xfrm>
            <a:off x="2030198" y="5665264"/>
            <a:ext cx="1854962" cy="5045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234612-A520-4599-8663-BD8FEF8C9BE2}"/>
              </a:ext>
            </a:extLst>
          </p:cNvPr>
          <p:cNvGrpSpPr/>
          <p:nvPr/>
        </p:nvGrpSpPr>
        <p:grpSpPr>
          <a:xfrm>
            <a:off x="263690" y="612376"/>
            <a:ext cx="1847788" cy="2479181"/>
            <a:chOff x="284518" y="649412"/>
            <a:chExt cx="1847788" cy="247918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E9DB4B-2B8B-467F-88DA-482F04B314EF}"/>
                </a:ext>
              </a:extLst>
            </p:cNvPr>
            <p:cNvSpPr/>
            <p:nvPr/>
          </p:nvSpPr>
          <p:spPr>
            <a:xfrm>
              <a:off x="584306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buClrTx/>
                <a:defRPr/>
              </a:pPr>
              <a:r>
                <a:rPr lang="en-US" b="1" kern="1200" dirty="0">
                  <a:solidFill>
                    <a:srgbClr val="FE7A10"/>
                  </a:solidFill>
                </a:rPr>
                <a:t>Add Emergency contact details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428F8B-D40B-4A28-AAF3-C94F36460188}"/>
                </a:ext>
              </a:extLst>
            </p:cNvPr>
            <p:cNvSpPr/>
            <p:nvPr/>
          </p:nvSpPr>
          <p:spPr>
            <a:xfrm>
              <a:off x="916271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</a:t>
              </a:r>
              <a:r>
                <a:rPr lang="en-US" sz="1600" b="1" kern="1200" dirty="0">
                  <a:solidFill>
                    <a:srgbClr val="000546"/>
                  </a:solidFill>
                  <a:latin typeface="Corbel" panose="020B0503020204020204"/>
                </a:rPr>
                <a:t>8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D8BCCA-D354-4FAA-B9CF-3C10965BD296}"/>
                </a:ext>
              </a:extLst>
            </p:cNvPr>
            <p:cNvSpPr/>
            <p:nvPr/>
          </p:nvSpPr>
          <p:spPr>
            <a:xfrm>
              <a:off x="284518" y="2721088"/>
              <a:ext cx="1668846" cy="40750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DE1D24B-A454-41FD-8BC1-C7ADA502C87C}"/>
              </a:ext>
            </a:extLst>
          </p:cNvPr>
          <p:cNvSpPr/>
          <p:nvPr/>
        </p:nvSpPr>
        <p:spPr>
          <a:xfrm>
            <a:off x="8209280" y="1005840"/>
            <a:ext cx="3419242" cy="8940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ysClr val="windowText" lastClr="000000"/>
                </a:solidFill>
              </a:rPr>
              <a:t>Note: On Enrolment, the Status of the case would be “Presumptive(Open) </a:t>
            </a:r>
          </a:p>
        </p:txBody>
      </p:sp>
    </p:spTree>
    <p:extLst>
      <p:ext uri="{BB962C8B-B14F-4D97-AF65-F5344CB8AC3E}">
        <p14:creationId xmlns:p14="http://schemas.microsoft.com/office/powerpoint/2010/main" val="9118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FC5DA-1C0C-47B2-AC6B-DC3FA278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E4D56-23FE-47C4-9D5C-A31DC4CE4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7409688" cy="5120640"/>
          </a:xfrm>
        </p:spPr>
        <p:txBody>
          <a:bodyPr/>
          <a:lstStyle/>
          <a:p>
            <a:r>
              <a:rPr lang="en-IN" dirty="0"/>
              <a:t>New Enrolment</a:t>
            </a:r>
          </a:p>
          <a:p>
            <a:r>
              <a:rPr lang="en-IN" dirty="0"/>
              <a:t>De-duplication </a:t>
            </a:r>
          </a:p>
          <a:p>
            <a:r>
              <a:rPr lang="en-IN" dirty="0"/>
              <a:t>Search and View patients</a:t>
            </a:r>
          </a:p>
          <a:p>
            <a:r>
              <a:rPr lang="en-IN" dirty="0"/>
              <a:t>Patient Management</a:t>
            </a:r>
          </a:p>
          <a:p>
            <a:r>
              <a:rPr lang="en-IN" dirty="0"/>
              <a:t>Add Test</a:t>
            </a:r>
          </a:p>
          <a:p>
            <a:r>
              <a:rPr lang="en-US" dirty="0"/>
              <a:t>Adding Test Results for Patients across any Location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9A9E3-964B-4874-9C52-15B1F02446B9}"/>
              </a:ext>
            </a:extLst>
          </p:cNvPr>
          <p:cNvSpPr/>
          <p:nvPr/>
        </p:nvSpPr>
        <p:spPr>
          <a:xfrm>
            <a:off x="3867912" y="2276475"/>
            <a:ext cx="4095750" cy="55245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675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41F5-63A1-4A07-8D84-021ED9C52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97" y="868680"/>
            <a:ext cx="11210883" cy="5511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Deduplication check is done based on </a:t>
            </a:r>
            <a:r>
              <a:rPr lang="en-GB" b="1" u="sng" dirty="0"/>
              <a:t>“Primary Phone” </a:t>
            </a:r>
            <a:r>
              <a:rPr lang="en-GB" dirty="0"/>
              <a:t>number and “</a:t>
            </a:r>
            <a:r>
              <a:rPr lang="en-GB" b="1" u="sng" dirty="0"/>
              <a:t>Gender”</a:t>
            </a:r>
            <a:r>
              <a:rPr lang="en-GB" sz="2400" b="1" u="sng" dirty="0"/>
              <a:t> </a:t>
            </a:r>
            <a:r>
              <a:rPr lang="en-GB" dirty="0"/>
              <a:t>of the patient.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dirty="0"/>
              <a:t>In Nikshay, Deduplication is implemented in two parts: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New enrolment  - D</a:t>
            </a:r>
            <a:r>
              <a:rPr lang="en-IN" dirty="0"/>
              <a:t>e-duplication alert message is displayed to the users while enrolment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After Notification  - List of possible duplicates are displayed in ‘D</a:t>
            </a:r>
            <a:r>
              <a:rPr lang="en-IN" dirty="0"/>
              <a:t>e-duplication’ Module which enables users to review and approve notifications as ‘unique‘ or ‘mark them as duplicates’. This module is available only in the Web application of Nikshay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IN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IN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EEF3-384F-43DE-AFE1-8E2F46EAEED6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Deduplication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22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2146-A64E-425B-92DA-27139019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736159"/>
            <a:ext cx="11396870" cy="5120640"/>
          </a:xfrm>
        </p:spPr>
        <p:txBody>
          <a:bodyPr/>
          <a:lstStyle/>
          <a:p>
            <a:pPr fontAlgn="base"/>
            <a:r>
              <a:rPr lang="en-GB" dirty="0"/>
              <a:t>While enrolment, as User enters Patient’s ‘</a:t>
            </a:r>
            <a:r>
              <a:rPr lang="en-GB" b="1" dirty="0"/>
              <a:t>Primary</a:t>
            </a:r>
            <a:r>
              <a:rPr lang="en-GB" dirty="0"/>
              <a:t>’ Phone Number and </a:t>
            </a:r>
            <a:r>
              <a:rPr lang="en-GB" b="1" dirty="0"/>
              <a:t>Gender</a:t>
            </a:r>
            <a:r>
              <a:rPr lang="en-GB" dirty="0"/>
              <a:t>, Nikshay searches and displays potential duplicates</a:t>
            </a:r>
          </a:p>
          <a:p>
            <a:pPr fontAlgn="base"/>
            <a:r>
              <a:rPr lang="en-GB" dirty="0"/>
              <a:t>Several details of the potential duplicate records are displayed so that user can take a decision. </a:t>
            </a:r>
          </a:p>
          <a:p>
            <a:pPr fontAlgn="base"/>
            <a:r>
              <a:rPr lang="en-GB" dirty="0"/>
              <a:t>User can choose to “Exit Enrolment” or “Proceed Anyway”</a:t>
            </a:r>
            <a:endParaRPr lang="en-GB" sz="1600" dirty="0"/>
          </a:p>
          <a:p>
            <a:pPr lvl="1" fontAlgn="base"/>
            <a:r>
              <a:rPr lang="en-GB" sz="2000" dirty="0"/>
              <a:t>If the user selects “Proceed Anyway”, and continues with enrolment, such records are marked as duplicate when notified. </a:t>
            </a:r>
          </a:p>
          <a:p>
            <a:pPr lvl="1" fontAlgn="base"/>
            <a:r>
              <a:rPr lang="en-GB" sz="2000" dirty="0"/>
              <a:t>If the user selects “Exit Enrolment” then the enrolment form will be closed.</a:t>
            </a:r>
            <a:endParaRPr lang="en-GB" sz="1600" dirty="0"/>
          </a:p>
          <a:p>
            <a:r>
              <a:rPr lang="en-GB" dirty="0"/>
              <a:t>If invalid mobile numbers are entered (such as 1111111111,9999999999,1234567890 etc) Nikshay will not check for deduplication. Thus, it is very important to enter the correct mobile number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52EEB-DC33-456F-A05C-A3C148C972CA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Deduplication in New Enrolment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5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834C646-7665-4C5C-8D73-513C36077CE8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Deduplication While Enrolling- Web 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0A7B4A-634F-4099-8996-CB1CF8E8B739}"/>
              </a:ext>
            </a:extLst>
          </p:cNvPr>
          <p:cNvSpPr/>
          <p:nvPr/>
        </p:nvSpPr>
        <p:spPr>
          <a:xfrm>
            <a:off x="10986052" y="153888"/>
            <a:ext cx="1205948" cy="36933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ECC35-9C89-419D-9C2C-3C3217866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9" y="729754"/>
            <a:ext cx="11500527" cy="41262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C7EA0A-EE40-4CB8-AF4B-71CE789BCCE2}"/>
              </a:ext>
            </a:extLst>
          </p:cNvPr>
          <p:cNvSpPr/>
          <p:nvPr/>
        </p:nvSpPr>
        <p:spPr>
          <a:xfrm>
            <a:off x="4107851" y="2528514"/>
            <a:ext cx="4585575" cy="1190531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A44135-A2C2-4FB4-BE07-C4B429BB5651}"/>
              </a:ext>
            </a:extLst>
          </p:cNvPr>
          <p:cNvSpPr txBox="1"/>
          <p:nvPr/>
        </p:nvSpPr>
        <p:spPr>
          <a:xfrm>
            <a:off x="8847482" y="2967335"/>
            <a:ext cx="2902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Deduplication is based on Gender and Primary Phone Number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32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834C646-7665-4C5C-8D73-513C36077CE8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ClrTx/>
              <a:defRPr/>
            </a:pPr>
            <a:r>
              <a:rPr lang="en-US" sz="2800" b="1" kern="1200" dirty="0">
                <a:solidFill>
                  <a:srgbClr val="FFFFFF"/>
                </a:solidFill>
                <a:latin typeface="Corbel" panose="020B0503020204020204"/>
              </a:rPr>
              <a:t>Deduplication While Enrolling- Web </a:t>
            </a:r>
            <a:endParaRPr lang="en-IN" sz="2800" b="1" kern="120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0A7B4A-634F-4099-8996-CB1CF8E8B739}"/>
              </a:ext>
            </a:extLst>
          </p:cNvPr>
          <p:cNvSpPr/>
          <p:nvPr/>
        </p:nvSpPr>
        <p:spPr>
          <a:xfrm>
            <a:off x="10986052" y="153888"/>
            <a:ext cx="1205948" cy="36933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A6332-0DFD-407A-A95E-B40B28A85936}"/>
              </a:ext>
            </a:extLst>
          </p:cNvPr>
          <p:cNvSpPr txBox="1"/>
          <p:nvPr/>
        </p:nvSpPr>
        <p:spPr>
          <a:xfrm>
            <a:off x="0" y="5756595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0A1761-B725-46AF-A806-EA0A81BE3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04" y="893310"/>
            <a:ext cx="10715591" cy="4596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1DAE44-1D32-4B07-99B4-787BF41AC394}"/>
              </a:ext>
            </a:extLst>
          </p:cNvPr>
          <p:cNvSpPr txBox="1"/>
          <p:nvPr/>
        </p:nvSpPr>
        <p:spPr>
          <a:xfrm>
            <a:off x="125815" y="5767083"/>
            <a:ext cx="1172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81B71-D4B1-4539-BD11-EE8236BA6B72}"/>
              </a:ext>
            </a:extLst>
          </p:cNvPr>
          <p:cNvSpPr txBox="1"/>
          <p:nvPr/>
        </p:nvSpPr>
        <p:spPr>
          <a:xfrm>
            <a:off x="232836" y="5597805"/>
            <a:ext cx="117263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Details of matching records are displayed. Note: while enrolment, potential duplicates which are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Presumptive are also displayed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 dirty="0">
                <a:latin typeface="Corbel" panose="020B0503020204020204"/>
              </a:rPr>
              <a:t>If user thinks it is a unique case, “Proceed Anyway” to continue with enrolment.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kern="1200" dirty="0">
                <a:latin typeface="Corbel" panose="020B0503020204020204"/>
              </a:rPr>
              <a:t>If user thinks that it is a duplicate, can exit enrolment and either request for transfer in or create a new episode for existing patient</a:t>
            </a:r>
          </a:p>
        </p:txBody>
      </p:sp>
    </p:spTree>
    <p:extLst>
      <p:ext uri="{BB962C8B-B14F-4D97-AF65-F5344CB8AC3E}">
        <p14:creationId xmlns:p14="http://schemas.microsoft.com/office/powerpoint/2010/main" val="1389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834C646-7665-4C5C-8D73-513C36077CE8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ClrTx/>
              <a:defRPr/>
            </a:pPr>
            <a:r>
              <a:rPr lang="en-US" sz="2800" b="1" kern="1200" dirty="0">
                <a:solidFill>
                  <a:srgbClr val="FFFFFF"/>
                </a:solidFill>
                <a:latin typeface="Corbel" panose="020B0503020204020204"/>
              </a:rPr>
              <a:t>Deduplication While Enrolling- Mobile</a:t>
            </a:r>
            <a:endParaRPr lang="en-IN" sz="2800" b="1" kern="120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0A7B4A-634F-4099-8996-CB1CF8E8B739}"/>
              </a:ext>
            </a:extLst>
          </p:cNvPr>
          <p:cNvSpPr/>
          <p:nvPr/>
        </p:nvSpPr>
        <p:spPr>
          <a:xfrm>
            <a:off x="10986052" y="153888"/>
            <a:ext cx="1205948" cy="36933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FCA766-4F4B-4208-9463-AA165D94D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5855" y="821718"/>
            <a:ext cx="2674620" cy="5165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A3D7F7-B446-466D-B2AE-4159A4F7F7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10098" y="788782"/>
            <a:ext cx="2971801" cy="5046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61EBBC-BACB-4C6E-BE29-6848FD2F9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846354"/>
            <a:ext cx="2971800" cy="5046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7383E9-D3D5-4862-B4D8-F69AA33AB328}"/>
              </a:ext>
            </a:extLst>
          </p:cNvPr>
          <p:cNvSpPr/>
          <p:nvPr/>
        </p:nvSpPr>
        <p:spPr>
          <a:xfrm>
            <a:off x="969348" y="1766920"/>
            <a:ext cx="668989" cy="98479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B24C5AF-5833-49C0-8AFA-04E99C899A97}"/>
              </a:ext>
            </a:extLst>
          </p:cNvPr>
          <p:cNvSpPr/>
          <p:nvPr/>
        </p:nvSpPr>
        <p:spPr>
          <a:xfrm>
            <a:off x="3869140" y="3048000"/>
            <a:ext cx="64571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96C8F5A-BB4C-42A5-AF08-B358569B6776}"/>
              </a:ext>
            </a:extLst>
          </p:cNvPr>
          <p:cNvSpPr/>
          <p:nvPr/>
        </p:nvSpPr>
        <p:spPr>
          <a:xfrm>
            <a:off x="7847602" y="3009900"/>
            <a:ext cx="64571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0DA1B5-474A-4F41-90A5-3499AC0C962C}"/>
              </a:ext>
            </a:extLst>
          </p:cNvPr>
          <p:cNvSpPr/>
          <p:nvPr/>
        </p:nvSpPr>
        <p:spPr>
          <a:xfrm>
            <a:off x="8826132" y="5495962"/>
            <a:ext cx="1173078" cy="33918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50" b="1" dirty="0">
                <a:solidFill>
                  <a:srgbClr val="0070C0"/>
                </a:solidFill>
              </a:rPr>
              <a:t>EXIT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0219AA-866E-48D8-8DDA-20417DBFC206}"/>
              </a:ext>
            </a:extLst>
          </p:cNvPr>
          <p:cNvSpPr/>
          <p:nvPr/>
        </p:nvSpPr>
        <p:spPr>
          <a:xfrm>
            <a:off x="10133315" y="5510732"/>
            <a:ext cx="1259840" cy="33918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PROCEED</a:t>
            </a:r>
          </a:p>
        </p:txBody>
      </p:sp>
    </p:spTree>
    <p:extLst>
      <p:ext uri="{BB962C8B-B14F-4D97-AF65-F5344CB8AC3E}">
        <p14:creationId xmlns:p14="http://schemas.microsoft.com/office/powerpoint/2010/main" val="41721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17" grpId="0" animBg="1"/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2146-A64E-425B-92DA-27139019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984885"/>
            <a:ext cx="11396870" cy="512064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the Deduplication tab, list of patients notified in the user’s jurisdiction and marked as duplicates are displayed. </a:t>
            </a:r>
          </a:p>
          <a:p>
            <a:r>
              <a:rPr lang="en-GB" dirty="0"/>
              <a:t>Duplication status of a notification can be: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GB" dirty="0"/>
              <a:t>System identified Unique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GB" dirty="0"/>
              <a:t>System identified Duplicate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GB" dirty="0"/>
              <a:t>User marked Unique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GB" dirty="0"/>
              <a:t>User marked Duplicate</a:t>
            </a:r>
          </a:p>
          <a:p>
            <a:r>
              <a:rPr lang="en-GB" dirty="0"/>
              <a:t>There could be 1 or more duplicates for a patient record. All the possible duplicates are displayed</a:t>
            </a:r>
            <a:endParaRPr lang="en-GB" sz="1600" dirty="0"/>
          </a:p>
          <a:p>
            <a:r>
              <a:rPr lang="en-GB" dirty="0"/>
              <a:t>From this module, action can be taken only for records with duplicate status “System Identified Duplicate</a:t>
            </a:r>
            <a:endParaRPr lang="en-GB" sz="1260" dirty="0"/>
          </a:p>
          <a:p>
            <a:pPr fontAlgn="base"/>
            <a:r>
              <a:rPr lang="en-GB" dirty="0"/>
              <a:t>Duplicates can be either  - Notified by Public or Private sector, anywhere in India and against an open or closed patient record</a:t>
            </a:r>
            <a:endParaRPr lang="en-GB" sz="1120" dirty="0"/>
          </a:p>
          <a:p>
            <a:pPr fontAlgn="base"/>
            <a:r>
              <a:rPr lang="en-GB" dirty="0"/>
              <a:t>User will be able to take action on a notification from a provider under his/her jurisdiction and not beyond</a:t>
            </a:r>
          </a:p>
          <a:p>
            <a:pPr fontAlgn="base"/>
            <a:r>
              <a:rPr lang="en-GB" dirty="0"/>
              <a:t>For notifications identified as Duplicate, benefits under any DBT scheme will be generated only if user marks them as Unique</a:t>
            </a:r>
          </a:p>
          <a:p>
            <a:pPr fontAlgn="base"/>
            <a:r>
              <a:rPr lang="en-GB" dirty="0"/>
              <a:t>Private sector users can see the possible duplicates in Public sector but they can’t take any actions for Public sector records.</a:t>
            </a:r>
          </a:p>
          <a:p>
            <a:pPr lvl="1" fontAlgn="base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52EEB-DC33-456F-A05C-A3C148C972CA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Deduplication Module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60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FC5DA-1C0C-47B2-AC6B-DC3FA278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E4D56-23FE-47C4-9D5C-A31DC4CE4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6104763" cy="5120640"/>
          </a:xfrm>
        </p:spPr>
        <p:txBody>
          <a:bodyPr/>
          <a:lstStyle/>
          <a:p>
            <a:r>
              <a:rPr lang="en-IN" dirty="0"/>
              <a:t>New Enrolment</a:t>
            </a:r>
          </a:p>
          <a:p>
            <a:r>
              <a:rPr lang="en-IN" dirty="0"/>
              <a:t>De-duplication </a:t>
            </a:r>
          </a:p>
          <a:p>
            <a:r>
              <a:rPr lang="en-IN" dirty="0"/>
              <a:t>Search and View patients</a:t>
            </a:r>
          </a:p>
          <a:p>
            <a:r>
              <a:rPr lang="en-IN" dirty="0"/>
              <a:t>Patient Management</a:t>
            </a:r>
          </a:p>
          <a:p>
            <a:r>
              <a:rPr lang="en-IN" dirty="0"/>
              <a:t>Add Test</a:t>
            </a:r>
          </a:p>
          <a:p>
            <a:r>
              <a:rPr lang="en-US" dirty="0"/>
              <a:t>Adding Test Results for Patients across any Location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288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73EEF3-384F-43DE-AFE1-8E2F46EAEED6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Deduplication Tab- Only in Web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5CCA7-06BF-41A6-8C9A-FDC89D55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31" y="781878"/>
            <a:ext cx="11900069" cy="46435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697E0E-A72F-444B-B7EB-7327E14AD119}"/>
              </a:ext>
            </a:extLst>
          </p:cNvPr>
          <p:cNvSpPr/>
          <p:nvPr/>
        </p:nvSpPr>
        <p:spPr>
          <a:xfrm>
            <a:off x="291931" y="3103659"/>
            <a:ext cx="1421265" cy="4064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0453E59-EEB2-4DC6-99C8-87CB7FAF5EE1}"/>
              </a:ext>
            </a:extLst>
          </p:cNvPr>
          <p:cNvSpPr/>
          <p:nvPr/>
        </p:nvSpPr>
        <p:spPr>
          <a:xfrm>
            <a:off x="386080" y="5499310"/>
            <a:ext cx="2001520" cy="952289"/>
          </a:xfrm>
          <a:prstGeom prst="wedgeRectCallout">
            <a:avLst>
              <a:gd name="adj1" fmla="val 76597"/>
              <a:gd name="adj2" fmla="val -67353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on Patient ID to view potential duplicate records for this patient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4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834C646-7665-4C5C-8D73-513C36077CE8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ClrTx/>
              <a:defRPr/>
            </a:pPr>
            <a:r>
              <a:rPr lang="en-US" sz="2800" b="1" kern="1200" dirty="0">
                <a:solidFill>
                  <a:srgbClr val="FFFFFF"/>
                </a:solidFill>
                <a:latin typeface="Corbel" panose="020B0503020204020204"/>
              </a:rPr>
              <a:t>Deduplication Tab- Only in Web</a:t>
            </a:r>
            <a:endParaRPr lang="en-IN" sz="2800" b="1" kern="1200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0A7B4A-634F-4099-8996-CB1CF8E8B739}"/>
              </a:ext>
            </a:extLst>
          </p:cNvPr>
          <p:cNvSpPr/>
          <p:nvPr/>
        </p:nvSpPr>
        <p:spPr>
          <a:xfrm>
            <a:off x="10986052" y="153888"/>
            <a:ext cx="1205948" cy="36933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D03AD-45F9-48B0-956F-56CEC3CB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22" y="1060464"/>
            <a:ext cx="11403544" cy="49703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E7F5B-DD8D-4DAA-AD91-BCB861EE0896}"/>
              </a:ext>
            </a:extLst>
          </p:cNvPr>
          <p:cNvSpPr/>
          <p:nvPr/>
        </p:nvSpPr>
        <p:spPr>
          <a:xfrm>
            <a:off x="689948" y="1067179"/>
            <a:ext cx="1663196" cy="36990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7DB21-D541-4901-88F0-19BDA2A88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4" y="2869357"/>
            <a:ext cx="1663196" cy="676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DA10E7-2320-421A-A3DA-048E762D8D86}"/>
              </a:ext>
            </a:extLst>
          </p:cNvPr>
          <p:cNvSpPr/>
          <p:nvPr/>
        </p:nvSpPr>
        <p:spPr>
          <a:xfrm>
            <a:off x="689948" y="2855716"/>
            <a:ext cx="1921784" cy="100681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8C0E4CF-49A1-4EA4-BA87-CBB06CA87764}"/>
              </a:ext>
            </a:extLst>
          </p:cNvPr>
          <p:cNvSpPr/>
          <p:nvPr/>
        </p:nvSpPr>
        <p:spPr>
          <a:xfrm>
            <a:off x="1627612" y="5090160"/>
            <a:ext cx="3688080" cy="833119"/>
          </a:xfrm>
          <a:prstGeom prst="wedgeRectCallout">
            <a:avLst>
              <a:gd name="adj1" fmla="val 58415"/>
              <a:gd name="adj2" fmla="val -80768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Various  details of potential duplicate records displayed so that user can take decision and either accept notification or mark as duplicate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9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834C646-7665-4C5C-8D73-513C36077CE8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Deduplication Tab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0A7B4A-634F-4099-8996-CB1CF8E8B739}"/>
              </a:ext>
            </a:extLst>
          </p:cNvPr>
          <p:cNvSpPr/>
          <p:nvPr/>
        </p:nvSpPr>
        <p:spPr>
          <a:xfrm>
            <a:off x="10986052" y="153888"/>
            <a:ext cx="1205948" cy="36933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D03AD-45F9-48B0-956F-56CEC3CB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2" y="1117979"/>
            <a:ext cx="11403544" cy="49703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E7F5B-DD8D-4DAA-AD91-BCB861EE0896}"/>
              </a:ext>
            </a:extLst>
          </p:cNvPr>
          <p:cNvSpPr/>
          <p:nvPr/>
        </p:nvSpPr>
        <p:spPr>
          <a:xfrm>
            <a:off x="496908" y="1117979"/>
            <a:ext cx="1663196" cy="36990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7E491-140A-4115-970F-572676062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4" y="2922346"/>
            <a:ext cx="1663197" cy="409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37E8F-7317-4B17-9516-A51283003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965" y="2974733"/>
            <a:ext cx="1772478" cy="766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A34C67-3423-4EAF-B125-2535C1847660}"/>
              </a:ext>
            </a:extLst>
          </p:cNvPr>
          <p:cNvSpPr/>
          <p:nvPr/>
        </p:nvSpPr>
        <p:spPr>
          <a:xfrm>
            <a:off x="2362175" y="2913067"/>
            <a:ext cx="1958057" cy="943308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B6294F-BBC1-4BFA-A39C-A17E9E33F3CE}"/>
              </a:ext>
            </a:extLst>
          </p:cNvPr>
          <p:cNvSpPr/>
          <p:nvPr/>
        </p:nvSpPr>
        <p:spPr>
          <a:xfrm>
            <a:off x="10156066" y="5526333"/>
            <a:ext cx="1213724" cy="462323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E0C8077-EFA2-4F0A-8B1F-26E30DBC1FDD}"/>
              </a:ext>
            </a:extLst>
          </p:cNvPr>
          <p:cNvSpPr/>
          <p:nvPr/>
        </p:nvSpPr>
        <p:spPr>
          <a:xfrm>
            <a:off x="1143417" y="5109773"/>
            <a:ext cx="4743837" cy="833119"/>
          </a:xfrm>
          <a:prstGeom prst="wedgeRectCallout">
            <a:avLst>
              <a:gd name="adj1" fmla="val -3492"/>
              <a:gd name="adj2" fmla="val -86867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buClrTx/>
              <a:defRPr/>
            </a:pPr>
            <a:r>
              <a:rPr lang="en-GB" kern="1200" dirty="0">
                <a:solidFill>
                  <a:srgbClr val="000000"/>
                </a:solidFill>
              </a:rPr>
              <a:t>To mark a record as “Duplicate”, user should select “Duplicate of”  and select the patient ID against which this notification is being marked as Duplicate and click “Save”</a:t>
            </a:r>
          </a:p>
        </p:txBody>
      </p:sp>
    </p:spTree>
    <p:extLst>
      <p:ext uri="{BB962C8B-B14F-4D97-AF65-F5344CB8AC3E}">
        <p14:creationId xmlns:p14="http://schemas.microsoft.com/office/powerpoint/2010/main" val="2085730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FC5DA-1C0C-47B2-AC6B-DC3FA278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E4D56-23FE-47C4-9D5C-A31DC4CE4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6266688" cy="5120640"/>
          </a:xfrm>
        </p:spPr>
        <p:txBody>
          <a:bodyPr/>
          <a:lstStyle/>
          <a:p>
            <a:r>
              <a:rPr lang="en-IN" dirty="0"/>
              <a:t>New Enrolment</a:t>
            </a:r>
          </a:p>
          <a:p>
            <a:r>
              <a:rPr lang="en-IN" dirty="0"/>
              <a:t>De-duplication </a:t>
            </a:r>
          </a:p>
          <a:p>
            <a:r>
              <a:rPr lang="en-IN" dirty="0"/>
              <a:t>Search and View patients</a:t>
            </a:r>
          </a:p>
          <a:p>
            <a:r>
              <a:rPr lang="en-IN" dirty="0"/>
              <a:t>Patient Management</a:t>
            </a:r>
          </a:p>
          <a:p>
            <a:r>
              <a:rPr lang="en-IN" dirty="0"/>
              <a:t>Add Test</a:t>
            </a:r>
          </a:p>
          <a:p>
            <a:r>
              <a:rPr lang="en-US" dirty="0"/>
              <a:t>Adding Test Results for Patients across any Location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9A9E3-964B-4874-9C52-15B1F02446B9}"/>
              </a:ext>
            </a:extLst>
          </p:cNvPr>
          <p:cNvSpPr/>
          <p:nvPr/>
        </p:nvSpPr>
        <p:spPr>
          <a:xfrm>
            <a:off x="3867912" y="2724150"/>
            <a:ext cx="4095750" cy="55245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5079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E9472-0E11-4974-8464-2297BFE8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1348"/>
          <a:stretch/>
        </p:blipFill>
        <p:spPr>
          <a:xfrm>
            <a:off x="302223" y="1301584"/>
            <a:ext cx="2166657" cy="5083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Search and view patient lists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5F221-1104-46A8-963A-07D30C46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1" y="778364"/>
            <a:ext cx="11945073" cy="523220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2603F079-0BB3-4760-A941-E43C870D727D}"/>
              </a:ext>
            </a:extLst>
          </p:cNvPr>
          <p:cNvSpPr/>
          <p:nvPr/>
        </p:nvSpPr>
        <p:spPr>
          <a:xfrm>
            <a:off x="3226859" y="1676187"/>
            <a:ext cx="5593049" cy="615602"/>
          </a:xfrm>
          <a:prstGeom prst="wedgeRectCallout">
            <a:avLst>
              <a:gd name="adj1" fmla="val -40905"/>
              <a:gd name="adj2" fmla="val -103131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buClrTx/>
              <a:defRPr/>
            </a:pPr>
            <a:r>
              <a:rPr lang="en-GB" kern="1200" dirty="0">
                <a:solidFill>
                  <a:srgbClr val="000000"/>
                </a:solidFill>
              </a:rPr>
              <a:t>A Patient /Presumptive record can be searched by </a:t>
            </a:r>
            <a:r>
              <a:rPr lang="en-GB" sz="1600" b="1" kern="1200" dirty="0">
                <a:solidFill>
                  <a:srgbClr val="000000"/>
                </a:solidFill>
              </a:rPr>
              <a:t>Name</a:t>
            </a:r>
            <a:r>
              <a:rPr lang="en-GB" kern="1200" dirty="0">
                <a:solidFill>
                  <a:srgbClr val="000000"/>
                </a:solidFill>
              </a:rPr>
              <a:t> or </a:t>
            </a:r>
            <a:r>
              <a:rPr lang="en-GB" sz="1600" b="1" kern="1200" dirty="0">
                <a:solidFill>
                  <a:srgbClr val="000000"/>
                </a:solidFill>
              </a:rPr>
              <a:t>Patient</a:t>
            </a:r>
            <a:r>
              <a:rPr lang="en-GB" kern="1200" dirty="0">
                <a:solidFill>
                  <a:srgbClr val="000000"/>
                </a:solidFill>
              </a:rPr>
              <a:t> </a:t>
            </a:r>
            <a:r>
              <a:rPr lang="en-GB" sz="1600" b="1" kern="1200" dirty="0">
                <a:solidFill>
                  <a:srgbClr val="000000"/>
                </a:solidFill>
              </a:rPr>
              <a:t>ID</a:t>
            </a:r>
            <a:r>
              <a:rPr lang="en-GB" kern="1200" dirty="0">
                <a:solidFill>
                  <a:srgbClr val="000000"/>
                </a:solidFill>
              </a:rPr>
              <a:t>, by a user from the patient’s </a:t>
            </a:r>
            <a:r>
              <a:rPr lang="en-GB" sz="1600" b="1" kern="1200" dirty="0">
                <a:solidFill>
                  <a:srgbClr val="000000"/>
                </a:solidFill>
              </a:rPr>
              <a:t>‘current facility</a:t>
            </a:r>
            <a:r>
              <a:rPr lang="en-GB" kern="1200" dirty="0">
                <a:solidFill>
                  <a:srgbClr val="000000"/>
                </a:solidFill>
              </a:rPr>
              <a:t>’ hierarchy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0A8934-622C-41C6-9672-5AC2D3AF30F8}"/>
              </a:ext>
            </a:extLst>
          </p:cNvPr>
          <p:cNvSpPr/>
          <p:nvPr/>
        </p:nvSpPr>
        <p:spPr>
          <a:xfrm>
            <a:off x="2653748" y="3429000"/>
            <a:ext cx="8764513" cy="1434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latin typeface="Corbel" panose="020B0503020204020204"/>
              </a:rPr>
              <a:t>To view details of patients or presumptive cases whose “Current Facility” is not in the user’s hierarchy, “Add Test” module can be used. </a:t>
            </a:r>
          </a:p>
          <a:p>
            <a:pPr marL="285750" lvl="1" indent="-285750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600" kern="1200" dirty="0">
                <a:latin typeface="Corbel" panose="020B0503020204020204"/>
              </a:rPr>
              <a:t>However, to be able to view, patient ID is mandatory. However, users can not edit any details of such patients; They can only Add new tests.  </a:t>
            </a:r>
          </a:p>
        </p:txBody>
      </p:sp>
    </p:spTree>
    <p:extLst>
      <p:ext uri="{BB962C8B-B14F-4D97-AF65-F5344CB8AC3E}">
        <p14:creationId xmlns:p14="http://schemas.microsoft.com/office/powerpoint/2010/main" val="330522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Search and view patient details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652" y="1078349"/>
            <a:ext cx="11390244" cy="440582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444500" marR="0" lvl="1" indent="-444500" algn="l" defTabSz="826252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Users can  search  presumptive cases and Patient records, registered by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both public and private sector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registered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under their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PHI or TU or District</a:t>
            </a:r>
          </a:p>
          <a:p>
            <a:pPr marL="444500" marR="0" lvl="1" indent="-444500" algn="l" defTabSz="826252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Nikshay also enables search if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Patient ID is not available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or if the record is not searchable by Name (due to spelling mismatch); via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Patient Management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Module. </a:t>
            </a:r>
          </a:p>
          <a:p>
            <a:pPr marL="444500" marR="0" lvl="1" indent="-444500" algn="l" defTabSz="826252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 the Patient Management Module, patient lists  are provided which enables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drill down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 PHI level and manually select the patient’s record. </a:t>
            </a:r>
          </a:p>
          <a:p>
            <a:pPr marL="444500" marR="0" lvl="1" indent="-444500" algn="l" defTabSz="826252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simplicity, patients are divided into lists and sub-lists based on treatment status                       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1) Presumptive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2) Diagnosed TB (Notified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444500" marR="0" lvl="1" indent="-444500" algn="l" defTabSz="826252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Note: Presently users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cannot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search for records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not enrolled by them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 or 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not under treatment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 with them. This Global search facility will be made available shortly.</a:t>
            </a:r>
          </a:p>
        </p:txBody>
      </p:sp>
    </p:spTree>
    <p:extLst>
      <p:ext uri="{BB962C8B-B14F-4D97-AF65-F5344CB8AC3E}">
        <p14:creationId xmlns:p14="http://schemas.microsoft.com/office/powerpoint/2010/main" val="4055783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E9472-0E11-4974-8464-2297BFE85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" y="505731"/>
            <a:ext cx="1562235" cy="6248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Search and view patient lists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87194" y="1972233"/>
            <a:ext cx="9364976" cy="904177"/>
            <a:chOff x="2320279" y="2743200"/>
            <a:chExt cx="9364976" cy="904177"/>
          </a:xfrm>
        </p:grpSpPr>
        <p:sp>
          <p:nvSpPr>
            <p:cNvPr id="21" name="Right Brace 20"/>
            <p:cNvSpPr/>
            <p:nvPr/>
          </p:nvSpPr>
          <p:spPr>
            <a:xfrm>
              <a:off x="2320279" y="2743200"/>
              <a:ext cx="293711" cy="904177"/>
            </a:xfrm>
            <a:prstGeom prst="rightBrace">
              <a:avLst>
                <a:gd name="adj1" fmla="val 8333"/>
                <a:gd name="adj2" fmla="val 49204"/>
              </a:avLst>
            </a:prstGeom>
            <a:ln w="38100">
              <a:solidFill>
                <a:srgbClr val="FE7A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10746" y="2811175"/>
              <a:ext cx="9074509" cy="638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marR="0" lvl="0" indent="-177800" algn="l" defTabSz="457200" rtl="0" eaLnBrk="1" fontAlgn="ctr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FE7A1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Diagnosis Pending………………(</a:t>
              </a:r>
              <a:r>
                <a:rPr kumimoji="0" lang="en-IN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Presumptive cases enrolled but test results not updated</a:t>
              </a:r>
              <a:r>
                <a: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) </a:t>
              </a:r>
            </a:p>
            <a:p>
              <a:pPr marL="177800" marR="0" lvl="0" indent="-177800" algn="l" defTabSz="457200" rtl="0" eaLnBrk="1" fontAlgn="ctr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>
                  <a:srgbClr val="FE7A1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Not diagnosed as TB…….….(</a:t>
              </a:r>
              <a:r>
                <a:rPr kumimoji="0" lang="en-IN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Presumptive cases enrolled with negative test results</a:t>
              </a:r>
              <a:r>
                <a: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)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87194" y="3003501"/>
            <a:ext cx="9537104" cy="1451412"/>
            <a:chOff x="2320279" y="3975353"/>
            <a:chExt cx="9537104" cy="1451412"/>
          </a:xfrm>
        </p:grpSpPr>
        <p:sp>
          <p:nvSpPr>
            <p:cNvPr id="23" name="Rectangle 22"/>
            <p:cNvSpPr/>
            <p:nvPr/>
          </p:nvSpPr>
          <p:spPr>
            <a:xfrm>
              <a:off x="2564296" y="3975353"/>
              <a:ext cx="9293087" cy="1300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marR="0" lvl="0" indent="-177800" algn="l" defTabSz="457200" rtl="0" eaLnBrk="1" fontAlgn="ctr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FE7A1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Treatment Not Started (Notified)…(</a:t>
              </a:r>
              <a:r>
                <a:rPr kumimoji="0" lang="en-IN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Confirmed TB cases enrolled, diagnosed but not initiated on treatment</a:t>
              </a:r>
              <a:r>
                <a: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)</a:t>
              </a:r>
            </a:p>
            <a:p>
              <a:pPr marL="177800" marR="0" lvl="0" indent="-177800" algn="l" defTabSz="457200" rtl="0" eaLnBrk="1" fontAlgn="ctr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FE7A1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On Treatment List (Notified)………..(</a:t>
              </a:r>
              <a:r>
                <a:rPr kumimoji="0" lang="en-IN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Confirmed TB cases currently seeking treatment</a:t>
              </a:r>
              <a:r>
                <a: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)</a:t>
              </a:r>
              <a:endParaRPr kumimoji="0" lang="en-IN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  <a:p>
              <a:pPr marL="177800" marR="0" lvl="0" indent="-177800" algn="l" defTabSz="457200" rtl="0" eaLnBrk="1" fontAlgn="ctr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FE7A1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On Treatment Calendar…(</a:t>
              </a:r>
              <a:r>
                <a:rPr kumimoji="0" lang="en-IN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Confirmed TB cases for whom adherence has been recorded</a:t>
              </a:r>
              <a:r>
                <a: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)</a:t>
              </a:r>
            </a:p>
            <a:p>
              <a:pPr marL="177800" marR="0" lvl="0" indent="-177800" algn="l" defTabSz="457200" rtl="0" eaLnBrk="1" fontAlgn="ctr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>
                  <a:srgbClr val="FE7A10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r>
                <a: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Outcome Assigned……… (</a:t>
              </a:r>
              <a:r>
                <a:rPr kumimoji="0" lang="en-IN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List of Confirmed TB cases for which outcome has been assigned</a:t>
              </a:r>
              <a:r>
                <a: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ight Brace 26"/>
            <p:cNvSpPr/>
            <p:nvPr/>
          </p:nvSpPr>
          <p:spPr>
            <a:xfrm>
              <a:off x="2320279" y="3975353"/>
              <a:ext cx="267139" cy="1451412"/>
            </a:xfrm>
            <a:prstGeom prst="rightBrace">
              <a:avLst>
                <a:gd name="adj1" fmla="val 8333"/>
                <a:gd name="adj2" fmla="val 49204"/>
              </a:avLst>
            </a:prstGeom>
            <a:ln w="38100">
              <a:solidFill>
                <a:srgbClr val="FE7A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61432" y="1543785"/>
            <a:ext cx="649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 view Patient lists, click on the Patient Management 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5F221-1104-46A8-963A-07D30C46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224" y="917432"/>
            <a:ext cx="10345270" cy="356772"/>
          </a:xfrm>
          <a:prstGeom prst="rect">
            <a:avLst/>
          </a:prstGeom>
        </p:spPr>
      </p:pic>
      <p:sp>
        <p:nvSpPr>
          <p:cNvPr id="33" name="Left Arrow 32"/>
          <p:cNvSpPr/>
          <p:nvPr/>
        </p:nvSpPr>
        <p:spPr>
          <a:xfrm>
            <a:off x="2027561" y="1628591"/>
            <a:ext cx="492493" cy="237302"/>
          </a:xfrm>
          <a:prstGeom prst="leftArrow">
            <a:avLst/>
          </a:prstGeom>
          <a:solidFill>
            <a:srgbClr val="FE7A10"/>
          </a:solidFill>
          <a:ln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1431" y="849220"/>
            <a:ext cx="5438959" cy="596981"/>
            <a:chOff x="1639957" y="849220"/>
            <a:chExt cx="6460434" cy="596981"/>
          </a:xfrm>
        </p:grpSpPr>
        <p:sp>
          <p:nvSpPr>
            <p:cNvPr id="35" name="TextBox 34"/>
            <p:cNvSpPr txBox="1"/>
            <p:nvPr/>
          </p:nvSpPr>
          <p:spPr>
            <a:xfrm>
              <a:off x="4860235" y="944217"/>
              <a:ext cx="3240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To search by Name or Patient ID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39957" y="849220"/>
              <a:ext cx="6460434" cy="596981"/>
            </a:xfrm>
            <a:prstGeom prst="rect">
              <a:avLst/>
            </a:prstGeom>
            <a:noFill/>
            <a:ln w="28575">
              <a:solidFill>
                <a:srgbClr val="FE7A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612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FC5DA-1C0C-47B2-AC6B-DC3FA278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E4D56-23FE-47C4-9D5C-A31DC4CE40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New Enrolment</a:t>
            </a:r>
          </a:p>
          <a:p>
            <a:r>
              <a:rPr lang="en-IN" dirty="0"/>
              <a:t>De-duplication </a:t>
            </a:r>
          </a:p>
          <a:p>
            <a:r>
              <a:rPr lang="en-IN" dirty="0"/>
              <a:t>Search and View patients</a:t>
            </a:r>
          </a:p>
          <a:p>
            <a:r>
              <a:rPr lang="en-IN" dirty="0"/>
              <a:t>Patient Management</a:t>
            </a:r>
          </a:p>
          <a:p>
            <a:r>
              <a:rPr lang="en-IN" dirty="0"/>
              <a:t>Add Test</a:t>
            </a:r>
          </a:p>
          <a:p>
            <a:r>
              <a:rPr lang="en-US" dirty="0"/>
              <a:t>Adding Test Results for Patients across any Location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9A9E3-964B-4874-9C52-15B1F02446B9}"/>
              </a:ext>
            </a:extLst>
          </p:cNvPr>
          <p:cNvSpPr/>
          <p:nvPr/>
        </p:nvSpPr>
        <p:spPr>
          <a:xfrm>
            <a:off x="3867912" y="3011021"/>
            <a:ext cx="4095750" cy="55245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592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Management</a:t>
            </a:r>
            <a:br>
              <a:rPr lang="en-US" dirty="0"/>
            </a:br>
            <a:r>
              <a:rPr lang="en-US" dirty="0"/>
              <a:t>Page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519891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Once enrolled, complete case information is visible and actionable from a single screen. 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For simplicity, information is divided into subsections or tabs.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Users can take the following actions from here: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Add  test details (Diagnostic or follow up)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Add  or update Treatment/ Prescription/ Bank/ Adherence details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Update any patient details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Update Staff/Patient engagement details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Declare patient outcome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/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3748" y="0"/>
            <a:ext cx="814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Patient Management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987E1-A17A-4B8C-BEAC-6F98E0598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6" y="1138121"/>
            <a:ext cx="8472857" cy="4977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9EC2631-2BF3-466E-AF5A-A6511AD89880}"/>
              </a:ext>
            </a:extLst>
          </p:cNvPr>
          <p:cNvSpPr txBox="1"/>
          <p:nvPr/>
        </p:nvSpPr>
        <p:spPr>
          <a:xfrm>
            <a:off x="5167179" y="2961180"/>
            <a:ext cx="2942691" cy="467820"/>
          </a:xfrm>
          <a:prstGeom prst="wedgeRectCallout">
            <a:avLst>
              <a:gd name="adj1" fmla="val -70471"/>
              <a:gd name="adj2" fmla="val -38417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/>
          <a:p>
            <a:pPr marL="88900" marR="0" lvl="1" indent="0" algn="l" defTabSz="8262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Critical information such as Patient ID and treatment status shown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4C6422-8E2C-4469-80AC-7878163ADAA8}"/>
              </a:ext>
            </a:extLst>
          </p:cNvPr>
          <p:cNvSpPr txBox="1"/>
          <p:nvPr/>
        </p:nvSpPr>
        <p:spPr>
          <a:xfrm>
            <a:off x="6506505" y="1599159"/>
            <a:ext cx="2332018" cy="467820"/>
          </a:xfrm>
          <a:prstGeom prst="wedgeRectCallout">
            <a:avLst>
              <a:gd name="adj1" fmla="val -75434"/>
              <a:gd name="adj2" fmla="val 28386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/>
          <a:p>
            <a:pPr marL="88900" marR="0" lvl="1" indent="0" algn="l" defTabSz="8262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Status bar indicates activities completed for a case.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DE3A5F-7CFC-4855-BED2-1A588D34C96D}"/>
              </a:ext>
            </a:extLst>
          </p:cNvPr>
          <p:cNvSpPr txBox="1"/>
          <p:nvPr/>
        </p:nvSpPr>
        <p:spPr>
          <a:xfrm>
            <a:off x="2302557" y="4755617"/>
            <a:ext cx="3484785" cy="467820"/>
          </a:xfrm>
          <a:prstGeom prst="wedgeRectCallout">
            <a:avLst>
              <a:gd name="adj1" fmla="val -281"/>
              <a:gd name="adj2" fmla="val -99188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marL="88900" marR="0" lvl="1" indent="0" algn="l" defTabSz="8262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simplicity, patient information is displayed  in  various sections (tabs)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CCA1F-0EE2-4DB3-858A-7F4BFA45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875" y="921544"/>
            <a:ext cx="2943602" cy="519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FC5DA-1C0C-47B2-AC6B-DC3FA278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E4D56-23FE-47C4-9D5C-A31DC4CE4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6769608" cy="5120640"/>
          </a:xfrm>
        </p:spPr>
        <p:txBody>
          <a:bodyPr/>
          <a:lstStyle/>
          <a:p>
            <a:r>
              <a:rPr lang="en-IN" dirty="0"/>
              <a:t>New Enrolment</a:t>
            </a:r>
          </a:p>
          <a:p>
            <a:r>
              <a:rPr lang="en-IN" dirty="0"/>
              <a:t>De-duplication </a:t>
            </a:r>
          </a:p>
          <a:p>
            <a:r>
              <a:rPr lang="en-IN" dirty="0"/>
              <a:t>Search and View patients</a:t>
            </a:r>
          </a:p>
          <a:p>
            <a:r>
              <a:rPr lang="en-IN" dirty="0"/>
              <a:t>Patient Management</a:t>
            </a:r>
          </a:p>
          <a:p>
            <a:r>
              <a:rPr lang="en-IN" dirty="0"/>
              <a:t>Add Test</a:t>
            </a:r>
          </a:p>
          <a:p>
            <a:r>
              <a:rPr lang="en-US" dirty="0"/>
              <a:t>Adding Test Results for Patients across any Location</a:t>
            </a:r>
          </a:p>
          <a:p>
            <a:endParaRPr lang="en-I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830CE1-EB6C-47C2-ADA2-E6A19DE4BBDA}"/>
              </a:ext>
            </a:extLst>
          </p:cNvPr>
          <p:cNvSpPr/>
          <p:nvPr/>
        </p:nvSpPr>
        <p:spPr>
          <a:xfrm>
            <a:off x="3800475" y="1757045"/>
            <a:ext cx="4095750" cy="55245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54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Various sections (tabs) in Patient Management Screen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246562" y="1099455"/>
          <a:ext cx="2064812" cy="5301345"/>
        </p:xfrm>
        <a:graphic>
          <a:graphicData uri="http://schemas.openxmlformats.org/drawingml/2006/table">
            <a:tbl>
              <a:tblPr firstRow="1" bandRow="1"/>
              <a:tblGrid>
                <a:gridCol w="206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Module Name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7A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Adherence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Enrolment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 Details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DBT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 Case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 Facilities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Prescriptions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Engagement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Staff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Comorbidity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Contact Tracing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Case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" y="1419769"/>
          <a:ext cx="495853" cy="4981030"/>
        </p:xfrm>
        <a:graphic>
          <a:graphicData uri="http://schemas.openxmlformats.org/drawingml/2006/table">
            <a:tbl>
              <a:tblPr firstRow="1" bandRow="1"/>
              <a:tblGrid>
                <a:gridCol w="495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80947" y="1099456"/>
          <a:ext cx="8218018" cy="5301345"/>
        </p:xfrm>
        <a:graphic>
          <a:graphicData uri="http://schemas.openxmlformats.org/drawingml/2006/table">
            <a:tbl>
              <a:tblPr firstRow="1" bandRow="1"/>
              <a:tblGrid>
                <a:gridCol w="821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Description / Details captured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7A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Adherence Calendar view/update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(Dose taken or missed - Manually/ 99DOTS/MERM)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Basic details of the presumptive Case or Patient </a:t>
                      </a:r>
                      <a:r>
                        <a:rPr lang="en-IN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IN" sz="1400" b="0" i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Name,</a:t>
                      </a:r>
                      <a:r>
                        <a:rPr lang="en-IN" sz="1400" b="0" i="1" u="none" strike="noStrike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Mobile No, Address, Area, Key Population etc</a:t>
                      </a:r>
                      <a:r>
                        <a:rPr lang="en-IN" sz="14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en-IN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Request Test &amp; Update/view Result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(Diagnostic /Follow up) (Type of Test, Facility, etc.)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Record /view Treatment Details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(Type of Case, Site of Disease, Date of Rx Initiation etc.)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Benefit Transfer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 Name, IFSC Code, Account Number, Branch Name)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 Treatment Outcome for Case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(Rx Outcome, Date, Remarks)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record any remarks or additional details of the patient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Health Facility for Patient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(Enrolment Facility, Diagnostic Facility, Current Facility)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Prescription/ Regimen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(Product Name, Weight Band, No of Days etc.)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engagement assistance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(via SMS, Call Centre, Household Visits)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/ edit health care staff information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name, Designation &amp; Phone No.)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HIV, Diabetes and Tobacco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Record Contact Tracing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Enables deletion of duplicate or incorrect patient records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(Reason for deletion, Remarks)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14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Patient details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014571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Users can easily Edit patient details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b="1" dirty="0">
                <a:solidFill>
                  <a:schemeClr val="tx1"/>
                </a:solidFill>
              </a:rPr>
              <a:t>Edit</a:t>
            </a:r>
            <a:r>
              <a:rPr lang="en-IN" sz="2000" dirty="0">
                <a:solidFill>
                  <a:schemeClr val="tx1"/>
                </a:solidFill>
              </a:rPr>
              <a:t> option will be visible each of the sections. 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As User clicks on Edit, fields of the Form become editable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The changes made are visible immediately.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After closure of a Patient record (by update of Treatment Outcome), the patient record will not be editable. 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/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95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515DD-40D6-48FA-B6B2-23E29CA55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749436"/>
            <a:ext cx="6297706" cy="460654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60400" y="888630"/>
            <a:ext cx="2196000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Select the section that needs to be edited 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62400" y="673815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Edit Patient details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6733" y="888630"/>
            <a:ext cx="2196000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on Edit Details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98732" y="698936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89620" y="3517090"/>
            <a:ext cx="530216" cy="478181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51713" y="3983318"/>
            <a:ext cx="525695" cy="351747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6" name="Isosceles Triangle 25"/>
          <p:cNvSpPr/>
          <p:nvPr/>
        </p:nvSpPr>
        <p:spPr>
          <a:xfrm rot="5400000" flipH="1">
            <a:off x="3157678" y="1075754"/>
            <a:ext cx="432000" cy="360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B46DC-524B-4537-8AF6-AE63D447A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125" y="698936"/>
            <a:ext cx="3109160" cy="55166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1FEEA79-5AF9-4F03-B208-4C7AFCA76E5F}"/>
              </a:ext>
            </a:extLst>
          </p:cNvPr>
          <p:cNvSpPr/>
          <p:nvPr/>
        </p:nvSpPr>
        <p:spPr>
          <a:xfrm>
            <a:off x="10447195" y="5453530"/>
            <a:ext cx="669040" cy="705534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94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60400" y="888630"/>
            <a:ext cx="2196000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Select the section that needs to be edited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62400" y="673815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Edit Patient details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6733" y="888630"/>
            <a:ext cx="2196000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on Edit Details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33066" y="888630"/>
            <a:ext cx="2196000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Make changes and click on Update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98732" y="698936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35066" y="673815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3</a:t>
            </a:r>
          </a:p>
        </p:txBody>
      </p:sp>
      <p:sp>
        <p:nvSpPr>
          <p:cNvPr id="28" name="Isosceles Triangle 27"/>
          <p:cNvSpPr/>
          <p:nvPr/>
        </p:nvSpPr>
        <p:spPr>
          <a:xfrm rot="5400000" flipH="1">
            <a:off x="3157678" y="1075754"/>
            <a:ext cx="432000" cy="360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 flipH="1">
            <a:off x="6010588" y="1086630"/>
            <a:ext cx="432000" cy="360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3DE332-0B25-437B-A688-B26BD36483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4200" y="1923776"/>
            <a:ext cx="5336309" cy="4467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C781AC-BC57-4CAE-8417-A448D33A444B}"/>
              </a:ext>
            </a:extLst>
          </p:cNvPr>
          <p:cNvSpPr txBox="1"/>
          <p:nvPr/>
        </p:nvSpPr>
        <p:spPr>
          <a:xfrm>
            <a:off x="2307528" y="4157754"/>
            <a:ext cx="1891204" cy="471576"/>
          </a:xfrm>
          <a:prstGeom prst="wedgeRectCallout">
            <a:avLst>
              <a:gd name="adj1" fmla="val -17598"/>
              <a:gd name="adj2" fmla="val 110580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marL="88900" marR="0" lvl="1" indent="0" algn="l" defTabSz="8262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  <a:buFontTx/>
              <a:buNone/>
              <a:tabLst/>
              <a:defRPr/>
            </a:pPr>
            <a:r>
              <a:rPr lang="en-US" kern="1200" dirty="0">
                <a:latin typeface="Corbel" panose="020B0503020204020204"/>
                <a:ea typeface="+mn-ea"/>
                <a:cs typeface="+mn-cs"/>
              </a:rPr>
              <a:t>Date of Enrolment is a non-editable field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308522" y="4885187"/>
            <a:ext cx="286210" cy="1274923"/>
          </a:xfrm>
          <a:prstGeom prst="rightBrace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2903" y="4885187"/>
            <a:ext cx="739978" cy="1391150"/>
          </a:xfrm>
          <a:prstGeom prst="wedgeRectCallout">
            <a:avLst>
              <a:gd name="adj1" fmla="val -81847"/>
              <a:gd name="adj2" fmla="val -32991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marL="88900" marR="0" lvl="1" indent="0" algn="l" defTabSz="8262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This section is now editable and changes can be made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96783" y="4241545"/>
            <a:ext cx="391899" cy="303994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8D9206-47E1-49F8-96CE-22925D5E0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588" y="1923775"/>
            <a:ext cx="5562000" cy="4467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44D938-15EA-48BD-B8DC-AA03739A7AAA}"/>
              </a:ext>
            </a:extLst>
          </p:cNvPr>
          <p:cNvSpPr txBox="1"/>
          <p:nvPr/>
        </p:nvSpPr>
        <p:spPr>
          <a:xfrm>
            <a:off x="5692732" y="5234641"/>
            <a:ext cx="1452139" cy="375487"/>
          </a:xfrm>
          <a:prstGeom prst="wedgeRectCallout">
            <a:avLst>
              <a:gd name="adj1" fmla="val -2557"/>
              <a:gd name="adj2" fmla="val 156244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marL="88900" marR="0" lvl="1" indent="0" algn="l" defTabSz="8262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Message displayed after successful update</a:t>
            </a:r>
          </a:p>
        </p:txBody>
      </p:sp>
    </p:spTree>
    <p:extLst>
      <p:ext uri="{BB962C8B-B14F-4D97-AF65-F5344CB8AC3E}">
        <p14:creationId xmlns:p14="http://schemas.microsoft.com/office/powerpoint/2010/main" val="3784197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FC5DA-1C0C-47B2-AC6B-DC3FA278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E4D56-23FE-47C4-9D5C-A31DC4CE4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5365735" cy="5120640"/>
          </a:xfrm>
        </p:spPr>
        <p:txBody>
          <a:bodyPr/>
          <a:lstStyle/>
          <a:p>
            <a:r>
              <a:rPr lang="en-IN" dirty="0"/>
              <a:t>New Enrolment</a:t>
            </a:r>
          </a:p>
          <a:p>
            <a:r>
              <a:rPr lang="en-IN" dirty="0"/>
              <a:t>De-duplication </a:t>
            </a:r>
          </a:p>
          <a:p>
            <a:r>
              <a:rPr lang="en-IN" dirty="0"/>
              <a:t>Search and View patients</a:t>
            </a:r>
          </a:p>
          <a:p>
            <a:r>
              <a:rPr lang="en-IN" dirty="0"/>
              <a:t>Patient Management</a:t>
            </a:r>
          </a:p>
          <a:p>
            <a:r>
              <a:rPr lang="en-IN" dirty="0"/>
              <a:t>Add Test</a:t>
            </a:r>
          </a:p>
          <a:p>
            <a:r>
              <a:rPr lang="en-US" dirty="0"/>
              <a:t>Adding Test Results for Patients across any Location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9A9E3-964B-4874-9C52-15B1F02446B9}"/>
              </a:ext>
            </a:extLst>
          </p:cNvPr>
          <p:cNvSpPr/>
          <p:nvPr/>
        </p:nvSpPr>
        <p:spPr>
          <a:xfrm>
            <a:off x="3867912" y="3423399"/>
            <a:ext cx="4095750" cy="55245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088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Test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440297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b="1" dirty="0">
                <a:solidFill>
                  <a:schemeClr val="tx1"/>
                </a:solidFill>
              </a:rPr>
              <a:t>Single screen </a:t>
            </a:r>
            <a:r>
              <a:rPr lang="en-IN" sz="2000" dirty="0">
                <a:solidFill>
                  <a:schemeClr val="tx1"/>
                </a:solidFill>
              </a:rPr>
              <a:t>to add Diagnostic or Follow Up tests for Public or Private sector patients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To register a </a:t>
            </a:r>
            <a:r>
              <a:rPr lang="en-IN" sz="2000" b="1" dirty="0">
                <a:solidFill>
                  <a:schemeClr val="tx1"/>
                </a:solidFill>
              </a:rPr>
              <a:t>PATIENT</a:t>
            </a:r>
            <a:r>
              <a:rPr lang="en-IN" sz="2000" dirty="0">
                <a:solidFill>
                  <a:schemeClr val="tx1"/>
                </a:solidFill>
              </a:rPr>
              <a:t>, it is compulsory to add a </a:t>
            </a:r>
            <a:r>
              <a:rPr lang="en-IN" sz="2000" b="1" dirty="0">
                <a:solidFill>
                  <a:schemeClr val="tx1"/>
                </a:solidFill>
              </a:rPr>
              <a:t>POSITIVE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DIAGNOSTIC</a:t>
            </a:r>
            <a:r>
              <a:rPr lang="en-IN" sz="2000" dirty="0">
                <a:solidFill>
                  <a:schemeClr val="tx1"/>
                </a:solidFill>
              </a:rPr>
              <a:t> test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Add Test is a 2-step process, </a:t>
            </a:r>
            <a:r>
              <a:rPr lang="en-IN" sz="2000" b="1" dirty="0">
                <a:solidFill>
                  <a:schemeClr val="tx1"/>
                </a:solidFill>
              </a:rPr>
              <a:t>1) Test Request </a:t>
            </a:r>
            <a:r>
              <a:rPr lang="en-IN" sz="2000" dirty="0">
                <a:solidFill>
                  <a:schemeClr val="tx1"/>
                </a:solidFill>
              </a:rPr>
              <a:t>and </a:t>
            </a:r>
            <a:r>
              <a:rPr lang="en-IN" sz="2000" b="1" dirty="0">
                <a:solidFill>
                  <a:schemeClr val="tx1"/>
                </a:solidFill>
              </a:rPr>
              <a:t>2) Result Update</a:t>
            </a:r>
            <a:r>
              <a:rPr lang="en-IN" sz="2000" dirty="0">
                <a:solidFill>
                  <a:schemeClr val="tx1"/>
                </a:solidFill>
              </a:rPr>
              <a:t>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These steps can be done by a user at once or by two different users. </a:t>
            </a:r>
          </a:p>
          <a:p>
            <a:pPr marL="457200" lvl="2" indent="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None/>
            </a:pPr>
            <a:r>
              <a:rPr lang="en-IN" sz="2000" dirty="0">
                <a:solidFill>
                  <a:schemeClr val="tx1"/>
                </a:solidFill>
              </a:rPr>
              <a:t>Eg. 1: </a:t>
            </a:r>
            <a:r>
              <a:rPr lang="en-IN" sz="2000" b="1" dirty="0">
                <a:solidFill>
                  <a:schemeClr val="tx1"/>
                </a:solidFill>
              </a:rPr>
              <a:t>TB HV </a:t>
            </a:r>
            <a:r>
              <a:rPr lang="en-IN" sz="2000" dirty="0">
                <a:solidFill>
                  <a:schemeClr val="tx1"/>
                </a:solidFill>
              </a:rPr>
              <a:t>(enrols case + Requests Test) </a:t>
            </a:r>
            <a:r>
              <a:rPr lang="en-IN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IN" sz="2000" dirty="0">
                <a:solidFill>
                  <a:schemeClr val="tx1"/>
                </a:solidFill>
              </a:rPr>
              <a:t>  </a:t>
            </a:r>
            <a:r>
              <a:rPr lang="en-IN" sz="2000" b="1" dirty="0">
                <a:solidFill>
                  <a:schemeClr val="tx1"/>
                </a:solidFill>
              </a:rPr>
              <a:t>LT</a:t>
            </a:r>
            <a:r>
              <a:rPr lang="en-IN" sz="2000" dirty="0">
                <a:solidFill>
                  <a:schemeClr val="tx1"/>
                </a:solidFill>
              </a:rPr>
              <a:t> (enters result)</a:t>
            </a:r>
          </a:p>
          <a:p>
            <a:pPr marL="457200" lvl="2" indent="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None/>
            </a:pPr>
            <a:r>
              <a:rPr lang="en-IN" sz="2000" dirty="0">
                <a:solidFill>
                  <a:schemeClr val="tx1"/>
                </a:solidFill>
              </a:rPr>
              <a:t>Eg.2: </a:t>
            </a:r>
            <a:r>
              <a:rPr lang="en-IN" sz="2000" b="1" dirty="0">
                <a:solidFill>
                  <a:schemeClr val="tx1"/>
                </a:solidFill>
              </a:rPr>
              <a:t>TB HV or LT </a:t>
            </a:r>
            <a:r>
              <a:rPr lang="en-IN" sz="2000" dirty="0">
                <a:solidFill>
                  <a:schemeClr val="tx1"/>
                </a:solidFill>
              </a:rPr>
              <a:t>(enrols case+ Request Test+ Enter Result)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As soon as a positive test result is entered, the patient gets notified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dirty="0">
              <a:solidFill>
                <a:schemeClr val="tx1"/>
              </a:solidFill>
            </a:endParaRP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/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20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4306" y="910933"/>
            <a:ext cx="1548000" cy="7664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Search case for which Test to be updated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916271" y="649412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912507" y="1915498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1" y="1775720"/>
            <a:ext cx="11921657" cy="489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96489" y="1762582"/>
            <a:ext cx="2263887" cy="433771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0769" y="1806991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5137" y="4086682"/>
            <a:ext cx="2156564" cy="433771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7029" y="1896195"/>
            <a:ext cx="1546209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Armanand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3135" y="4149435"/>
            <a:ext cx="1221243" cy="467820"/>
          </a:xfrm>
          <a:prstGeom prst="wedgeRectCallout">
            <a:avLst>
              <a:gd name="adj1" fmla="val -81847"/>
              <a:gd name="adj2" fmla="val -32991"/>
            </a:avLst>
          </a:prstGeom>
          <a:solidFill>
            <a:schemeClr val="bg1"/>
          </a:solidFill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marL="88900" marR="0" lvl="1" indent="0" algn="l" defTabSz="82625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Select the correct record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Test details</a:t>
            </a:r>
          </a:p>
        </p:txBody>
      </p:sp>
    </p:spTree>
    <p:extLst>
      <p:ext uri="{BB962C8B-B14F-4D97-AF65-F5344CB8AC3E}">
        <p14:creationId xmlns:p14="http://schemas.microsoft.com/office/powerpoint/2010/main" val="278596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757082"/>
            <a:ext cx="12012706" cy="481404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858480" y="6396259"/>
            <a:ext cx="6666520" cy="0"/>
          </a:xfrm>
          <a:prstGeom prst="straightConnector1">
            <a:avLst/>
          </a:prstGeom>
          <a:ln w="28575">
            <a:solidFill>
              <a:srgbClr val="0099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4306" y="910933"/>
            <a:ext cx="1548000" cy="7664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Search case for which Test to be updated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6271" y="649412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0478" y="649412"/>
            <a:ext cx="1728002" cy="1013942"/>
            <a:chOff x="2300478" y="649412"/>
            <a:chExt cx="1728002" cy="1013942"/>
          </a:xfrm>
        </p:grpSpPr>
        <p:sp>
          <p:nvSpPr>
            <p:cNvPr id="14" name="Rectangle 13"/>
            <p:cNvSpPr/>
            <p:nvPr/>
          </p:nvSpPr>
          <p:spPr>
            <a:xfrm>
              <a:off x="2480480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Open Patient record and select Tests section</a:t>
              </a:r>
            </a:p>
          </p:txBody>
        </p:sp>
        <p:sp>
          <p:nvSpPr>
            <p:cNvPr id="15" name="Isosceles Triangle 14"/>
            <p:cNvSpPr/>
            <p:nvPr/>
          </p:nvSpPr>
          <p:spPr>
            <a:xfrm rot="5400000" flipH="1">
              <a:off x="2300478" y="1141354"/>
              <a:ext cx="288000" cy="288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58480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2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271097" y="1879640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7800" y="4428785"/>
            <a:ext cx="633325" cy="46071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61059" y="5011270"/>
            <a:ext cx="869576" cy="476059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145592" y="1819834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6580" y="6201797"/>
            <a:ext cx="5178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Details of tests added earlier (if any) are shown here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4035882" y="2108200"/>
            <a:ext cx="2593518" cy="495300"/>
          </a:xfrm>
          <a:prstGeom prst="wedgeRectCallout">
            <a:avLst>
              <a:gd name="adj1" fmla="val -58952"/>
              <a:gd name="adj2" fmla="val 104979"/>
            </a:avLst>
          </a:prstGeom>
          <a:solidFill>
            <a:schemeClr val="bg1"/>
          </a:solidFill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White color box indicates “Add Test” is pending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4035882" y="3907348"/>
            <a:ext cx="2593518" cy="495300"/>
          </a:xfrm>
          <a:prstGeom prst="wedgeRectCallout">
            <a:avLst>
              <a:gd name="adj1" fmla="val -73642"/>
              <a:gd name="adj2" fmla="val 10107"/>
            </a:avLst>
          </a:prstGeom>
          <a:solidFill>
            <a:schemeClr val="bg1"/>
          </a:solidFill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As no test is added, status is “Presumptive(Open)”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32308" y="933777"/>
            <a:ext cx="1548000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on Add Test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769176" y="64941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3</a:t>
            </a:r>
          </a:p>
        </p:txBody>
      </p:sp>
      <p:sp>
        <p:nvSpPr>
          <p:cNvPr id="41" name="Isosceles Triangle 40"/>
          <p:cNvSpPr/>
          <p:nvPr/>
        </p:nvSpPr>
        <p:spPr>
          <a:xfrm rot="5400000" flipH="1">
            <a:off x="4182957" y="1141354"/>
            <a:ext cx="288000" cy="288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Test details</a:t>
            </a:r>
          </a:p>
        </p:txBody>
      </p:sp>
    </p:spTree>
    <p:extLst>
      <p:ext uri="{BB962C8B-B14F-4D97-AF65-F5344CB8AC3E}">
        <p14:creationId xmlns:p14="http://schemas.microsoft.com/office/powerpoint/2010/main" val="2792265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118411" y="675489"/>
            <a:ext cx="1791673" cy="1013942"/>
            <a:chOff x="6029155" y="649412"/>
            <a:chExt cx="1791673" cy="1013942"/>
          </a:xfrm>
        </p:grpSpPr>
        <p:sp>
          <p:nvSpPr>
            <p:cNvPr id="15" name="Rectangle 14"/>
            <p:cNvSpPr/>
            <p:nvPr/>
          </p:nvSpPr>
          <p:spPr>
            <a:xfrm>
              <a:off x="6272828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Enter Test Details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81363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4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5400000" flipH="1">
              <a:off x="6029155" y="1141354"/>
              <a:ext cx="288000" cy="288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b="7469"/>
          <a:stretch/>
        </p:blipFill>
        <p:spPr>
          <a:xfrm>
            <a:off x="277905" y="1819834"/>
            <a:ext cx="11681013" cy="44793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145592" y="1819834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6" name="Rectangular Callout 25"/>
          <p:cNvSpPr/>
          <p:nvPr/>
        </p:nvSpPr>
        <p:spPr>
          <a:xfrm flipH="1">
            <a:off x="7046828" y="5651186"/>
            <a:ext cx="2412516" cy="738664"/>
          </a:xfrm>
          <a:prstGeom prst="wedgeRectCallout">
            <a:avLst>
              <a:gd name="adj1" fmla="val 81493"/>
              <a:gd name="adj2" fmla="val -7926"/>
            </a:avLst>
          </a:prstGeom>
          <a:solidFill>
            <a:schemeClr val="bg1"/>
          </a:solidFill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User can Request Test and enter Result either at the same time, or later</a:t>
            </a:r>
          </a:p>
        </p:txBody>
      </p:sp>
      <p:sp>
        <p:nvSpPr>
          <p:cNvPr id="27" name="Rectangular Callout 26"/>
          <p:cNvSpPr/>
          <p:nvPr/>
        </p:nvSpPr>
        <p:spPr>
          <a:xfrm flipH="1">
            <a:off x="7046828" y="4788116"/>
            <a:ext cx="2412516" cy="523220"/>
          </a:xfrm>
          <a:prstGeom prst="wedgeRectCallout">
            <a:avLst>
              <a:gd name="adj1" fmla="val 80440"/>
              <a:gd name="adj2" fmla="val -3274"/>
            </a:avLst>
          </a:prstGeom>
          <a:solidFill>
            <a:schemeClr val="bg1"/>
          </a:solidFill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Both Public or Private Sector labs can be selected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4306" y="910933"/>
            <a:ext cx="1548000" cy="7664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Search case for which Test to be updated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16271" y="649412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1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300478" y="649412"/>
            <a:ext cx="1728002" cy="1013942"/>
            <a:chOff x="2300478" y="649412"/>
            <a:chExt cx="1728002" cy="1013942"/>
          </a:xfrm>
        </p:grpSpPr>
        <p:sp>
          <p:nvSpPr>
            <p:cNvPr id="40" name="Rectangle 39"/>
            <p:cNvSpPr/>
            <p:nvPr/>
          </p:nvSpPr>
          <p:spPr>
            <a:xfrm>
              <a:off x="2480480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Open Patient record and select Tests section</a:t>
              </a:r>
            </a:p>
          </p:txBody>
        </p:sp>
        <p:sp>
          <p:nvSpPr>
            <p:cNvPr id="41" name="Isosceles Triangle 40"/>
            <p:cNvSpPr/>
            <p:nvPr/>
          </p:nvSpPr>
          <p:spPr>
            <a:xfrm rot="5400000" flipH="1">
              <a:off x="2300478" y="1141354"/>
              <a:ext cx="288000" cy="288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858480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2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432308" y="933777"/>
            <a:ext cx="1548000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on Add Test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69176" y="64941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3</a:t>
            </a:r>
          </a:p>
        </p:txBody>
      </p:sp>
      <p:sp>
        <p:nvSpPr>
          <p:cNvPr id="45" name="Isosceles Triangle 44"/>
          <p:cNvSpPr/>
          <p:nvPr/>
        </p:nvSpPr>
        <p:spPr>
          <a:xfrm rot="5400000" flipH="1">
            <a:off x="4182957" y="1141354"/>
            <a:ext cx="288000" cy="288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Test details</a:t>
            </a:r>
          </a:p>
        </p:txBody>
      </p:sp>
    </p:spTree>
    <p:extLst>
      <p:ext uri="{BB962C8B-B14F-4D97-AF65-F5344CB8AC3E}">
        <p14:creationId xmlns:p14="http://schemas.microsoft.com/office/powerpoint/2010/main" val="3000232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" y="1748118"/>
            <a:ext cx="11797553" cy="482301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186830" y="1553437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25388" y="6212541"/>
            <a:ext cx="1433092" cy="358588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Rectangular Callout 20"/>
          <p:cNvSpPr/>
          <p:nvPr/>
        </p:nvSpPr>
        <p:spPr>
          <a:xfrm flipH="1">
            <a:off x="413419" y="5268329"/>
            <a:ext cx="1797704" cy="523220"/>
          </a:xfrm>
          <a:prstGeom prst="wedgeRectCallout">
            <a:avLst>
              <a:gd name="adj1" fmla="val -33980"/>
              <a:gd name="adj2" fmla="val 113894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here to complete the form</a:t>
            </a:r>
          </a:p>
        </p:txBody>
      </p:sp>
      <p:sp>
        <p:nvSpPr>
          <p:cNvPr id="22" name="Rectangular Callout 21"/>
          <p:cNvSpPr/>
          <p:nvPr/>
        </p:nvSpPr>
        <p:spPr>
          <a:xfrm flipH="1">
            <a:off x="9982947" y="3060351"/>
            <a:ext cx="1797704" cy="523220"/>
          </a:xfrm>
          <a:prstGeom prst="wedgeRectCallout">
            <a:avLst>
              <a:gd name="adj1" fmla="val 67168"/>
              <a:gd name="adj2" fmla="val 21981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Enter all the other test details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9267826" y="2527673"/>
            <a:ext cx="533400" cy="3263900"/>
          </a:xfrm>
          <a:prstGeom prst="rightBrace">
            <a:avLst/>
          </a:prstGeom>
          <a:ln w="28575">
            <a:solidFill>
              <a:srgbClr val="FE7A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4306" y="910933"/>
            <a:ext cx="1548000" cy="7664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Search case for which Test to be updated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6271" y="649412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300478" y="649412"/>
            <a:ext cx="1728002" cy="1013942"/>
            <a:chOff x="2300478" y="649412"/>
            <a:chExt cx="1728002" cy="1013942"/>
          </a:xfrm>
        </p:grpSpPr>
        <p:sp>
          <p:nvSpPr>
            <p:cNvPr id="26" name="Rectangle 25"/>
            <p:cNvSpPr/>
            <p:nvPr/>
          </p:nvSpPr>
          <p:spPr>
            <a:xfrm>
              <a:off x="2480480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Open Patient record and select Tests section</a:t>
              </a:r>
            </a:p>
          </p:txBody>
        </p:sp>
        <p:sp>
          <p:nvSpPr>
            <p:cNvPr id="27" name="Isosceles Triangle 26"/>
            <p:cNvSpPr/>
            <p:nvPr/>
          </p:nvSpPr>
          <p:spPr>
            <a:xfrm rot="5400000" flipH="1">
              <a:off x="2300478" y="1141354"/>
              <a:ext cx="288000" cy="288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58480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2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432308" y="933777"/>
            <a:ext cx="1548000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on Add Test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69176" y="64941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3</a:t>
            </a:r>
          </a:p>
        </p:txBody>
      </p:sp>
      <p:sp>
        <p:nvSpPr>
          <p:cNvPr id="31" name="Isosceles Triangle 30"/>
          <p:cNvSpPr/>
          <p:nvPr/>
        </p:nvSpPr>
        <p:spPr>
          <a:xfrm rot="5400000" flipH="1">
            <a:off x="4182957" y="1141354"/>
            <a:ext cx="288000" cy="288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118411" y="675489"/>
            <a:ext cx="1791673" cy="1013942"/>
            <a:chOff x="6029155" y="649412"/>
            <a:chExt cx="1791673" cy="1013942"/>
          </a:xfrm>
        </p:grpSpPr>
        <p:sp>
          <p:nvSpPr>
            <p:cNvPr id="33" name="Rectangle 32"/>
            <p:cNvSpPr/>
            <p:nvPr/>
          </p:nvSpPr>
          <p:spPr>
            <a:xfrm>
              <a:off x="6272828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Enter Test Details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81363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4</a:t>
              </a:r>
            </a:p>
          </p:txBody>
        </p:sp>
        <p:sp>
          <p:nvSpPr>
            <p:cNvPr id="35" name="Isosceles Triangle 34"/>
            <p:cNvSpPr/>
            <p:nvPr/>
          </p:nvSpPr>
          <p:spPr>
            <a:xfrm rot="5400000" flipH="1">
              <a:off x="6029155" y="1141354"/>
              <a:ext cx="288000" cy="288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Test details</a:t>
            </a:r>
          </a:p>
        </p:txBody>
      </p:sp>
    </p:spTree>
    <p:extLst>
      <p:ext uri="{BB962C8B-B14F-4D97-AF65-F5344CB8AC3E}">
        <p14:creationId xmlns:p14="http://schemas.microsoft.com/office/powerpoint/2010/main" val="34634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Enrolment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014571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This module enables registration of ALL kinds of new cases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b="1" dirty="0">
                <a:solidFill>
                  <a:schemeClr val="tx1"/>
                </a:solidFill>
              </a:rPr>
              <a:t>Presumptive</a:t>
            </a:r>
            <a:r>
              <a:rPr lang="en-IN" sz="2000" dirty="0">
                <a:solidFill>
                  <a:schemeClr val="tx1"/>
                </a:solidFill>
              </a:rPr>
              <a:t> Case or Confirmed </a:t>
            </a:r>
            <a:r>
              <a:rPr lang="en-IN" sz="2000" b="1" dirty="0">
                <a:solidFill>
                  <a:schemeClr val="tx1"/>
                </a:solidFill>
              </a:rPr>
              <a:t>Patient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Taking treatment from </a:t>
            </a:r>
            <a:r>
              <a:rPr lang="en-IN" sz="2000" b="1" dirty="0">
                <a:solidFill>
                  <a:schemeClr val="tx1"/>
                </a:solidFill>
              </a:rPr>
              <a:t>Public</a:t>
            </a:r>
            <a:r>
              <a:rPr lang="en-IN" sz="2000" dirty="0">
                <a:solidFill>
                  <a:schemeClr val="tx1"/>
                </a:solidFill>
              </a:rPr>
              <a:t> or </a:t>
            </a:r>
            <a:r>
              <a:rPr lang="en-IN" sz="2000" b="1" dirty="0">
                <a:solidFill>
                  <a:schemeClr val="tx1"/>
                </a:solidFill>
              </a:rPr>
              <a:t>Private</a:t>
            </a:r>
            <a:r>
              <a:rPr lang="en-IN" sz="2000" dirty="0">
                <a:solidFill>
                  <a:schemeClr val="tx1"/>
                </a:solidFill>
              </a:rPr>
              <a:t> Sector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b="1" dirty="0">
                <a:solidFill>
                  <a:schemeClr val="tx1"/>
                </a:solidFill>
              </a:rPr>
              <a:t>DS</a:t>
            </a:r>
            <a:r>
              <a:rPr lang="en-IN" sz="2000" dirty="0">
                <a:solidFill>
                  <a:schemeClr val="tx1"/>
                </a:solidFill>
              </a:rPr>
              <a:t> TB and </a:t>
            </a:r>
            <a:r>
              <a:rPr lang="en-IN" sz="2000" b="1" dirty="0">
                <a:solidFill>
                  <a:schemeClr val="tx1"/>
                </a:solidFill>
              </a:rPr>
              <a:t>DR</a:t>
            </a:r>
            <a:r>
              <a:rPr lang="en-IN" sz="2000" dirty="0">
                <a:solidFill>
                  <a:schemeClr val="tx1"/>
                </a:solidFill>
              </a:rPr>
              <a:t> TB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On enrolment, a unique numeric Patient ID is generated by Nikshay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While enrolment, Nikshay shows duplicate records based on Gender and mobile number. Users should review the possible duplicates carefully before enrolling a new case</a:t>
            </a:r>
          </a:p>
        </p:txBody>
      </p:sp>
    </p:spTree>
    <p:extLst>
      <p:ext uri="{BB962C8B-B14F-4D97-AF65-F5344CB8AC3E}">
        <p14:creationId xmlns:p14="http://schemas.microsoft.com/office/powerpoint/2010/main" val="1072451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091804" y="1897353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4" y="1807439"/>
            <a:ext cx="11886170" cy="488919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20230" y="5816599"/>
            <a:ext cx="9778069" cy="406703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5" name="Rectangular Callout 24"/>
          <p:cNvSpPr/>
          <p:nvPr/>
        </p:nvSpPr>
        <p:spPr>
          <a:xfrm flipH="1">
            <a:off x="5104421" y="3442687"/>
            <a:ext cx="2883878" cy="523220"/>
          </a:xfrm>
          <a:prstGeom prst="wedgeRectCallout">
            <a:avLst>
              <a:gd name="adj1" fmla="val 71666"/>
              <a:gd name="adj2" fmla="val 48721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 entering a +ve diagnostic test, case status changes to Patient</a:t>
            </a:r>
          </a:p>
        </p:txBody>
      </p:sp>
      <p:sp>
        <p:nvSpPr>
          <p:cNvPr id="26" name="Rectangular Callout 25"/>
          <p:cNvSpPr/>
          <p:nvPr/>
        </p:nvSpPr>
        <p:spPr>
          <a:xfrm flipH="1">
            <a:off x="4614113" y="2135949"/>
            <a:ext cx="1960398" cy="523220"/>
          </a:xfrm>
          <a:prstGeom prst="wedgeRectCallout">
            <a:avLst>
              <a:gd name="adj1" fmla="val 76814"/>
              <a:gd name="adj2" fmla="val 73844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Green color box Indicates Test updated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020087" y="1807439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8966200" y="4651042"/>
            <a:ext cx="1574800" cy="523220"/>
          </a:xfrm>
          <a:prstGeom prst="wedgeRectCallout">
            <a:avLst>
              <a:gd name="adj1" fmla="val -46036"/>
              <a:gd name="adj2" fmla="val 107267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Tests added are shown here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29363" y="907354"/>
            <a:ext cx="1548000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View Test Details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37898" y="64941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4</a:t>
            </a:r>
          </a:p>
        </p:txBody>
      </p:sp>
      <p:sp>
        <p:nvSpPr>
          <p:cNvPr id="34" name="Isosceles Triangle 33"/>
          <p:cNvSpPr/>
          <p:nvPr/>
        </p:nvSpPr>
        <p:spPr>
          <a:xfrm rot="5400000" flipH="1">
            <a:off x="7985690" y="1141354"/>
            <a:ext cx="288000" cy="288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4306" y="910933"/>
            <a:ext cx="1548000" cy="7664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Search case for which Test to be updated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6271" y="649412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300478" y="649412"/>
            <a:ext cx="1728002" cy="1013942"/>
            <a:chOff x="2300478" y="649412"/>
            <a:chExt cx="1728002" cy="1013942"/>
          </a:xfrm>
        </p:grpSpPr>
        <p:sp>
          <p:nvSpPr>
            <p:cNvPr id="38" name="Rectangle 37"/>
            <p:cNvSpPr/>
            <p:nvPr/>
          </p:nvSpPr>
          <p:spPr>
            <a:xfrm>
              <a:off x="2480480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Open Patient record and select Tests section</a:t>
              </a:r>
            </a:p>
          </p:txBody>
        </p:sp>
        <p:sp>
          <p:nvSpPr>
            <p:cNvPr id="39" name="Isosceles Triangle 38"/>
            <p:cNvSpPr/>
            <p:nvPr/>
          </p:nvSpPr>
          <p:spPr>
            <a:xfrm rot="5400000" flipH="1">
              <a:off x="2300478" y="1141354"/>
              <a:ext cx="288000" cy="288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58480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2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4432308" y="933777"/>
            <a:ext cx="1548000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on Add Test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769176" y="64941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3</a:t>
            </a:r>
          </a:p>
        </p:txBody>
      </p:sp>
      <p:sp>
        <p:nvSpPr>
          <p:cNvPr id="43" name="Isosceles Triangle 42"/>
          <p:cNvSpPr/>
          <p:nvPr/>
        </p:nvSpPr>
        <p:spPr>
          <a:xfrm rot="5400000" flipH="1">
            <a:off x="4182957" y="1141354"/>
            <a:ext cx="288000" cy="288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118411" y="675489"/>
            <a:ext cx="1791673" cy="1013942"/>
            <a:chOff x="6029155" y="649412"/>
            <a:chExt cx="1791673" cy="1013942"/>
          </a:xfrm>
        </p:grpSpPr>
        <p:sp>
          <p:nvSpPr>
            <p:cNvPr id="45" name="Rectangle 44"/>
            <p:cNvSpPr/>
            <p:nvPr/>
          </p:nvSpPr>
          <p:spPr>
            <a:xfrm>
              <a:off x="6272828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Enter Test Details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81363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4</a:t>
              </a:r>
            </a:p>
          </p:txBody>
        </p:sp>
        <p:sp>
          <p:nvSpPr>
            <p:cNvPr id="47" name="Isosceles Triangle 46"/>
            <p:cNvSpPr/>
            <p:nvPr/>
          </p:nvSpPr>
          <p:spPr>
            <a:xfrm rot="5400000" flipH="1">
              <a:off x="6029155" y="1141354"/>
              <a:ext cx="288000" cy="288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Test details</a:t>
            </a:r>
          </a:p>
        </p:txBody>
      </p:sp>
    </p:spTree>
    <p:extLst>
      <p:ext uri="{BB962C8B-B14F-4D97-AF65-F5344CB8AC3E}">
        <p14:creationId xmlns:p14="http://schemas.microsoft.com/office/powerpoint/2010/main" val="2464052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FC5DA-1C0C-47B2-AC6B-DC3FA278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FE4D56-23FE-47C4-9D5C-A31DC4CE4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6602865" cy="5120640"/>
          </a:xfrm>
        </p:spPr>
        <p:txBody>
          <a:bodyPr/>
          <a:lstStyle/>
          <a:p>
            <a:r>
              <a:rPr lang="en-IN" dirty="0"/>
              <a:t>New Enrolment</a:t>
            </a:r>
          </a:p>
          <a:p>
            <a:r>
              <a:rPr lang="en-IN" dirty="0"/>
              <a:t>De-duplication </a:t>
            </a:r>
          </a:p>
          <a:p>
            <a:r>
              <a:rPr lang="en-IN" dirty="0"/>
              <a:t>Search and View patients</a:t>
            </a:r>
          </a:p>
          <a:p>
            <a:r>
              <a:rPr lang="en-IN" dirty="0"/>
              <a:t>Patient Management</a:t>
            </a:r>
          </a:p>
          <a:p>
            <a:r>
              <a:rPr lang="en-IN" dirty="0"/>
              <a:t>Add Test</a:t>
            </a:r>
          </a:p>
          <a:p>
            <a:r>
              <a:rPr lang="en-US" dirty="0"/>
              <a:t>Adding Test Results for Patients across any Location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9A9E3-964B-4874-9C52-15B1F02446B9}"/>
              </a:ext>
            </a:extLst>
          </p:cNvPr>
          <p:cNvSpPr/>
          <p:nvPr/>
        </p:nvSpPr>
        <p:spPr>
          <a:xfrm>
            <a:off x="3867911" y="4006105"/>
            <a:ext cx="6073948" cy="55245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675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0466FAD9-C461-4F49-8E12-655D1E71AED2}"/>
              </a:ext>
            </a:extLst>
          </p:cNvPr>
          <p:cNvSpPr txBox="1"/>
          <p:nvPr/>
        </p:nvSpPr>
        <p:spPr>
          <a:xfrm>
            <a:off x="2653748" y="0"/>
            <a:ext cx="8369386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Arial"/>
                <a:sym typeface="Arial"/>
              </a:rPr>
              <a:t>Adding Test Results for Patients across any Location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A81C88-1C11-415C-8D08-8A9FBBF5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46" y="1777088"/>
            <a:ext cx="11844000" cy="44564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50BCCD2-B9E1-4D1A-AC5C-CF53FE88F74B}"/>
              </a:ext>
            </a:extLst>
          </p:cNvPr>
          <p:cNvSpPr/>
          <p:nvPr/>
        </p:nvSpPr>
        <p:spPr>
          <a:xfrm>
            <a:off x="584306" y="910932"/>
            <a:ext cx="1548000" cy="8843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+Add Tests to search any patient across the country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90B295-18EA-4EFD-B9C8-02711C8BB7D7}"/>
              </a:ext>
            </a:extLst>
          </p:cNvPr>
          <p:cNvSpPr/>
          <p:nvPr/>
        </p:nvSpPr>
        <p:spPr>
          <a:xfrm>
            <a:off x="962306" y="535069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A5BD5B-B0E1-4F1C-9412-6FA310491772}"/>
              </a:ext>
            </a:extLst>
          </p:cNvPr>
          <p:cNvGrpSpPr/>
          <p:nvPr/>
        </p:nvGrpSpPr>
        <p:grpSpPr>
          <a:xfrm>
            <a:off x="2265029" y="573627"/>
            <a:ext cx="1844630" cy="1218037"/>
            <a:chOff x="2183850" y="573627"/>
            <a:chExt cx="1844630" cy="121803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10FFE4-F1CC-4113-8243-AEFBB1D95902}"/>
                </a:ext>
              </a:extLst>
            </p:cNvPr>
            <p:cNvSpPr/>
            <p:nvPr/>
          </p:nvSpPr>
          <p:spPr>
            <a:xfrm>
              <a:off x="2480480" y="907354"/>
              <a:ext cx="1548000" cy="8843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Search Patients Nikshay ID to enter Test Results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9706B52-79BE-4354-81A4-C052C55BD1D3}"/>
                </a:ext>
              </a:extLst>
            </p:cNvPr>
            <p:cNvSpPr/>
            <p:nvPr/>
          </p:nvSpPr>
          <p:spPr>
            <a:xfrm rot="5400000" flipH="1">
              <a:off x="2151516" y="1173688"/>
              <a:ext cx="288000" cy="22333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FBA38BD-9841-457D-9962-2D8805A0041F}"/>
                </a:ext>
              </a:extLst>
            </p:cNvPr>
            <p:cNvSpPr/>
            <p:nvPr/>
          </p:nvSpPr>
          <p:spPr>
            <a:xfrm>
              <a:off x="2858480" y="573627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2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C49FE22-8E9D-41A2-BA3F-AD7AFD2BDB1A}"/>
              </a:ext>
            </a:extLst>
          </p:cNvPr>
          <p:cNvSpPr/>
          <p:nvPr/>
        </p:nvSpPr>
        <p:spPr>
          <a:xfrm>
            <a:off x="410065" y="2847241"/>
            <a:ext cx="1194033" cy="341851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1560DC-44EC-4A29-ADB5-F68BA8F8D958}"/>
              </a:ext>
            </a:extLst>
          </p:cNvPr>
          <p:cNvSpPr/>
          <p:nvPr/>
        </p:nvSpPr>
        <p:spPr>
          <a:xfrm>
            <a:off x="1977346" y="4111716"/>
            <a:ext cx="1022029" cy="341851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0" name="Rectangular Callout 24">
            <a:extLst>
              <a:ext uri="{FF2B5EF4-FFF2-40B4-BE49-F238E27FC236}">
                <a16:creationId xmlns:a16="http://schemas.microsoft.com/office/drawing/2014/main" id="{AE50DE71-7B25-4579-BBCE-459158B8929B}"/>
              </a:ext>
            </a:extLst>
          </p:cNvPr>
          <p:cNvSpPr/>
          <p:nvPr/>
        </p:nvSpPr>
        <p:spPr>
          <a:xfrm flipH="1">
            <a:off x="4802597" y="4606933"/>
            <a:ext cx="6220536" cy="954107"/>
          </a:xfrm>
          <a:prstGeom prst="wedgeRectCallout">
            <a:avLst>
              <a:gd name="adj1" fmla="val -1372"/>
              <a:gd name="adj2" fmla="val -11615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 search and Add test, Patient’s Nikshay ID should be known.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1200" dirty="0"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Thus, the Nikshay ID of the patient or presumptive case should be mentioned in the Lab Request form which sent to the Labs along with the sample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73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2639" b="7469"/>
          <a:stretch/>
        </p:blipFill>
        <p:spPr>
          <a:xfrm>
            <a:off x="1754306" y="1819834"/>
            <a:ext cx="10204612" cy="44793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145592" y="1819834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6" name="Rectangular Callout 25"/>
          <p:cNvSpPr/>
          <p:nvPr/>
        </p:nvSpPr>
        <p:spPr>
          <a:xfrm flipH="1">
            <a:off x="7046828" y="5651186"/>
            <a:ext cx="2412516" cy="738664"/>
          </a:xfrm>
          <a:prstGeom prst="wedgeRectCallout">
            <a:avLst>
              <a:gd name="adj1" fmla="val 81493"/>
              <a:gd name="adj2" fmla="val -7926"/>
            </a:avLst>
          </a:prstGeom>
          <a:solidFill>
            <a:schemeClr val="bg1"/>
          </a:solidFill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User can Request Test and enter Result either at the same time, or later</a:t>
            </a:r>
          </a:p>
        </p:txBody>
      </p:sp>
      <p:sp>
        <p:nvSpPr>
          <p:cNvPr id="27" name="Rectangular Callout 26"/>
          <p:cNvSpPr/>
          <p:nvPr/>
        </p:nvSpPr>
        <p:spPr>
          <a:xfrm flipH="1">
            <a:off x="7046828" y="4788116"/>
            <a:ext cx="2412516" cy="523220"/>
          </a:xfrm>
          <a:prstGeom prst="wedgeRectCallout">
            <a:avLst>
              <a:gd name="adj1" fmla="val 80440"/>
              <a:gd name="adj2" fmla="val -3274"/>
            </a:avLst>
          </a:prstGeom>
          <a:solidFill>
            <a:schemeClr val="bg1"/>
          </a:solidFill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Both Public or Private Sector labs can be selected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4E7DE-81D2-4373-9D97-CA2B85693FAF}"/>
              </a:ext>
            </a:extLst>
          </p:cNvPr>
          <p:cNvSpPr/>
          <p:nvPr/>
        </p:nvSpPr>
        <p:spPr>
          <a:xfrm>
            <a:off x="584306" y="910932"/>
            <a:ext cx="1548000" cy="8843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+Add Tests to search any patient across the country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446AA2-14CD-4D15-9B2D-71CF98348F5E}"/>
              </a:ext>
            </a:extLst>
          </p:cNvPr>
          <p:cNvSpPr/>
          <p:nvPr/>
        </p:nvSpPr>
        <p:spPr>
          <a:xfrm>
            <a:off x="962306" y="535069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72C040-B2AC-4093-B81C-7D5B0F9AD84E}"/>
              </a:ext>
            </a:extLst>
          </p:cNvPr>
          <p:cNvGrpSpPr/>
          <p:nvPr/>
        </p:nvGrpSpPr>
        <p:grpSpPr>
          <a:xfrm>
            <a:off x="2265029" y="573627"/>
            <a:ext cx="1844630" cy="1218037"/>
            <a:chOff x="2183850" y="573627"/>
            <a:chExt cx="1844630" cy="121803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A520D8-A7FB-433B-AA6E-779A30A079D5}"/>
                </a:ext>
              </a:extLst>
            </p:cNvPr>
            <p:cNvSpPr/>
            <p:nvPr/>
          </p:nvSpPr>
          <p:spPr>
            <a:xfrm>
              <a:off x="2480480" y="907354"/>
              <a:ext cx="1548000" cy="8843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Search Patients Nikshay ID to enter Test Results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EBAAD6B-71EB-4E5B-9A22-5ADD1ACD6268}"/>
                </a:ext>
              </a:extLst>
            </p:cNvPr>
            <p:cNvSpPr/>
            <p:nvPr/>
          </p:nvSpPr>
          <p:spPr>
            <a:xfrm rot="5400000" flipH="1">
              <a:off x="2151516" y="1173688"/>
              <a:ext cx="288000" cy="22333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338440-7807-466F-BF1E-5E689926DDAB}"/>
                </a:ext>
              </a:extLst>
            </p:cNvPr>
            <p:cNvSpPr/>
            <p:nvPr/>
          </p:nvSpPr>
          <p:spPr>
            <a:xfrm>
              <a:off x="2858480" y="573627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2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2E6A7-8FED-467E-B4EA-A1628087FF68}"/>
              </a:ext>
            </a:extLst>
          </p:cNvPr>
          <p:cNvSpPr/>
          <p:nvPr/>
        </p:nvSpPr>
        <p:spPr>
          <a:xfrm>
            <a:off x="4539012" y="907354"/>
            <a:ext cx="1548000" cy="8843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Enter Test Details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1A3944A1-46D7-4771-9BEF-5D7140AD0C96}"/>
              </a:ext>
            </a:extLst>
          </p:cNvPr>
          <p:cNvSpPr/>
          <p:nvPr/>
        </p:nvSpPr>
        <p:spPr>
          <a:xfrm rot="5400000" flipH="1">
            <a:off x="4182957" y="1141354"/>
            <a:ext cx="288000" cy="288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9334D1-C97B-4CD5-8B7F-639668B77E15}"/>
              </a:ext>
            </a:extLst>
          </p:cNvPr>
          <p:cNvSpPr/>
          <p:nvPr/>
        </p:nvSpPr>
        <p:spPr>
          <a:xfrm>
            <a:off x="4800689" y="567233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66FAD9-C461-4F49-8E12-655D1E71AED2}"/>
              </a:ext>
            </a:extLst>
          </p:cNvPr>
          <p:cNvSpPr txBox="1"/>
          <p:nvPr/>
        </p:nvSpPr>
        <p:spPr>
          <a:xfrm>
            <a:off x="2653748" y="0"/>
            <a:ext cx="8369386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Adding Test Results for Patients across any Location</a:t>
            </a:r>
          </a:p>
        </p:txBody>
      </p:sp>
    </p:spTree>
    <p:extLst>
      <p:ext uri="{BB962C8B-B14F-4D97-AF65-F5344CB8AC3E}">
        <p14:creationId xmlns:p14="http://schemas.microsoft.com/office/powerpoint/2010/main" val="433431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1145592" y="1819834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4E7DE-81D2-4373-9D97-CA2B85693FAF}"/>
              </a:ext>
            </a:extLst>
          </p:cNvPr>
          <p:cNvSpPr/>
          <p:nvPr/>
        </p:nvSpPr>
        <p:spPr>
          <a:xfrm>
            <a:off x="584306" y="910932"/>
            <a:ext cx="1548000" cy="8843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+Add Tests to search any patient across the country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446AA2-14CD-4D15-9B2D-71CF98348F5E}"/>
              </a:ext>
            </a:extLst>
          </p:cNvPr>
          <p:cNvSpPr/>
          <p:nvPr/>
        </p:nvSpPr>
        <p:spPr>
          <a:xfrm>
            <a:off x="962306" y="535069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72C040-B2AC-4093-B81C-7D5B0F9AD84E}"/>
              </a:ext>
            </a:extLst>
          </p:cNvPr>
          <p:cNvGrpSpPr/>
          <p:nvPr/>
        </p:nvGrpSpPr>
        <p:grpSpPr>
          <a:xfrm>
            <a:off x="2265029" y="608352"/>
            <a:ext cx="1844630" cy="1183312"/>
            <a:chOff x="2183850" y="608352"/>
            <a:chExt cx="1844630" cy="118331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A520D8-A7FB-433B-AA6E-779A30A079D5}"/>
                </a:ext>
              </a:extLst>
            </p:cNvPr>
            <p:cNvSpPr/>
            <p:nvPr/>
          </p:nvSpPr>
          <p:spPr>
            <a:xfrm>
              <a:off x="2480480" y="907354"/>
              <a:ext cx="1548000" cy="8843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Search Patients Nikshay ID to enter Test Results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EBAAD6B-71EB-4E5B-9A22-5ADD1ACD6268}"/>
                </a:ext>
              </a:extLst>
            </p:cNvPr>
            <p:cNvSpPr/>
            <p:nvPr/>
          </p:nvSpPr>
          <p:spPr>
            <a:xfrm rot="5400000" flipH="1">
              <a:off x="2151516" y="1173688"/>
              <a:ext cx="288000" cy="22333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338440-7807-466F-BF1E-5E689926DDAB}"/>
                </a:ext>
              </a:extLst>
            </p:cNvPr>
            <p:cNvSpPr/>
            <p:nvPr/>
          </p:nvSpPr>
          <p:spPr>
            <a:xfrm>
              <a:off x="2858480" y="60835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2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2E6A7-8FED-467E-B4EA-A1628087FF68}"/>
              </a:ext>
            </a:extLst>
          </p:cNvPr>
          <p:cNvSpPr/>
          <p:nvPr/>
        </p:nvSpPr>
        <p:spPr>
          <a:xfrm>
            <a:off x="4539012" y="907354"/>
            <a:ext cx="1548000" cy="8843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Enter Test Details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1A3944A1-46D7-4771-9BEF-5D7140AD0C96}"/>
              </a:ext>
            </a:extLst>
          </p:cNvPr>
          <p:cNvSpPr/>
          <p:nvPr/>
        </p:nvSpPr>
        <p:spPr>
          <a:xfrm rot="5400000" flipH="1">
            <a:off x="4182957" y="1141354"/>
            <a:ext cx="288000" cy="288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9334D1-C97B-4CD5-8B7F-639668B77E15}"/>
              </a:ext>
            </a:extLst>
          </p:cNvPr>
          <p:cNvSpPr/>
          <p:nvPr/>
        </p:nvSpPr>
        <p:spPr>
          <a:xfrm>
            <a:off x="4881714" y="659833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66FAD9-C461-4F49-8E12-655D1E71AED2}"/>
              </a:ext>
            </a:extLst>
          </p:cNvPr>
          <p:cNvSpPr txBox="1"/>
          <p:nvPr/>
        </p:nvSpPr>
        <p:spPr>
          <a:xfrm>
            <a:off x="2653748" y="0"/>
            <a:ext cx="8369386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Adding Test Results for Patients across any Location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CFAD33-9D3D-4BED-8843-0D307B16E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71" y="2047488"/>
            <a:ext cx="2763974" cy="4382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6FE1B4-EF87-4181-A9B2-B13FAD48211E}"/>
              </a:ext>
            </a:extLst>
          </p:cNvPr>
          <p:cNvSpPr/>
          <p:nvPr/>
        </p:nvSpPr>
        <p:spPr>
          <a:xfrm>
            <a:off x="3948363" y="2719329"/>
            <a:ext cx="791560" cy="9151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12DEDE-D1C2-4221-8EBE-1D3D30164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781" y="2047487"/>
            <a:ext cx="2923973" cy="4382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36C0B128-F7BA-4805-9D5E-C97FBCCBB235}"/>
              </a:ext>
            </a:extLst>
          </p:cNvPr>
          <p:cNvSpPr/>
          <p:nvPr/>
        </p:nvSpPr>
        <p:spPr>
          <a:xfrm>
            <a:off x="5011776" y="3737335"/>
            <a:ext cx="1070767" cy="439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407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5EDF-A767-4667-B028-D14D279F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6760D-8850-4C3F-8E43-664542C21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84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New Enrolment - Mobile App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8C79E8-FD41-411D-9A85-CCE7F8E3950E}"/>
              </a:ext>
            </a:extLst>
          </p:cNvPr>
          <p:cNvGrpSpPr/>
          <p:nvPr/>
        </p:nvGrpSpPr>
        <p:grpSpPr>
          <a:xfrm>
            <a:off x="1120940" y="1107676"/>
            <a:ext cx="2306330" cy="4877481"/>
            <a:chOff x="1120940" y="1107676"/>
            <a:chExt cx="2306330" cy="4877481"/>
          </a:xfrm>
        </p:grpSpPr>
        <p:grpSp>
          <p:nvGrpSpPr>
            <p:cNvPr id="58" name="Group 57"/>
            <p:cNvGrpSpPr/>
            <p:nvPr/>
          </p:nvGrpSpPr>
          <p:grpSpPr>
            <a:xfrm>
              <a:off x="1120940" y="1107676"/>
              <a:ext cx="1847788" cy="2479181"/>
              <a:chOff x="284518" y="649412"/>
              <a:chExt cx="1847788" cy="247918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84306" y="907354"/>
                <a:ext cx="1548000" cy="75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7A1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Click on New Enrolment 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16271" y="649412"/>
                <a:ext cx="792000" cy="308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546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Step 1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4518" y="2721088"/>
                <a:ext cx="1668846" cy="407505"/>
              </a:xfrm>
              <a:prstGeom prst="rect">
                <a:avLst/>
              </a:prstGeom>
              <a:noFill/>
              <a:ln w="28575">
                <a:solidFill>
                  <a:srgbClr val="FE7A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C8F94DD-FE46-4EFF-824D-60B5FD978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940" y="2379560"/>
              <a:ext cx="2306330" cy="36055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9EAF83-C4A3-486B-9350-16C1FD641FA2}"/>
                </a:ext>
              </a:extLst>
            </p:cNvPr>
            <p:cNvSpPr/>
            <p:nvPr/>
          </p:nvSpPr>
          <p:spPr>
            <a:xfrm>
              <a:off x="1261613" y="2959050"/>
              <a:ext cx="586967" cy="70363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A39BDF8-DCE9-4BD0-B170-C26A97EF2A10}"/>
              </a:ext>
            </a:extLst>
          </p:cNvPr>
          <p:cNvGrpSpPr/>
          <p:nvPr/>
        </p:nvGrpSpPr>
        <p:grpSpPr>
          <a:xfrm>
            <a:off x="3366998" y="1164805"/>
            <a:ext cx="2635209" cy="4820352"/>
            <a:chOff x="3366998" y="1164805"/>
            <a:chExt cx="2635209" cy="4820352"/>
          </a:xfrm>
        </p:grpSpPr>
        <p:sp>
          <p:nvSpPr>
            <p:cNvPr id="41" name="Rectangle 40"/>
            <p:cNvSpPr/>
            <p:nvPr/>
          </p:nvSpPr>
          <p:spPr>
            <a:xfrm>
              <a:off x="3947330" y="1435882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Select Patient Type</a:t>
              </a:r>
            </a:p>
          </p:txBody>
        </p:sp>
        <p:sp>
          <p:nvSpPr>
            <p:cNvPr id="11" name="Isosceles Triangle 10"/>
            <p:cNvSpPr/>
            <p:nvPr/>
          </p:nvSpPr>
          <p:spPr>
            <a:xfrm rot="5400000" flipH="1">
              <a:off x="3366998" y="1669882"/>
              <a:ext cx="288000" cy="288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25330" y="1164805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2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ECAE96-5C5E-460D-AEFF-8A239B642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5730" y="2379560"/>
              <a:ext cx="2286477" cy="360559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7A5CB0-E44E-41F6-BF50-58553240875B}"/>
              </a:ext>
            </a:extLst>
          </p:cNvPr>
          <p:cNvGrpSpPr/>
          <p:nvPr/>
        </p:nvGrpSpPr>
        <p:grpSpPr>
          <a:xfrm>
            <a:off x="5873330" y="1152844"/>
            <a:ext cx="2723667" cy="4829080"/>
            <a:chOff x="5873330" y="1152844"/>
            <a:chExt cx="2723667" cy="482908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0A9F92E-9A55-4016-818D-FE4E06AD5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0667" y="2379559"/>
              <a:ext cx="2306330" cy="360236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FE53FE-A8E9-4D33-A674-91D9136935EE}"/>
                </a:ext>
              </a:extLst>
            </p:cNvPr>
            <p:cNvSpPr/>
            <p:nvPr/>
          </p:nvSpPr>
          <p:spPr>
            <a:xfrm>
              <a:off x="6384242" y="1399858"/>
              <a:ext cx="1902021" cy="8749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Check for Deduplication. Enter Phone number and gender</a:t>
              </a: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1733220-CDB2-4996-82EF-C4820EAA9F62}"/>
                </a:ext>
              </a:extLst>
            </p:cNvPr>
            <p:cNvSpPr/>
            <p:nvPr/>
          </p:nvSpPr>
          <p:spPr>
            <a:xfrm rot="5400000" flipH="1">
              <a:off x="5873330" y="1657921"/>
              <a:ext cx="288000" cy="288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A9F1DD-43E7-4E4D-B875-67961E078F14}"/>
                </a:ext>
              </a:extLst>
            </p:cNvPr>
            <p:cNvSpPr/>
            <p:nvPr/>
          </p:nvSpPr>
          <p:spPr>
            <a:xfrm>
              <a:off x="6831662" y="1152844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9185A7A-7BA8-4A85-871F-084FE2AFE938}"/>
              </a:ext>
            </a:extLst>
          </p:cNvPr>
          <p:cNvGrpSpPr/>
          <p:nvPr/>
        </p:nvGrpSpPr>
        <p:grpSpPr>
          <a:xfrm>
            <a:off x="8578596" y="1164805"/>
            <a:ext cx="2279904" cy="4826153"/>
            <a:chOff x="8578596" y="1164805"/>
            <a:chExt cx="2279904" cy="48261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E5133A-978E-4D83-A0BB-C5B7DD474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36852" y="2379559"/>
              <a:ext cx="2021648" cy="3611399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32911A-49E3-4D82-8FF7-252ACBAE40FF}"/>
                </a:ext>
              </a:extLst>
            </p:cNvPr>
            <p:cNvSpPr/>
            <p:nvPr/>
          </p:nvSpPr>
          <p:spPr>
            <a:xfrm>
              <a:off x="9158928" y="1435882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If no duplication</a:t>
              </a:r>
              <a:r>
                <a:rPr kumimoji="0" lang="en-US" sz="1400" b="1" i="0" u="none" strike="noStrike" kern="1200" cap="none" spc="0" normalizeH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 Select TU and PHI details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79056E52-3B85-41B8-A7FD-63C06B74E1AF}"/>
                </a:ext>
              </a:extLst>
            </p:cNvPr>
            <p:cNvSpPr/>
            <p:nvPr/>
          </p:nvSpPr>
          <p:spPr>
            <a:xfrm rot="5400000" flipH="1">
              <a:off x="8578596" y="1669882"/>
              <a:ext cx="288000" cy="288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E9566B-E48B-44F5-A8AD-9155142F3F49}"/>
                </a:ext>
              </a:extLst>
            </p:cNvPr>
            <p:cNvSpPr/>
            <p:nvPr/>
          </p:nvSpPr>
          <p:spPr>
            <a:xfrm>
              <a:off x="9536928" y="1164805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8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New Enrolment - Mobile App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BA216-C898-4342-8EF4-092011DAC269}"/>
              </a:ext>
            </a:extLst>
          </p:cNvPr>
          <p:cNvGrpSpPr/>
          <p:nvPr/>
        </p:nvGrpSpPr>
        <p:grpSpPr>
          <a:xfrm>
            <a:off x="995029" y="1107676"/>
            <a:ext cx="2257660" cy="4945388"/>
            <a:chOff x="995029" y="1107676"/>
            <a:chExt cx="2257660" cy="4945388"/>
          </a:xfrm>
        </p:grpSpPr>
        <p:grpSp>
          <p:nvGrpSpPr>
            <p:cNvPr id="58" name="Group 57"/>
            <p:cNvGrpSpPr/>
            <p:nvPr/>
          </p:nvGrpSpPr>
          <p:grpSpPr>
            <a:xfrm>
              <a:off x="1120940" y="1107676"/>
              <a:ext cx="1847788" cy="2479181"/>
              <a:chOff x="284518" y="649412"/>
              <a:chExt cx="1847788" cy="247918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84306" y="907354"/>
                <a:ext cx="1548000" cy="75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7A1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Add basic Details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16271" y="649412"/>
                <a:ext cx="792000" cy="308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546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Step 5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4518" y="2721088"/>
                <a:ext cx="1668846" cy="407505"/>
              </a:xfrm>
              <a:prstGeom prst="rect">
                <a:avLst/>
              </a:prstGeom>
              <a:noFill/>
              <a:ln w="28575">
                <a:solidFill>
                  <a:srgbClr val="FE7A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669BEA1-39A7-481C-B689-1C02EB5D5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716"/>
            <a:stretch/>
          </p:blipFill>
          <p:spPr>
            <a:xfrm>
              <a:off x="995029" y="2345441"/>
              <a:ext cx="2257660" cy="370762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0897E6-1994-4018-ACE6-8F51CEF96D37}"/>
              </a:ext>
            </a:extLst>
          </p:cNvPr>
          <p:cNvGrpSpPr/>
          <p:nvPr/>
        </p:nvGrpSpPr>
        <p:grpSpPr>
          <a:xfrm>
            <a:off x="3366998" y="1164805"/>
            <a:ext cx="2506332" cy="4915494"/>
            <a:chOff x="3366998" y="1164805"/>
            <a:chExt cx="2506332" cy="4915494"/>
          </a:xfrm>
        </p:grpSpPr>
        <p:sp>
          <p:nvSpPr>
            <p:cNvPr id="41" name="Rectangle 40"/>
            <p:cNvSpPr/>
            <p:nvPr/>
          </p:nvSpPr>
          <p:spPr>
            <a:xfrm>
              <a:off x="3947330" y="1435882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Add Residence</a:t>
              </a:r>
              <a:r>
                <a:rPr kumimoji="0" lang="en-US" sz="1400" b="1" i="0" u="none" strike="noStrike" kern="1200" cap="none" spc="0" normalizeH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 details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 flipH="1">
              <a:off x="3366998" y="1669882"/>
              <a:ext cx="288000" cy="288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25330" y="1164805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6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CFBA4F-B5D4-4D5B-A95F-38593A52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2544" y="2359059"/>
              <a:ext cx="2380786" cy="372124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91BE1D-EF9B-4B8D-BDDE-89128D2EF29B}"/>
              </a:ext>
            </a:extLst>
          </p:cNvPr>
          <p:cNvGrpSpPr/>
          <p:nvPr/>
        </p:nvGrpSpPr>
        <p:grpSpPr>
          <a:xfrm>
            <a:off x="5873330" y="1152844"/>
            <a:ext cx="2492585" cy="5508208"/>
            <a:chOff x="5873330" y="1152844"/>
            <a:chExt cx="2492585" cy="55082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FE53FE-A8E9-4D33-A674-91D9136935EE}"/>
                </a:ext>
              </a:extLst>
            </p:cNvPr>
            <p:cNvSpPr/>
            <p:nvPr/>
          </p:nvSpPr>
          <p:spPr>
            <a:xfrm>
              <a:off x="6453662" y="1423921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Add demographic details</a:t>
              </a: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1733220-CDB2-4996-82EF-C4820EAA9F62}"/>
                </a:ext>
              </a:extLst>
            </p:cNvPr>
            <p:cNvSpPr/>
            <p:nvPr/>
          </p:nvSpPr>
          <p:spPr>
            <a:xfrm rot="5400000" flipH="1">
              <a:off x="5873330" y="1657921"/>
              <a:ext cx="288000" cy="28800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A9F1DD-43E7-4E4D-B875-67961E078F14}"/>
                </a:ext>
              </a:extLst>
            </p:cNvPr>
            <p:cNvSpPr/>
            <p:nvPr/>
          </p:nvSpPr>
          <p:spPr>
            <a:xfrm>
              <a:off x="6831662" y="1152844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7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2A35DE-6656-4E5F-847A-0EC03EABF206}"/>
                </a:ext>
              </a:extLst>
            </p:cNvPr>
            <p:cNvGrpSpPr/>
            <p:nvPr/>
          </p:nvGrpSpPr>
          <p:grpSpPr>
            <a:xfrm>
              <a:off x="6344267" y="2337221"/>
              <a:ext cx="2021648" cy="4323831"/>
              <a:chOff x="6056798" y="2345441"/>
              <a:chExt cx="2602323" cy="515774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DFD9D6E-EC6B-46DA-AB86-F355384DA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6798" y="2345441"/>
                <a:ext cx="2602323" cy="334609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75B265D-0AE7-4DE0-9FCF-8B88623264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9646"/>
              <a:stretch/>
            </p:blipFill>
            <p:spPr>
              <a:xfrm>
                <a:off x="6096000" y="5691538"/>
                <a:ext cx="2563120" cy="1811645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D060A4-556F-47D0-BD36-114E786216B5}"/>
              </a:ext>
            </a:extLst>
          </p:cNvPr>
          <p:cNvGrpSpPr/>
          <p:nvPr/>
        </p:nvGrpSpPr>
        <p:grpSpPr>
          <a:xfrm>
            <a:off x="8578596" y="1164805"/>
            <a:ext cx="2878897" cy="5077389"/>
            <a:chOff x="8578596" y="1164805"/>
            <a:chExt cx="2878897" cy="507738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D2B887-3547-45B2-A904-179E9DFEB787}"/>
                </a:ext>
              </a:extLst>
            </p:cNvPr>
            <p:cNvGrpSpPr/>
            <p:nvPr/>
          </p:nvGrpSpPr>
          <p:grpSpPr>
            <a:xfrm>
              <a:off x="8578596" y="1164805"/>
              <a:ext cx="2365629" cy="4949812"/>
              <a:chOff x="8578596" y="1164805"/>
              <a:chExt cx="2365629" cy="494981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32911A-49E3-4D82-8FF7-252ACBAE40FF}"/>
                  </a:ext>
                </a:extLst>
              </p:cNvPr>
              <p:cNvSpPr/>
              <p:nvPr/>
            </p:nvSpPr>
            <p:spPr>
              <a:xfrm>
                <a:off x="9158928" y="1435882"/>
                <a:ext cx="1548000" cy="75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7A1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Add Emergency</a:t>
                </a:r>
                <a:r>
                  <a:rPr kumimoji="0" lang="en-US" sz="1400" b="1" i="0" u="none" strike="noStrike" kern="1200" cap="none" spc="0" normalizeH="0" noProof="0" dirty="0">
                    <a:ln>
                      <a:noFill/>
                    </a:ln>
                    <a:solidFill>
                      <a:srgbClr val="FE7A10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contact details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79056E52-3B85-41B8-A7FD-63C06B74E1AF}"/>
                  </a:ext>
                </a:extLst>
              </p:cNvPr>
              <p:cNvSpPr/>
              <p:nvPr/>
            </p:nvSpPr>
            <p:spPr>
              <a:xfrm rot="5400000" flipH="1">
                <a:off x="8578596" y="1669882"/>
                <a:ext cx="288000" cy="28800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E9566B-E48B-44F5-A8AD-9155142F3F49}"/>
                  </a:ext>
                </a:extLst>
              </p:cNvPr>
              <p:cNvSpPr/>
              <p:nvPr/>
            </p:nvSpPr>
            <p:spPr>
              <a:xfrm>
                <a:off x="9536928" y="1164805"/>
                <a:ext cx="792000" cy="308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546"/>
                    </a:solidFill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Step 8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6CD549D-F22B-45C9-A3D2-4F48D46F1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36852" y="2319459"/>
                <a:ext cx="2107373" cy="3795158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E6D9B4-0CC7-4F41-8D21-24F8C6B146A8}"/>
                </a:ext>
              </a:extLst>
            </p:cNvPr>
            <p:cNvSpPr/>
            <p:nvPr/>
          </p:nvSpPr>
          <p:spPr>
            <a:xfrm>
              <a:off x="10229850" y="5524500"/>
              <a:ext cx="809625" cy="71769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0DE5D4-45B0-4B8B-9315-69A70E1F040C}"/>
                </a:ext>
              </a:extLst>
            </p:cNvPr>
            <p:cNvSpPr txBox="1"/>
            <p:nvPr/>
          </p:nvSpPr>
          <p:spPr>
            <a:xfrm>
              <a:off x="9953625" y="4857750"/>
              <a:ext cx="1503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Click on “ADD” to enrol patient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63690" y="612376"/>
            <a:ext cx="1847788" cy="2479181"/>
            <a:chOff x="284518" y="649412"/>
            <a:chExt cx="1847788" cy="2479181"/>
          </a:xfrm>
        </p:grpSpPr>
        <p:sp>
          <p:nvSpPr>
            <p:cNvPr id="6" name="Rectangle 5"/>
            <p:cNvSpPr/>
            <p:nvPr/>
          </p:nvSpPr>
          <p:spPr>
            <a:xfrm>
              <a:off x="584306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Click on New Enrolment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6271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4518" y="2721088"/>
              <a:ext cx="1668846" cy="40750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New Enrolment - Web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70C6F-0372-47A1-84BE-BC0D3FE95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03" y="1846537"/>
            <a:ext cx="10297820" cy="4889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46CB6C-8641-4039-987E-89417629F3F2}"/>
              </a:ext>
            </a:extLst>
          </p:cNvPr>
          <p:cNvSpPr/>
          <p:nvPr/>
        </p:nvSpPr>
        <p:spPr>
          <a:xfrm>
            <a:off x="1098113" y="2684052"/>
            <a:ext cx="1555635" cy="3783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3970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ClrTx/>
              <a:defRPr/>
            </a:pPr>
            <a:r>
              <a:rPr lang="en-IN" sz="2800" b="1" kern="1200" dirty="0">
                <a:solidFill>
                  <a:srgbClr val="FFFFFF"/>
                </a:solidFill>
                <a:latin typeface="Corbel" panose="020B0503020204020204"/>
              </a:rPr>
              <a:t>New Enrolment - Web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3EB63-9CA7-4F05-A9F4-85345A24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1697650"/>
            <a:ext cx="11393527" cy="4510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A645F0-2DCE-4C0D-9976-8FE4B1230B04}"/>
              </a:ext>
            </a:extLst>
          </p:cNvPr>
          <p:cNvSpPr/>
          <p:nvPr/>
        </p:nvSpPr>
        <p:spPr>
          <a:xfrm>
            <a:off x="9726003" y="2616308"/>
            <a:ext cx="2046898" cy="4752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2DC24B-61E1-4B08-8573-C2E684B0F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13" y="4753342"/>
            <a:ext cx="5863434" cy="15265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6AD0FF-FF20-4EA8-9F75-0003B95EE400}"/>
              </a:ext>
            </a:extLst>
          </p:cNvPr>
          <p:cNvCxnSpPr>
            <a:stCxn id="9" idx="2"/>
          </p:cNvCxnSpPr>
          <p:nvPr/>
        </p:nvCxnSpPr>
        <p:spPr>
          <a:xfrm>
            <a:off x="10749452" y="3091557"/>
            <a:ext cx="0" cy="157103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93DDCD1-9B87-4DD0-B5A2-8CB71A905D4E}"/>
              </a:ext>
            </a:extLst>
          </p:cNvPr>
          <p:cNvSpPr/>
          <p:nvPr/>
        </p:nvSpPr>
        <p:spPr>
          <a:xfrm>
            <a:off x="2908018" y="920489"/>
            <a:ext cx="1548000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7A1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Select Patient Type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CE7E155B-12C6-467C-AE5B-0E5FCA577D9C}"/>
              </a:ext>
            </a:extLst>
          </p:cNvPr>
          <p:cNvSpPr/>
          <p:nvPr/>
        </p:nvSpPr>
        <p:spPr>
          <a:xfrm rot="5400000" flipH="1">
            <a:off x="2365748" y="1141354"/>
            <a:ext cx="288000" cy="288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58D6D6-FC18-46BB-8334-1D139FAC3079}"/>
              </a:ext>
            </a:extLst>
          </p:cNvPr>
          <p:cNvSpPr/>
          <p:nvPr/>
        </p:nvSpPr>
        <p:spPr>
          <a:xfrm>
            <a:off x="3286018" y="64941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B4D903-A47E-4645-ACD6-A855B35DAD93}"/>
              </a:ext>
            </a:extLst>
          </p:cNvPr>
          <p:cNvGrpSpPr/>
          <p:nvPr/>
        </p:nvGrpSpPr>
        <p:grpSpPr>
          <a:xfrm>
            <a:off x="263690" y="612376"/>
            <a:ext cx="1847788" cy="2479181"/>
            <a:chOff x="284518" y="649412"/>
            <a:chExt cx="1847788" cy="247918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917E8A-7E9F-4FBE-BD70-75E96A569D45}"/>
                </a:ext>
              </a:extLst>
            </p:cNvPr>
            <p:cNvSpPr/>
            <p:nvPr/>
          </p:nvSpPr>
          <p:spPr>
            <a:xfrm>
              <a:off x="584306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Click on New Enrolment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63A494-419A-495E-B7A3-0FD7E548C4D2}"/>
                </a:ext>
              </a:extLst>
            </p:cNvPr>
            <p:cNvSpPr/>
            <p:nvPr/>
          </p:nvSpPr>
          <p:spPr>
            <a:xfrm>
              <a:off x="916271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CDA8B9-4861-451C-B19E-E4423F906EF9}"/>
                </a:ext>
              </a:extLst>
            </p:cNvPr>
            <p:cNvSpPr/>
            <p:nvPr/>
          </p:nvSpPr>
          <p:spPr>
            <a:xfrm>
              <a:off x="284518" y="2721088"/>
              <a:ext cx="1668846" cy="40750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7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ClrTx/>
              <a:defRPr/>
            </a:pPr>
            <a:r>
              <a:rPr lang="en-IN" sz="2800" b="1" kern="1200" dirty="0">
                <a:solidFill>
                  <a:srgbClr val="FFFFFF"/>
                </a:solidFill>
                <a:latin typeface="Corbel" panose="020B0503020204020204"/>
              </a:rPr>
              <a:t>New Enrolment- Web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D0DFCB-4EF1-4E12-BBD9-FF7AA406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90" y="1749080"/>
            <a:ext cx="11239206" cy="432432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B0E2F39-BEDE-480D-923A-21B0F7C3C4D9}"/>
              </a:ext>
            </a:extLst>
          </p:cNvPr>
          <p:cNvSpPr/>
          <p:nvPr/>
        </p:nvSpPr>
        <p:spPr>
          <a:xfrm>
            <a:off x="5948572" y="907019"/>
            <a:ext cx="1548000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b="1" kern="1200">
                <a:solidFill>
                  <a:srgbClr val="FE7A10"/>
                </a:solidFill>
              </a:rPr>
              <a:t>Select TU and PHI details</a:t>
            </a:r>
            <a:endParaRPr lang="en-US" b="1" kern="1200" dirty="0">
              <a:solidFill>
                <a:srgbClr val="FE7A1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A57EB0-6C4C-4643-B0C2-B439BFA21FCA}"/>
              </a:ext>
            </a:extLst>
          </p:cNvPr>
          <p:cNvSpPr/>
          <p:nvPr/>
        </p:nvSpPr>
        <p:spPr>
          <a:xfrm>
            <a:off x="6310330" y="615591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0EB884-54E1-4512-A8AB-5603E85C1916}"/>
              </a:ext>
            </a:extLst>
          </p:cNvPr>
          <p:cNvSpPr/>
          <p:nvPr/>
        </p:nvSpPr>
        <p:spPr>
          <a:xfrm>
            <a:off x="3220431" y="3917415"/>
            <a:ext cx="4450370" cy="100002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9CF722-144D-4E23-9231-2AADD7D65FC2}"/>
              </a:ext>
            </a:extLst>
          </p:cNvPr>
          <p:cNvSpPr txBox="1"/>
          <p:nvPr/>
        </p:nvSpPr>
        <p:spPr>
          <a:xfrm>
            <a:off x="541057" y="4048095"/>
            <a:ext cx="240200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Deduplication is based on Gender and Primary Phone Number</a:t>
            </a:r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EFF32-EAD8-4381-8C43-13A43AA9F095}"/>
              </a:ext>
            </a:extLst>
          </p:cNvPr>
          <p:cNvSpPr/>
          <p:nvPr/>
        </p:nvSpPr>
        <p:spPr>
          <a:xfrm>
            <a:off x="2999458" y="920489"/>
            <a:ext cx="2161822" cy="75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en-US" b="1" kern="1200" dirty="0">
                <a:solidFill>
                  <a:srgbClr val="FE7A10"/>
                </a:solidFill>
              </a:rPr>
              <a:t>Check for Deduplication. Enter Phone No. &amp; gender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63480CA-BB8E-4D9E-B6AC-AFA7D9C31E4E}"/>
              </a:ext>
            </a:extLst>
          </p:cNvPr>
          <p:cNvSpPr/>
          <p:nvPr/>
        </p:nvSpPr>
        <p:spPr>
          <a:xfrm rot="5400000" flipH="1">
            <a:off x="2492883" y="1136482"/>
            <a:ext cx="288000" cy="288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528075-F60C-4078-B282-1B154C0C286F}"/>
              </a:ext>
            </a:extLst>
          </p:cNvPr>
          <p:cNvSpPr/>
          <p:nvPr/>
        </p:nvSpPr>
        <p:spPr>
          <a:xfrm>
            <a:off x="3725465" y="639034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54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Step 4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506F1A-3087-488D-AADB-8F61DD092EA7}"/>
              </a:ext>
            </a:extLst>
          </p:cNvPr>
          <p:cNvGrpSpPr/>
          <p:nvPr/>
        </p:nvGrpSpPr>
        <p:grpSpPr>
          <a:xfrm>
            <a:off x="263690" y="612376"/>
            <a:ext cx="1847788" cy="2479181"/>
            <a:chOff x="284518" y="649412"/>
            <a:chExt cx="1847788" cy="247918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EF42D98-3A30-45B2-BF06-3D9240FB7C74}"/>
                </a:ext>
              </a:extLst>
            </p:cNvPr>
            <p:cNvSpPr/>
            <p:nvPr/>
          </p:nvSpPr>
          <p:spPr>
            <a:xfrm>
              <a:off x="584306" y="907354"/>
              <a:ext cx="1548000" cy="75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7A1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Add Basic Details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C79B467-910E-43CA-A17E-0C90B93DB319}"/>
                </a:ext>
              </a:extLst>
            </p:cNvPr>
            <p:cNvSpPr/>
            <p:nvPr/>
          </p:nvSpPr>
          <p:spPr>
            <a:xfrm>
              <a:off x="916271" y="649412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546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Step 3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49F0E8B-9053-4966-8DA6-DB4F02BB8DD3}"/>
                </a:ext>
              </a:extLst>
            </p:cNvPr>
            <p:cNvSpPr/>
            <p:nvPr/>
          </p:nvSpPr>
          <p:spPr>
            <a:xfrm>
              <a:off x="284518" y="2721088"/>
              <a:ext cx="1668846" cy="40750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9B406C60-8AEF-4661-A5BA-2699E21D1052}"/>
              </a:ext>
            </a:extLst>
          </p:cNvPr>
          <p:cNvSpPr/>
          <p:nvPr/>
        </p:nvSpPr>
        <p:spPr>
          <a:xfrm rot="5400000" flipH="1">
            <a:off x="5438427" y="1154489"/>
            <a:ext cx="288000" cy="288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2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 animBg="1"/>
      <p:bldP spid="52" grpId="0" animBg="1"/>
    </p:bldLst>
  </p:timing>
</p:sld>
</file>

<file path=ppt/theme/theme1.xml><?xml version="1.0" encoding="utf-8"?>
<a:theme xmlns:a="http://schemas.openxmlformats.org/drawingml/2006/main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5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6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4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2286</Words>
  <Application>Microsoft Office PowerPoint</Application>
  <PresentationFormat>Widescreen</PresentationFormat>
  <Paragraphs>328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Corbel</vt:lpstr>
      <vt:lpstr>Wingdings 2</vt:lpstr>
      <vt:lpstr>2_Frame</vt:lpstr>
      <vt:lpstr>5_Frame</vt:lpstr>
      <vt:lpstr>6_Frame</vt:lpstr>
      <vt:lpstr>3_Frame</vt:lpstr>
      <vt:lpstr>4_Frame</vt:lpstr>
      <vt:lpstr>Module 2: Enrolment and Notification</vt:lpstr>
      <vt:lpstr>Contents</vt:lpstr>
      <vt:lpstr>Contents</vt:lpstr>
      <vt:lpstr>New Enrolment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Contents</vt:lpstr>
      <vt:lpstr>Patient Management Page</vt:lpstr>
      <vt:lpstr>PowerPoint Presentation</vt:lpstr>
      <vt:lpstr>PowerPoint Presentation</vt:lpstr>
      <vt:lpstr>Edit Patient details</vt:lpstr>
      <vt:lpstr>PowerPoint Presentation</vt:lpstr>
      <vt:lpstr>PowerPoint Presentation</vt:lpstr>
      <vt:lpstr>Contents</vt:lpstr>
      <vt:lpstr>Add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Manu Mathew</dc:creator>
  <cp:lastModifiedBy>Mitu Ray Chaudhury</cp:lastModifiedBy>
  <cp:revision>162</cp:revision>
  <dcterms:created xsi:type="dcterms:W3CDTF">2018-08-06T06:16:16Z</dcterms:created>
  <dcterms:modified xsi:type="dcterms:W3CDTF">2019-12-31T14:18:37Z</dcterms:modified>
</cp:coreProperties>
</file>