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  <p:sldMasterId id="2147483673" r:id="rId7"/>
    <p:sldMasterId id="2147483685" r:id="rId8"/>
    <p:sldMasterId id="2147483697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</p:sldIdLst>
  <p:sldSz cy="6858000" cx="12192000"/>
  <p:notesSz cx="6858000" cy="9144000"/>
  <p:embeddedFontLst>
    <p:embeddedFont>
      <p:font typeface="Corbel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2" roundtripDataSignature="AMtx7mjR21hKXGwWv/zcqROSz28WZMNM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A4B4FD-60FF-4DFC-9E0E-BC8134E952C1}">
  <a:tblStyle styleId="{B3A4B4FD-60FF-4DFC-9E0E-BC8134E952C1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8F3F7"/>
          </a:solidFill>
        </a:fill>
      </a:tcStyle>
    </a:band1H>
    <a:band2H>
      <a:tcTxStyle/>
    </a:band2H>
    <a:band1V>
      <a:tcTxStyle/>
      <a:tcStyle>
        <a:fill>
          <a:solidFill>
            <a:srgbClr val="E8F3F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BDC9DC57-2EFE-4611-A71A-8C4D594BEF9F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EF3E7"/>
          </a:solidFill>
        </a:fill>
      </a:tcStyle>
    </a:band1H>
    <a:band2H>
      <a:tcTxStyle/>
    </a:band2H>
    <a:band1V>
      <a:tcTxStyle/>
      <a:tcStyle>
        <a:fill>
          <a:solidFill>
            <a:srgbClr val="EEF3E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Corbel-regular.fntdata"/><Relationship Id="rId47" Type="http://schemas.openxmlformats.org/officeDocument/2006/relationships/slide" Target="slides/slide37.xml"/><Relationship Id="rId49" Type="http://schemas.openxmlformats.org/officeDocument/2006/relationships/font" Target="fonts/Corbel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font" Target="fonts/Corbel-boldItalic.fntdata"/><Relationship Id="rId50" Type="http://schemas.openxmlformats.org/officeDocument/2006/relationships/font" Target="fonts/Corbel-italic.fntdata"/><Relationship Id="rId52" Type="http://customschemas.google.com/relationships/presentationmetadata" Target="metadata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5" name="Google Shape;565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6" name="Google Shape;586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0" name="Google Shape;60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7" name="Google Shape;607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4" name="Google Shape;614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1" name="Google Shape;62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8" name="Google Shape;628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5" name="Google Shape;63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2" name="Google Shape;642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9" name="Google Shape;649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6" name="Google Shape;656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3" name="Google Shape;663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0" name="Google Shape;670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7" name="Google Shape;677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4" name="Google Shape;684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1" name="Google Shape;691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8" name="Google Shape;698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5" name="Google Shape;705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2" name="Google Shape;712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4" name="Google Shape;724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1" name="Google Shape;731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8" name="Google Shape;738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5" name="Google Shape;745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2" name="Google Shape;752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8" name="Google Shape;528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7" name="Google Shape;54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8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8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7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" name="Google Shape;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9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8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2" name="Google Shape;9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0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0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6" name="Google Shape;96;p9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9" name="Google Shape;99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1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1" name="Google Shape;111;p8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8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3" name="Google Shape;113;p81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1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1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7" name="Google Shape;117;p9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9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9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0" name="Google Shape;12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9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4" name="Google Shape;124;p9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9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7" name="Google Shape;12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3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93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1" name="Google Shape;131;p9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9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34" name="Google Shape;13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94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8" name="Google Shape;138;p94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9" name="Google Shape;139;p9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9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42" name="Google Shape;14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95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95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7" name="Google Shape;147;p95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95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9" name="Google Shape;149;p9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9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9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2" name="Google Shape;152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9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9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8" name="Google Shape;15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9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9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3" name="Google Shape;16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7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9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8" name="Google Shape;28;p79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9" name="Google Shape;29;p7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2" name="Google Shape;3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98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69" name="Google Shape;169;p98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0" name="Google Shape;170;p9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9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9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3" name="Google Shape;17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9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99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7" name="Google Shape;177;p99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9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99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9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1" name="Google Shape;18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00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85" name="Google Shape;185;p10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0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0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8" name="Google Shape;18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1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01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2" name="Google Shape;192;p10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0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0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5" name="Google Shape;195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3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03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8" name="Google Shape;208;p10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0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0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11" name="Google Shape;211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04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5" name="Google Shape;215;p10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0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0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18" name="Google Shape;218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5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05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2" name="Google Shape;222;p10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0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25" name="Google Shape;225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06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29" name="Google Shape;229;p106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30" name="Google Shape;230;p10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0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0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33" name="Google Shape;233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07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p107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38" name="Google Shape;238;p107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9" name="Google Shape;239;p107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40" name="Google Shape;240;p10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0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10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3" name="Google Shape;2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0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10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0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9" name="Google Shape;249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2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2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" name="Google Shape;36;p8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9" name="Google Shape;3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0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10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54" name="Google Shape;25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9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9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0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10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60" name="Google Shape;260;p110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61" name="Google Shape;261;p11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1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1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64" name="Google Shape;26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1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11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8" name="Google Shape;268;p111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69" name="Google Shape;269;p11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11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1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72" name="Google Shape;27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12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76" name="Google Shape;276;p11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11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11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79" name="Google Shape;279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3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113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3" name="Google Shape;283;p11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1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11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86" name="Google Shape;286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5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115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9" name="Google Shape;299;p11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11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11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02" name="Google Shape;302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16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06" name="Google Shape;306;p11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11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1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09" name="Google Shape;30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7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17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3" name="Google Shape;313;p11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11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1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16" name="Google Shape;316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118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20" name="Google Shape;320;p118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21" name="Google Shape;321;p11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11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11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24" name="Google Shape;324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19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28" name="Google Shape;328;p119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29" name="Google Shape;329;p119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30" name="Google Shape;330;p119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31" name="Google Shape;331;p11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11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1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34" name="Google Shape;33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3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8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6" name="Google Shape;4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12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12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12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40" name="Google Shape;340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12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12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45" name="Google Shape;345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2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21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2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122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51" name="Google Shape;351;p122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52" name="Google Shape;352;p12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12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12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55" name="Google Shape;355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3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123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59" name="Google Shape;359;p123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60" name="Google Shape;360;p12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123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12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63" name="Google Shape;363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124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7" name="Google Shape;367;p12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12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12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70" name="Google Shape;37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5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125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74" name="Google Shape;374;p12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2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12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77" name="Google Shape;377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7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127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0" name="Google Shape;390;p12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12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12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93" name="Google Shape;393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128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7" name="Google Shape;397;p12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12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12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00" name="Google Shape;400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9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129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4" name="Google Shape;404;p12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12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12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07" name="Google Shape;40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30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11" name="Google Shape;411;p130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12" name="Google Shape;412;p13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13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13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15" name="Google Shape;415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4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4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1" name="Google Shape;51;p84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4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8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56" name="Google Shape;5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31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9" name="Google Shape;419;p131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20" name="Google Shape;420;p131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21" name="Google Shape;421;p131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22" name="Google Shape;422;p13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13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13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25" name="Google Shape;425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13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13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13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31" name="Google Shape;431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3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13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36" name="Google Shape;436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33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33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4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134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42" name="Google Shape;442;p134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43" name="Google Shape;443;p13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13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13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46" name="Google Shape;446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35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135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50" name="Google Shape;450;p135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51" name="Google Shape;451;p13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135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13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54" name="Google Shape;454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3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136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8" name="Google Shape;458;p13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13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13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61" name="Google Shape;461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7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137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65" name="Google Shape;465;p13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13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13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68" name="Google Shape;468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2" name="Google Shape;6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7" name="Google Shape;6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6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6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7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7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3" name="Google Shape;73;p87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8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77" name="Google Shape;7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8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88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8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8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85" name="Google Shape;85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7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7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77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7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7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7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" name="Google Shape;17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0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80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cap="flat" cmpd="sng" w="10775">
            <a:solidFill>
              <a:srgbClr val="00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0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5" name="Google Shape;105;p8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8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8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08" name="Google Shape;108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9" name="Google Shape;199;p10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1" name="Google Shape;201;p10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0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10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04" name="Google Shape;204;p10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4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1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0" name="Google Shape;290;p11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4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2" name="Google Shape;292;p11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11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11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95" name="Google Shape;295;p1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2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1" name="Google Shape;381;p126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26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3" name="Google Shape;383;p12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p12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Google Shape;385;p12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86" name="Google Shape;386;p1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reports.nikshay.in/FormIO/JSSFormLoad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0"/>
          <p:cNvSpPr txBox="1"/>
          <p:nvPr>
            <p:ph type="title"/>
          </p:nvPr>
        </p:nvSpPr>
        <p:spPr>
          <a:xfrm>
            <a:off x="3818485" y="864972"/>
            <a:ext cx="7315200" cy="5128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400"/>
              <a:buFont typeface="Corbel"/>
              <a:buNone/>
            </a:pPr>
            <a:r>
              <a:rPr lang="en-IN" sz="5400"/>
              <a:t>Joint Supportive Supervision (JSS) Forms in Ni-kshay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Policy &amp; Planning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68" name="Google Shape;56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900898"/>
            <a:ext cx="11709504" cy="564818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0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Capacity Building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75" name="Google Shape;57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723228"/>
            <a:ext cx="11709504" cy="58752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1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Human Resource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82" name="Google Shape;5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889446"/>
            <a:ext cx="11709504" cy="563492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Case Finding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89" name="Google Shape;58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723228"/>
            <a:ext cx="11709504" cy="578276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TB Comorbidities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96" name="Google Shape;596;p53"/>
          <p:cNvPicPr preferRelativeResize="0"/>
          <p:nvPr/>
        </p:nvPicPr>
        <p:blipFill rotWithShape="1">
          <a:blip r:embed="rId3">
            <a:alphaModFix/>
          </a:blip>
          <a:srcRect b="3994" l="0" r="0" t="3995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7" name="Google Shape;59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4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Laboratory and Diagnostics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03" name="Google Shape;603;p54"/>
          <p:cNvPicPr preferRelativeResize="0"/>
          <p:nvPr/>
        </p:nvPicPr>
        <p:blipFill rotWithShape="1">
          <a:blip r:embed="rId3">
            <a:alphaModFix/>
          </a:blip>
          <a:srcRect b="3717" l="0" r="0" t="3718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4" name="Google Shape;60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Management &amp; Maintenance of Laboratory Equipment &amp; BSL-3	</a:t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10" name="Google Shape;610;p55"/>
          <p:cNvPicPr preferRelativeResize="0"/>
          <p:nvPr/>
        </p:nvPicPr>
        <p:blipFill rotWithShape="1">
          <a:blip r:embed="rId3">
            <a:alphaModFix/>
          </a:blip>
          <a:srcRect b="3404" l="0" r="0" t="3405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1" name="Google Shape;61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6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ACSM/IEC Activities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17" name="Google Shape;617;p56"/>
          <p:cNvPicPr preferRelativeResize="0"/>
          <p:nvPr/>
        </p:nvPicPr>
        <p:blipFill rotWithShape="1">
          <a:blip r:embed="rId3">
            <a:alphaModFix/>
          </a:blip>
          <a:srcRect b="3750" l="0" r="0" t="3749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8" name="Google Shape;61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7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Private Sector Engagement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24" name="Google Shape;624;p57"/>
          <p:cNvPicPr preferRelativeResize="0"/>
          <p:nvPr/>
        </p:nvPicPr>
        <p:blipFill rotWithShape="1">
          <a:blip r:embed="rId3">
            <a:alphaModFix/>
          </a:blip>
          <a:srcRect b="3853" l="0" r="0" t="3853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5" name="Google Shape;62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8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TB Preventive Therapy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31" name="Google Shape;631;p58"/>
          <p:cNvPicPr preferRelativeResize="0"/>
          <p:nvPr/>
        </p:nvPicPr>
        <p:blipFill rotWithShape="1">
          <a:blip r:embed="rId3">
            <a:alphaModFix/>
          </a:blip>
          <a:srcRect b="3336" l="0" r="0" t="3336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2" name="Google Shape;63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/>
              <a:t>Contents</a:t>
            </a:r>
            <a:endParaRPr/>
          </a:p>
        </p:txBody>
      </p:sp>
      <p:sp>
        <p:nvSpPr>
          <p:cNvPr id="479" name="Google Shape;479;p41"/>
          <p:cNvSpPr txBox="1"/>
          <p:nvPr>
            <p:ph idx="1" type="body"/>
          </p:nvPr>
        </p:nvSpPr>
        <p:spPr>
          <a:xfrm>
            <a:off x="3563113" y="745582"/>
            <a:ext cx="7831029" cy="502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11853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843"/>
              <a:buNone/>
            </a:pPr>
            <a:r>
              <a:rPr b="1" lang="en-IN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following Forms have been made available</a:t>
            </a:r>
            <a:endParaRPr/>
          </a:p>
        </p:txBody>
      </p:sp>
      <p:graphicFrame>
        <p:nvGraphicFramePr>
          <p:cNvPr id="480" name="Google Shape;480;p41"/>
          <p:cNvGraphicFramePr/>
          <p:nvPr/>
        </p:nvGraphicFramePr>
        <p:xfrm>
          <a:off x="3563113" y="14734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{B3A4B4FD-60FF-4DFC-9E0E-BC8134E952C1}</a:tableStyleId>
              </a:tblPr>
              <a:tblGrid>
                <a:gridCol w="884750"/>
                <a:gridCol w="29785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>
                          <a:solidFill>
                            <a:srgbClr val="000000"/>
                          </a:solidFill>
                        </a:rPr>
                        <a:t>Serial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>
                          <a:solidFill>
                            <a:srgbClr val="000000"/>
                          </a:solidFill>
                        </a:rPr>
                        <a:t>Field Visit-Checklist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Policy &amp; Planning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Capacity building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Human Resource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Case Finding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TB Comorbidities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F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Laboratory &amp; Diagnostics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Management &amp; Maintenance of Laboratory Equipment's &amp; BSL-3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ACSM/IEC Activities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Private Sector Engagement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J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TB Preventive Therapy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Drug-Resistant Tuberculosis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</a:rPr>
                        <a:t>Supply Chain Management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Inter-sectoral Collaboration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1" name="Google Shape;481;p41"/>
          <p:cNvGraphicFramePr/>
          <p:nvPr/>
        </p:nvGraphicFramePr>
        <p:xfrm>
          <a:off x="7530844" y="14734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{B3A4B4FD-60FF-4DFC-9E0E-BC8134E952C1}</a:tableStyleId>
              </a:tblPr>
              <a:tblGrid>
                <a:gridCol w="884750"/>
                <a:gridCol w="29785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>
                          <a:solidFill>
                            <a:srgbClr val="000000"/>
                          </a:solidFill>
                        </a:rPr>
                        <a:t>Serial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>
                          <a:solidFill>
                            <a:srgbClr val="000000"/>
                          </a:solidFill>
                        </a:rPr>
                        <a:t>Field Visit-Checklist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cap="none" strike="noStrike"/>
                        <a:t>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IN" sz="140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Supervision and Monitoring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Community Engagement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Finance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Q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DBT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Medical College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National Urban Health Mission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Facility-wise Checklist- HWC/PHC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U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Onsite Field Visit Report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2" name="Google Shape;482;p41"/>
          <p:cNvGraphicFramePr/>
          <p:nvPr/>
        </p:nvGraphicFramePr>
        <p:xfrm>
          <a:off x="7530844" y="44299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{BDC9DC57-2EFE-4611-A71A-8C4D594BEF9F}</a:tableStyleId>
              </a:tblPr>
              <a:tblGrid>
                <a:gridCol w="884750"/>
                <a:gridCol w="29785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>
                          <a:solidFill>
                            <a:srgbClr val="000000"/>
                          </a:solidFill>
                        </a:rPr>
                        <a:t>Serial</a:t>
                      </a:r>
                      <a:endParaRPr b="1" sz="1800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>
                          <a:solidFill>
                            <a:srgbClr val="000000"/>
                          </a:solidFill>
                        </a:rPr>
                        <a:t>Patient Interview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Drug-Sensitive TB Patient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Drug-Resistant TB Patient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Private Sector TB Patient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/>
                        <a:t>Contact Tracing and TPT Initiation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DRTB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38" name="Google Shape;638;p59"/>
          <p:cNvPicPr preferRelativeResize="0"/>
          <p:nvPr/>
        </p:nvPicPr>
        <p:blipFill rotWithShape="1">
          <a:blip r:embed="rId3">
            <a:alphaModFix/>
          </a:blip>
          <a:srcRect b="3118" l="0" r="0" t="3119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9" name="Google Shape;63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0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Supply Chain Management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45" name="Google Shape;645;p60"/>
          <p:cNvPicPr preferRelativeResize="0"/>
          <p:nvPr/>
        </p:nvPicPr>
        <p:blipFill rotWithShape="1">
          <a:blip r:embed="rId3">
            <a:alphaModFix/>
          </a:blip>
          <a:srcRect b="3631" l="0" r="0" t="3632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6" name="Google Shape;64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1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Intersectoral Collaboration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52" name="Google Shape;652;p61"/>
          <p:cNvPicPr preferRelativeResize="0"/>
          <p:nvPr/>
        </p:nvPicPr>
        <p:blipFill rotWithShape="1">
          <a:blip r:embed="rId3">
            <a:alphaModFix/>
          </a:blip>
          <a:srcRect b="3413" l="0" r="0" t="3414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3" name="Google Shape;65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Supervision and Monitoring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59" name="Google Shape;659;p62"/>
          <p:cNvPicPr preferRelativeResize="0"/>
          <p:nvPr/>
        </p:nvPicPr>
        <p:blipFill rotWithShape="1">
          <a:blip r:embed="rId3">
            <a:alphaModFix/>
          </a:blip>
          <a:srcRect b="2423" l="0" r="0" t="2424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0" name="Google Shape;66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Community Engagement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66" name="Google Shape;666;p63"/>
          <p:cNvPicPr preferRelativeResize="0"/>
          <p:nvPr/>
        </p:nvPicPr>
        <p:blipFill rotWithShape="1">
          <a:blip r:embed="rId3">
            <a:alphaModFix/>
          </a:blip>
          <a:srcRect b="2187" l="0" r="0" t="2187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7" name="Google Shape;66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4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Finance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73" name="Google Shape;673;p64"/>
          <p:cNvPicPr preferRelativeResize="0"/>
          <p:nvPr/>
        </p:nvPicPr>
        <p:blipFill rotWithShape="1">
          <a:blip r:embed="rId3">
            <a:alphaModFix/>
          </a:blip>
          <a:srcRect b="3567" l="0" r="0" t="3566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4" name="Google Shape;674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5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DBT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80" name="Google Shape;680;p65"/>
          <p:cNvPicPr preferRelativeResize="0"/>
          <p:nvPr/>
        </p:nvPicPr>
        <p:blipFill rotWithShape="1">
          <a:blip r:embed="rId3">
            <a:alphaModFix/>
          </a:blip>
          <a:srcRect b="0" l="2718" r="2717" t="0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1" name="Google Shape;68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6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Medical College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87" name="Google Shape;687;p66"/>
          <p:cNvPicPr preferRelativeResize="0"/>
          <p:nvPr/>
        </p:nvPicPr>
        <p:blipFill rotWithShape="1">
          <a:blip r:embed="rId3">
            <a:alphaModFix/>
          </a:blip>
          <a:srcRect b="4027" l="0" r="0" t="4028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8" name="Google Shape;68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7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National Urban Health Mission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94" name="Google Shape;694;p67"/>
          <p:cNvPicPr preferRelativeResize="0"/>
          <p:nvPr/>
        </p:nvPicPr>
        <p:blipFill rotWithShape="1">
          <a:blip r:embed="rId3">
            <a:alphaModFix/>
          </a:blip>
          <a:srcRect b="2789" l="0" r="0" t="2789"/>
          <a:stretch/>
        </p:blipFill>
        <p:spPr>
          <a:xfrm>
            <a:off x="341470" y="743004"/>
            <a:ext cx="11776308" cy="5657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5" name="Google Shape;69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8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Facility wise checklist – HWC/PHC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01" name="Google Shape;70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743004"/>
            <a:ext cx="11709504" cy="559086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2" name="Google Shape;70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Overview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9" name="Google Shape;489;p42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0" name="Google Shape;490;p42"/>
          <p:cNvSpPr txBox="1"/>
          <p:nvPr/>
        </p:nvSpPr>
        <p:spPr>
          <a:xfrm>
            <a:off x="450376" y="1101706"/>
            <a:ext cx="11464120" cy="4883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Forms are available on Ni-kshay Web and App.</a:t>
            </a:r>
            <a:endParaRPr/>
          </a:p>
          <a:p>
            <a:pPr indent="-285750" lvl="0" marL="28575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Forms for Patient Interviews and Field Visits are available at </a:t>
            </a:r>
            <a:r>
              <a:rPr b="0" i="0" lang="en-IN" sz="2600" u="sng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https://reports.nikshay.in/FormIO/JSSFormLoad</a:t>
            </a:r>
            <a:endParaRPr b="0" i="0" sz="2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Entries would require an internet connection.</a:t>
            </a:r>
            <a:endParaRPr/>
          </a:p>
          <a:p>
            <a:pPr indent="-285750" lvl="0" marL="28575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Users may access the reports using the JSS-NTEP login.</a:t>
            </a:r>
            <a:endParaRPr/>
          </a:p>
          <a:p>
            <a:pPr indent="-285750" lvl="0" marL="285750" marR="0" rtl="0" algn="just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Clr>
                <a:srgbClr val="40BAD2"/>
              </a:buClr>
              <a:buSzPts val="1867"/>
              <a:buFont typeface="Arial"/>
              <a:buChar char="•"/>
            </a:pPr>
            <a:r>
              <a:rPr b="0" i="0" lang="en-IN" sz="2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Reports for the entries made would initially be available from the backend.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- On Site Field Visit Report</a:t>
            </a:r>
            <a:endParaRPr/>
          </a:p>
        </p:txBody>
      </p:sp>
      <p:pic>
        <p:nvPicPr>
          <p:cNvPr id="708" name="Google Shape;70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903132"/>
            <a:ext cx="11709504" cy="567066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0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- On Site Field Visit Report</a:t>
            </a:r>
            <a:endParaRPr/>
          </a:p>
        </p:txBody>
      </p:sp>
      <p:pic>
        <p:nvPicPr>
          <p:cNvPr id="715" name="Google Shape;71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778833"/>
            <a:ext cx="11709504" cy="590617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1"/>
          <p:cNvSpPr txBox="1"/>
          <p:nvPr>
            <p:ph type="title"/>
          </p:nvPr>
        </p:nvSpPr>
        <p:spPr>
          <a:xfrm>
            <a:off x="3723233" y="1128400"/>
            <a:ext cx="68529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 sz="5400">
                <a:solidFill>
                  <a:schemeClr val="dk1"/>
                </a:solidFill>
              </a:rPr>
              <a:t>Patient Interviews</a:t>
            </a:r>
            <a:endParaRPr sz="5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Drug Sensitive TB Patient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27" name="Google Shape;72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914400"/>
            <a:ext cx="11709504" cy="560996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Drug Sensitive TB Patient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34" name="Google Shape;73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697577"/>
            <a:ext cx="11518118" cy="58338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5" name="Google Shape;73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4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Drug Resistant TB Patient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41" name="Google Shape;74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754089"/>
            <a:ext cx="11518118" cy="57208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2" name="Google Shape;74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5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Private Sector TB Patient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48" name="Google Shape;74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336" y="754089"/>
            <a:ext cx="11184385" cy="57208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9" name="Google Shape;74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6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 – </a:t>
            </a: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Contact Tracing and TPT Initiation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55" name="Google Shape;75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872" y="754089"/>
            <a:ext cx="11093313" cy="57208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6" name="Google Shape;75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6" name="Google Shape;496;p43"/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Go to ‘Ni-kshay Reports’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3"/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3"/>
          <p:cNvSpPr/>
          <p:nvPr/>
        </p:nvSpPr>
        <p:spPr>
          <a:xfrm>
            <a:off x="4007956" y="780624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‘M&amp;E Forms’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6994" y="873654"/>
            <a:ext cx="465674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3"/>
          <p:cNvSpPr/>
          <p:nvPr/>
        </p:nvSpPr>
        <p:spPr>
          <a:xfrm>
            <a:off x="4420400" y="592958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3"/>
          <p:cNvSpPr/>
          <p:nvPr/>
        </p:nvSpPr>
        <p:spPr>
          <a:xfrm>
            <a:off x="7375522" y="780625"/>
            <a:ext cx="1859484" cy="71716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‘JSS’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2443" y="891130"/>
            <a:ext cx="465674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3"/>
          <p:cNvSpPr/>
          <p:nvPr/>
        </p:nvSpPr>
        <p:spPr>
          <a:xfrm>
            <a:off x="7781052" y="616279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43"/>
          <p:cNvPicPr preferRelativeResize="0"/>
          <p:nvPr/>
        </p:nvPicPr>
        <p:blipFill rotWithShape="1">
          <a:blip r:embed="rId5">
            <a:alphaModFix/>
          </a:blip>
          <a:srcRect b="6986" l="0" r="0" t="6987"/>
          <a:stretch/>
        </p:blipFill>
        <p:spPr>
          <a:xfrm>
            <a:off x="341470" y="1709072"/>
            <a:ext cx="11695181" cy="4896464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6" name="Google Shape;506;p43"/>
          <p:cNvSpPr/>
          <p:nvPr/>
        </p:nvSpPr>
        <p:spPr>
          <a:xfrm>
            <a:off x="341469" y="3999869"/>
            <a:ext cx="1617793" cy="646272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4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2" name="Google Shape;512;p44"/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Go to ‘Ni-kshay Reports’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4"/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4"/>
          <p:cNvSpPr/>
          <p:nvPr/>
        </p:nvSpPr>
        <p:spPr>
          <a:xfrm>
            <a:off x="4007956" y="780624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‘M&amp;E Forms’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6994" y="873654"/>
            <a:ext cx="465674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4"/>
          <p:cNvSpPr/>
          <p:nvPr/>
        </p:nvSpPr>
        <p:spPr>
          <a:xfrm>
            <a:off x="4420400" y="592958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4"/>
          <p:cNvSpPr/>
          <p:nvPr/>
        </p:nvSpPr>
        <p:spPr>
          <a:xfrm>
            <a:off x="7016968" y="766868"/>
            <a:ext cx="1859484" cy="71716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‘JSS’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8591" y="863534"/>
            <a:ext cx="465674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4"/>
          <p:cNvSpPr/>
          <p:nvPr/>
        </p:nvSpPr>
        <p:spPr>
          <a:xfrm>
            <a:off x="7422498" y="628114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412" y="1828800"/>
            <a:ext cx="11493562" cy="46461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2" name="Google Shape;522;p44"/>
          <p:cNvSpPr/>
          <p:nvPr/>
        </p:nvSpPr>
        <p:spPr>
          <a:xfrm>
            <a:off x="2706130" y="3196680"/>
            <a:ext cx="3389870" cy="572132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4"/>
          <p:cNvSpPr/>
          <p:nvPr/>
        </p:nvSpPr>
        <p:spPr>
          <a:xfrm>
            <a:off x="9991046" y="766868"/>
            <a:ext cx="1859484" cy="71716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Select the type of checklist to be filled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7336" y="832052"/>
            <a:ext cx="465674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4"/>
          <p:cNvSpPr/>
          <p:nvPr/>
        </p:nvSpPr>
        <p:spPr>
          <a:xfrm>
            <a:off x="10505616" y="608222"/>
            <a:ext cx="1048423" cy="3523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1" name="Google Shape;531;p45"/>
          <p:cNvSpPr/>
          <p:nvPr/>
        </p:nvSpPr>
        <p:spPr>
          <a:xfrm>
            <a:off x="641009" y="784254"/>
            <a:ext cx="1859484" cy="71716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the name to open the form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5"/>
          <p:cNvSpPr/>
          <p:nvPr/>
        </p:nvSpPr>
        <p:spPr>
          <a:xfrm>
            <a:off x="1207284" y="592214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5"/>
          <p:cNvPicPr preferRelativeResize="0"/>
          <p:nvPr/>
        </p:nvPicPr>
        <p:blipFill rotWithShape="1">
          <a:blip r:embed="rId4">
            <a:alphaModFix/>
          </a:blip>
          <a:srcRect b="8218" l="16298" r="2518" t="0"/>
          <a:stretch/>
        </p:blipFill>
        <p:spPr>
          <a:xfrm>
            <a:off x="641009" y="1692875"/>
            <a:ext cx="11409965" cy="490563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5" name="Google Shape;535;p45"/>
          <p:cNvSpPr/>
          <p:nvPr/>
        </p:nvSpPr>
        <p:spPr>
          <a:xfrm>
            <a:off x="1316881" y="2496720"/>
            <a:ext cx="1685811" cy="258837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6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1" name="Google Shape;541;p46"/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Enter relevant details 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6"/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412" y="1679130"/>
            <a:ext cx="11493562" cy="485759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7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JSS Forms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0" name="Google Shape;550;p47"/>
          <p:cNvSpPr/>
          <p:nvPr/>
        </p:nvSpPr>
        <p:spPr>
          <a:xfrm>
            <a:off x="557412" y="798350"/>
            <a:ext cx="1693975" cy="71716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Enter relevant details 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7"/>
          <p:cNvSpPr/>
          <p:nvPr/>
        </p:nvSpPr>
        <p:spPr>
          <a:xfrm>
            <a:off x="910840" y="573176"/>
            <a:ext cx="1048423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7"/>
          <p:cNvSpPr/>
          <p:nvPr/>
        </p:nvSpPr>
        <p:spPr>
          <a:xfrm flipH="1" rot="5400000">
            <a:off x="2459329" y="1004205"/>
            <a:ext cx="426607" cy="288000"/>
          </a:xfrm>
          <a:prstGeom prst="triangle">
            <a:avLst>
              <a:gd fmla="val 50000" name="adj"/>
            </a:avLst>
          </a:prstGeom>
          <a:solidFill>
            <a:srgbClr val="FE8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7"/>
          <p:cNvSpPr/>
          <p:nvPr/>
        </p:nvSpPr>
        <p:spPr>
          <a:xfrm>
            <a:off x="2983360" y="798351"/>
            <a:ext cx="1859484" cy="71716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i="0" lang="en-IN" sz="1100" u="none" cap="none" strike="noStrike">
                <a:solidFill>
                  <a:srgbClr val="FE8828"/>
                </a:solidFill>
                <a:latin typeface="Arial"/>
                <a:ea typeface="Arial"/>
                <a:cs typeface="Arial"/>
                <a:sym typeface="Arial"/>
              </a:rPr>
              <a:t>Click on the Submit Button</a:t>
            </a:r>
            <a:endParaRPr b="0" i="0" sz="11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7"/>
          <p:cNvSpPr/>
          <p:nvPr/>
        </p:nvSpPr>
        <p:spPr>
          <a:xfrm>
            <a:off x="3442836" y="604781"/>
            <a:ext cx="792000" cy="38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412" y="1707452"/>
            <a:ext cx="11493562" cy="4878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7" name="Google Shape;557;p47"/>
          <p:cNvSpPr/>
          <p:nvPr/>
        </p:nvSpPr>
        <p:spPr>
          <a:xfrm flipH="1" rot="10800000">
            <a:off x="910840" y="5768662"/>
            <a:ext cx="856176" cy="516162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/>
              <a:t>Field Visit Checklist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6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2018-08-06T06:16:16Z</dcterms:created>
  <dc:creator>Manu Mathew</dc:creator>
</cp:coreProperties>
</file>