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Corbel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jAUZ/qFfoCYbfSZwXsMOi2VzcS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93DFFF-A4AE-4807-89DC-085CC71B03E0}">
  <a:tblStyle styleId="{D693DFFF-A4AE-4807-89DC-085CC71B03E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959334C-50D2-4886-8E2B-232566145EC4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F3F7"/>
          </a:solidFill>
        </a:fill>
      </a:tcStyle>
    </a:wholeTbl>
    <a:band1H>
      <a:tcTxStyle/>
      <a:tcStyle>
        <a:fill>
          <a:solidFill>
            <a:srgbClr val="CDE6EE"/>
          </a:solidFill>
        </a:fill>
      </a:tcStyle>
    </a:band1H>
    <a:band2H>
      <a:tcTxStyle/>
    </a:band2H>
    <a:band1V>
      <a:tcTxStyle/>
      <a:tcStyle>
        <a:fill>
          <a:solidFill>
            <a:srgbClr val="CDE6EE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3A70739-64D4-4C86-AC3C-6227A02B8A22}" styleName="Table_2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orbel-regular.fntdata"/><Relationship Id="rId21" Type="http://schemas.openxmlformats.org/officeDocument/2006/relationships/slide" Target="slides/slide15.xml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Corbel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5" name="Google Shape;33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4" name="Google Shape;3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3" name="Google Shape;35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1" name="Google Shape;36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8" name="Google Shape;3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6" name="Google Shape;39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0" name="Google Shape;2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8" name="Google Shape;2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6" name="Google Shape;2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9" name="Google Shape;2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9" name="Google Shape;2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8" name="Google Shape;3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6" name="Google Shape;3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6" name="Google Shape;3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2" name="Google Shape;22;p17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p28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0" name="Google Shape;9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7" name="Google Shape;9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04" name="Google Shape;10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  <a:defRPr b="1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2" name="Google Shape;122;p3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32" name="Google Shape;13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3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39" name="Google Shape;13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3" name="Google Shape;143;p34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4" name="Google Shape;144;p3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47" name="Google Shape;14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35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52" name="Google Shape;152;p35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35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54" name="Google Shape;154;p3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7" name="Google Shape;15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63" name="Google Shape;16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9" name="Google Shape;2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68" name="Google Shape;16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7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8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74" name="Google Shape;174;p38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5" name="Google Shape;175;p3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8" name="Google Shape;17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9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2" name="Google Shape;182;p39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83" name="Google Shape;183;p3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9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6" name="Google Shape;18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0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0" name="Google Shape;190;p4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3" name="Google Shape;19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1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7" name="Google Shape;197;p4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00" name="Google Shape;20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6" name="Google Shape;3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3" name="Google Shape;4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8" name="Google Shape;48;p2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51" name="Google Shape;5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4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6" name="Google Shape;56;p24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4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1" name="Google Shape;6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7" name="Google Shape;6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72" name="Google Shape;7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6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6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8" name="Google Shape;78;p27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40BAD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82" name="Google Shape;8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6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Clr>
                <a:srgbClr val="40BAD2"/>
              </a:buClr>
              <a:buSzPts val="1200"/>
              <a:buFont typeface="Corbe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1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8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cap="flat" cmpd="sng" w="10775">
            <a:solidFill>
              <a:srgbClr val="009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7.jpg"/><Relationship Id="rId7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6" name="Google Shape;2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"/>
          <p:cNvSpPr txBox="1"/>
          <p:nvPr>
            <p:ph type="title"/>
          </p:nvPr>
        </p:nvSpPr>
        <p:spPr>
          <a:xfrm>
            <a:off x="3867912" y="1298448"/>
            <a:ext cx="7689088" cy="32552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IN" sz="6000">
                <a:solidFill>
                  <a:schemeClr val="dk1"/>
                </a:solidFill>
              </a:rPr>
              <a:t>Module 1:</a:t>
            </a:r>
            <a:br>
              <a:rPr lang="en-IN" sz="6000">
                <a:solidFill>
                  <a:schemeClr val="dk1"/>
                </a:solidFill>
              </a:rPr>
            </a:br>
            <a:r>
              <a:rPr lang="en-IN" sz="6000">
                <a:solidFill>
                  <a:schemeClr val="dk1"/>
                </a:solidFill>
              </a:rPr>
              <a:t>Introduction to Ni-kshay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0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b="1" i="0" lang="en-IN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Raise a Bug / Defect</a:t>
            </a:r>
            <a:endParaRPr b="1" i="0" sz="2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39" name="Google Shape;33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024" y="1003301"/>
            <a:ext cx="11747776" cy="55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0"/>
          <p:cNvSpPr/>
          <p:nvPr/>
        </p:nvSpPr>
        <p:spPr>
          <a:xfrm>
            <a:off x="3888792" y="4286976"/>
            <a:ext cx="1819469" cy="577124"/>
          </a:xfrm>
          <a:prstGeom prst="rect">
            <a:avLst/>
          </a:prstGeom>
          <a:noFill/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6483741" y="3917644"/>
            <a:ext cx="3430557" cy="738664"/>
          </a:xfrm>
          <a:prstGeom prst="wedgeRectCallout">
            <a:avLst>
              <a:gd fmla="val -71711" name="adj1"/>
              <a:gd fmla="val 34303" name="adj2"/>
            </a:avLst>
          </a:prstGeom>
          <a:noFill/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Any issue that refrains a user from using the system or its function in accordance with the current requirements. Eg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1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b="1" i="0" lang="en-IN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Raise a Bug / Defect</a:t>
            </a:r>
            <a:endParaRPr b="1" i="0" sz="2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48" name="Google Shape;34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800" y="780589"/>
            <a:ext cx="5956300" cy="5759911"/>
          </a:xfrm>
          <a:prstGeom prst="rect">
            <a:avLst/>
          </a:prstGeom>
          <a:noFill/>
          <a:ln cap="flat" cmpd="sng" w="9525">
            <a:solidFill>
              <a:srgbClr val="B0E3E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9" name="Google Shape;34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024" y="780588"/>
            <a:ext cx="4788176" cy="5759912"/>
          </a:xfrm>
          <a:prstGeom prst="rect">
            <a:avLst/>
          </a:prstGeom>
          <a:noFill/>
          <a:ln cap="flat" cmpd="sng" w="9525">
            <a:solidFill>
              <a:srgbClr val="B0E3E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0" name="Google Shape;350;p11"/>
          <p:cNvSpPr/>
          <p:nvPr/>
        </p:nvSpPr>
        <p:spPr>
          <a:xfrm>
            <a:off x="2033806" y="4425951"/>
            <a:ext cx="3820894" cy="1409700"/>
          </a:xfrm>
          <a:prstGeom prst="rect">
            <a:avLst/>
          </a:prstGeom>
          <a:solidFill>
            <a:srgbClr val="FFF1CB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While raising a Service Request, user should try to explain the issue in detail and attach screen shots if possible, so that the support team can get all the requisite details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2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b="1" i="0" lang="en-IN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Raise a Request for a new feature</a:t>
            </a:r>
            <a:endParaRPr b="1" i="0" sz="2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57" name="Google Shape;35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088" y="780589"/>
            <a:ext cx="4786012" cy="5747211"/>
          </a:xfrm>
          <a:prstGeom prst="rect">
            <a:avLst/>
          </a:prstGeom>
          <a:noFill/>
          <a:ln cap="flat" cmpd="sng" w="9525">
            <a:solidFill>
              <a:srgbClr val="B0E3E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8" name="Google Shape;35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9401" y="780589"/>
            <a:ext cx="6477000" cy="5747211"/>
          </a:xfrm>
          <a:prstGeom prst="rect">
            <a:avLst/>
          </a:prstGeom>
          <a:noFill/>
          <a:ln cap="flat" cmpd="sng" w="9525">
            <a:solidFill>
              <a:srgbClr val="B0E3E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3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b="1" i="0" lang="en-IN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How the Support team works in the back end</a:t>
            </a:r>
            <a:endParaRPr b="1" i="0" sz="2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10023614" y="1968500"/>
            <a:ext cx="2044223" cy="4451081"/>
          </a:xfrm>
          <a:prstGeom prst="rect">
            <a:avLst/>
          </a:prstGeom>
          <a:solidFill>
            <a:srgbClr val="F2F2F2"/>
          </a:solidFill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Related image" id="366" name="Google Shape;3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655" y="2796750"/>
            <a:ext cx="1229845" cy="1075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llcentreicon" id="367" name="Google Shape;36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3304" y="2951989"/>
            <a:ext cx="874703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ebsite icon" id="368" name="Google Shape;36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35011" y="2788611"/>
            <a:ext cx="1115831" cy="1091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369" name="Google Shape;36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81949" y="2832703"/>
            <a:ext cx="1684289" cy="1035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13"/>
          <p:cNvCxnSpPr>
            <a:stCxn id="366" idx="3"/>
            <a:endCxn id="367" idx="1"/>
          </p:cNvCxnSpPr>
          <p:nvPr/>
        </p:nvCxnSpPr>
        <p:spPr>
          <a:xfrm>
            <a:off x="1583500" y="3334343"/>
            <a:ext cx="3409800" cy="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1" name="Google Shape;371;p13"/>
          <p:cNvCxnSpPr>
            <a:stCxn id="366" idx="3"/>
            <a:endCxn id="368" idx="2"/>
          </p:cNvCxnSpPr>
          <p:nvPr/>
        </p:nvCxnSpPr>
        <p:spPr>
          <a:xfrm>
            <a:off x="1583500" y="3334343"/>
            <a:ext cx="6109500" cy="545700"/>
          </a:xfrm>
          <a:prstGeom prst="bentConnector4">
            <a:avLst>
              <a:gd fmla="val 9481" name="adj1"/>
              <a:gd fmla="val 316747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72" name="Google Shape;372;p13"/>
          <p:cNvSpPr txBox="1"/>
          <p:nvPr/>
        </p:nvSpPr>
        <p:spPr>
          <a:xfrm>
            <a:off x="1627403" y="2646202"/>
            <a:ext cx="30546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Option 2: User calls Ni-kshay Sampark to log an issue</a:t>
            </a:r>
            <a:endParaRPr/>
          </a:p>
        </p:txBody>
      </p:sp>
      <p:sp>
        <p:nvSpPr>
          <p:cNvPr id="373" name="Google Shape;373;p13"/>
          <p:cNvSpPr txBox="1"/>
          <p:nvPr/>
        </p:nvSpPr>
        <p:spPr>
          <a:xfrm>
            <a:off x="2515922" y="5098181"/>
            <a:ext cx="57680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Option 1: User can log a Service Request directly</a:t>
            </a:r>
            <a:endParaRPr/>
          </a:p>
        </p:txBody>
      </p:sp>
      <p:cxnSp>
        <p:nvCxnSpPr>
          <p:cNvPr id="374" name="Google Shape;374;p13"/>
          <p:cNvCxnSpPr>
            <a:stCxn id="367" idx="3"/>
            <a:endCxn id="368" idx="1"/>
          </p:cNvCxnSpPr>
          <p:nvPr/>
        </p:nvCxnSpPr>
        <p:spPr>
          <a:xfrm>
            <a:off x="5868007" y="3334341"/>
            <a:ext cx="1266900" cy="6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5" name="Google Shape;375;p13"/>
          <p:cNvCxnSpPr/>
          <p:nvPr/>
        </p:nvCxnSpPr>
        <p:spPr>
          <a:xfrm>
            <a:off x="8408288" y="3334342"/>
            <a:ext cx="1615326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76" name="Google Shape;376;p13"/>
          <p:cNvSpPr txBox="1"/>
          <p:nvPr/>
        </p:nvSpPr>
        <p:spPr>
          <a:xfrm>
            <a:off x="8011075" y="3781121"/>
            <a:ext cx="19794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Issues assigned to L2 support Team</a:t>
            </a:r>
            <a:endParaRPr/>
          </a:p>
        </p:txBody>
      </p:sp>
      <p:sp>
        <p:nvSpPr>
          <p:cNvPr id="377" name="Google Shape;377;p13"/>
          <p:cNvSpPr txBox="1"/>
          <p:nvPr/>
        </p:nvSpPr>
        <p:spPr>
          <a:xfrm>
            <a:off x="527381" y="3847742"/>
            <a:ext cx="864096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Corbel"/>
              <a:buNone/>
            </a:pPr>
            <a:r>
              <a:rPr b="1" i="0" lang="en-IN" sz="1067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User</a:t>
            </a:r>
            <a:endParaRPr/>
          </a:p>
        </p:txBody>
      </p:sp>
      <p:sp>
        <p:nvSpPr>
          <p:cNvPr id="378" name="Google Shape;378;p13"/>
          <p:cNvSpPr txBox="1"/>
          <p:nvPr/>
        </p:nvSpPr>
        <p:spPr>
          <a:xfrm>
            <a:off x="4472104" y="3765636"/>
            <a:ext cx="20237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1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Call Centre Agent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1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(L1 Support )</a:t>
            </a:r>
            <a:endParaRPr/>
          </a:p>
        </p:txBody>
      </p:sp>
      <p:sp>
        <p:nvSpPr>
          <p:cNvPr id="379" name="Google Shape;379;p13"/>
          <p:cNvSpPr txBox="1"/>
          <p:nvPr/>
        </p:nvSpPr>
        <p:spPr>
          <a:xfrm>
            <a:off x="10516732" y="3880074"/>
            <a:ext cx="12741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L2 Agents</a:t>
            </a:r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6495826" y="2189729"/>
            <a:ext cx="23418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Service Request Portal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(Ask for Help)</a:t>
            </a:r>
            <a:endParaRPr/>
          </a:p>
        </p:txBody>
      </p:sp>
      <p:pic>
        <p:nvPicPr>
          <p:cNvPr descr="Related image" id="381" name="Google Shape;38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56973" y="4949813"/>
            <a:ext cx="1684289" cy="103539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3"/>
          <p:cNvSpPr txBox="1"/>
          <p:nvPr/>
        </p:nvSpPr>
        <p:spPr>
          <a:xfrm>
            <a:off x="10328296" y="6050249"/>
            <a:ext cx="16510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L3 Engineers</a:t>
            </a:r>
            <a:endParaRPr/>
          </a:p>
        </p:txBody>
      </p:sp>
      <p:cxnSp>
        <p:nvCxnSpPr>
          <p:cNvPr id="383" name="Google Shape;383;p13"/>
          <p:cNvCxnSpPr>
            <a:stCxn id="379" idx="2"/>
            <a:endCxn id="381" idx="0"/>
          </p:cNvCxnSpPr>
          <p:nvPr/>
        </p:nvCxnSpPr>
        <p:spPr>
          <a:xfrm flipH="1">
            <a:off x="11099229" y="4249406"/>
            <a:ext cx="54600" cy="7005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4" name="Google Shape;384;p13"/>
          <p:cNvSpPr txBox="1"/>
          <p:nvPr/>
        </p:nvSpPr>
        <p:spPr>
          <a:xfrm>
            <a:off x="10067851" y="1968449"/>
            <a:ext cx="19557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Resolve the issue</a:t>
            </a:r>
            <a:endParaRPr/>
          </a:p>
        </p:txBody>
      </p:sp>
      <p:sp>
        <p:nvSpPr>
          <p:cNvPr id="385" name="Google Shape;385;p13"/>
          <p:cNvSpPr txBox="1"/>
          <p:nvPr/>
        </p:nvSpPr>
        <p:spPr>
          <a:xfrm>
            <a:off x="660400" y="5985212"/>
            <a:ext cx="4864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99FF"/>
                </a:solidFill>
                <a:latin typeface="Corbel"/>
                <a:ea typeface="Corbel"/>
                <a:cs typeface="Corbel"/>
                <a:sym typeface="Corbel"/>
              </a:rPr>
              <a:t>(L1 = Level 1, L2 = Level 2, L3 = Level 3)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91" name="Google Shape;3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4"/>
          <p:cNvSpPr txBox="1"/>
          <p:nvPr/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IN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What’s new section  &amp;</a:t>
            </a:r>
            <a:br>
              <a:rPr lang="en-IN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en-IN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IN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Training Materials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3" name="Google Shape;393;p14"/>
          <p:cNvSpPr txBox="1"/>
          <p:nvPr/>
        </p:nvSpPr>
        <p:spPr>
          <a:xfrm>
            <a:off x="3816626" y="780589"/>
            <a:ext cx="7918174" cy="5334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1" marL="44450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0099FF"/>
              </a:buClr>
              <a:buSzPts val="1680"/>
              <a:buFont typeface="Arial"/>
              <a:buChar char="►"/>
            </a:pPr>
            <a:r>
              <a:rPr b="0" i="0" lang="en-IN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 we continuously upgrade our training material, kindly ensure you refer to the updates provided in the section called “What’s new” on the home page of Ni-kshay.</a:t>
            </a:r>
            <a:endParaRPr/>
          </a:p>
          <a:p>
            <a:pPr indent="-444500" lvl="1" marL="44450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0099FF"/>
              </a:buClr>
              <a:buSzPts val="1680"/>
              <a:buFont typeface="Arial"/>
              <a:buChar char="►"/>
            </a:pPr>
            <a:r>
              <a:rPr b="0" i="0" lang="en-IN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Also, kindly make sure that you refer to the latest version of the training Material. The Training Materials are available on the Home Page of Ni-kshay 2.0.</a:t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5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b="1" i="0" lang="en-IN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Access latest version of Training Material</a:t>
            </a:r>
            <a:endParaRPr/>
          </a:p>
        </p:txBody>
      </p:sp>
      <p:pic>
        <p:nvPicPr>
          <p:cNvPr id="400" name="Google Shape;4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561" y="965200"/>
            <a:ext cx="11658874" cy="5499099"/>
          </a:xfrm>
          <a:prstGeom prst="rect">
            <a:avLst/>
          </a:prstGeom>
          <a:noFill/>
          <a:ln cap="flat" cmpd="sng" w="9525">
            <a:solidFill>
              <a:srgbClr val="B0E3E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1" name="Google Shape;401;p15"/>
          <p:cNvSpPr/>
          <p:nvPr/>
        </p:nvSpPr>
        <p:spPr>
          <a:xfrm>
            <a:off x="6892986" y="965200"/>
            <a:ext cx="1273114" cy="406400"/>
          </a:xfrm>
          <a:prstGeom prst="rect">
            <a:avLst/>
          </a:prstGeom>
          <a:noFill/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2" name="Google Shape;402;p15"/>
          <p:cNvSpPr/>
          <p:nvPr/>
        </p:nvSpPr>
        <p:spPr>
          <a:xfrm>
            <a:off x="9213121" y="965200"/>
            <a:ext cx="1061179" cy="406400"/>
          </a:xfrm>
          <a:prstGeom prst="rect">
            <a:avLst/>
          </a:prstGeom>
          <a:noFill/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3" name="Google Shape;2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"/>
          <p:cNvSpPr txBox="1"/>
          <p:nvPr/>
        </p:nvSpPr>
        <p:spPr>
          <a:xfrm>
            <a:off x="399803" y="2612571"/>
            <a:ext cx="19271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Contents</a:t>
            </a:r>
            <a:endParaRPr/>
          </a:p>
        </p:txBody>
      </p:sp>
      <p:sp>
        <p:nvSpPr>
          <p:cNvPr id="215" name="Google Shape;215;p2"/>
          <p:cNvSpPr txBox="1"/>
          <p:nvPr/>
        </p:nvSpPr>
        <p:spPr>
          <a:xfrm>
            <a:off x="3856568" y="780589"/>
            <a:ext cx="7315200" cy="4950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11004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None/>
            </a:pPr>
            <a:r>
              <a:t/>
            </a:r>
            <a:endParaRPr b="0" sz="2800" u="non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7154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●"/>
            </a:pPr>
            <a:r>
              <a:rPr b="0" lang="en-IN" sz="2800" u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Salient Features of Ni-kshay 2.0</a:t>
            </a:r>
            <a:endParaRPr/>
          </a:p>
          <a:p>
            <a:pPr indent="-228599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None/>
            </a:pPr>
            <a:r>
              <a:t/>
            </a:r>
            <a:endParaRPr b="0" sz="2800" u="non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7154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●"/>
            </a:pPr>
            <a:r>
              <a:rPr b="0" lang="en-IN" sz="2800" u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How to access Ni-kshay</a:t>
            </a:r>
            <a:endParaRPr/>
          </a:p>
          <a:p>
            <a:pPr indent="-228599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None/>
            </a:pPr>
            <a:r>
              <a:t/>
            </a:r>
            <a:endParaRPr b="0" sz="2800" u="non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7154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●"/>
            </a:pPr>
            <a:r>
              <a:rPr b="0" lang="en-IN" sz="2800" u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Overview of Patient Management workflow and auto update of patient status</a:t>
            </a:r>
            <a:endParaRPr/>
          </a:p>
          <a:p>
            <a:pPr indent="-228599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None/>
            </a:pPr>
            <a:r>
              <a:t/>
            </a:r>
            <a:endParaRPr b="0" sz="2800" u="non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7154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●"/>
            </a:pPr>
            <a:r>
              <a:rPr b="0" lang="en-IN" sz="2800" u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Ni-kshay 2.0 technical support  (Ask for help)</a:t>
            </a:r>
            <a:endParaRPr/>
          </a:p>
          <a:p>
            <a:pPr indent="-228599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None/>
            </a:pPr>
            <a:r>
              <a:t/>
            </a:r>
            <a:endParaRPr b="0" sz="2800" u="non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7154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●"/>
            </a:pPr>
            <a:r>
              <a:rPr b="0" lang="en-IN" sz="2800" u="non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How to access Training Materials</a:t>
            </a:r>
            <a:endParaRPr b="0" sz="2800" u="non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28599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None/>
            </a:pPr>
            <a:r>
              <a:t/>
            </a:r>
            <a:endParaRPr b="0" sz="2800" u="none">
              <a:solidFill>
                <a:srgbClr val="000F4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1" name="Google Shape;2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"/>
          <p:cNvSpPr txBox="1"/>
          <p:nvPr/>
        </p:nvSpPr>
        <p:spPr>
          <a:xfrm>
            <a:off x="274681" y="1901371"/>
            <a:ext cx="285139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Salient Features of Ni-kshay 2.0</a:t>
            </a:r>
            <a:endParaRPr/>
          </a:p>
        </p:txBody>
      </p:sp>
      <p:sp>
        <p:nvSpPr>
          <p:cNvPr id="223" name="Google Shape;223;p3"/>
          <p:cNvSpPr txBox="1"/>
          <p:nvPr/>
        </p:nvSpPr>
        <p:spPr>
          <a:xfrm>
            <a:off x="3765825" y="786478"/>
            <a:ext cx="7939789" cy="5328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●"/>
            </a:pPr>
            <a:r>
              <a:rPr b="0" lang="en-IN" sz="24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Ni-kshay is an Integrated ICT system for TB patient management and care in India. </a:t>
            </a:r>
            <a:endParaRPr/>
          </a:p>
          <a:p>
            <a:pPr indent="-342900" lvl="0" marL="342900" marR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●"/>
            </a:pPr>
            <a:r>
              <a:rPr b="0" lang="en-IN" sz="24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Ni-kshay was launched in 2012 and since then, various improvements have been made to the system.</a:t>
            </a:r>
            <a:endParaRPr/>
          </a:p>
          <a:p>
            <a:pPr indent="-342900" lvl="0" marL="342900" marR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●"/>
            </a:pPr>
            <a:r>
              <a:rPr b="0" lang="en-IN" sz="24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Ni-kshay Version 2 has been launched in September 2018. Ni-kshay provides-</a:t>
            </a:r>
            <a:endParaRPr/>
          </a:p>
          <a:p>
            <a:pPr indent="-342900" lvl="0" marL="711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▪"/>
            </a:pPr>
            <a:r>
              <a:rPr b="0" lang="en-IN" sz="19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A Unified Interface for Public and Private Sector Health Care Providers.</a:t>
            </a:r>
            <a:endParaRPr/>
          </a:p>
          <a:p>
            <a:pPr indent="-342900" lvl="0" marL="711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▪"/>
            </a:pPr>
            <a:r>
              <a:rPr b="0" lang="en-IN" sz="19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Different types of Logins like State, District, TU, PHI, Staff logins, Private providers, Chemist, Labs, and PPSA Logins</a:t>
            </a:r>
            <a:endParaRPr/>
          </a:p>
          <a:p>
            <a:pPr indent="-342900" lvl="0" marL="711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▪"/>
            </a:pPr>
            <a:r>
              <a:rPr b="0" lang="en-IN" sz="19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Integrates all adherence technologies such as 99DOTS </a:t>
            </a:r>
            <a:r>
              <a:rPr b="0" lang="en-IN" sz="19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MERM</a:t>
            </a:r>
            <a:r>
              <a:rPr lang="en-IN" sz="19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, and VOT.</a:t>
            </a:r>
            <a:endParaRPr/>
          </a:p>
          <a:p>
            <a:pPr indent="-342900" lvl="0" marL="711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▪"/>
            </a:pPr>
            <a:r>
              <a:rPr b="0" lang="en-IN" sz="19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Unified </a:t>
            </a:r>
            <a:r>
              <a:rPr b="0" lang="en-IN" sz="19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DSTB, DRT</a:t>
            </a:r>
            <a:r>
              <a:rPr b="0" lang="en-IN" sz="19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B, a</a:t>
            </a:r>
            <a:r>
              <a:rPr lang="en-IN" sz="19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nd TPT</a:t>
            </a:r>
            <a:r>
              <a:rPr b="0" lang="en-IN" sz="19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 data entry forms.</a:t>
            </a:r>
            <a:endParaRPr/>
          </a:p>
          <a:p>
            <a:pPr indent="-342900" lvl="0" marL="711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Char char="▪"/>
            </a:pPr>
            <a:r>
              <a:rPr b="0" lang="en-IN" sz="19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A mobile-friendly website with a mobile app.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9" name="Google Shape;2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"/>
          <p:cNvSpPr txBox="1"/>
          <p:nvPr/>
        </p:nvSpPr>
        <p:spPr>
          <a:xfrm>
            <a:off x="321911" y="736193"/>
            <a:ext cx="11629065" cy="843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Font typeface="Noto Sans Symbols"/>
              <a:buNone/>
            </a:pPr>
            <a:r>
              <a:rPr b="0" lang="en-IN" sz="24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Ni-kshay 2.0 is accessible either via a web browser (</a:t>
            </a:r>
            <a:r>
              <a:rPr b="0" lang="en-IN" sz="2400">
                <a:solidFill>
                  <a:srgbClr val="0099FF"/>
                </a:solidFill>
                <a:latin typeface="Corbel"/>
                <a:ea typeface="Corbel"/>
                <a:cs typeface="Corbel"/>
                <a:sym typeface="Corbel"/>
              </a:rPr>
              <a:t>https://ni-kshay.mohfw.gov.in/</a:t>
            </a:r>
            <a:r>
              <a:rPr b="1" lang="en-IN" sz="2400">
                <a:solidFill>
                  <a:srgbClr val="3D4499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r>
              <a:rPr b="0" lang="en-IN" sz="2400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rPr>
              <a:t>or a mobile App called ‘Nikshay’ that can be downloaded from Google Play Store.</a:t>
            </a:r>
            <a:endParaRPr/>
          </a:p>
        </p:txBody>
      </p:sp>
      <p:cxnSp>
        <p:nvCxnSpPr>
          <p:cNvPr id="231" name="Google Shape;231;p4"/>
          <p:cNvCxnSpPr/>
          <p:nvPr/>
        </p:nvCxnSpPr>
        <p:spPr>
          <a:xfrm>
            <a:off x="8336558" y="1784207"/>
            <a:ext cx="0" cy="4079961"/>
          </a:xfrm>
          <a:prstGeom prst="straightConnector1">
            <a:avLst/>
          </a:prstGeom>
          <a:noFill/>
          <a:ln cap="flat" cmpd="sng" w="76200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4"/>
          <p:cNvSpPr txBox="1"/>
          <p:nvPr/>
        </p:nvSpPr>
        <p:spPr>
          <a:xfrm>
            <a:off x="1821849" y="6020204"/>
            <a:ext cx="4129238" cy="369332"/>
          </a:xfrm>
          <a:prstGeom prst="rect">
            <a:avLst/>
          </a:prstGeom>
          <a:solidFill>
            <a:srgbClr val="FFF1CB"/>
          </a:solidFill>
          <a:ln cap="flat" cmpd="sng" w="9525">
            <a:solidFill>
              <a:srgbClr val="B0E3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( login page in a web browser)</a:t>
            </a:r>
            <a:endParaRPr/>
          </a:p>
        </p:txBody>
      </p:sp>
      <p:sp>
        <p:nvSpPr>
          <p:cNvPr id="233" name="Google Shape;233;p4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b="1" i="0" lang="en-IN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How to access Ni-kshay</a:t>
            </a:r>
            <a:endParaRPr/>
          </a:p>
        </p:txBody>
      </p:sp>
      <p:sp>
        <p:nvSpPr>
          <p:cNvPr id="234" name="Google Shape;234;p4"/>
          <p:cNvSpPr txBox="1"/>
          <p:nvPr/>
        </p:nvSpPr>
        <p:spPr>
          <a:xfrm>
            <a:off x="8576777" y="6020204"/>
            <a:ext cx="3227672" cy="369332"/>
          </a:xfrm>
          <a:prstGeom prst="rect">
            <a:avLst/>
          </a:prstGeom>
          <a:solidFill>
            <a:srgbClr val="FFF1CB"/>
          </a:solidFill>
          <a:ln cap="flat" cmpd="sng" w="9525">
            <a:solidFill>
              <a:srgbClr val="B0E3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( login page in mobile App)</a:t>
            </a:r>
            <a:endParaRPr/>
          </a:p>
        </p:txBody>
      </p:sp>
      <p:pic>
        <p:nvPicPr>
          <p:cNvPr id="235" name="Google Shape;23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" y="1784206"/>
            <a:ext cx="7772400" cy="4079961"/>
          </a:xfrm>
          <a:prstGeom prst="rect">
            <a:avLst/>
          </a:prstGeom>
          <a:noFill/>
          <a:ln cap="flat" cmpd="sng" w="9525">
            <a:solidFill>
              <a:srgbClr val="B0E3E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6" name="Google Shape;236;p4"/>
          <p:cNvPicPr preferRelativeResize="0"/>
          <p:nvPr/>
        </p:nvPicPr>
        <p:blipFill rotWithShape="1">
          <a:blip r:embed="rId5">
            <a:alphaModFix/>
          </a:blip>
          <a:srcRect b="13362" l="0" r="0" t="4776"/>
          <a:stretch/>
        </p:blipFill>
        <p:spPr>
          <a:xfrm>
            <a:off x="8576776" y="1792558"/>
            <a:ext cx="3374199" cy="4071609"/>
          </a:xfrm>
          <a:prstGeom prst="rect">
            <a:avLst/>
          </a:prstGeom>
          <a:noFill/>
          <a:ln cap="flat" cmpd="sng" w="9525">
            <a:solidFill>
              <a:srgbClr val="B0E3E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 txBox="1"/>
          <p:nvPr/>
        </p:nvSpPr>
        <p:spPr>
          <a:xfrm>
            <a:off x="2606722" y="1"/>
            <a:ext cx="9444252" cy="5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1" i="0" lang="en-IN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Patient Management Workflow</a:t>
            </a:r>
            <a:endParaRPr/>
          </a:p>
        </p:txBody>
      </p:sp>
      <p:sp>
        <p:nvSpPr>
          <p:cNvPr id="242" name="Google Shape;242;p5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3" name="Google Shape;2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"/>
          <p:cNvSpPr/>
          <p:nvPr/>
        </p:nvSpPr>
        <p:spPr>
          <a:xfrm rot="-5400000">
            <a:off x="20061" y="1925784"/>
            <a:ext cx="1260000" cy="564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I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"/>
          <p:cNvSpPr/>
          <p:nvPr/>
        </p:nvSpPr>
        <p:spPr>
          <a:xfrm rot="-5400000">
            <a:off x="-449728" y="3918486"/>
            <a:ext cx="2178891" cy="5439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I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Module to be used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"/>
          <p:cNvSpPr/>
          <p:nvPr/>
        </p:nvSpPr>
        <p:spPr>
          <a:xfrm rot="-5400000">
            <a:off x="171717" y="5657980"/>
            <a:ext cx="936000" cy="5439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I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1614196" y="796101"/>
            <a:ext cx="382555" cy="3509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8" name="Google Shape;248;p5"/>
          <p:cNvSpPr/>
          <p:nvPr/>
        </p:nvSpPr>
        <p:spPr>
          <a:xfrm>
            <a:off x="3128865" y="796101"/>
            <a:ext cx="382555" cy="3509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9" name="Google Shape;249;p5"/>
          <p:cNvSpPr/>
          <p:nvPr/>
        </p:nvSpPr>
        <p:spPr>
          <a:xfrm>
            <a:off x="4671526" y="795491"/>
            <a:ext cx="382555" cy="3509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50" name="Google Shape;250;p5"/>
          <p:cNvSpPr/>
          <p:nvPr/>
        </p:nvSpPr>
        <p:spPr>
          <a:xfrm>
            <a:off x="6348668" y="795490"/>
            <a:ext cx="382555" cy="3509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51" name="Google Shape;251;p5"/>
          <p:cNvSpPr/>
          <p:nvPr/>
        </p:nvSpPr>
        <p:spPr>
          <a:xfrm>
            <a:off x="7891329" y="795490"/>
            <a:ext cx="382555" cy="3509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52" name="Google Shape;252;p5"/>
          <p:cNvSpPr/>
          <p:nvPr/>
        </p:nvSpPr>
        <p:spPr>
          <a:xfrm>
            <a:off x="9461982" y="795490"/>
            <a:ext cx="382555" cy="3509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53" name="Google Shape;253;p5"/>
          <p:cNvSpPr/>
          <p:nvPr/>
        </p:nvSpPr>
        <p:spPr>
          <a:xfrm>
            <a:off x="11032635" y="795490"/>
            <a:ext cx="382555" cy="3509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graphicFrame>
        <p:nvGraphicFramePr>
          <p:cNvPr id="254" name="Google Shape;254;p5"/>
          <p:cNvGraphicFramePr/>
          <p:nvPr/>
        </p:nvGraphicFramePr>
        <p:xfrm>
          <a:off x="1144721" y="160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{D693DFFF-A4AE-4807-89DC-085CC71B03E0}</a:tableStyleId>
              </a:tblPr>
              <a:tblGrid>
                <a:gridCol w="1465250"/>
              </a:tblGrid>
              <a:tr h="127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/>
                        <a:t>Identify a Presumptive or Confirmed case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>
                          <a:solidFill>
                            <a:srgbClr val="0070C0"/>
                          </a:solidFill>
                        </a:rPr>
                        <a:t>&lt;One time&gt;</a:t>
                      </a:r>
                      <a:endParaRPr sz="16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/>
                        <a:t>New Enrolment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5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/>
                        <a:t>PHI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5" name="Google Shape;255;p5"/>
          <p:cNvGraphicFramePr/>
          <p:nvPr/>
        </p:nvGraphicFramePr>
        <p:xfrm>
          <a:off x="2709271" y="160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{D693DFFF-A4AE-4807-89DC-085CC71B03E0}</a:tableStyleId>
              </a:tblPr>
              <a:tblGrid>
                <a:gridCol w="1499675"/>
              </a:tblGrid>
              <a:tr h="1482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/>
                        <a:t>Diagnosis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>
                          <a:solidFill>
                            <a:srgbClr val="0070C0"/>
                          </a:solidFill>
                        </a:rPr>
                        <a:t>&lt;One time&gt;</a:t>
                      </a:r>
                      <a:endParaRPr sz="16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/>
                        <a:t>Test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9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DMC or</a:t>
                      </a:r>
                      <a:r>
                        <a:rPr lang="en-IN" sz="1600"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 True</a:t>
                      </a:r>
                      <a:r>
                        <a:rPr lang="en-IN" sz="16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4"/>
                            </a:ext>
                          </a:extLst>
                        </a:rPr>
                        <a:t>N</a:t>
                      </a:r>
                      <a:r>
                        <a:rPr lang="en-IN" sz="1600">
                          <a:extLst>
                            <a:ext uri="http://customooxmlschemas.google.com/">
                              <go:slidesCustomData xmlns:go="http://customooxmlschemas.google.com/" textRoundtripDataId="5"/>
                            </a:ext>
                          </a:extLst>
                        </a:rPr>
                        <a:t>at</a:t>
                      </a:r>
                      <a:r>
                        <a:rPr lang="en-IN" sz="16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6"/>
                            </a:ext>
                          </a:extLst>
                        </a:rPr>
                        <a:t> or C</a:t>
                      </a:r>
                      <a:r>
                        <a:rPr lang="en-IN" sz="1600">
                          <a:extLst>
                            <a:ext uri="http://customooxmlschemas.google.com/">
                              <go:slidesCustomData xmlns:go="http://customooxmlschemas.google.com/" textRoundtripDataId="7"/>
                            </a:ext>
                          </a:extLst>
                        </a:rPr>
                        <a:t>BNAA</a:t>
                      </a:r>
                      <a:r>
                        <a:rPr lang="en-IN" sz="16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8"/>
                            </a:ext>
                          </a:extLst>
                        </a:rPr>
                        <a:t>T </a:t>
                      </a:r>
                      <a:r>
                        <a:rPr lang="en-IN" sz="1600">
                          <a:extLst>
                            <a:ext uri="http://customooxmlschemas.google.com/">
                              <go:slidesCustomData xmlns:go="http://customooxmlschemas.google.com/" textRoundtripDataId="9"/>
                            </a:ext>
                          </a:extLst>
                        </a:rPr>
                        <a:t>or C&amp;DST </a:t>
                      </a:r>
                      <a:r>
                        <a:rPr lang="en-IN" sz="16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10"/>
                            </a:ext>
                          </a:extLst>
                        </a:rPr>
                        <a:t>Lab</a:t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6" name="Google Shape;256;p5"/>
          <p:cNvGraphicFramePr/>
          <p:nvPr/>
        </p:nvGraphicFramePr>
        <p:xfrm>
          <a:off x="4308253" y="16122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{D693DFFF-A4AE-4807-89DC-085CC71B03E0}</a:tableStyleId>
              </a:tblPr>
              <a:tblGrid>
                <a:gridCol w="1499675"/>
              </a:tblGrid>
              <a:tr h="149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>
                          <a:latin typeface="Corbel"/>
                          <a:ea typeface="Corbel"/>
                          <a:cs typeface="Corbel"/>
                          <a:sym typeface="Corbel"/>
                        </a:rPr>
                        <a:t>Treatment initiation</a:t>
                      </a:r>
                      <a:endParaRPr sz="16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>
                          <a:solidFill>
                            <a:srgbClr val="0070C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&lt;One time&gt;</a:t>
                      </a:r>
                      <a:endParaRPr sz="1600" u="none" cap="none" strike="noStrike">
                        <a:solidFill>
                          <a:srgbClr val="0070C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8525">
                <a:tc>
                  <a:txBody>
                    <a:bodyPr/>
                    <a:lstStyle/>
                    <a:p>
                      <a:pPr indent="-17462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IN" sz="150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Treatment </a:t>
                      </a:r>
                      <a:endParaRPr sz="1300"/>
                    </a:p>
                    <a:p>
                      <a:pPr indent="-17462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IN" sz="1500">
                          <a:latin typeface="Corbel"/>
                          <a:ea typeface="Corbel"/>
                          <a:cs typeface="Corbel"/>
                          <a:sym typeface="Corbel"/>
                        </a:rPr>
                        <a:t>Dispensation</a:t>
                      </a:r>
                      <a:endParaRPr sz="1300"/>
                    </a:p>
                    <a:p>
                      <a:pPr indent="-17462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IN" sz="1500" u="none" cap="none" strike="noStrike">
                          <a:latin typeface="Corbel"/>
                          <a:ea typeface="Corbel"/>
                          <a:cs typeface="Corbel"/>
                          <a:sym typeface="Corbel"/>
                        </a:rPr>
                        <a:t>Contact Tracing</a:t>
                      </a:r>
                      <a:endParaRPr sz="1300"/>
                    </a:p>
                    <a:p>
                      <a:pPr indent="-17462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IN" sz="1500" u="none" cap="none" strike="noStrike">
                          <a:latin typeface="Corbel"/>
                          <a:ea typeface="Corbel"/>
                          <a:cs typeface="Corbel"/>
                          <a:sym typeface="Corbel"/>
                        </a:rPr>
                        <a:t>Comorbidity</a:t>
                      </a:r>
                      <a:endParaRPr sz="1300"/>
                    </a:p>
                    <a:p>
                      <a:pPr indent="-17462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IN" sz="1500">
                          <a:latin typeface="Corbel"/>
                          <a:ea typeface="Corbel"/>
                          <a:cs typeface="Corbel"/>
                          <a:sym typeface="Corbel"/>
                        </a:rPr>
                        <a:t>Adverse Event</a:t>
                      </a:r>
                      <a:endParaRPr sz="15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-17462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IN" sz="1500" u="none" cap="none" strike="noStrike">
                          <a:latin typeface="Corbel"/>
                          <a:ea typeface="Corbel"/>
                          <a:cs typeface="Corbel"/>
                          <a:sym typeface="Corbel"/>
                          <a:extLst>
                            <a:ext uri="http://customooxmlschemas.google.com/">
                              <go:slidesCustomData xmlns:go="http://customooxmlschemas.google.com/" textRoundtripDataId="11"/>
                            </a:ext>
                          </a:extLst>
                        </a:rPr>
                        <a:t>H</a:t>
                      </a:r>
                      <a:r>
                        <a:rPr lang="en-IN" sz="1500" u="none" cap="none" strike="noStrike">
                          <a:latin typeface="Corbel"/>
                          <a:ea typeface="Corbel"/>
                          <a:cs typeface="Corbel"/>
                          <a:sym typeface="Corbel"/>
                        </a:rPr>
                        <a:t>ealth Facilities</a:t>
                      </a:r>
                      <a:endParaRPr sz="1300"/>
                    </a:p>
                    <a:p>
                      <a:pPr indent="-17462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IN" sz="1500" u="none" cap="none" strike="noStrike">
                          <a:latin typeface="Corbel"/>
                          <a:ea typeface="Corbel"/>
                          <a:cs typeface="Corbel"/>
                          <a:sym typeface="Corbel"/>
                        </a:rPr>
                        <a:t>Engagement</a:t>
                      </a:r>
                      <a:endParaRPr sz="1300"/>
                    </a:p>
                    <a:p>
                      <a:pPr indent="-17462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IN" sz="1500" u="none" cap="none" strike="noStrike">
                          <a:latin typeface="Corbel"/>
                          <a:ea typeface="Corbel"/>
                          <a:cs typeface="Corbel"/>
                          <a:sym typeface="Corbel"/>
                        </a:rPr>
                        <a:t>Staff</a:t>
                      </a:r>
                      <a:endParaRPr sz="15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7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>
                          <a:latin typeface="Corbel"/>
                          <a:ea typeface="Corbel"/>
                          <a:cs typeface="Corbel"/>
                          <a:sym typeface="Corbel"/>
                        </a:rPr>
                        <a:t>PHI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7" name="Google Shape;257;p5"/>
          <p:cNvGraphicFramePr/>
          <p:nvPr/>
        </p:nvGraphicFramePr>
        <p:xfrm>
          <a:off x="5902729" y="16122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{D693DFFF-A4AE-4807-89DC-085CC71B03E0}</a:tableStyleId>
              </a:tblPr>
              <a:tblGrid>
                <a:gridCol w="1379325"/>
              </a:tblGrid>
              <a:tr h="154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/>
                        <a:t>Adherence Monitoring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>
                          <a:solidFill>
                            <a:srgbClr val="0070C0"/>
                          </a:solidFill>
                        </a:rPr>
                        <a:t>&lt;Continuous&gt;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9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/>
                        <a:t>Adherence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8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/>
                        <a:t>PHI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8" name="Google Shape;258;p5"/>
          <p:cNvGraphicFramePr/>
          <p:nvPr/>
        </p:nvGraphicFramePr>
        <p:xfrm>
          <a:off x="7395754" y="16122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{D693DFFF-A4AE-4807-89DC-085CC71B03E0}</a:tableStyleId>
              </a:tblPr>
              <a:tblGrid>
                <a:gridCol w="1379325"/>
              </a:tblGrid>
              <a:tr h="154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/>
                        <a:t>Follow up tests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>
                          <a:solidFill>
                            <a:srgbClr val="0070C0"/>
                          </a:solidFill>
                        </a:rPr>
                        <a:t>&lt;Multiple&gt;</a:t>
                      </a:r>
                      <a:endParaRPr sz="16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/>
                        <a:t>Test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8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/>
                        <a:t>PHI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9" name="Google Shape;259;p5"/>
          <p:cNvGraphicFramePr/>
          <p:nvPr/>
        </p:nvGraphicFramePr>
        <p:xfrm>
          <a:off x="8888779" y="16122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{D693DFFF-A4AE-4807-89DC-085CC71B03E0}</a:tableStyleId>
              </a:tblPr>
              <a:tblGrid>
                <a:gridCol w="1665150"/>
              </a:tblGrid>
              <a:tr h="1529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>
                          <a:latin typeface="Corbel"/>
                          <a:ea typeface="Corbel"/>
                          <a:cs typeface="Corbel"/>
                          <a:sym typeface="Corbel"/>
                        </a:rPr>
                        <a:t>Update Patient details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>
                          <a:solidFill>
                            <a:srgbClr val="0070C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&lt;As required&gt;</a:t>
                      </a:r>
                      <a:endParaRPr sz="1600" u="none" cap="none" strike="noStrike">
                        <a:solidFill>
                          <a:srgbClr val="0070C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000"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IN" sz="160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Treatment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IN" sz="1600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Dispensation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IN" sz="160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H</a:t>
                      </a:r>
                      <a:r>
                        <a:rPr lang="en-IN" sz="160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ealth Facilities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IN" sz="160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Engagement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IN" sz="160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Staff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-180975" lvl="0" marL="180975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IN" sz="1600" u="none" cap="none" strike="noStrik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Notes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>
                          <a:latin typeface="Corbel"/>
                          <a:ea typeface="Corbel"/>
                          <a:cs typeface="Corbel"/>
                          <a:sym typeface="Corbel"/>
                        </a:rPr>
                        <a:t>PHI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0" name="Google Shape;260;p5"/>
          <p:cNvGraphicFramePr/>
          <p:nvPr/>
        </p:nvGraphicFramePr>
        <p:xfrm>
          <a:off x="10667644" y="16122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{D693DFFF-A4AE-4807-89DC-085CC71B03E0}</a:tableStyleId>
              </a:tblPr>
              <a:tblGrid>
                <a:gridCol w="1305275"/>
              </a:tblGrid>
              <a:tr h="1529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/>
                        <a:t>Declare Outcome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>
                          <a:solidFill>
                            <a:srgbClr val="0070C0"/>
                          </a:solidFill>
                        </a:rPr>
                        <a:t>One time</a:t>
                      </a:r>
                      <a:endParaRPr sz="16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rbel"/>
                        <a:buNone/>
                      </a:pPr>
                      <a:r>
                        <a:rPr lang="en-IN" sz="1600" u="none" cap="none" strike="noStrike"/>
                        <a:t>Close case</a:t>
                      </a:r>
                      <a:endParaRPr/>
                    </a:p>
                    <a:p>
                      <a:pPr indent="0" lvl="0" marL="88900" marR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cap="none" strike="noStrike"/>
                        <a:t>PHI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61" name="Google Shape;261;p5"/>
          <p:cNvCxnSpPr/>
          <p:nvPr/>
        </p:nvCxnSpPr>
        <p:spPr>
          <a:xfrm>
            <a:off x="2162175" y="971550"/>
            <a:ext cx="75247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2" name="Google Shape;262;p5"/>
          <p:cNvCxnSpPr/>
          <p:nvPr/>
        </p:nvCxnSpPr>
        <p:spPr>
          <a:xfrm>
            <a:off x="3714750" y="971550"/>
            <a:ext cx="75247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3" name="Google Shape;263;p5"/>
          <p:cNvCxnSpPr/>
          <p:nvPr/>
        </p:nvCxnSpPr>
        <p:spPr>
          <a:xfrm>
            <a:off x="5343525" y="971550"/>
            <a:ext cx="75247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4" name="Google Shape;264;p5"/>
          <p:cNvCxnSpPr/>
          <p:nvPr/>
        </p:nvCxnSpPr>
        <p:spPr>
          <a:xfrm>
            <a:off x="6986179" y="971550"/>
            <a:ext cx="75247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5" name="Google Shape;265;p5"/>
          <p:cNvCxnSpPr/>
          <p:nvPr/>
        </p:nvCxnSpPr>
        <p:spPr>
          <a:xfrm>
            <a:off x="8512541" y="971550"/>
            <a:ext cx="75247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6" name="Google Shape;266;p5"/>
          <p:cNvCxnSpPr/>
          <p:nvPr/>
        </p:nvCxnSpPr>
        <p:spPr>
          <a:xfrm>
            <a:off x="10086975" y="962025"/>
            <a:ext cx="75247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2" name="Google Shape;2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6"/>
          <p:cNvSpPr txBox="1"/>
          <p:nvPr/>
        </p:nvSpPr>
        <p:spPr>
          <a:xfrm>
            <a:off x="2653748" y="76523"/>
            <a:ext cx="95382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b="1" i="0" lang="en-IN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Auto calculation of patient status during patient lifecycle</a:t>
            </a:r>
            <a:endParaRPr/>
          </a:p>
        </p:txBody>
      </p:sp>
      <p:sp>
        <p:nvSpPr>
          <p:cNvPr id="274" name="Google Shape;274;p6"/>
          <p:cNvSpPr/>
          <p:nvPr/>
        </p:nvSpPr>
        <p:spPr>
          <a:xfrm>
            <a:off x="4928242" y="1763316"/>
            <a:ext cx="3096000" cy="324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New Enrollment</a:t>
            </a:r>
            <a:endParaRPr/>
          </a:p>
        </p:txBody>
      </p:sp>
      <p:sp>
        <p:nvSpPr>
          <p:cNvPr id="275" name="Google Shape;275;p6"/>
          <p:cNvSpPr/>
          <p:nvPr/>
        </p:nvSpPr>
        <p:spPr>
          <a:xfrm>
            <a:off x="4002598" y="1736759"/>
            <a:ext cx="864000" cy="3600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Step 1 </a:t>
            </a:r>
            <a:endParaRPr/>
          </a:p>
        </p:txBody>
      </p:sp>
      <p:sp>
        <p:nvSpPr>
          <p:cNvPr id="276" name="Google Shape;276;p6"/>
          <p:cNvSpPr txBox="1"/>
          <p:nvPr/>
        </p:nvSpPr>
        <p:spPr>
          <a:xfrm>
            <a:off x="8648051" y="1768511"/>
            <a:ext cx="30827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rbel"/>
              <a:buNone/>
            </a:pPr>
            <a:r>
              <a:rPr b="1" i="0" lang="en-IN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Presumptive (Open)</a:t>
            </a:r>
            <a:endParaRPr/>
          </a:p>
        </p:txBody>
      </p:sp>
      <p:sp>
        <p:nvSpPr>
          <p:cNvPr id="277" name="Google Shape;277;p6"/>
          <p:cNvSpPr/>
          <p:nvPr/>
        </p:nvSpPr>
        <p:spPr>
          <a:xfrm>
            <a:off x="4928242" y="2694936"/>
            <a:ext cx="3096000" cy="324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rbel"/>
              <a:buNone/>
            </a:pPr>
            <a:r>
              <a:rPr b="1" i="0" lang="en-IN" sz="18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Negative</a:t>
            </a:r>
            <a:r>
              <a:rPr b="0" i="0" lang="en-IN" sz="1800" u="none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diagnostic test result</a:t>
            </a:r>
            <a:endParaRPr/>
          </a:p>
        </p:txBody>
      </p:sp>
      <p:sp>
        <p:nvSpPr>
          <p:cNvPr id="278" name="Google Shape;278;p6"/>
          <p:cNvSpPr/>
          <p:nvPr/>
        </p:nvSpPr>
        <p:spPr>
          <a:xfrm>
            <a:off x="4002598" y="2672631"/>
            <a:ext cx="864000" cy="3600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Step 2a </a:t>
            </a:r>
            <a:endParaRPr/>
          </a:p>
        </p:txBody>
      </p:sp>
      <p:sp>
        <p:nvSpPr>
          <p:cNvPr id="279" name="Google Shape;279;p6"/>
          <p:cNvSpPr txBox="1"/>
          <p:nvPr/>
        </p:nvSpPr>
        <p:spPr>
          <a:xfrm>
            <a:off x="8648051" y="2681765"/>
            <a:ext cx="22497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rbel"/>
              <a:buNone/>
            </a:pPr>
            <a:r>
              <a:rPr b="1" i="0" lang="en-IN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TB Not Diagnosed</a:t>
            </a:r>
            <a:endParaRPr/>
          </a:p>
        </p:txBody>
      </p:sp>
      <p:cxnSp>
        <p:nvCxnSpPr>
          <p:cNvPr id="280" name="Google Shape;280;p6"/>
          <p:cNvCxnSpPr/>
          <p:nvPr/>
        </p:nvCxnSpPr>
        <p:spPr>
          <a:xfrm>
            <a:off x="4434598" y="2175049"/>
            <a:ext cx="0" cy="396000"/>
          </a:xfrm>
          <a:prstGeom prst="straightConnector1">
            <a:avLst/>
          </a:prstGeom>
          <a:noFill/>
          <a:ln cap="flat" cmpd="sng" w="38100">
            <a:solidFill>
              <a:srgbClr val="FE7A1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1" name="Google Shape;281;p6"/>
          <p:cNvSpPr/>
          <p:nvPr/>
        </p:nvSpPr>
        <p:spPr>
          <a:xfrm>
            <a:off x="4928242" y="3639466"/>
            <a:ext cx="3096000" cy="324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orbel"/>
              <a:buNone/>
            </a:pPr>
            <a:r>
              <a:rPr b="1" i="0" lang="en-IN" sz="1800" u="none" cap="none" strike="noStrike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Positive</a:t>
            </a: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diagnostic test result</a:t>
            </a:r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4002598" y="3618777"/>
            <a:ext cx="864000" cy="3600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Step 2b </a:t>
            </a:r>
            <a:endParaRPr/>
          </a:p>
        </p:txBody>
      </p:sp>
      <p:sp>
        <p:nvSpPr>
          <p:cNvPr id="283" name="Google Shape;283;p6"/>
          <p:cNvSpPr txBox="1"/>
          <p:nvPr/>
        </p:nvSpPr>
        <p:spPr>
          <a:xfrm>
            <a:off x="8648051" y="3484267"/>
            <a:ext cx="24650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Diagnosed but pending Treatment </a:t>
            </a:r>
            <a:r>
              <a:rPr b="1" lang="en-IN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(Notified) </a:t>
            </a:r>
            <a:endParaRPr b="1" i="0" sz="16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84" name="Google Shape;284;p6"/>
          <p:cNvCxnSpPr/>
          <p:nvPr/>
        </p:nvCxnSpPr>
        <p:spPr>
          <a:xfrm>
            <a:off x="4411323" y="3136605"/>
            <a:ext cx="0" cy="396000"/>
          </a:xfrm>
          <a:prstGeom prst="straightConnector1">
            <a:avLst/>
          </a:prstGeom>
          <a:noFill/>
          <a:ln cap="flat" cmpd="sng" w="38100">
            <a:solidFill>
              <a:srgbClr val="FE7A1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5" name="Google Shape;285;p6"/>
          <p:cNvSpPr/>
          <p:nvPr/>
        </p:nvSpPr>
        <p:spPr>
          <a:xfrm>
            <a:off x="4928242" y="4604544"/>
            <a:ext cx="3096000" cy="324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Treatment Initiation</a:t>
            </a:r>
            <a:endParaRPr/>
          </a:p>
        </p:txBody>
      </p:sp>
      <p:sp>
        <p:nvSpPr>
          <p:cNvPr id="286" name="Google Shape;286;p6"/>
          <p:cNvSpPr/>
          <p:nvPr/>
        </p:nvSpPr>
        <p:spPr>
          <a:xfrm>
            <a:off x="4002598" y="4585471"/>
            <a:ext cx="864000" cy="3600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Step 3 </a:t>
            </a:r>
            <a:endParaRPr/>
          </a:p>
        </p:txBody>
      </p:sp>
      <p:sp>
        <p:nvSpPr>
          <p:cNvPr id="287" name="Google Shape;287;p6"/>
          <p:cNvSpPr txBox="1"/>
          <p:nvPr/>
        </p:nvSpPr>
        <p:spPr>
          <a:xfrm>
            <a:off x="8657016" y="4678835"/>
            <a:ext cx="30827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rbel"/>
              <a:buNone/>
            </a:pPr>
            <a:r>
              <a:rPr b="1" i="0" lang="en-IN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On Treatment (Notified)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</a:pPr>
            <a:r>
              <a:rPr b="1" lang="en-IN"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Note: For Private Patients one can directly start treatment without adding tests.</a:t>
            </a:r>
            <a:endParaRPr b="1" i="0" sz="12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88" name="Google Shape;288;p6"/>
          <p:cNvCxnSpPr/>
          <p:nvPr/>
        </p:nvCxnSpPr>
        <p:spPr>
          <a:xfrm>
            <a:off x="4407115" y="4131535"/>
            <a:ext cx="0" cy="396000"/>
          </a:xfrm>
          <a:prstGeom prst="straightConnector1">
            <a:avLst/>
          </a:prstGeom>
          <a:noFill/>
          <a:ln cap="flat" cmpd="sng" w="38100">
            <a:solidFill>
              <a:srgbClr val="FE7A1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9" name="Google Shape;289;p6"/>
          <p:cNvSpPr/>
          <p:nvPr/>
        </p:nvSpPr>
        <p:spPr>
          <a:xfrm>
            <a:off x="4928242" y="5549633"/>
            <a:ext cx="3096000" cy="324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Outcome Assigned</a:t>
            </a:r>
            <a:endParaRPr/>
          </a:p>
        </p:txBody>
      </p:sp>
      <p:sp>
        <p:nvSpPr>
          <p:cNvPr id="290" name="Google Shape;290;p6"/>
          <p:cNvSpPr/>
          <p:nvPr/>
        </p:nvSpPr>
        <p:spPr>
          <a:xfrm>
            <a:off x="4002598" y="5552166"/>
            <a:ext cx="864000" cy="360000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Step 4 </a:t>
            </a:r>
            <a:endParaRPr/>
          </a:p>
        </p:txBody>
      </p:sp>
      <p:sp>
        <p:nvSpPr>
          <p:cNvPr id="291" name="Google Shape;291;p6"/>
          <p:cNvSpPr txBox="1"/>
          <p:nvPr/>
        </p:nvSpPr>
        <p:spPr>
          <a:xfrm>
            <a:off x="8648051" y="5665454"/>
            <a:ext cx="30827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rbel"/>
              <a:buNone/>
            </a:pPr>
            <a:r>
              <a:rPr b="1" i="0" lang="en-IN" sz="1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Outcome Assigned (Notified)</a:t>
            </a:r>
            <a:endParaRPr/>
          </a:p>
        </p:txBody>
      </p:sp>
      <p:cxnSp>
        <p:nvCxnSpPr>
          <p:cNvPr id="292" name="Google Shape;292;p6"/>
          <p:cNvCxnSpPr/>
          <p:nvPr/>
        </p:nvCxnSpPr>
        <p:spPr>
          <a:xfrm>
            <a:off x="4407115" y="5088495"/>
            <a:ext cx="0" cy="396000"/>
          </a:xfrm>
          <a:prstGeom prst="straightConnector1">
            <a:avLst/>
          </a:prstGeom>
          <a:noFill/>
          <a:ln cap="flat" cmpd="sng" w="38100">
            <a:solidFill>
              <a:srgbClr val="FE7A1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3" name="Google Shape;293;p6"/>
          <p:cNvSpPr/>
          <p:nvPr/>
        </p:nvSpPr>
        <p:spPr>
          <a:xfrm>
            <a:off x="424866" y="2118023"/>
            <a:ext cx="2268000" cy="2268000"/>
          </a:xfrm>
          <a:prstGeom prst="ellipse">
            <a:avLst/>
          </a:prstGeom>
          <a:solidFill>
            <a:schemeClr val="accent1"/>
          </a:solidFill>
          <a:ln cap="flat" cmpd="sng" w="10775">
            <a:solidFill>
              <a:srgbClr val="2E8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4" name="Google Shape;294;p6"/>
          <p:cNvSpPr/>
          <p:nvPr/>
        </p:nvSpPr>
        <p:spPr>
          <a:xfrm>
            <a:off x="658866" y="2354514"/>
            <a:ext cx="1800000" cy="1800000"/>
          </a:xfrm>
          <a:prstGeom prst="ellipse">
            <a:avLst/>
          </a:prstGeom>
          <a:solidFill>
            <a:srgbClr val="0099FF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734719" y="2424023"/>
            <a:ext cx="1656000" cy="1656000"/>
          </a:xfrm>
          <a:prstGeom prst="ellipse">
            <a:avLst/>
          </a:prstGeom>
          <a:solidFill>
            <a:srgbClr val="D8D8D8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37" y="2634564"/>
            <a:ext cx="1051547" cy="102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399628" y="2933627"/>
            <a:ext cx="952913" cy="93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6"/>
          <p:cNvSpPr txBox="1"/>
          <p:nvPr/>
        </p:nvSpPr>
        <p:spPr>
          <a:xfrm>
            <a:off x="444667" y="4503808"/>
            <a:ext cx="19460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rPr b="0" i="0" lang="en-IN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Patient treatment life cycle</a:t>
            </a:r>
            <a:endParaRPr/>
          </a:p>
        </p:txBody>
      </p:sp>
      <p:cxnSp>
        <p:nvCxnSpPr>
          <p:cNvPr id="299" name="Google Shape;299;p6"/>
          <p:cNvCxnSpPr/>
          <p:nvPr/>
        </p:nvCxnSpPr>
        <p:spPr>
          <a:xfrm flipH="1">
            <a:off x="3180750" y="1387443"/>
            <a:ext cx="30822" cy="485392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00" name="Google Shape;300;p6"/>
          <p:cNvCxnSpPr/>
          <p:nvPr/>
        </p:nvCxnSpPr>
        <p:spPr>
          <a:xfrm>
            <a:off x="3267911" y="1397382"/>
            <a:ext cx="423873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01" name="Google Shape;301;p6"/>
          <p:cNvCxnSpPr/>
          <p:nvPr/>
        </p:nvCxnSpPr>
        <p:spPr>
          <a:xfrm>
            <a:off x="3232120" y="6229478"/>
            <a:ext cx="423873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02" name="Google Shape;302;p6"/>
          <p:cNvGrpSpPr/>
          <p:nvPr/>
        </p:nvGrpSpPr>
        <p:grpSpPr>
          <a:xfrm>
            <a:off x="8648051" y="965419"/>
            <a:ext cx="2664000" cy="468000"/>
            <a:chOff x="8648051" y="965419"/>
            <a:chExt cx="2664000" cy="468000"/>
          </a:xfrm>
        </p:grpSpPr>
        <p:sp>
          <p:nvSpPr>
            <p:cNvPr id="303" name="Google Shape;303;p6"/>
            <p:cNvSpPr/>
            <p:nvPr/>
          </p:nvSpPr>
          <p:spPr>
            <a:xfrm>
              <a:off x="8648051" y="1039231"/>
              <a:ext cx="2664000" cy="381382"/>
            </a:xfrm>
            <a:prstGeom prst="striped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9055100" y="965419"/>
              <a:ext cx="1224000" cy="4680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orbel"/>
                <a:buNone/>
              </a:pPr>
              <a:r>
                <a:rPr b="1" i="0" lang="en-IN" sz="18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Status</a:t>
              </a:r>
              <a:endParaRPr/>
            </a:p>
          </p:txBody>
        </p:sp>
      </p:grpSp>
      <p:sp>
        <p:nvSpPr>
          <p:cNvPr id="305" name="Google Shape;305;p6"/>
          <p:cNvSpPr/>
          <p:nvPr/>
        </p:nvSpPr>
        <p:spPr>
          <a:xfrm>
            <a:off x="4812953" y="1012720"/>
            <a:ext cx="1663289" cy="40789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0775">
            <a:solidFill>
              <a:srgbClr val="2E8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b="1" i="0" lang="en-IN" sz="1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Action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11" name="Google Shape;3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7"/>
          <p:cNvSpPr txBox="1"/>
          <p:nvPr>
            <p:ph type="title"/>
          </p:nvPr>
        </p:nvSpPr>
        <p:spPr>
          <a:xfrm>
            <a:off x="252919" y="1123837"/>
            <a:ext cx="29601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IN"/>
              <a:t>Ni-kshay 2.0 technical support</a:t>
            </a:r>
            <a:endParaRPr/>
          </a:p>
        </p:txBody>
      </p:sp>
      <p:sp>
        <p:nvSpPr>
          <p:cNvPr id="313" name="Google Shape;313;p7"/>
          <p:cNvSpPr txBox="1"/>
          <p:nvPr/>
        </p:nvSpPr>
        <p:spPr>
          <a:xfrm>
            <a:off x="3930257" y="780589"/>
            <a:ext cx="7677543" cy="5334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44500" lvl="1" marL="44450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0099FF"/>
              </a:buClr>
              <a:buSzPts val="1680"/>
              <a:buFont typeface="Arial"/>
              <a:buChar char="►"/>
            </a:pPr>
            <a:r>
              <a:rPr b="0" i="0" lang="en-IN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If users have a query or face any issue while using the Application, they can either Call Ni-kshay Sampark at </a:t>
            </a:r>
            <a:r>
              <a:rPr b="1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1800 11 6666.</a:t>
            </a:r>
            <a:endParaRPr/>
          </a:p>
          <a:p>
            <a:pPr indent="-444500" lvl="1" marL="44450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0099FF"/>
              </a:buClr>
              <a:buSzPts val="1680"/>
              <a:buFont typeface="Arial"/>
              <a:buChar char="►"/>
            </a:pPr>
            <a:r>
              <a:rPr b="0" i="0" lang="en-IN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Users can also log a SERVICE Request using the “Ask for Help” option on the Ni-kshay Website.</a:t>
            </a:r>
            <a:endParaRPr/>
          </a:p>
          <a:p>
            <a:pPr indent="-444500" lvl="1" marL="44450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0099FF"/>
              </a:buClr>
              <a:buSzPts val="1680"/>
              <a:buFont typeface="Arial"/>
              <a:buChar char="►"/>
            </a:pPr>
            <a:r>
              <a:rPr b="0" i="0" lang="en-IN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 resolve your queries, please review the latest training material on the Ni-kshay Website</a:t>
            </a:r>
            <a:r>
              <a:rPr b="1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64490" lvl="2" marL="901700" marR="0" rtl="0" algn="l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rgbClr val="0099FF"/>
              </a:buClr>
              <a:buSzPts val="126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b="1" i="0" lang="en-IN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Categories </a:t>
            </a:r>
            <a:r>
              <a:rPr b="1" lang="en-IN"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 “Ask for Help”</a:t>
            </a:r>
            <a:endParaRPr b="1" i="0" sz="2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320" name="Google Shape;320;p8"/>
          <p:cNvGraphicFramePr/>
          <p:nvPr/>
        </p:nvGraphicFramePr>
        <p:xfrm>
          <a:off x="469733" y="10490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{2959334C-50D2-4886-8E2B-232566145EC4}</a:tableStyleId>
              </a:tblPr>
              <a:tblGrid>
                <a:gridCol w="2006775"/>
                <a:gridCol w="4813300"/>
                <a:gridCol w="4119400"/>
              </a:tblGrid>
              <a:tr h="452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cap="none" strike="noStrike"/>
                        <a:t>Subcategory</a:t>
                      </a:r>
                      <a:endParaRPr/>
                    </a:p>
                  </a:txBody>
                  <a:tcPr marT="60950" marB="60950" marR="91450" marL="9145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cap="none" strike="noStrike"/>
                        <a:t>Definition</a:t>
                      </a:r>
                      <a:endParaRPr/>
                    </a:p>
                  </a:txBody>
                  <a:tcPr marT="60950" marB="60950" marR="91450" marL="9145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cap="none" strike="noStrike"/>
                        <a:t>Example</a:t>
                      </a:r>
                      <a:endParaRPr/>
                    </a:p>
                  </a:txBody>
                  <a:tcPr marT="60950" marB="60950" marR="91450" marL="91450" anchor="ctr"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1" name="Google Shape;321;p8"/>
          <p:cNvGraphicFramePr/>
          <p:nvPr/>
        </p:nvGraphicFramePr>
        <p:xfrm>
          <a:off x="469733" y="16814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{93A70739-64D4-4C86-AC3C-6227A02B8A22}</a:tableStyleId>
              </a:tblPr>
              <a:tblGrid>
                <a:gridCol w="2032175"/>
                <a:gridCol w="4724400"/>
                <a:gridCol w="4182900"/>
              </a:tblGrid>
              <a:tr h="91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en-IN" sz="1800" u="none" cap="none" strike="noStrike"/>
                        <a:t>Help with application Training</a:t>
                      </a:r>
                      <a:endParaRPr b="1" sz="1800" u="none" cap="none" strike="noStrike"/>
                    </a:p>
                  </a:txBody>
                  <a:tcPr marT="60950" marB="60950" marR="91450" marL="91450" anchor="ctr">
                    <a:lnL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cap="none" strike="noStrike"/>
                        <a:t>Queries on Ni-kshay arising out of knowledge gaps. A user is not requesting a new feature nor is raising a defect in the system</a:t>
                      </a:r>
                      <a:endParaRPr sz="1800"/>
                    </a:p>
                  </a:txBody>
                  <a:tcPr marT="60950" marB="60950" marR="91450" marL="91450" anchor="ctr">
                    <a:lnL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Char char="-"/>
                      </a:pPr>
                      <a:r>
                        <a:rPr lang="en-IN" sz="1800"/>
                        <a:t>How do I check patient</a:t>
                      </a:r>
                      <a:r>
                        <a:rPr lang="en-IN" sz="1800"/>
                        <a:t> data?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Char char="-"/>
                      </a:pPr>
                      <a:r>
                        <a:rPr lang="en-IN" sz="1800"/>
                        <a:t>Where can I monitor adherence?</a:t>
                      </a:r>
                      <a:endParaRPr sz="1800"/>
                    </a:p>
                  </a:txBody>
                  <a:tcPr marT="60950" marB="60950" marR="91450" marL="91450" anchor="ctr">
                    <a:lnL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2" name="Google Shape;322;p8"/>
          <p:cNvGraphicFramePr/>
          <p:nvPr/>
        </p:nvGraphicFramePr>
        <p:xfrm>
          <a:off x="469733" y="30687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{93A70739-64D4-4C86-AC3C-6227A02B8A22}</a:tableStyleId>
              </a:tblPr>
              <a:tblGrid>
                <a:gridCol w="1943275"/>
                <a:gridCol w="4851400"/>
                <a:gridCol w="4144800"/>
              </a:tblGrid>
              <a:tr h="90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System Issues/Bug</a:t>
                      </a:r>
                      <a:endParaRPr b="1" sz="1800"/>
                    </a:p>
                  </a:txBody>
                  <a:tcPr marT="60950" marB="60950" marR="91450" marL="91450" anchor="ctr">
                    <a:lnL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Any issue that refrains</a:t>
                      </a:r>
                      <a:r>
                        <a:rPr lang="en-IN" sz="1800"/>
                        <a:t> a user from using the system or its function in accordance with the current requirements</a:t>
                      </a:r>
                      <a:endParaRPr sz="1800"/>
                    </a:p>
                  </a:txBody>
                  <a:tcPr marT="60950" marB="60950" marR="91450" marL="91450" anchor="ctr">
                    <a:lnL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Char char="-"/>
                      </a:pPr>
                      <a:r>
                        <a:rPr lang="en-IN" sz="1800"/>
                        <a:t>Workflows not working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Char char="-"/>
                      </a:pPr>
                      <a:r>
                        <a:rPr lang="en-IN" sz="1800"/>
                        <a:t>Dashboard showing incorrect data</a:t>
                      </a:r>
                      <a:endParaRPr/>
                    </a:p>
                  </a:txBody>
                  <a:tcPr marT="60950" marB="60950" marR="91450" marL="91450" anchor="ctr">
                    <a:lnL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3" name="Google Shape;323;p8"/>
          <p:cNvGraphicFramePr/>
          <p:nvPr/>
        </p:nvGraphicFramePr>
        <p:xfrm>
          <a:off x="469733" y="45154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{93A70739-64D4-4C86-AC3C-6227A02B8A22}</a:tableStyleId>
              </a:tblPr>
              <a:tblGrid>
                <a:gridCol w="1905175"/>
                <a:gridCol w="4902200"/>
                <a:gridCol w="4132100"/>
              </a:tblGrid>
              <a:tr h="67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Feature Request</a:t>
                      </a:r>
                      <a:endParaRPr b="1" sz="1800"/>
                    </a:p>
                  </a:txBody>
                  <a:tcPr marT="60950" marB="60950" marR="91450" marL="91450" anchor="ctr">
                    <a:lnL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Any change to an existing</a:t>
                      </a:r>
                      <a:r>
                        <a:rPr lang="en-IN" sz="1800"/>
                        <a:t> functionality or an additional of a new functionality when compared to current requirements</a:t>
                      </a:r>
                      <a:endParaRPr sz="1800"/>
                    </a:p>
                  </a:txBody>
                  <a:tcPr marT="60950" marB="60950" marR="91450" marL="91450" anchor="ctr">
                    <a:lnL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Char char="-"/>
                      </a:pPr>
                      <a:r>
                        <a:rPr lang="en-IN" sz="1800"/>
                        <a:t>Ability to customize notifications on the system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Char char="-"/>
                      </a:pPr>
                      <a:r>
                        <a:rPr lang="en-IN" sz="1800"/>
                        <a:t>Add additional data fields                 </a:t>
                      </a:r>
                      <a:endParaRPr sz="1800"/>
                    </a:p>
                  </a:txBody>
                  <a:tcPr marT="60950" marB="60950" marR="91450" marL="91450" anchor="ctr">
                    <a:lnL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F8F8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24" y="-34227"/>
            <a:ext cx="2134042" cy="81481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9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b="1" i="0" lang="en-IN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Log in into Service Request Portal</a:t>
            </a:r>
            <a:endParaRPr b="1" i="0" sz="2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30" name="Google Shape;33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024" y="1193800"/>
            <a:ext cx="11735076" cy="534669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9"/>
          <p:cNvSpPr/>
          <p:nvPr/>
        </p:nvSpPr>
        <p:spPr>
          <a:xfrm>
            <a:off x="3467100" y="3318600"/>
            <a:ext cx="5143500" cy="2345600"/>
          </a:xfrm>
          <a:prstGeom prst="rect">
            <a:avLst/>
          </a:prstGeom>
          <a:noFill/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1176201" y="3707149"/>
            <a:ext cx="1577653" cy="523220"/>
          </a:xfrm>
          <a:prstGeom prst="wedgeRectCallout">
            <a:avLst>
              <a:gd fmla="val 93885" name="adj1"/>
              <a:gd fmla="val 105323" name="adj2"/>
            </a:avLst>
          </a:prstGeom>
          <a:noFill/>
          <a:ln cap="flat" cmpd="sng" w="28575">
            <a:solidFill>
              <a:srgbClr val="FE7A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</a:pPr>
            <a:r>
              <a:rPr b="0" i="0" lang="en-IN" sz="1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Sub categories of Service Request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2022-05-20T03:12:21Z</dcterms:created>
  <dc:creator>sudarshan saggu</dc:creator>
</cp:coreProperties>
</file>