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0"/>
  </p:notesMasterIdLst>
  <p:sldIdLst>
    <p:sldId id="256" r:id="rId3"/>
    <p:sldId id="258" r:id="rId4"/>
    <p:sldId id="278" r:id="rId5"/>
    <p:sldId id="260" r:id="rId6"/>
    <p:sldId id="273" r:id="rId7"/>
    <p:sldId id="274" r:id="rId8"/>
    <p:sldId id="275" r:id="rId9"/>
    <p:sldId id="276" r:id="rId10"/>
    <p:sldId id="277" r:id="rId11"/>
    <p:sldId id="280" r:id="rId12"/>
    <p:sldId id="279" r:id="rId13"/>
    <p:sldId id="281" r:id="rId14"/>
    <p:sldId id="282" r:id="rId15"/>
    <p:sldId id="283" r:id="rId16"/>
    <p:sldId id="284" r:id="rId17"/>
    <p:sldId id="285" r:id="rId18"/>
    <p:sldId id="271"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1315B6B-BCF6-499F-97B2-E6B070F081E9}">
          <p14:sldIdLst>
            <p14:sldId id="256"/>
            <p14:sldId id="258"/>
          </p14:sldIdLst>
        </p14:section>
        <p14:section name="Enroll Family Caregiver" id="{2BC5B800-081B-4053-A00C-0E551203069B}">
          <p14:sldIdLst>
            <p14:sldId id="278"/>
            <p14:sldId id="260"/>
            <p14:sldId id="273"/>
            <p14:sldId id="274"/>
            <p14:sldId id="275"/>
            <p14:sldId id="276"/>
            <p14:sldId id="277"/>
            <p14:sldId id="280"/>
          </p14:sldIdLst>
        </p14:section>
        <p14:section name="Link Patients" id="{A9C0F9D6-4A55-41BD-B46F-2BC21FC3F169}">
          <p14:sldIdLst>
            <p14:sldId id="279"/>
            <p14:sldId id="281"/>
            <p14:sldId id="282"/>
            <p14:sldId id="283"/>
            <p14:sldId id="284"/>
            <p14:sldId id="285"/>
            <p14:sldId id="271"/>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0CseALFYW5TFpzHS0nYZVYYyK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5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4" name="Google Shape;1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385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842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041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020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12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94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711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994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565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909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bb29ef2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127bb29ef2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3709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7"/>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1" name="Google Shape;21;p1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22" name="Google Shape;22;p1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23" name="Google Shape;23;p1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2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8"/>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9" name="Google Shape;89;p2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90" name="Google Shape;90;p2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91" name="Google Shape;91;p2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2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9"/>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9"/>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6" name="Google Shape;96;p2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97" name="Google Shape;97;p2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98" name="Google Shape;98;p2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2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109"/>
        <p:cNvGrpSpPr/>
        <p:nvPr/>
      </p:nvGrpSpPr>
      <p:grpSpPr>
        <a:xfrm>
          <a:off x="0" y="0"/>
          <a:ext cx="0" cy="0"/>
          <a:chOff x="0" y="0"/>
          <a:chExt cx="0" cy="0"/>
        </a:xfrm>
      </p:grpSpPr>
      <p:sp>
        <p:nvSpPr>
          <p:cNvPr id="110" name="Google Shape;110;p19"/>
          <p:cNvSpPr txBox="1">
            <a:spLocks noGrp="1"/>
          </p:cNvSpPr>
          <p:nvPr>
            <p:ph type="body" idx="1"/>
          </p:nvPr>
        </p:nvSpPr>
        <p:spPr>
          <a:xfrm>
            <a:off x="486837" y="1718735"/>
            <a:ext cx="11106151" cy="4519084"/>
          </a:xfrm>
          <a:prstGeom prst="rect">
            <a:avLst/>
          </a:prstGeom>
          <a:noFill/>
          <a:ln>
            <a:noFill/>
          </a:ln>
        </p:spPr>
        <p:txBody>
          <a:bodyPr spcFirstLastPara="1" wrap="square" lIns="91425" tIns="45700" rIns="91425" bIns="45700" anchor="ctr" anchorCtr="0">
            <a:normAutofit/>
          </a:bodyPr>
          <a:lstStyle>
            <a:lvl1pPr marL="457200" lvl="0" indent="-347154" algn="l">
              <a:lnSpc>
                <a:spcPct val="90000"/>
              </a:lnSpc>
              <a:spcBef>
                <a:spcPts val="800"/>
              </a:spcBef>
              <a:spcAft>
                <a:spcPts val="0"/>
              </a:spcAft>
              <a:buSzPts val="1867"/>
              <a:buChar char="●"/>
              <a:defRPr sz="1867" b="0"/>
            </a:lvl1pPr>
            <a:lvl2pPr marL="914400" lvl="1" indent="-338645" algn="l">
              <a:lnSpc>
                <a:spcPct val="90000"/>
              </a:lnSpc>
              <a:spcBef>
                <a:spcPts val="800"/>
              </a:spcBef>
              <a:spcAft>
                <a:spcPts val="0"/>
              </a:spcAft>
              <a:buClr>
                <a:srgbClr val="6C8C1A"/>
              </a:buClr>
              <a:buSzPts val="1733"/>
              <a:buFont typeface="Noto Sans Symbols"/>
              <a:buChar char="▪"/>
              <a:defRPr sz="1733"/>
            </a:lvl2pPr>
            <a:lvl3pPr marL="1371600" lvl="2" indent="-330200" algn="l">
              <a:lnSpc>
                <a:spcPct val="90000"/>
              </a:lnSpc>
              <a:spcBef>
                <a:spcPts val="800"/>
              </a:spcBef>
              <a:spcAft>
                <a:spcPts val="0"/>
              </a:spcAft>
              <a:buClr>
                <a:srgbClr val="3086AB"/>
              </a:buClr>
              <a:buSzPts val="1600"/>
              <a:buFont typeface="Arial"/>
              <a:buChar char="•"/>
              <a:defRPr sz="1600"/>
            </a:lvl3pPr>
            <a:lvl4pPr marL="1828800" lvl="3" indent="-317500" algn="l">
              <a:lnSpc>
                <a:spcPct val="90000"/>
              </a:lnSpc>
              <a:spcBef>
                <a:spcPts val="800"/>
              </a:spcBef>
              <a:spcAft>
                <a:spcPts val="0"/>
              </a:spcAft>
              <a:buSzPts val="1400"/>
              <a:buFont typeface="Arial"/>
              <a:buChar char="-"/>
              <a:defRPr/>
            </a:lvl4pPr>
            <a:lvl5pPr marL="2286000" lvl="4" indent="-317500" algn="l">
              <a:lnSpc>
                <a:spcPct val="90000"/>
              </a:lnSpc>
              <a:spcBef>
                <a:spcPts val="800"/>
              </a:spcBef>
              <a:spcAft>
                <a:spcPts val="0"/>
              </a:spcAft>
              <a:buSzPts val="14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1" name="Google Shape;111;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12" name="Google Shape;112;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9"/>
          <p:cNvSpPr txBox="1">
            <a:spLocks noGrp="1"/>
          </p:cNvSpPr>
          <p:nvPr>
            <p:ph type="title"/>
          </p:nvPr>
        </p:nvSpPr>
        <p:spPr>
          <a:xfrm>
            <a:off x="486837" y="646262"/>
            <a:ext cx="11106151" cy="69757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0"/>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117" name="Google Shape;117;p3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18" name="Google Shape;118;p3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19" name="Google Shape;119;p3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3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1"/>
        <p:cNvGrpSpPr/>
        <p:nvPr/>
      </p:nvGrpSpPr>
      <p:grpSpPr>
        <a:xfrm>
          <a:off x="0" y="0"/>
          <a:ext cx="0" cy="0"/>
          <a:chOff x="0" y="0"/>
          <a:chExt cx="0" cy="0"/>
        </a:xfrm>
      </p:grpSpPr>
      <p:sp>
        <p:nvSpPr>
          <p:cNvPr id="122" name="Google Shape;122;p3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1"/>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24" name="Google Shape;124;p31"/>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25" name="Google Shape;125;p3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26" name="Google Shape;126;p3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27" name="Google Shape;127;p3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8" name="Google Shape;128;p3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32" name="Google Shape;132;p32"/>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3" name="Google Shape;133;p32"/>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34" name="Google Shape;134;p32"/>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5" name="Google Shape;135;p3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36" name="Google Shape;136;p3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37" name="Google Shape;137;p3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3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3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42" name="Google Shape;142;p3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43" name="Google Shape;143;p3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4" name="Google Shape;144;p3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5"/>
        <p:cNvGrpSpPr/>
        <p:nvPr/>
      </p:nvGrpSpPr>
      <p:grpSpPr>
        <a:xfrm>
          <a:off x="0" y="0"/>
          <a:ext cx="0" cy="0"/>
          <a:chOff x="0" y="0"/>
          <a:chExt cx="0" cy="0"/>
        </a:xfrm>
      </p:grpSpPr>
      <p:sp>
        <p:nvSpPr>
          <p:cNvPr id="146" name="Google Shape;146;p3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47" name="Google Shape;147;p3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48" name="Google Shape;148;p3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9" name="Google Shape;149;p34"/>
          <p:cNvPicPr preferRelativeResize="0"/>
          <p:nvPr/>
        </p:nvPicPr>
        <p:blipFill rotWithShape="1">
          <a:blip r:embed="rId2">
            <a:alphaModFix/>
          </a:blip>
          <a:srcRect/>
          <a:stretch/>
        </p:blipFill>
        <p:spPr>
          <a:xfrm>
            <a:off x="26938" y="6707875"/>
            <a:ext cx="12192000" cy="172586"/>
          </a:xfrm>
          <a:prstGeom prst="rect">
            <a:avLst/>
          </a:prstGeom>
          <a:noFill/>
          <a:ln>
            <a:noFill/>
          </a:ln>
        </p:spPr>
      </p:pic>
      <p:sp>
        <p:nvSpPr>
          <p:cNvPr id="150" name="Google Shape;150;p34"/>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34"/>
          <p:cNvSpPr/>
          <p:nvPr/>
        </p:nvSpPr>
        <p:spPr>
          <a:xfrm>
            <a:off x="1" y="758952"/>
            <a:ext cx="384048"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35"/>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5"/>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55" name="Google Shape;155;p35"/>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56" name="Google Shape;156;p3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57" name="Google Shape;157;p3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58" name="Google Shape;158;p3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35"/>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0"/>
        <p:cNvGrpSpPr/>
        <p:nvPr/>
      </p:nvGrpSpPr>
      <p:grpSpPr>
        <a:xfrm>
          <a:off x="0" y="0"/>
          <a:ext cx="0" cy="0"/>
          <a:chOff x="0" y="0"/>
          <a:chExt cx="0" cy="0"/>
        </a:xfrm>
      </p:grpSpPr>
      <p:sp>
        <p:nvSpPr>
          <p:cNvPr id="161" name="Google Shape;161;p36"/>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6"/>
          <p:cNvSpPr>
            <a:spLocks noGrp="1"/>
          </p:cNvSpPr>
          <p:nvPr>
            <p:ph type="pic" idx="2"/>
          </p:nvPr>
        </p:nvSpPr>
        <p:spPr>
          <a:xfrm>
            <a:off x="3570644" y="767419"/>
            <a:ext cx="8115230" cy="5330952"/>
          </a:xfrm>
          <a:prstGeom prst="rect">
            <a:avLst/>
          </a:prstGeom>
          <a:solidFill>
            <a:srgbClr val="BFBFBF"/>
          </a:solidFill>
          <a:ln>
            <a:noFill/>
          </a:ln>
        </p:spPr>
      </p:sp>
      <p:sp>
        <p:nvSpPr>
          <p:cNvPr id="163" name="Google Shape;163;p36"/>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64" name="Google Shape;164;p3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65" name="Google Shape;165;p36"/>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66" name="Google Shape;166;p3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3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0"/>
          <p:cNvSpPr txBox="1">
            <a:spLocks noGrp="1"/>
          </p:cNvSpPr>
          <p:nvPr>
            <p:ph type="ctrTitle"/>
          </p:nvPr>
        </p:nvSpPr>
        <p:spPr>
          <a:xfrm>
            <a:off x="1069847" y="1298448"/>
            <a:ext cx="10216461"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ubTitle" idx="1"/>
          </p:nvPr>
        </p:nvSpPr>
        <p:spPr>
          <a:xfrm>
            <a:off x="1100014" y="4670246"/>
            <a:ext cx="10186293"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8" name="Google Shape;28;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29" name="Google Shape;29;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30" name="Google Shape;30;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20"/>
          <p:cNvPicPr preferRelativeResize="0"/>
          <p:nvPr/>
        </p:nvPicPr>
        <p:blipFill rotWithShape="1">
          <a:blip r:embed="rId2">
            <a:alphaModFix/>
          </a:blip>
          <a:srcRect/>
          <a:stretch/>
        </p:blipFill>
        <p:spPr>
          <a:xfrm>
            <a:off x="26938" y="6707875"/>
            <a:ext cx="12192000" cy="1725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8"/>
        <p:cNvGrpSpPr/>
        <p:nvPr/>
      </p:nvGrpSpPr>
      <p:grpSpPr>
        <a:xfrm>
          <a:off x="0" y="0"/>
          <a:ext cx="0" cy="0"/>
          <a:chOff x="0" y="0"/>
          <a:chExt cx="0" cy="0"/>
        </a:xfrm>
      </p:grpSpPr>
      <p:sp>
        <p:nvSpPr>
          <p:cNvPr id="169" name="Google Shape;169;p3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7"/>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71" name="Google Shape;171;p3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72" name="Google Shape;172;p3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73" name="Google Shape;173;p3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4" name="Google Shape;174;p3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8"/>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78" name="Google Shape;178;p3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79" name="Google Shape;179;p3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180" name="Google Shape;180;p3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1" name="Google Shape;181;p3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35" name="Google Shape;35;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36" name="Google Shape;36;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37" name="Google Shape;37;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2" name="Google Shape;42;p22"/>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3" name="Google Shape;43;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44" name="Google Shape;44;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45" name="Google Shape;45;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2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0" name="Google Shape;50;p23"/>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1" name="Google Shape;51;p23"/>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2" name="Google Shape;52;p23"/>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3" name="Google Shape;53;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54" name="Google Shape;54;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55" name="Google Shape;55;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2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60" name="Google Shape;60;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61" name="Google Shape;61;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24"/>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65" name="Google Shape;65;p2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66" name="Google Shape;66;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5"/>
          <p:cNvPicPr preferRelativeResize="0"/>
          <p:nvPr/>
        </p:nvPicPr>
        <p:blipFill rotWithShape="1">
          <a:blip r:embed="rId2">
            <a:alphaModFix/>
          </a:blip>
          <a:srcRect/>
          <a:stretch/>
        </p:blipFill>
        <p:spPr>
          <a:xfrm>
            <a:off x="26938" y="6707875"/>
            <a:ext cx="12192000" cy="172586"/>
          </a:xfrm>
          <a:prstGeom prst="rect">
            <a:avLst/>
          </a:prstGeom>
          <a:noFill/>
          <a:ln>
            <a:noFill/>
          </a:ln>
        </p:spPr>
      </p:pic>
      <p:sp>
        <p:nvSpPr>
          <p:cNvPr id="68" name="Google Shape;68;p25"/>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5"/>
          <p:cNvSpPr/>
          <p:nvPr/>
        </p:nvSpPr>
        <p:spPr>
          <a:xfrm>
            <a:off x="1" y="758952"/>
            <a:ext cx="384048"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6"/>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3" name="Google Shape;73;p26"/>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4" name="Google Shape;74;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75" name="Google Shape;75;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76" name="Google Shape;76;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2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a:spLocks noGrp="1"/>
          </p:cNvSpPr>
          <p:nvPr>
            <p:ph type="pic" idx="2"/>
          </p:nvPr>
        </p:nvSpPr>
        <p:spPr>
          <a:xfrm>
            <a:off x="3570644" y="767419"/>
            <a:ext cx="8115230" cy="5330952"/>
          </a:xfrm>
          <a:prstGeom prst="rect">
            <a:avLst/>
          </a:prstGeom>
          <a:solidFill>
            <a:srgbClr val="BFBFBF"/>
          </a:solidFill>
          <a:ln>
            <a:noFill/>
          </a:ln>
        </p:spPr>
      </p:sp>
      <p:sp>
        <p:nvSpPr>
          <p:cNvPr id="81" name="Google Shape;81;p27"/>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2" name="Google Shape;82;p2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83" name="Google Shape;83;p27"/>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400"/>
              <a:buFont typeface="Arial"/>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Clr>
                <a:srgbClr val="000000"/>
              </a:buClr>
              <a:buSzPts val="1400"/>
              <a:buFont typeface="Arial"/>
              <a:buNone/>
              <a:defRPr/>
            </a:lvl3pPr>
            <a:lvl4pPr lvl="3" algn="l">
              <a:lnSpc>
                <a:spcPct val="100000"/>
              </a:lnSpc>
              <a:spcBef>
                <a:spcPts val="0"/>
              </a:spcBef>
              <a:spcAft>
                <a:spcPts val="0"/>
              </a:spcAft>
              <a:buClr>
                <a:srgbClr val="000000"/>
              </a:buClr>
              <a:buSzPts val="1400"/>
              <a:buFont typeface="Arial"/>
              <a:buNone/>
              <a:defRPr/>
            </a:lvl4pPr>
            <a:lvl5pPr lvl="4" algn="l">
              <a:lnSpc>
                <a:spcPct val="100000"/>
              </a:lnSpc>
              <a:spcBef>
                <a:spcPts val="0"/>
              </a:spcBef>
              <a:spcAft>
                <a:spcPts val="0"/>
              </a:spcAft>
              <a:buClr>
                <a:srgbClr val="000000"/>
              </a:buClr>
              <a:buSzPts val="1400"/>
              <a:buFont typeface="Arial"/>
              <a:buNone/>
              <a:defRPr/>
            </a:lvl5pPr>
            <a:lvl6pPr lvl="5" algn="l">
              <a:lnSpc>
                <a:spcPct val="100000"/>
              </a:lnSpc>
              <a:spcBef>
                <a:spcPts val="0"/>
              </a:spcBef>
              <a:spcAft>
                <a:spcPts val="0"/>
              </a:spcAft>
              <a:buClr>
                <a:srgbClr val="000000"/>
              </a:buClr>
              <a:buSzPts val="1400"/>
              <a:buFont typeface="Arial"/>
              <a:buNone/>
              <a:defRPr/>
            </a:lvl6pPr>
            <a:lvl7pPr lvl="6" algn="l">
              <a:lnSpc>
                <a:spcPct val="100000"/>
              </a:lnSpc>
              <a:spcBef>
                <a:spcPts val="0"/>
              </a:spcBef>
              <a:spcAft>
                <a:spcPts val="0"/>
              </a:spcAft>
              <a:buClr>
                <a:srgbClr val="000000"/>
              </a:buClr>
              <a:buSzPts val="1400"/>
              <a:buFont typeface="Arial"/>
              <a:buNone/>
              <a:defRPr/>
            </a:lvl7pPr>
            <a:lvl8pPr lvl="7" algn="l">
              <a:lnSpc>
                <a:spcPct val="100000"/>
              </a:lnSpc>
              <a:spcBef>
                <a:spcPts val="0"/>
              </a:spcBef>
              <a:spcAft>
                <a:spcPts val="0"/>
              </a:spcAft>
              <a:buClr>
                <a:srgbClr val="000000"/>
              </a:buClr>
              <a:buSzPts val="1400"/>
              <a:buFont typeface="Arial"/>
              <a:buNone/>
              <a:defRPr/>
            </a:lvl8pPr>
            <a:lvl9pPr lvl="8" algn="l">
              <a:lnSpc>
                <a:spcPct val="100000"/>
              </a:lnSpc>
              <a:spcBef>
                <a:spcPts val="0"/>
              </a:spcBef>
              <a:spcAft>
                <a:spcPts val="0"/>
              </a:spcAft>
              <a:buClr>
                <a:srgbClr val="000000"/>
              </a:buClr>
              <a:buSzPts val="1400"/>
              <a:buFont typeface="Arial"/>
              <a:buNone/>
              <a:defRPr/>
            </a:lvl9pPr>
          </a:lstStyle>
          <a:p>
            <a:endParaRPr/>
          </a:p>
        </p:txBody>
      </p:sp>
      <p:sp>
        <p:nvSpPr>
          <p:cNvPr id="84" name="Google Shape;84;p2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2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1" y="758952"/>
            <a:ext cx="3443590"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 name="Google Shape;11;p1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6"/>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13;p1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1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1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1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6"/>
          <p:cNvPicPr preferRelativeResize="0"/>
          <p:nvPr/>
        </p:nvPicPr>
        <p:blipFill rotWithShape="1">
          <a:blip r:embed="rId13">
            <a:alphaModFix/>
          </a:blip>
          <a:srcRect/>
          <a:stretch/>
        </p:blipFill>
        <p:spPr>
          <a:xfrm>
            <a:off x="26938" y="6707875"/>
            <a:ext cx="12192000"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8"/>
          <p:cNvSpPr/>
          <p:nvPr/>
        </p:nvSpPr>
        <p:spPr>
          <a:xfrm>
            <a:off x="2644878" y="0"/>
            <a:ext cx="9574060" cy="589936"/>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2" name="Google Shape;102;p1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18"/>
          <p:cNvSpPr/>
          <p:nvPr/>
        </p:nvSpPr>
        <p:spPr>
          <a:xfrm>
            <a:off x="0" y="1452906"/>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 name="Google Shape;104;p18"/>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5" name="Google Shape;105;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18"/>
          <p:cNvPicPr preferRelativeResize="0"/>
          <p:nvPr/>
        </p:nvPicPr>
        <p:blipFill rotWithShape="1">
          <a:blip r:embed="rId12">
            <a:alphaModFix/>
          </a:blip>
          <a:srcRect/>
          <a:stretch/>
        </p:blipFill>
        <p:spPr>
          <a:xfrm>
            <a:off x="26938" y="6707875"/>
            <a:ext cx="12192000"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
          <p:cNvSpPr txBox="1">
            <a:spLocks noGrp="1"/>
          </p:cNvSpPr>
          <p:nvPr>
            <p:ph type="ctrTitle"/>
          </p:nvPr>
        </p:nvSpPr>
        <p:spPr>
          <a:xfrm>
            <a:off x="3668224" y="1298450"/>
            <a:ext cx="7618200" cy="325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F46"/>
              </a:buClr>
              <a:buSzPts val="6000"/>
              <a:buFont typeface="Corbel"/>
              <a:buNone/>
            </a:pPr>
            <a:r>
              <a:rPr lang="en-US" sz="6000" b="1" dirty="0"/>
              <a:t>Family Caregiver</a:t>
            </a:r>
            <a:endParaRPr b="1" dirty="0"/>
          </a:p>
        </p:txBody>
      </p:sp>
      <p:pic>
        <p:nvPicPr>
          <p:cNvPr id="187" name="Google Shape;187;p1"/>
          <p:cNvPicPr preferRelativeResize="0"/>
          <p:nvPr/>
        </p:nvPicPr>
        <p:blipFill>
          <a:blip r:embed="rId3">
            <a:alphaModFix/>
          </a:blip>
          <a:stretch>
            <a:fillRect/>
          </a:stretch>
        </p:blipFill>
        <p:spPr>
          <a:xfrm>
            <a:off x="331725" y="0"/>
            <a:ext cx="1914000" cy="74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orbel"/>
                <a:ea typeface="Corbel"/>
                <a:cs typeface="Corbel"/>
                <a:sym typeface="Corbel"/>
              </a:rPr>
              <a:t>Family Caregiver (Adding Family Caregiver)</a:t>
            </a:r>
            <a:endParaRPr kumimoji="0" sz="2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19" name="Google Shape;219;g127bb29ef22_0_0"/>
          <p:cNvPicPr preferRelativeResize="0"/>
          <p:nvPr/>
        </p:nvPicPr>
        <p:blipFill>
          <a:blip r:embed="rId3">
            <a:alphaModFix/>
          </a:blip>
          <a:stretch>
            <a:fillRect/>
          </a:stretch>
        </p:blipFill>
        <p:spPr>
          <a:xfrm>
            <a:off x="331725" y="0"/>
            <a:ext cx="1914000" cy="740525"/>
          </a:xfrm>
          <a:prstGeom prst="rect">
            <a:avLst/>
          </a:prstGeom>
          <a:noFill/>
          <a:ln>
            <a:noFill/>
          </a:ln>
        </p:spPr>
      </p:pic>
      <p:sp>
        <p:nvSpPr>
          <p:cNvPr id="13" name="Google Shape;234;g177408e8747_1_21"/>
          <p:cNvSpPr/>
          <p:nvPr/>
        </p:nvSpPr>
        <p:spPr>
          <a:xfrm>
            <a:off x="6629399" y="4998581"/>
            <a:ext cx="543585" cy="373519"/>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 name="image2.png">
            <a:extLst>
              <a:ext uri="{FF2B5EF4-FFF2-40B4-BE49-F238E27FC236}">
                <a16:creationId xmlns:a16="http://schemas.microsoft.com/office/drawing/2014/main" id="{E11EE8A2-CA9A-193C-7C97-1E5FA60F4A1D}"/>
              </a:ext>
            </a:extLst>
          </p:cNvPr>
          <p:cNvPicPr/>
          <p:nvPr/>
        </p:nvPicPr>
        <p:blipFill>
          <a:blip r:embed="rId4"/>
          <a:srcRect/>
          <a:stretch>
            <a:fillRect/>
          </a:stretch>
        </p:blipFill>
        <p:spPr>
          <a:xfrm>
            <a:off x="331725" y="1243013"/>
            <a:ext cx="11369738" cy="5365625"/>
          </a:xfrm>
          <a:prstGeom prst="rect">
            <a:avLst/>
          </a:prstGeom>
          <a:ln w="25400">
            <a:solidFill>
              <a:srgbClr val="000000"/>
            </a:solidFill>
            <a:prstDash val="solid"/>
          </a:ln>
        </p:spPr>
      </p:pic>
      <p:sp>
        <p:nvSpPr>
          <p:cNvPr id="6" name="Google Shape;668;p53">
            <a:extLst>
              <a:ext uri="{FF2B5EF4-FFF2-40B4-BE49-F238E27FC236}">
                <a16:creationId xmlns:a16="http://schemas.microsoft.com/office/drawing/2014/main" id="{71D4A33A-7BF3-C2DC-F92C-F12645484396}"/>
              </a:ext>
            </a:extLst>
          </p:cNvPr>
          <p:cNvSpPr/>
          <p:nvPr/>
        </p:nvSpPr>
        <p:spPr>
          <a:xfrm>
            <a:off x="8258175" y="1917845"/>
            <a:ext cx="3100388" cy="668194"/>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algn="ctr">
              <a:buSzPts val="1400"/>
            </a:pPr>
            <a:r>
              <a:rPr lang="en-US" sz="1400" b="0" i="0" strike="noStrike" cap="none" dirty="0">
                <a:solidFill>
                  <a:schemeClr val="tx1"/>
                </a:solidFill>
                <a:latin typeface="Corbel"/>
                <a:ea typeface="Corbel"/>
                <a:cs typeface="Corbel"/>
                <a:sym typeface="Corbel"/>
              </a:rPr>
              <a:t>Upon successful addition of the Family Caregiver, a success message is displayed on the screen. </a:t>
            </a:r>
            <a:endParaRPr sz="1400" b="0" i="0" strike="noStrike" cap="none" dirty="0">
              <a:solidFill>
                <a:schemeClr val="tx1"/>
              </a:solidFill>
              <a:latin typeface="Corbel"/>
              <a:ea typeface="Corbel"/>
              <a:cs typeface="Corbel"/>
              <a:sym typeface="Corbel"/>
            </a:endParaRPr>
          </a:p>
        </p:txBody>
      </p:sp>
    </p:spTree>
    <p:extLst>
      <p:ext uri="{BB962C8B-B14F-4D97-AF65-F5344CB8AC3E}">
        <p14:creationId xmlns:p14="http://schemas.microsoft.com/office/powerpoint/2010/main" val="4144420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7D14-1DCF-3F81-A466-1E8E244E01F9}"/>
              </a:ext>
            </a:extLst>
          </p:cNvPr>
          <p:cNvSpPr>
            <a:spLocks noGrp="1"/>
          </p:cNvSpPr>
          <p:nvPr>
            <p:ph type="title"/>
          </p:nvPr>
        </p:nvSpPr>
        <p:spPr>
          <a:xfrm>
            <a:off x="585788" y="1298448"/>
            <a:ext cx="11301412" cy="3255264"/>
          </a:xfrm>
        </p:spPr>
        <p:txBody>
          <a:bodyPr>
            <a:normAutofit/>
          </a:bodyPr>
          <a:lstStyle/>
          <a:p>
            <a:r>
              <a:rPr lang="en-US" dirty="0"/>
              <a:t>STEPS TO LINK PATIENTS IN PATIENT MANAGEMENT MODULE</a:t>
            </a:r>
            <a:endParaRPr lang="en-IN" dirty="0"/>
          </a:p>
        </p:txBody>
      </p:sp>
    </p:spTree>
    <p:extLst>
      <p:ext uri="{BB962C8B-B14F-4D97-AF65-F5344CB8AC3E}">
        <p14:creationId xmlns:p14="http://schemas.microsoft.com/office/powerpoint/2010/main" val="40287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3" name="Picture 2">
            <a:extLst>
              <a:ext uri="{FF2B5EF4-FFF2-40B4-BE49-F238E27FC236}">
                <a16:creationId xmlns:a16="http://schemas.microsoft.com/office/drawing/2014/main" id="{B9395177-62D3-23D7-AE9B-730D36B0DCE5}"/>
              </a:ext>
            </a:extLst>
          </p:cNvPr>
          <p:cNvPicPr>
            <a:picLocks noChangeAspect="1"/>
          </p:cNvPicPr>
          <p:nvPr/>
        </p:nvPicPr>
        <p:blipFill>
          <a:blip r:embed="rId3"/>
          <a:stretch>
            <a:fillRect/>
          </a:stretch>
        </p:blipFill>
        <p:spPr>
          <a:xfrm>
            <a:off x="331725" y="1855357"/>
            <a:ext cx="11584050" cy="4688318"/>
          </a:xfrm>
          <a:prstGeom prst="rect">
            <a:avLst/>
          </a:prstGeom>
          <a:ln>
            <a:solidFill>
              <a:schemeClr val="tx1"/>
            </a:solidFill>
          </a:ln>
        </p:spPr>
      </p:pic>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orbel"/>
                <a:ea typeface="Corbel"/>
                <a:cs typeface="Corbel"/>
                <a:sym typeface="Corbel"/>
              </a:rPr>
              <a:t>Family Caregiver (Link Patients)</a:t>
            </a:r>
            <a:endParaRPr kumimoji="0" sz="2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19" name="Google Shape;219;g127bb29ef22_0_0"/>
          <p:cNvPicPr preferRelativeResize="0"/>
          <p:nvPr/>
        </p:nvPicPr>
        <p:blipFill>
          <a:blip r:embed="rId4">
            <a:alphaModFix/>
          </a:blip>
          <a:stretch>
            <a:fillRect/>
          </a:stretch>
        </p:blipFill>
        <p:spPr>
          <a:xfrm>
            <a:off x="331725" y="0"/>
            <a:ext cx="1914000" cy="740525"/>
          </a:xfrm>
          <a:prstGeom prst="rect">
            <a:avLst/>
          </a:prstGeom>
          <a:noFill/>
          <a:ln>
            <a:noFill/>
          </a:ln>
        </p:spPr>
      </p:pic>
      <p:sp>
        <p:nvSpPr>
          <p:cNvPr id="13" name="Google Shape;234;g177408e8747_1_21"/>
          <p:cNvSpPr/>
          <p:nvPr/>
        </p:nvSpPr>
        <p:spPr>
          <a:xfrm>
            <a:off x="1518289" y="2004779"/>
            <a:ext cx="3368036" cy="1095609"/>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400" b="1" i="0" u="none" strike="noStrike" kern="0" cap="none" spc="0" normalizeH="0" baseline="0" noProof="0" dirty="0">
                <a:ln>
                  <a:noFill/>
                </a:ln>
                <a:solidFill>
                  <a:srgbClr val="FE7A10"/>
                </a:solidFill>
                <a:effectLst/>
                <a:uLnTx/>
                <a:uFillTx/>
                <a:latin typeface="Corbel"/>
                <a:ea typeface="Corbel"/>
                <a:cs typeface="Corbel"/>
                <a:sym typeface="Corbel"/>
              </a:rPr>
              <a:t>Search for the Patient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600" b="1" i="0" u="none" strike="noStrike" kern="0" cap="none" spc="0" normalizeH="0" baseline="0" noProof="0">
                <a:ln>
                  <a:noFill/>
                </a:ln>
                <a:solidFill>
                  <a:srgbClr val="000546"/>
                </a:solidFill>
                <a:effectLst/>
                <a:uLnTx/>
                <a:uFillTx/>
                <a:latin typeface="Corbel"/>
                <a:ea typeface="Corbel"/>
                <a:cs typeface="Corbel"/>
                <a:sym typeface="Corbel"/>
              </a:rPr>
              <a:t>Step 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Google Shape;668;p53">
            <a:extLst>
              <a:ext uri="{FF2B5EF4-FFF2-40B4-BE49-F238E27FC236}">
                <a16:creationId xmlns:a16="http://schemas.microsoft.com/office/drawing/2014/main" id="{4F99581A-CE96-428C-ADE0-D5A083436996}"/>
              </a:ext>
            </a:extLst>
          </p:cNvPr>
          <p:cNvSpPr/>
          <p:nvPr/>
        </p:nvSpPr>
        <p:spPr>
          <a:xfrm>
            <a:off x="7961953" y="2432194"/>
            <a:ext cx="3368036" cy="668194"/>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algn="ctr">
              <a:buSzPts val="1400"/>
            </a:pPr>
            <a:r>
              <a:rPr lang="en-US" sz="1400" b="0" i="0" strike="noStrike" cap="none" dirty="0">
                <a:solidFill>
                  <a:schemeClr val="tx1"/>
                </a:solidFill>
                <a:latin typeface="Corbel"/>
                <a:ea typeface="Corbel"/>
                <a:cs typeface="Corbel"/>
                <a:sym typeface="Corbel"/>
              </a:rPr>
              <a:t>Login to Ni-</a:t>
            </a:r>
            <a:r>
              <a:rPr lang="en-US" sz="1400" b="0" i="0" strike="noStrike" cap="none" dirty="0" err="1">
                <a:solidFill>
                  <a:schemeClr val="tx1"/>
                </a:solidFill>
                <a:latin typeface="Corbel"/>
                <a:ea typeface="Corbel"/>
                <a:cs typeface="Corbel"/>
                <a:sym typeface="Corbel"/>
              </a:rPr>
              <a:t>kshay</a:t>
            </a:r>
            <a:r>
              <a:rPr lang="en-US" sz="1400" b="0" i="0" strike="noStrike" cap="none" dirty="0">
                <a:solidFill>
                  <a:schemeClr val="tx1"/>
                </a:solidFill>
                <a:latin typeface="Corbel"/>
                <a:ea typeface="Corbel"/>
                <a:cs typeface="Corbel"/>
                <a:sym typeface="Corbel"/>
              </a:rPr>
              <a:t> and search for the Patient who is to be tagged to an already enrolled Family Caregiver. </a:t>
            </a:r>
            <a:endParaRPr sz="1400" b="0" i="0" strike="noStrike" cap="none" dirty="0">
              <a:solidFill>
                <a:schemeClr val="tx1"/>
              </a:solidFill>
              <a:latin typeface="Corbel"/>
              <a:ea typeface="Corbel"/>
              <a:cs typeface="Corbel"/>
              <a:sym typeface="Corbel"/>
            </a:endParaRPr>
          </a:p>
        </p:txBody>
      </p:sp>
    </p:spTree>
    <p:extLst>
      <p:ext uri="{BB962C8B-B14F-4D97-AF65-F5344CB8AC3E}">
        <p14:creationId xmlns:p14="http://schemas.microsoft.com/office/powerpoint/2010/main" val="272942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5" name="Picture 4">
            <a:extLst>
              <a:ext uri="{FF2B5EF4-FFF2-40B4-BE49-F238E27FC236}">
                <a16:creationId xmlns:a16="http://schemas.microsoft.com/office/drawing/2014/main" id="{B2E157F8-A840-0282-53FF-6347BE7C67A8}"/>
              </a:ext>
            </a:extLst>
          </p:cNvPr>
          <p:cNvPicPr>
            <a:picLocks noChangeAspect="1"/>
          </p:cNvPicPr>
          <p:nvPr/>
        </p:nvPicPr>
        <p:blipFill rotWithShape="1">
          <a:blip r:embed="rId3"/>
          <a:srcRect t="20253" b="9448"/>
          <a:stretch/>
        </p:blipFill>
        <p:spPr>
          <a:xfrm>
            <a:off x="228600" y="1847831"/>
            <a:ext cx="12192000" cy="4818651"/>
          </a:xfrm>
          <a:prstGeom prst="rect">
            <a:avLst/>
          </a:prstGeom>
          <a:ln>
            <a:solidFill>
              <a:schemeClr val="tx1"/>
            </a:solidFill>
          </a:ln>
        </p:spPr>
      </p:pic>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orbel"/>
                <a:ea typeface="Corbel"/>
                <a:cs typeface="Corbel"/>
                <a:sym typeface="Corbel"/>
              </a:rPr>
              <a:t>Family Caregiver (Link Patients)</a:t>
            </a:r>
            <a:endParaRPr kumimoji="0" sz="2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19" name="Google Shape;219;g127bb29ef22_0_0"/>
          <p:cNvPicPr preferRelativeResize="0"/>
          <p:nvPr/>
        </p:nvPicPr>
        <p:blipFill>
          <a:blip r:embed="rId4">
            <a:alphaModFix/>
          </a:blip>
          <a:stretch>
            <a:fillRect/>
          </a:stretch>
        </p:blipFill>
        <p:spPr>
          <a:xfrm>
            <a:off x="331725" y="0"/>
            <a:ext cx="1914000" cy="740525"/>
          </a:xfrm>
          <a:prstGeom prst="rect">
            <a:avLst/>
          </a:prstGeom>
          <a:noFill/>
          <a:ln>
            <a:noFill/>
          </a:ln>
        </p:spPr>
      </p:pic>
      <p:sp>
        <p:nvSpPr>
          <p:cNvPr id="13" name="Google Shape;234;g177408e8747_1_21"/>
          <p:cNvSpPr/>
          <p:nvPr/>
        </p:nvSpPr>
        <p:spPr>
          <a:xfrm>
            <a:off x="3800475" y="6252144"/>
            <a:ext cx="1857375" cy="362969"/>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400" b="1" i="0" u="none" strike="noStrike" kern="0" cap="none" spc="0" normalizeH="0" baseline="0" noProof="0" dirty="0">
                <a:ln>
                  <a:noFill/>
                </a:ln>
                <a:solidFill>
                  <a:srgbClr val="FE7A10"/>
                </a:solidFill>
                <a:effectLst/>
                <a:uLnTx/>
                <a:uFillTx/>
                <a:latin typeface="Corbel"/>
                <a:ea typeface="Corbel"/>
                <a:cs typeface="Corbel"/>
                <a:sym typeface="Corbel"/>
              </a:rPr>
              <a:t>Search for the Patient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600" b="1" i="0" u="none" strike="noStrike" kern="0" cap="none" spc="0" normalizeH="0" baseline="0" noProof="0">
                <a:ln>
                  <a:noFill/>
                </a:ln>
                <a:solidFill>
                  <a:srgbClr val="000546"/>
                </a:solidFill>
                <a:effectLst/>
                <a:uLnTx/>
                <a:uFillTx/>
                <a:latin typeface="Corbel"/>
                <a:ea typeface="Corbel"/>
                <a:cs typeface="Corbel"/>
                <a:sym typeface="Corbel"/>
              </a:rPr>
              <a:t>Step 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Google Shape;668;p53">
            <a:extLst>
              <a:ext uri="{FF2B5EF4-FFF2-40B4-BE49-F238E27FC236}">
                <a16:creationId xmlns:a16="http://schemas.microsoft.com/office/drawing/2014/main" id="{4F99581A-CE96-428C-ADE0-D5A083436996}"/>
              </a:ext>
            </a:extLst>
          </p:cNvPr>
          <p:cNvSpPr/>
          <p:nvPr/>
        </p:nvSpPr>
        <p:spPr>
          <a:xfrm>
            <a:off x="7961953" y="2432194"/>
            <a:ext cx="3368036" cy="668194"/>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algn="ctr">
              <a:buSzPts val="1400"/>
            </a:pPr>
            <a:r>
              <a:rPr lang="en-US" sz="1400" b="0" i="0" strike="noStrike" cap="none" dirty="0">
                <a:solidFill>
                  <a:schemeClr val="tx1"/>
                </a:solidFill>
                <a:latin typeface="Corbel"/>
                <a:ea typeface="Corbel"/>
                <a:cs typeface="Corbel"/>
                <a:sym typeface="Corbel"/>
              </a:rPr>
              <a:t>Login to Ni-</a:t>
            </a:r>
            <a:r>
              <a:rPr lang="en-US" sz="1400" b="0" i="0" strike="noStrike" cap="none" dirty="0" err="1">
                <a:solidFill>
                  <a:schemeClr val="tx1"/>
                </a:solidFill>
                <a:latin typeface="Corbel"/>
                <a:ea typeface="Corbel"/>
                <a:cs typeface="Corbel"/>
                <a:sym typeface="Corbel"/>
              </a:rPr>
              <a:t>kshay</a:t>
            </a:r>
            <a:r>
              <a:rPr lang="en-US" sz="1400" b="0" i="0" strike="noStrike" cap="none" dirty="0">
                <a:solidFill>
                  <a:schemeClr val="tx1"/>
                </a:solidFill>
                <a:latin typeface="Corbel"/>
                <a:ea typeface="Corbel"/>
                <a:cs typeface="Corbel"/>
                <a:sym typeface="Corbel"/>
              </a:rPr>
              <a:t> and search for the Patient who is to be tagged to an already enrolled Family Caregiver. </a:t>
            </a:r>
            <a:endParaRPr sz="1400" b="0" i="0" strike="noStrike" cap="none" dirty="0">
              <a:solidFill>
                <a:schemeClr val="tx1"/>
              </a:solidFill>
              <a:latin typeface="Corbel"/>
              <a:ea typeface="Corbel"/>
              <a:cs typeface="Corbel"/>
              <a:sym typeface="Corbel"/>
            </a:endParaRPr>
          </a:p>
        </p:txBody>
      </p:sp>
      <p:sp>
        <p:nvSpPr>
          <p:cNvPr id="6" name="Google Shape;336;p1">
            <a:extLst>
              <a:ext uri="{FF2B5EF4-FFF2-40B4-BE49-F238E27FC236}">
                <a16:creationId xmlns:a16="http://schemas.microsoft.com/office/drawing/2014/main" id="{03A11CCC-5BBF-95FA-E706-14E4EDAAA6F8}"/>
              </a:ext>
            </a:extLst>
          </p:cNvPr>
          <p:cNvSpPr/>
          <p:nvPr/>
        </p:nvSpPr>
        <p:spPr>
          <a:xfrm rot="5400000" flipH="1">
            <a:off x="23657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7" name="Google Shape;337;p1">
            <a:extLst>
              <a:ext uri="{FF2B5EF4-FFF2-40B4-BE49-F238E27FC236}">
                <a16:creationId xmlns:a16="http://schemas.microsoft.com/office/drawing/2014/main" id="{EB11538B-D76C-440D-4714-739956FFB78A}"/>
              </a:ext>
            </a:extLst>
          </p:cNvPr>
          <p:cNvSpPr/>
          <p:nvPr/>
        </p:nvSpPr>
        <p:spPr>
          <a:xfrm>
            <a:off x="2887189" y="910933"/>
            <a:ext cx="2170585"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‘Staff/TS/Famil</a:t>
            </a:r>
            <a:r>
              <a:rPr lang="en-IN" b="1" dirty="0">
                <a:solidFill>
                  <a:srgbClr val="FE7A10"/>
                </a:solidFill>
                <a:latin typeface="Corbel"/>
                <a:ea typeface="Corbel"/>
                <a:cs typeface="Corbel"/>
                <a:sym typeface="Corbel"/>
              </a:rPr>
              <a:t>y Caregiver</a:t>
            </a:r>
            <a:r>
              <a:rPr lang="en-IN" sz="1400" b="1" i="0" u="none" strike="noStrike" cap="none" dirty="0">
                <a:solidFill>
                  <a:srgbClr val="FE7A10"/>
                </a:solidFill>
                <a:latin typeface="Corbel"/>
                <a:ea typeface="Corbel"/>
                <a:cs typeface="Corbel"/>
                <a:sym typeface="Corbel"/>
              </a:rPr>
              <a:t>’ under Others Tab</a:t>
            </a:r>
            <a:endParaRPr sz="1400" b="0" i="0" u="none" strike="noStrike" cap="none" dirty="0">
              <a:solidFill>
                <a:srgbClr val="000000"/>
              </a:solidFill>
              <a:latin typeface="Arial"/>
              <a:ea typeface="Arial"/>
              <a:cs typeface="Arial"/>
              <a:sym typeface="Arial"/>
            </a:endParaRPr>
          </a:p>
        </p:txBody>
      </p:sp>
      <p:sp>
        <p:nvSpPr>
          <p:cNvPr id="8" name="Google Shape;338;p1">
            <a:extLst>
              <a:ext uri="{FF2B5EF4-FFF2-40B4-BE49-F238E27FC236}">
                <a16:creationId xmlns:a16="http://schemas.microsoft.com/office/drawing/2014/main" id="{A51BB0EA-7A3B-65AD-949A-0B6F1DF8B004}"/>
              </a:ext>
            </a:extLst>
          </p:cNvPr>
          <p:cNvSpPr/>
          <p:nvPr/>
        </p:nvSpPr>
        <p:spPr>
          <a:xfrm>
            <a:off x="3576481" y="627311"/>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a:t>
            </a:r>
            <a:r>
              <a:rPr lang="en-IN" sz="1600" b="1" dirty="0">
                <a:solidFill>
                  <a:srgbClr val="000546"/>
                </a:solidFill>
                <a:latin typeface="Corbel"/>
                <a:ea typeface="Corbel"/>
                <a:cs typeface="Corbel"/>
                <a:sym typeface="Corbel"/>
              </a:rPr>
              <a:t>2</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67317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1" name="Picture 10">
            <a:extLst>
              <a:ext uri="{FF2B5EF4-FFF2-40B4-BE49-F238E27FC236}">
                <a16:creationId xmlns:a16="http://schemas.microsoft.com/office/drawing/2014/main" id="{40EAE7E2-E3A4-004E-B9A5-CAA7DD886F8E}"/>
              </a:ext>
            </a:extLst>
          </p:cNvPr>
          <p:cNvPicPr>
            <a:picLocks noChangeAspect="1"/>
          </p:cNvPicPr>
          <p:nvPr/>
        </p:nvPicPr>
        <p:blipFill rotWithShape="1">
          <a:blip r:embed="rId3"/>
          <a:srcRect t="10779" b="5643"/>
          <a:stretch/>
        </p:blipFill>
        <p:spPr>
          <a:xfrm>
            <a:off x="328613" y="1735721"/>
            <a:ext cx="11601450" cy="4879392"/>
          </a:xfrm>
          <a:prstGeom prst="rect">
            <a:avLst/>
          </a:prstGeom>
          <a:ln>
            <a:solidFill>
              <a:schemeClr val="tx1"/>
            </a:solidFill>
          </a:ln>
        </p:spPr>
      </p:pic>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orbel"/>
                <a:ea typeface="Corbel"/>
                <a:cs typeface="Corbel"/>
                <a:sym typeface="Corbel"/>
              </a:rPr>
              <a:t>Family Caregiver (Link Patients)</a:t>
            </a:r>
            <a:endParaRPr kumimoji="0" sz="2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19" name="Google Shape;219;g127bb29ef22_0_0"/>
          <p:cNvPicPr preferRelativeResize="0"/>
          <p:nvPr/>
        </p:nvPicPr>
        <p:blipFill>
          <a:blip r:embed="rId4">
            <a:alphaModFix/>
          </a:blip>
          <a:stretch>
            <a:fillRect/>
          </a:stretch>
        </p:blipFill>
        <p:spPr>
          <a:xfrm>
            <a:off x="331725" y="0"/>
            <a:ext cx="1914000" cy="740525"/>
          </a:xfrm>
          <a:prstGeom prst="rect">
            <a:avLst/>
          </a:prstGeom>
          <a:noFill/>
          <a:ln>
            <a:noFill/>
          </a:ln>
        </p:spPr>
      </p:pic>
      <p:sp>
        <p:nvSpPr>
          <p:cNvPr id="13" name="Google Shape;234;g177408e8747_1_21"/>
          <p:cNvSpPr/>
          <p:nvPr/>
        </p:nvSpPr>
        <p:spPr>
          <a:xfrm>
            <a:off x="4957763" y="5680644"/>
            <a:ext cx="3286125" cy="605856"/>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400" b="1" i="0" u="none" strike="noStrike" kern="0" cap="none" spc="0" normalizeH="0" baseline="0" noProof="0" dirty="0">
                <a:ln>
                  <a:noFill/>
                </a:ln>
                <a:solidFill>
                  <a:srgbClr val="FE7A10"/>
                </a:solidFill>
                <a:effectLst/>
                <a:uLnTx/>
                <a:uFillTx/>
                <a:latin typeface="Corbel"/>
                <a:ea typeface="Corbel"/>
                <a:cs typeface="Corbel"/>
                <a:sym typeface="Corbel"/>
              </a:rPr>
              <a:t>Search for the Patient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600" b="1" i="0" u="none" strike="noStrike" kern="0" cap="none" spc="0" normalizeH="0" baseline="0" noProof="0">
                <a:ln>
                  <a:noFill/>
                </a:ln>
                <a:solidFill>
                  <a:srgbClr val="000546"/>
                </a:solidFill>
                <a:effectLst/>
                <a:uLnTx/>
                <a:uFillTx/>
                <a:latin typeface="Corbel"/>
                <a:ea typeface="Corbel"/>
                <a:cs typeface="Corbel"/>
                <a:sym typeface="Corbel"/>
              </a:rPr>
              <a:t>Step 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Google Shape;336;p1">
            <a:extLst>
              <a:ext uri="{FF2B5EF4-FFF2-40B4-BE49-F238E27FC236}">
                <a16:creationId xmlns:a16="http://schemas.microsoft.com/office/drawing/2014/main" id="{03A11CCC-5BBF-95FA-E706-14E4EDAAA6F8}"/>
              </a:ext>
            </a:extLst>
          </p:cNvPr>
          <p:cNvSpPr/>
          <p:nvPr/>
        </p:nvSpPr>
        <p:spPr>
          <a:xfrm rot="5400000" flipH="1">
            <a:off x="23657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7" name="Google Shape;337;p1">
            <a:extLst>
              <a:ext uri="{FF2B5EF4-FFF2-40B4-BE49-F238E27FC236}">
                <a16:creationId xmlns:a16="http://schemas.microsoft.com/office/drawing/2014/main" id="{EB11538B-D76C-440D-4714-739956FFB78A}"/>
              </a:ext>
            </a:extLst>
          </p:cNvPr>
          <p:cNvSpPr/>
          <p:nvPr/>
        </p:nvSpPr>
        <p:spPr>
          <a:xfrm>
            <a:off x="2887189" y="910933"/>
            <a:ext cx="2170585"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‘Staff/TS/Famil</a:t>
            </a:r>
            <a:r>
              <a:rPr lang="en-IN" b="1" dirty="0">
                <a:solidFill>
                  <a:srgbClr val="FE7A10"/>
                </a:solidFill>
                <a:latin typeface="Corbel"/>
                <a:ea typeface="Corbel"/>
                <a:cs typeface="Corbel"/>
                <a:sym typeface="Corbel"/>
              </a:rPr>
              <a:t>y Caregiver</a:t>
            </a:r>
            <a:r>
              <a:rPr lang="en-IN" sz="1400" b="1" i="0" u="none" strike="noStrike" cap="none" dirty="0">
                <a:solidFill>
                  <a:srgbClr val="FE7A10"/>
                </a:solidFill>
                <a:latin typeface="Corbel"/>
                <a:ea typeface="Corbel"/>
                <a:cs typeface="Corbel"/>
                <a:sym typeface="Corbel"/>
              </a:rPr>
              <a:t>’ under Others Tab</a:t>
            </a:r>
            <a:endParaRPr sz="1400" b="0" i="0" u="none" strike="noStrike" cap="none" dirty="0">
              <a:solidFill>
                <a:srgbClr val="000000"/>
              </a:solidFill>
              <a:latin typeface="Arial"/>
              <a:ea typeface="Arial"/>
              <a:cs typeface="Arial"/>
              <a:sym typeface="Arial"/>
            </a:endParaRPr>
          </a:p>
        </p:txBody>
      </p:sp>
      <p:sp>
        <p:nvSpPr>
          <p:cNvPr id="8" name="Google Shape;338;p1">
            <a:extLst>
              <a:ext uri="{FF2B5EF4-FFF2-40B4-BE49-F238E27FC236}">
                <a16:creationId xmlns:a16="http://schemas.microsoft.com/office/drawing/2014/main" id="{A51BB0EA-7A3B-65AD-949A-0B6F1DF8B004}"/>
              </a:ext>
            </a:extLst>
          </p:cNvPr>
          <p:cNvSpPr/>
          <p:nvPr/>
        </p:nvSpPr>
        <p:spPr>
          <a:xfrm>
            <a:off x="3576481" y="627311"/>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a:t>
            </a:r>
            <a:r>
              <a:rPr lang="en-IN" sz="1600" b="1" dirty="0">
                <a:solidFill>
                  <a:srgbClr val="000546"/>
                </a:solidFill>
                <a:latin typeface="Corbel"/>
                <a:ea typeface="Corbel"/>
                <a:cs typeface="Corbel"/>
                <a:sym typeface="Corbel"/>
              </a:rPr>
              <a:t>2</a:t>
            </a:r>
            <a:endParaRPr sz="1400" b="0" i="0" u="none" strike="noStrike" cap="none" dirty="0">
              <a:solidFill>
                <a:srgbClr val="000000"/>
              </a:solidFill>
              <a:latin typeface="Arial"/>
              <a:ea typeface="Arial"/>
              <a:cs typeface="Arial"/>
              <a:sym typeface="Arial"/>
            </a:endParaRPr>
          </a:p>
        </p:txBody>
      </p:sp>
      <p:sp>
        <p:nvSpPr>
          <p:cNvPr id="2" name="Google Shape;336;p1">
            <a:extLst>
              <a:ext uri="{FF2B5EF4-FFF2-40B4-BE49-F238E27FC236}">
                <a16:creationId xmlns:a16="http://schemas.microsoft.com/office/drawing/2014/main" id="{19B8607D-ED5A-085C-CC57-C37043D8D956}"/>
              </a:ext>
            </a:extLst>
          </p:cNvPr>
          <p:cNvSpPr/>
          <p:nvPr/>
        </p:nvSpPr>
        <p:spPr>
          <a:xfrm rot="5400000" flipH="1">
            <a:off x="5319250"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 name="Google Shape;337;p1">
            <a:extLst>
              <a:ext uri="{FF2B5EF4-FFF2-40B4-BE49-F238E27FC236}">
                <a16:creationId xmlns:a16="http://schemas.microsoft.com/office/drawing/2014/main" id="{329D5F3E-7BD3-86BF-E0B2-CFF6AE13E91A}"/>
              </a:ext>
            </a:extLst>
          </p:cNvPr>
          <p:cNvSpPr/>
          <p:nvPr/>
        </p:nvSpPr>
        <p:spPr>
          <a:xfrm>
            <a:off x="5840691" y="910933"/>
            <a:ext cx="2170585"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Search for the Family Caregiver that is to be tagged</a:t>
            </a:r>
            <a:endParaRPr sz="1400" b="0" i="0" u="none" strike="noStrike" cap="none" dirty="0">
              <a:solidFill>
                <a:srgbClr val="000000"/>
              </a:solidFill>
              <a:latin typeface="Arial"/>
              <a:ea typeface="Arial"/>
              <a:cs typeface="Arial"/>
              <a:sym typeface="Arial"/>
            </a:endParaRPr>
          </a:p>
        </p:txBody>
      </p:sp>
      <p:sp>
        <p:nvSpPr>
          <p:cNvPr id="9" name="Google Shape;338;p1">
            <a:extLst>
              <a:ext uri="{FF2B5EF4-FFF2-40B4-BE49-F238E27FC236}">
                <a16:creationId xmlns:a16="http://schemas.microsoft.com/office/drawing/2014/main" id="{40A009AE-7FA8-F3D3-D649-290BB04266DA}"/>
              </a:ext>
            </a:extLst>
          </p:cNvPr>
          <p:cNvSpPr/>
          <p:nvPr/>
        </p:nvSpPr>
        <p:spPr>
          <a:xfrm>
            <a:off x="6529983" y="627311"/>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3</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86296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1" name="Picture 10">
            <a:extLst>
              <a:ext uri="{FF2B5EF4-FFF2-40B4-BE49-F238E27FC236}">
                <a16:creationId xmlns:a16="http://schemas.microsoft.com/office/drawing/2014/main" id="{40EAE7E2-E3A4-004E-B9A5-CAA7DD886F8E}"/>
              </a:ext>
            </a:extLst>
          </p:cNvPr>
          <p:cNvPicPr>
            <a:picLocks noChangeAspect="1"/>
          </p:cNvPicPr>
          <p:nvPr/>
        </p:nvPicPr>
        <p:blipFill rotWithShape="1">
          <a:blip r:embed="rId3"/>
          <a:srcRect t="12596" b="12596"/>
          <a:stretch/>
        </p:blipFill>
        <p:spPr>
          <a:xfrm>
            <a:off x="328613" y="1735721"/>
            <a:ext cx="11601450" cy="4879392"/>
          </a:xfrm>
          <a:prstGeom prst="rect">
            <a:avLst/>
          </a:prstGeom>
          <a:ln>
            <a:solidFill>
              <a:schemeClr val="tx1"/>
            </a:solidFill>
          </a:ln>
        </p:spPr>
      </p:pic>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orbel"/>
                <a:ea typeface="Corbel"/>
                <a:cs typeface="Corbel"/>
                <a:sym typeface="Corbel"/>
              </a:rPr>
              <a:t>Family Caregiver (Link Patients)</a:t>
            </a:r>
            <a:endParaRPr kumimoji="0" sz="2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19" name="Google Shape;219;g127bb29ef22_0_0"/>
          <p:cNvPicPr preferRelativeResize="0"/>
          <p:nvPr/>
        </p:nvPicPr>
        <p:blipFill>
          <a:blip r:embed="rId4">
            <a:alphaModFix/>
          </a:blip>
          <a:stretch>
            <a:fillRect/>
          </a:stretch>
        </p:blipFill>
        <p:spPr>
          <a:xfrm>
            <a:off x="331725" y="0"/>
            <a:ext cx="1914000" cy="740525"/>
          </a:xfrm>
          <a:prstGeom prst="rect">
            <a:avLst/>
          </a:prstGeom>
          <a:noFill/>
          <a:ln>
            <a:noFill/>
          </a:ln>
        </p:spPr>
      </p:pic>
      <p:sp>
        <p:nvSpPr>
          <p:cNvPr id="13" name="Google Shape;234;g177408e8747_1_21"/>
          <p:cNvSpPr/>
          <p:nvPr/>
        </p:nvSpPr>
        <p:spPr>
          <a:xfrm>
            <a:off x="10101262" y="6129337"/>
            <a:ext cx="885825" cy="357187"/>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400" b="1" i="0" u="none" strike="noStrike" kern="0" cap="none" spc="0" normalizeH="0" baseline="0" noProof="0" dirty="0">
                <a:ln>
                  <a:noFill/>
                </a:ln>
                <a:solidFill>
                  <a:srgbClr val="FE7A10"/>
                </a:solidFill>
                <a:effectLst/>
                <a:uLnTx/>
                <a:uFillTx/>
                <a:latin typeface="Corbel"/>
                <a:ea typeface="Corbel"/>
                <a:cs typeface="Corbel"/>
                <a:sym typeface="Corbel"/>
              </a:rPr>
              <a:t>Search for the Patient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600" b="1" i="0" u="none" strike="noStrike" kern="0" cap="none" spc="0" normalizeH="0" baseline="0" noProof="0">
                <a:ln>
                  <a:noFill/>
                </a:ln>
                <a:solidFill>
                  <a:srgbClr val="000546"/>
                </a:solidFill>
                <a:effectLst/>
                <a:uLnTx/>
                <a:uFillTx/>
                <a:latin typeface="Corbel"/>
                <a:ea typeface="Corbel"/>
                <a:cs typeface="Corbel"/>
                <a:sym typeface="Corbel"/>
              </a:rPr>
              <a:t>Step 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Google Shape;336;p1">
            <a:extLst>
              <a:ext uri="{FF2B5EF4-FFF2-40B4-BE49-F238E27FC236}">
                <a16:creationId xmlns:a16="http://schemas.microsoft.com/office/drawing/2014/main" id="{03A11CCC-5BBF-95FA-E706-14E4EDAAA6F8}"/>
              </a:ext>
            </a:extLst>
          </p:cNvPr>
          <p:cNvSpPr/>
          <p:nvPr/>
        </p:nvSpPr>
        <p:spPr>
          <a:xfrm rot="5400000" flipH="1">
            <a:off x="23657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7" name="Google Shape;337;p1">
            <a:extLst>
              <a:ext uri="{FF2B5EF4-FFF2-40B4-BE49-F238E27FC236}">
                <a16:creationId xmlns:a16="http://schemas.microsoft.com/office/drawing/2014/main" id="{EB11538B-D76C-440D-4714-739956FFB78A}"/>
              </a:ext>
            </a:extLst>
          </p:cNvPr>
          <p:cNvSpPr/>
          <p:nvPr/>
        </p:nvSpPr>
        <p:spPr>
          <a:xfrm>
            <a:off x="2887189" y="910933"/>
            <a:ext cx="2170585"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‘Staff/TS/Famil</a:t>
            </a:r>
            <a:r>
              <a:rPr lang="en-IN" b="1" dirty="0">
                <a:solidFill>
                  <a:srgbClr val="FE7A10"/>
                </a:solidFill>
                <a:latin typeface="Corbel"/>
                <a:ea typeface="Corbel"/>
                <a:cs typeface="Corbel"/>
                <a:sym typeface="Corbel"/>
              </a:rPr>
              <a:t>y Caregiver</a:t>
            </a:r>
            <a:r>
              <a:rPr lang="en-IN" sz="1400" b="1" i="0" u="none" strike="noStrike" cap="none" dirty="0">
                <a:solidFill>
                  <a:srgbClr val="FE7A10"/>
                </a:solidFill>
                <a:latin typeface="Corbel"/>
                <a:ea typeface="Corbel"/>
                <a:cs typeface="Corbel"/>
                <a:sym typeface="Corbel"/>
              </a:rPr>
              <a:t>’ under Others Tab</a:t>
            </a:r>
            <a:endParaRPr sz="1400" b="0" i="0" u="none" strike="noStrike" cap="none" dirty="0">
              <a:solidFill>
                <a:srgbClr val="000000"/>
              </a:solidFill>
              <a:latin typeface="Arial"/>
              <a:ea typeface="Arial"/>
              <a:cs typeface="Arial"/>
              <a:sym typeface="Arial"/>
            </a:endParaRPr>
          </a:p>
        </p:txBody>
      </p:sp>
      <p:sp>
        <p:nvSpPr>
          <p:cNvPr id="8" name="Google Shape;338;p1">
            <a:extLst>
              <a:ext uri="{FF2B5EF4-FFF2-40B4-BE49-F238E27FC236}">
                <a16:creationId xmlns:a16="http://schemas.microsoft.com/office/drawing/2014/main" id="{A51BB0EA-7A3B-65AD-949A-0B6F1DF8B004}"/>
              </a:ext>
            </a:extLst>
          </p:cNvPr>
          <p:cNvSpPr/>
          <p:nvPr/>
        </p:nvSpPr>
        <p:spPr>
          <a:xfrm>
            <a:off x="3576481" y="627311"/>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a:t>
            </a:r>
            <a:r>
              <a:rPr lang="en-IN" sz="1600" b="1" dirty="0">
                <a:solidFill>
                  <a:srgbClr val="000546"/>
                </a:solidFill>
                <a:latin typeface="Corbel"/>
                <a:ea typeface="Corbel"/>
                <a:cs typeface="Corbel"/>
                <a:sym typeface="Corbel"/>
              </a:rPr>
              <a:t>2</a:t>
            </a:r>
            <a:endParaRPr sz="1400" b="0" i="0" u="none" strike="noStrike" cap="none" dirty="0">
              <a:solidFill>
                <a:srgbClr val="000000"/>
              </a:solidFill>
              <a:latin typeface="Arial"/>
              <a:ea typeface="Arial"/>
              <a:cs typeface="Arial"/>
              <a:sym typeface="Arial"/>
            </a:endParaRPr>
          </a:p>
        </p:txBody>
      </p:sp>
      <p:sp>
        <p:nvSpPr>
          <p:cNvPr id="2" name="Google Shape;336;p1">
            <a:extLst>
              <a:ext uri="{FF2B5EF4-FFF2-40B4-BE49-F238E27FC236}">
                <a16:creationId xmlns:a16="http://schemas.microsoft.com/office/drawing/2014/main" id="{19B8607D-ED5A-085C-CC57-C37043D8D956}"/>
              </a:ext>
            </a:extLst>
          </p:cNvPr>
          <p:cNvSpPr/>
          <p:nvPr/>
        </p:nvSpPr>
        <p:spPr>
          <a:xfrm rot="5400000" flipH="1">
            <a:off x="5319250"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 name="Google Shape;337;p1">
            <a:extLst>
              <a:ext uri="{FF2B5EF4-FFF2-40B4-BE49-F238E27FC236}">
                <a16:creationId xmlns:a16="http://schemas.microsoft.com/office/drawing/2014/main" id="{329D5F3E-7BD3-86BF-E0B2-CFF6AE13E91A}"/>
              </a:ext>
            </a:extLst>
          </p:cNvPr>
          <p:cNvSpPr/>
          <p:nvPr/>
        </p:nvSpPr>
        <p:spPr>
          <a:xfrm>
            <a:off x="5840691" y="910933"/>
            <a:ext cx="2170585"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Search for the Family Caregiver that is to be tagged</a:t>
            </a:r>
            <a:endParaRPr sz="1400" b="0" i="0" u="none" strike="noStrike" cap="none" dirty="0">
              <a:solidFill>
                <a:srgbClr val="000000"/>
              </a:solidFill>
              <a:latin typeface="Arial"/>
              <a:ea typeface="Arial"/>
              <a:cs typeface="Arial"/>
              <a:sym typeface="Arial"/>
            </a:endParaRPr>
          </a:p>
        </p:txBody>
      </p:sp>
      <p:sp>
        <p:nvSpPr>
          <p:cNvPr id="9" name="Google Shape;338;p1">
            <a:extLst>
              <a:ext uri="{FF2B5EF4-FFF2-40B4-BE49-F238E27FC236}">
                <a16:creationId xmlns:a16="http://schemas.microsoft.com/office/drawing/2014/main" id="{40A009AE-7FA8-F3D3-D649-290BB04266DA}"/>
              </a:ext>
            </a:extLst>
          </p:cNvPr>
          <p:cNvSpPr/>
          <p:nvPr/>
        </p:nvSpPr>
        <p:spPr>
          <a:xfrm>
            <a:off x="6529983" y="627311"/>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3</a:t>
            </a:r>
            <a:endParaRPr sz="1400" b="0" i="0" u="none" strike="noStrike" cap="none" dirty="0">
              <a:solidFill>
                <a:srgbClr val="000000"/>
              </a:solidFill>
              <a:latin typeface="Arial"/>
              <a:ea typeface="Arial"/>
              <a:cs typeface="Arial"/>
              <a:sym typeface="Arial"/>
            </a:endParaRPr>
          </a:p>
        </p:txBody>
      </p:sp>
      <p:sp>
        <p:nvSpPr>
          <p:cNvPr id="4" name="Google Shape;336;p1">
            <a:extLst>
              <a:ext uri="{FF2B5EF4-FFF2-40B4-BE49-F238E27FC236}">
                <a16:creationId xmlns:a16="http://schemas.microsoft.com/office/drawing/2014/main" id="{16BB7638-CC80-3AA0-63DE-98DAD2CE79DF}"/>
              </a:ext>
            </a:extLst>
          </p:cNvPr>
          <p:cNvSpPr/>
          <p:nvPr/>
        </p:nvSpPr>
        <p:spPr>
          <a:xfrm rot="5400000" flipH="1">
            <a:off x="8179127" y="1121282"/>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 name="Google Shape;337;p1">
            <a:extLst>
              <a:ext uri="{FF2B5EF4-FFF2-40B4-BE49-F238E27FC236}">
                <a16:creationId xmlns:a16="http://schemas.microsoft.com/office/drawing/2014/main" id="{19704D67-45C4-52AB-53C2-FFC420C8D6EC}"/>
              </a:ext>
            </a:extLst>
          </p:cNvPr>
          <p:cNvSpPr/>
          <p:nvPr/>
        </p:nvSpPr>
        <p:spPr>
          <a:xfrm>
            <a:off x="8700568" y="916991"/>
            <a:ext cx="2170585"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‘Add Staff’</a:t>
            </a:r>
            <a:endParaRPr sz="1400" b="0" i="0" u="none" strike="noStrike" cap="none" dirty="0">
              <a:solidFill>
                <a:srgbClr val="000000"/>
              </a:solidFill>
              <a:latin typeface="Arial"/>
              <a:ea typeface="Arial"/>
              <a:cs typeface="Arial"/>
              <a:sym typeface="Arial"/>
            </a:endParaRPr>
          </a:p>
        </p:txBody>
      </p:sp>
      <p:sp>
        <p:nvSpPr>
          <p:cNvPr id="10" name="Google Shape;338;p1">
            <a:extLst>
              <a:ext uri="{FF2B5EF4-FFF2-40B4-BE49-F238E27FC236}">
                <a16:creationId xmlns:a16="http://schemas.microsoft.com/office/drawing/2014/main" id="{81B31AE8-6908-8545-161C-C600961A49E9}"/>
              </a:ext>
            </a:extLst>
          </p:cNvPr>
          <p:cNvSpPr/>
          <p:nvPr/>
        </p:nvSpPr>
        <p:spPr>
          <a:xfrm>
            <a:off x="9389860" y="633369"/>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4</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43408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6" name="Picture 15">
            <a:extLst>
              <a:ext uri="{FF2B5EF4-FFF2-40B4-BE49-F238E27FC236}">
                <a16:creationId xmlns:a16="http://schemas.microsoft.com/office/drawing/2014/main" id="{5F49311D-7FE3-3D8F-FEAD-2343701ACB04}"/>
              </a:ext>
            </a:extLst>
          </p:cNvPr>
          <p:cNvPicPr>
            <a:picLocks noChangeAspect="1"/>
          </p:cNvPicPr>
          <p:nvPr/>
        </p:nvPicPr>
        <p:blipFill rotWithShape="1">
          <a:blip r:embed="rId3"/>
          <a:srcRect t="10502" b="10325"/>
          <a:stretch/>
        </p:blipFill>
        <p:spPr>
          <a:xfrm>
            <a:off x="298733" y="740526"/>
            <a:ext cx="11674192" cy="5745998"/>
          </a:xfrm>
          <a:prstGeom prst="rect">
            <a:avLst/>
          </a:prstGeom>
          <a:ln>
            <a:solidFill>
              <a:schemeClr val="tx1"/>
            </a:solidFill>
          </a:ln>
        </p:spPr>
      </p:pic>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orbel"/>
                <a:ea typeface="Corbel"/>
                <a:cs typeface="Corbel"/>
                <a:sym typeface="Corbel"/>
              </a:rPr>
              <a:t>Family Caregiver (Link Patients)</a:t>
            </a:r>
            <a:endParaRPr kumimoji="0" sz="2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19" name="Google Shape;219;g127bb29ef22_0_0"/>
          <p:cNvPicPr preferRelativeResize="0"/>
          <p:nvPr/>
        </p:nvPicPr>
        <p:blipFill>
          <a:blip r:embed="rId4">
            <a:alphaModFix/>
          </a:blip>
          <a:stretch>
            <a:fillRect/>
          </a:stretch>
        </p:blipFill>
        <p:spPr>
          <a:xfrm>
            <a:off x="331725" y="0"/>
            <a:ext cx="1914000" cy="740525"/>
          </a:xfrm>
          <a:prstGeom prst="rect">
            <a:avLst/>
          </a:prstGeom>
          <a:noFill/>
          <a:ln>
            <a:noFill/>
          </a:ln>
        </p:spPr>
      </p:pic>
      <p:sp>
        <p:nvSpPr>
          <p:cNvPr id="13" name="Google Shape;234;g177408e8747_1_21"/>
          <p:cNvSpPr/>
          <p:nvPr/>
        </p:nvSpPr>
        <p:spPr>
          <a:xfrm>
            <a:off x="402900" y="6117474"/>
            <a:ext cx="2597475" cy="357187"/>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 name="Google Shape;234;g177408e8747_1_21">
            <a:extLst>
              <a:ext uri="{FF2B5EF4-FFF2-40B4-BE49-F238E27FC236}">
                <a16:creationId xmlns:a16="http://schemas.microsoft.com/office/drawing/2014/main" id="{8FC510F9-F382-2F00-AE99-F6F64B03D3B7}"/>
              </a:ext>
            </a:extLst>
          </p:cNvPr>
          <p:cNvSpPr/>
          <p:nvPr/>
        </p:nvSpPr>
        <p:spPr>
          <a:xfrm>
            <a:off x="2555550" y="4869699"/>
            <a:ext cx="9188775" cy="802439"/>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 name="Google Shape;668;p53">
            <a:extLst>
              <a:ext uri="{FF2B5EF4-FFF2-40B4-BE49-F238E27FC236}">
                <a16:creationId xmlns:a16="http://schemas.microsoft.com/office/drawing/2014/main" id="{FFB7E5BF-EEDE-C714-3DA5-3763F316CB31}"/>
              </a:ext>
            </a:extLst>
          </p:cNvPr>
          <p:cNvSpPr/>
          <p:nvPr/>
        </p:nvSpPr>
        <p:spPr>
          <a:xfrm>
            <a:off x="8090540" y="1802822"/>
            <a:ext cx="3368036" cy="668194"/>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algn="ctr">
              <a:buSzPts val="1400"/>
            </a:pPr>
            <a:r>
              <a:rPr lang="en-US" dirty="0">
                <a:solidFill>
                  <a:schemeClr val="tx1"/>
                </a:solidFill>
                <a:latin typeface="Corbel"/>
                <a:ea typeface="Corbel"/>
                <a:cs typeface="Corbel"/>
                <a:sym typeface="Corbel"/>
              </a:rPr>
              <a:t>The Family Caregiver who is linked to the Patient is now visible the Staff/TS/Family Caregiver Tab</a:t>
            </a:r>
            <a:endParaRPr sz="1400" b="0" i="0" strike="noStrike" cap="none" dirty="0">
              <a:solidFill>
                <a:schemeClr val="tx1"/>
              </a:solidFill>
              <a:latin typeface="Corbel"/>
              <a:ea typeface="Corbel"/>
              <a:cs typeface="Corbel"/>
              <a:sym typeface="Corbel"/>
            </a:endParaRPr>
          </a:p>
        </p:txBody>
      </p:sp>
    </p:spTree>
    <p:extLst>
      <p:ext uri="{BB962C8B-B14F-4D97-AF65-F5344CB8AC3E}">
        <p14:creationId xmlns:p14="http://schemas.microsoft.com/office/powerpoint/2010/main" val="4078710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5"/>
          <p:cNvSpPr txBox="1">
            <a:spLocks noGrp="1"/>
          </p:cNvSpPr>
          <p:nvPr>
            <p:ph type="body" idx="1"/>
          </p:nvPr>
        </p:nvSpPr>
        <p:spPr>
          <a:xfrm>
            <a:off x="542924" y="2806701"/>
            <a:ext cx="11078805" cy="2708274"/>
          </a:xfrm>
          <a:prstGeom prst="rect">
            <a:avLst/>
          </a:prstGeom>
          <a:noFill/>
          <a:ln>
            <a:noFill/>
          </a:ln>
        </p:spPr>
        <p:txBody>
          <a:bodyPr spcFirstLastPara="1" wrap="square" lIns="91425" tIns="45700" rIns="91425" bIns="45700" anchor="t" anchorCtr="0">
            <a:noAutofit/>
          </a:bodyPr>
          <a:lstStyle/>
          <a:p>
            <a:pPr marL="63500" lvl="0" indent="0" algn="ctr" rtl="0">
              <a:lnSpc>
                <a:spcPct val="150000"/>
              </a:lnSpc>
              <a:spcBef>
                <a:spcPts val="637"/>
              </a:spcBef>
              <a:spcAft>
                <a:spcPts val="0"/>
              </a:spcAft>
              <a:buClr>
                <a:srgbClr val="000000"/>
              </a:buClr>
              <a:buSzPts val="2600"/>
              <a:buNone/>
            </a:pPr>
            <a:r>
              <a:rPr lang="en-US" sz="6000" b="1"/>
              <a:t> THANK YOU</a:t>
            </a:r>
            <a:endParaRPr sz="6000" b="1">
              <a:solidFill>
                <a:srgbClr val="000000"/>
              </a:solidFill>
              <a:latin typeface="Corbel"/>
              <a:ea typeface="Corbel"/>
              <a:cs typeface="Corbel"/>
              <a:sym typeface="Corbel"/>
            </a:endParaRPr>
          </a:p>
        </p:txBody>
      </p:sp>
      <p:sp>
        <p:nvSpPr>
          <p:cNvPr id="335" name="Google Shape;335;p15"/>
          <p:cNvSpPr/>
          <p:nvPr/>
        </p:nvSpPr>
        <p:spPr>
          <a:xfrm>
            <a:off x="-1300964" y="1746249"/>
            <a:ext cx="17533681" cy="57751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5"/>
          <p:cNvSpPr/>
          <p:nvPr/>
        </p:nvSpPr>
        <p:spPr>
          <a:xfrm>
            <a:off x="3868738" y="1730375"/>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5"/>
          <p:cNvSpPr/>
          <p:nvPr/>
        </p:nvSpPr>
        <p:spPr>
          <a:xfrm>
            <a:off x="3868738" y="2047875"/>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38" name="Google Shape;338;p15"/>
          <p:cNvPicPr preferRelativeResize="0"/>
          <p:nvPr/>
        </p:nvPicPr>
        <p:blipFill>
          <a:blip r:embed="rId3">
            <a:alphaModFix/>
          </a:blip>
          <a:stretch>
            <a:fillRect/>
          </a:stretch>
        </p:blipFill>
        <p:spPr>
          <a:xfrm>
            <a:off x="331725" y="0"/>
            <a:ext cx="1914000" cy="740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
          <p:cNvSpPr txBox="1"/>
          <p:nvPr/>
        </p:nvSpPr>
        <p:spPr>
          <a:xfrm>
            <a:off x="331724" y="2587878"/>
            <a:ext cx="2050414" cy="1562100"/>
          </a:xfrm>
          <a:prstGeom prst="rect">
            <a:avLst/>
          </a:prstGeom>
          <a:noFill/>
          <a:ln>
            <a:noFill/>
          </a:ln>
        </p:spPr>
        <p:txBody>
          <a:bodyPr spcFirstLastPara="1" wrap="square" lIns="0" tIns="67300" rIns="0" bIns="0" anchor="t" anchorCtr="0">
            <a:spAutoFit/>
          </a:bodyPr>
          <a:lstStyle/>
          <a:p>
            <a:pPr marL="12700" marR="5080" lvl="0" indent="0" algn="l" rtl="0">
              <a:lnSpc>
                <a:spcPct val="90000"/>
              </a:lnSpc>
              <a:spcBef>
                <a:spcPts val="0"/>
              </a:spcBef>
              <a:spcAft>
                <a:spcPts val="0"/>
              </a:spcAft>
              <a:buClr>
                <a:srgbClr val="000000"/>
              </a:buClr>
              <a:buSzPts val="3600"/>
              <a:buFont typeface="Arial"/>
              <a:buNone/>
            </a:pPr>
            <a:r>
              <a:rPr lang="en-US" sz="3600" b="0" i="0" u="none" strike="noStrike" cap="none">
                <a:solidFill>
                  <a:srgbClr val="FFFFFF"/>
                </a:solidFill>
                <a:latin typeface="Corbel"/>
                <a:ea typeface="Corbel"/>
                <a:cs typeface="Corbel"/>
                <a:sym typeface="Corbel"/>
              </a:rPr>
              <a:t>Staff and  Treatment  Supporters</a:t>
            </a:r>
            <a:endParaRPr sz="3600" b="0" i="0" u="none" strike="noStrike" cap="none">
              <a:solidFill>
                <a:srgbClr val="000000"/>
              </a:solidFill>
              <a:latin typeface="Corbel"/>
              <a:ea typeface="Corbel"/>
              <a:cs typeface="Corbel"/>
              <a:sym typeface="Corbel"/>
            </a:endParaRPr>
          </a:p>
        </p:txBody>
      </p:sp>
      <p:sp>
        <p:nvSpPr>
          <p:cNvPr id="201" name="Google Shape;201;p3"/>
          <p:cNvSpPr txBox="1">
            <a:spLocks noGrp="1"/>
          </p:cNvSpPr>
          <p:nvPr>
            <p:ph type="body" idx="1"/>
          </p:nvPr>
        </p:nvSpPr>
        <p:spPr>
          <a:xfrm>
            <a:off x="545550" y="1013325"/>
            <a:ext cx="11300100" cy="5505600"/>
          </a:xfrm>
          <a:prstGeom prst="rect">
            <a:avLst/>
          </a:prstGeom>
          <a:noFill/>
          <a:ln>
            <a:noFill/>
          </a:ln>
        </p:spPr>
        <p:txBody>
          <a:bodyPr spcFirstLastPara="1" wrap="square" lIns="91425" tIns="45700" rIns="91425" bIns="45700" anchor="t" anchorCtr="0">
            <a:normAutofit/>
          </a:bodyPr>
          <a:lstStyle/>
          <a:p>
            <a:pPr lvl="0" indent="0" algn="just">
              <a:lnSpc>
                <a:spcPct val="200000"/>
              </a:lnSpc>
              <a:spcBef>
                <a:spcPts val="637"/>
              </a:spcBef>
              <a:buNone/>
            </a:pPr>
            <a:r>
              <a:rPr lang="en-US" sz="2616" dirty="0">
                <a:solidFill>
                  <a:srgbClr val="222222"/>
                </a:solidFill>
                <a:latin typeface="Arial"/>
                <a:ea typeface="Arial"/>
                <a:cs typeface="Arial"/>
              </a:rPr>
              <a:t>Ni-</a:t>
            </a:r>
            <a:r>
              <a:rPr lang="en-US" sz="2616" dirty="0" err="1">
                <a:solidFill>
                  <a:srgbClr val="222222"/>
                </a:solidFill>
                <a:latin typeface="Arial"/>
                <a:ea typeface="Arial"/>
                <a:cs typeface="Arial"/>
              </a:rPr>
              <a:t>kshay</a:t>
            </a:r>
            <a:r>
              <a:rPr lang="en-US" sz="2616" dirty="0">
                <a:solidFill>
                  <a:srgbClr val="222222"/>
                </a:solidFill>
                <a:latin typeface="Arial"/>
                <a:ea typeface="Arial"/>
                <a:cs typeface="Arial"/>
              </a:rPr>
              <a:t> will enable health staff to enroll a family caregiver and tag linked patients to them. While the enrollment of family caregiver is accessible through the Staff/TS Management Module, tagging patients is accessible either through Staff/TS Management Module or through the ‘Staff/TS/Family Caregiver' tab in the patient management module.</a:t>
            </a:r>
          </a:p>
          <a:p>
            <a:pPr lvl="0" indent="0" algn="just">
              <a:lnSpc>
                <a:spcPct val="200000"/>
              </a:lnSpc>
              <a:spcBef>
                <a:spcPts val="637"/>
              </a:spcBef>
              <a:buNone/>
            </a:pPr>
            <a:r>
              <a:rPr lang="en-US" sz="2616" dirty="0">
                <a:solidFill>
                  <a:srgbClr val="222222"/>
                </a:solidFill>
                <a:latin typeface="Arial"/>
                <a:ea typeface="Arial"/>
                <a:cs typeface="Arial"/>
              </a:rPr>
              <a:t>Family Caregivers will be allowed to be added in TU and PHI Logins.   </a:t>
            </a:r>
          </a:p>
          <a:p>
            <a:pPr lvl="0" indent="0" algn="just">
              <a:lnSpc>
                <a:spcPct val="200000"/>
              </a:lnSpc>
              <a:spcBef>
                <a:spcPts val="637"/>
              </a:spcBef>
              <a:buNone/>
            </a:pPr>
            <a:endParaRPr lang="en-US" sz="2616" dirty="0">
              <a:solidFill>
                <a:srgbClr val="222222"/>
              </a:solidFill>
              <a:latin typeface="Arial"/>
              <a:ea typeface="Arial"/>
              <a:cs typeface="Arial"/>
            </a:endParaRPr>
          </a:p>
        </p:txBody>
      </p:sp>
      <p:sp>
        <p:nvSpPr>
          <p:cNvPr id="202" name="Google Shape;202;p3"/>
          <p:cNvSpPr txBox="1"/>
          <p:nvPr/>
        </p:nvSpPr>
        <p:spPr>
          <a:xfrm>
            <a:off x="2661920" y="0"/>
            <a:ext cx="77724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Corbel"/>
                <a:ea typeface="Corbel"/>
                <a:cs typeface="Corbel"/>
                <a:sym typeface="Corbel"/>
              </a:rPr>
              <a:t>Introduction</a:t>
            </a:r>
            <a:endParaRPr sz="2800" b="0" i="0" u="none" strike="noStrike" cap="none" dirty="0">
              <a:solidFill>
                <a:srgbClr val="000000"/>
              </a:solidFill>
              <a:latin typeface="Corbel"/>
              <a:ea typeface="Corbel"/>
              <a:cs typeface="Corbel"/>
              <a:sym typeface="Corbel"/>
            </a:endParaRPr>
          </a:p>
        </p:txBody>
      </p:sp>
      <p:pic>
        <p:nvPicPr>
          <p:cNvPr id="203" name="Google Shape;203;p3"/>
          <p:cNvPicPr preferRelativeResize="0"/>
          <p:nvPr/>
        </p:nvPicPr>
        <p:blipFill>
          <a:blip r:embed="rId3">
            <a:alphaModFix/>
          </a:blip>
          <a:stretch>
            <a:fillRect/>
          </a:stretch>
        </p:blipFill>
        <p:spPr>
          <a:xfrm>
            <a:off x="331725" y="0"/>
            <a:ext cx="1914000" cy="740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7D14-1DCF-3F81-A466-1E8E244E01F9}"/>
              </a:ext>
            </a:extLst>
          </p:cNvPr>
          <p:cNvSpPr>
            <a:spLocks noGrp="1"/>
          </p:cNvSpPr>
          <p:nvPr>
            <p:ph type="title"/>
          </p:nvPr>
        </p:nvSpPr>
        <p:spPr>
          <a:xfrm>
            <a:off x="585788" y="1298448"/>
            <a:ext cx="11301412" cy="3255264"/>
          </a:xfrm>
        </p:spPr>
        <p:txBody>
          <a:bodyPr>
            <a:normAutofit fontScale="90000"/>
          </a:bodyPr>
          <a:lstStyle/>
          <a:p>
            <a:r>
              <a:rPr lang="en-US" dirty="0"/>
              <a:t>STEPS TO ENROLL FAMILY CAREGIVER AND LINK PATIENTS VIA STAFF/TS MANAGEMENT MODULE</a:t>
            </a:r>
            <a:endParaRPr lang="en-IN" dirty="0"/>
          </a:p>
        </p:txBody>
      </p:sp>
    </p:spTree>
    <p:extLst>
      <p:ext uri="{BB962C8B-B14F-4D97-AF65-F5344CB8AC3E}">
        <p14:creationId xmlns:p14="http://schemas.microsoft.com/office/powerpoint/2010/main" val="361990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Corbel"/>
                <a:ea typeface="Corbel"/>
                <a:cs typeface="Corbel"/>
                <a:sym typeface="Corbel"/>
              </a:rPr>
              <a:t>Family Caregiver (Adding Family Caregiver)</a:t>
            </a:r>
            <a:endParaRPr sz="2800" b="0" i="0" u="none" strike="noStrike" cap="none" dirty="0">
              <a:solidFill>
                <a:schemeClr val="lt1"/>
              </a:solidFill>
              <a:latin typeface="Corbel"/>
              <a:ea typeface="Corbel"/>
              <a:cs typeface="Corbel"/>
              <a:sym typeface="Corbel"/>
            </a:endParaRPr>
          </a:p>
        </p:txBody>
      </p:sp>
      <p:pic>
        <p:nvPicPr>
          <p:cNvPr id="219" name="Google Shape;219;g127bb29ef22_0_0"/>
          <p:cNvPicPr preferRelativeResize="0"/>
          <p:nvPr/>
        </p:nvPicPr>
        <p:blipFill>
          <a:blip r:embed="rId3">
            <a:alphaModFix/>
          </a:blip>
          <a:stretch>
            <a:fillRect/>
          </a:stretch>
        </p:blipFill>
        <p:spPr>
          <a:xfrm>
            <a:off x="331725" y="0"/>
            <a:ext cx="1914000" cy="740525"/>
          </a:xfrm>
          <a:prstGeom prst="rect">
            <a:avLst/>
          </a:prstGeom>
          <a:noFill/>
          <a:ln>
            <a:noFill/>
          </a:ln>
        </p:spPr>
      </p:pic>
      <p:pic>
        <p:nvPicPr>
          <p:cNvPr id="12" name="image9.png"/>
          <p:cNvPicPr/>
          <p:nvPr/>
        </p:nvPicPr>
        <p:blipFill>
          <a:blip r:embed="rId4"/>
          <a:srcRect t="8480" b="5440"/>
          <a:stretch>
            <a:fillRect/>
          </a:stretch>
        </p:blipFill>
        <p:spPr>
          <a:xfrm>
            <a:off x="331725" y="1847831"/>
            <a:ext cx="11639881" cy="4552969"/>
          </a:xfrm>
          <a:prstGeom prst="rect">
            <a:avLst/>
          </a:prstGeom>
          <a:ln w="25400">
            <a:solidFill>
              <a:srgbClr val="000000"/>
            </a:solidFill>
            <a:prstDash val="solid"/>
          </a:ln>
        </p:spPr>
      </p:pic>
      <p:sp>
        <p:nvSpPr>
          <p:cNvPr id="13" name="Google Shape;234;g177408e8747_1_21"/>
          <p:cNvSpPr/>
          <p:nvPr/>
        </p:nvSpPr>
        <p:spPr>
          <a:xfrm>
            <a:off x="331725" y="5170692"/>
            <a:ext cx="1454872" cy="273507"/>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‘Staff/TS Management’</a:t>
            </a:r>
            <a:endParaRPr sz="1400" b="0" i="0" u="none" strike="noStrike" cap="none" dirty="0">
              <a:solidFill>
                <a:srgbClr val="000000"/>
              </a:solidFill>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Corbel"/>
                <a:ea typeface="Corbel"/>
                <a:cs typeface="Corbel"/>
                <a:sym typeface="Corbel"/>
              </a:rPr>
              <a:t>Family Caregiver (Adding Family Caregiver)</a:t>
            </a:r>
            <a:endParaRPr sz="2800" b="0" i="0" u="none" strike="noStrike" cap="none" dirty="0">
              <a:solidFill>
                <a:schemeClr val="lt1"/>
              </a:solidFill>
              <a:latin typeface="Corbel"/>
              <a:ea typeface="Corbel"/>
              <a:cs typeface="Corbel"/>
              <a:sym typeface="Corbel"/>
            </a:endParaRPr>
          </a:p>
        </p:txBody>
      </p:sp>
      <p:pic>
        <p:nvPicPr>
          <p:cNvPr id="219" name="Google Shape;219;g127bb29ef22_0_0"/>
          <p:cNvPicPr preferRelativeResize="0"/>
          <p:nvPr/>
        </p:nvPicPr>
        <p:blipFill>
          <a:blip r:embed="rId3">
            <a:alphaModFix/>
          </a:blip>
          <a:stretch>
            <a:fillRect/>
          </a:stretch>
        </p:blipFill>
        <p:spPr>
          <a:xfrm>
            <a:off x="331725" y="0"/>
            <a:ext cx="1914000" cy="740525"/>
          </a:xfrm>
          <a:prstGeom prst="rect">
            <a:avLst/>
          </a:prstGeom>
          <a:noFill/>
          <a:ln>
            <a:noFill/>
          </a:ln>
        </p:spPr>
      </p:pic>
      <p:pic>
        <p:nvPicPr>
          <p:cNvPr id="12" name="image9.png"/>
          <p:cNvPicPr/>
          <p:nvPr/>
        </p:nvPicPr>
        <p:blipFill>
          <a:blip r:embed="rId4"/>
          <a:srcRect t="6208" b="6208"/>
          <a:stretch/>
        </p:blipFill>
        <p:spPr>
          <a:xfrm>
            <a:off x="331725" y="1847831"/>
            <a:ext cx="11639881" cy="4552969"/>
          </a:xfrm>
          <a:prstGeom prst="rect">
            <a:avLst/>
          </a:prstGeom>
          <a:ln w="25400">
            <a:solidFill>
              <a:srgbClr val="000000"/>
            </a:solidFill>
            <a:prstDash val="solid"/>
          </a:ln>
        </p:spPr>
      </p:pic>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‘Staff/TS Management’</a:t>
            </a:r>
            <a:endParaRPr sz="1400" b="0" i="0" u="none" strike="noStrike" cap="none" dirty="0">
              <a:solidFill>
                <a:srgbClr val="000000"/>
              </a:solidFill>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Arial"/>
              <a:ea typeface="Arial"/>
              <a:cs typeface="Arial"/>
              <a:sym typeface="Arial"/>
            </a:endParaRPr>
          </a:p>
        </p:txBody>
      </p:sp>
      <p:sp>
        <p:nvSpPr>
          <p:cNvPr id="2" name="Google Shape;336;p1">
            <a:extLst>
              <a:ext uri="{FF2B5EF4-FFF2-40B4-BE49-F238E27FC236}">
                <a16:creationId xmlns:a16="http://schemas.microsoft.com/office/drawing/2014/main" id="{4CA7937C-A9FB-2E20-77FF-C23A02367B2E}"/>
              </a:ext>
            </a:extLst>
          </p:cNvPr>
          <p:cNvSpPr/>
          <p:nvPr/>
        </p:nvSpPr>
        <p:spPr>
          <a:xfrm rot="5400000" flipH="1">
            <a:off x="23657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 name="Google Shape;337;p1">
            <a:extLst>
              <a:ext uri="{FF2B5EF4-FFF2-40B4-BE49-F238E27FC236}">
                <a16:creationId xmlns:a16="http://schemas.microsoft.com/office/drawing/2014/main" id="{E311C6B7-A125-BE6C-0539-4115D6BDE764}"/>
              </a:ext>
            </a:extLst>
          </p:cNvPr>
          <p:cNvSpPr/>
          <p:nvPr/>
        </p:nvSpPr>
        <p:spPr>
          <a:xfrm>
            <a:off x="2887190"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Add Staff</a:t>
            </a:r>
            <a:endParaRPr sz="1400" b="0" i="0" u="none" strike="noStrike" cap="none" dirty="0">
              <a:solidFill>
                <a:srgbClr val="000000"/>
              </a:solidFill>
              <a:latin typeface="Arial"/>
              <a:ea typeface="Arial"/>
              <a:cs typeface="Arial"/>
              <a:sym typeface="Arial"/>
            </a:endParaRPr>
          </a:p>
        </p:txBody>
      </p:sp>
      <p:sp>
        <p:nvSpPr>
          <p:cNvPr id="4" name="Google Shape;338;p1">
            <a:extLst>
              <a:ext uri="{FF2B5EF4-FFF2-40B4-BE49-F238E27FC236}">
                <a16:creationId xmlns:a16="http://schemas.microsoft.com/office/drawing/2014/main" id="{B315FABF-9C95-7BA2-650F-2C7F1AC6EE51}"/>
              </a:ext>
            </a:extLst>
          </p:cNvPr>
          <p:cNvSpPr/>
          <p:nvPr/>
        </p:nvSpPr>
        <p:spPr>
          <a:xfrm>
            <a:off x="3219155"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1514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6" name="Picture 15">
            <a:extLst>
              <a:ext uri="{FF2B5EF4-FFF2-40B4-BE49-F238E27FC236}">
                <a16:creationId xmlns:a16="http://schemas.microsoft.com/office/drawing/2014/main" id="{AE290885-CD93-7C2A-DE55-FCD924EBCC98}"/>
              </a:ext>
            </a:extLst>
          </p:cNvPr>
          <p:cNvPicPr>
            <a:picLocks noChangeAspect="1"/>
          </p:cNvPicPr>
          <p:nvPr/>
        </p:nvPicPr>
        <p:blipFill rotWithShape="1">
          <a:blip r:embed="rId3"/>
          <a:srcRect t="17822" r="1807" b="6645"/>
          <a:stretch/>
        </p:blipFill>
        <p:spPr>
          <a:xfrm>
            <a:off x="401182" y="1938944"/>
            <a:ext cx="11389636" cy="4664268"/>
          </a:xfrm>
          <a:prstGeom prst="rect">
            <a:avLst/>
          </a:prstGeom>
          <a:ln>
            <a:solidFill>
              <a:schemeClr val="tx1"/>
            </a:solidFill>
          </a:ln>
        </p:spPr>
      </p:pic>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Corbel"/>
                <a:ea typeface="Corbel"/>
                <a:cs typeface="Corbel"/>
                <a:sym typeface="Corbel"/>
              </a:rPr>
              <a:t>Family Caregiver (Adding Family Caregiver)</a:t>
            </a:r>
            <a:endParaRPr sz="2800" b="0" i="0" u="none" strike="noStrike" cap="none" dirty="0">
              <a:solidFill>
                <a:schemeClr val="lt1"/>
              </a:solidFill>
              <a:latin typeface="Corbel"/>
              <a:ea typeface="Corbel"/>
              <a:cs typeface="Corbel"/>
              <a:sym typeface="Corbel"/>
            </a:endParaRPr>
          </a:p>
        </p:txBody>
      </p:sp>
      <p:pic>
        <p:nvPicPr>
          <p:cNvPr id="219" name="Google Shape;219;g127bb29ef22_0_0"/>
          <p:cNvPicPr preferRelativeResize="0"/>
          <p:nvPr/>
        </p:nvPicPr>
        <p:blipFill>
          <a:blip r:embed="rId4">
            <a:alphaModFix/>
          </a:blip>
          <a:stretch>
            <a:fillRect/>
          </a:stretch>
        </p:blipFill>
        <p:spPr>
          <a:xfrm>
            <a:off x="331725" y="0"/>
            <a:ext cx="1914000" cy="740525"/>
          </a:xfrm>
          <a:prstGeom prst="rect">
            <a:avLst/>
          </a:prstGeom>
          <a:noFill/>
          <a:ln>
            <a:noFill/>
          </a:ln>
        </p:spPr>
      </p:pic>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‘Staff/TS Management’</a:t>
            </a:r>
            <a:endParaRPr sz="1400" b="0" i="0" u="none" strike="noStrike" cap="none" dirty="0">
              <a:solidFill>
                <a:srgbClr val="000000"/>
              </a:solidFill>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Arial"/>
              <a:ea typeface="Arial"/>
              <a:cs typeface="Arial"/>
              <a:sym typeface="Arial"/>
            </a:endParaRPr>
          </a:p>
        </p:txBody>
      </p:sp>
      <p:sp>
        <p:nvSpPr>
          <p:cNvPr id="2" name="Google Shape;336;p1">
            <a:extLst>
              <a:ext uri="{FF2B5EF4-FFF2-40B4-BE49-F238E27FC236}">
                <a16:creationId xmlns:a16="http://schemas.microsoft.com/office/drawing/2014/main" id="{4CA7937C-A9FB-2E20-77FF-C23A02367B2E}"/>
              </a:ext>
            </a:extLst>
          </p:cNvPr>
          <p:cNvSpPr/>
          <p:nvPr/>
        </p:nvSpPr>
        <p:spPr>
          <a:xfrm rot="5400000" flipH="1">
            <a:off x="23657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 name="Google Shape;337;p1">
            <a:extLst>
              <a:ext uri="{FF2B5EF4-FFF2-40B4-BE49-F238E27FC236}">
                <a16:creationId xmlns:a16="http://schemas.microsoft.com/office/drawing/2014/main" id="{E311C6B7-A125-BE6C-0539-4115D6BDE764}"/>
              </a:ext>
            </a:extLst>
          </p:cNvPr>
          <p:cNvSpPr/>
          <p:nvPr/>
        </p:nvSpPr>
        <p:spPr>
          <a:xfrm>
            <a:off x="2887190"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Add Staff</a:t>
            </a:r>
            <a:endParaRPr sz="1400" b="0" i="0" u="none" strike="noStrike" cap="none" dirty="0">
              <a:solidFill>
                <a:srgbClr val="000000"/>
              </a:solidFill>
              <a:latin typeface="Arial"/>
              <a:ea typeface="Arial"/>
              <a:cs typeface="Arial"/>
              <a:sym typeface="Arial"/>
            </a:endParaRPr>
          </a:p>
        </p:txBody>
      </p:sp>
      <p:sp>
        <p:nvSpPr>
          <p:cNvPr id="4" name="Google Shape;338;p1">
            <a:extLst>
              <a:ext uri="{FF2B5EF4-FFF2-40B4-BE49-F238E27FC236}">
                <a16:creationId xmlns:a16="http://schemas.microsoft.com/office/drawing/2014/main" id="{B315FABF-9C95-7BA2-650F-2C7F1AC6EE51}"/>
              </a:ext>
            </a:extLst>
          </p:cNvPr>
          <p:cNvSpPr/>
          <p:nvPr/>
        </p:nvSpPr>
        <p:spPr>
          <a:xfrm>
            <a:off x="3219155"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sz="1400" b="0" i="0" u="none" strike="noStrike" cap="none">
              <a:solidFill>
                <a:srgbClr val="000000"/>
              </a:solidFill>
              <a:latin typeface="Arial"/>
              <a:ea typeface="Arial"/>
              <a:cs typeface="Arial"/>
              <a:sym typeface="Arial"/>
            </a:endParaRPr>
          </a:p>
        </p:txBody>
      </p:sp>
      <p:sp>
        <p:nvSpPr>
          <p:cNvPr id="5" name="Google Shape;336;p1">
            <a:extLst>
              <a:ext uri="{FF2B5EF4-FFF2-40B4-BE49-F238E27FC236}">
                <a16:creationId xmlns:a16="http://schemas.microsoft.com/office/drawing/2014/main" id="{9C416AB9-0F71-23F4-A955-71C8D6F99AF0}"/>
              </a:ext>
            </a:extLst>
          </p:cNvPr>
          <p:cNvSpPr/>
          <p:nvPr/>
        </p:nvSpPr>
        <p:spPr>
          <a:xfrm rot="5400000" flipH="1">
            <a:off x="4674697"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 name="Google Shape;337;p1">
            <a:extLst>
              <a:ext uri="{FF2B5EF4-FFF2-40B4-BE49-F238E27FC236}">
                <a16:creationId xmlns:a16="http://schemas.microsoft.com/office/drawing/2014/main" id="{9C559F50-AEFC-1F84-EAEA-52263B787987}"/>
              </a:ext>
            </a:extLst>
          </p:cNvPr>
          <p:cNvSpPr/>
          <p:nvPr/>
        </p:nvSpPr>
        <p:spPr>
          <a:xfrm>
            <a:off x="5196139" y="910933"/>
            <a:ext cx="1704724"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Select Designation as ‘Family Caregiver’</a:t>
            </a:r>
            <a:endParaRPr sz="1400" b="0" i="0" u="none" strike="noStrike" cap="none" dirty="0">
              <a:solidFill>
                <a:srgbClr val="000000"/>
              </a:solidFill>
              <a:latin typeface="Arial"/>
              <a:ea typeface="Arial"/>
              <a:cs typeface="Arial"/>
              <a:sym typeface="Arial"/>
            </a:endParaRPr>
          </a:p>
        </p:txBody>
      </p:sp>
      <p:sp>
        <p:nvSpPr>
          <p:cNvPr id="7" name="Google Shape;338;p1">
            <a:extLst>
              <a:ext uri="{FF2B5EF4-FFF2-40B4-BE49-F238E27FC236}">
                <a16:creationId xmlns:a16="http://schemas.microsoft.com/office/drawing/2014/main" id="{C78A60D7-2B33-9FBA-5BB0-407E04360834}"/>
              </a:ext>
            </a:extLst>
          </p:cNvPr>
          <p:cNvSpPr/>
          <p:nvPr/>
        </p:nvSpPr>
        <p:spPr>
          <a:xfrm>
            <a:off x="5528104"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3</a:t>
            </a:r>
            <a:endParaRPr sz="1400" b="0" i="0" u="none" strike="noStrike" cap="none" dirty="0">
              <a:solidFill>
                <a:srgbClr val="000000"/>
              </a:solidFill>
              <a:latin typeface="Arial"/>
              <a:ea typeface="Arial"/>
              <a:cs typeface="Arial"/>
              <a:sym typeface="Arial"/>
            </a:endParaRPr>
          </a:p>
        </p:txBody>
      </p:sp>
      <p:sp>
        <p:nvSpPr>
          <p:cNvPr id="8" name="Google Shape;668;p53">
            <a:extLst>
              <a:ext uri="{FF2B5EF4-FFF2-40B4-BE49-F238E27FC236}">
                <a16:creationId xmlns:a16="http://schemas.microsoft.com/office/drawing/2014/main" id="{70351D36-0B18-0A43-F129-2C7902B1A83D}"/>
              </a:ext>
            </a:extLst>
          </p:cNvPr>
          <p:cNvSpPr/>
          <p:nvPr/>
        </p:nvSpPr>
        <p:spPr>
          <a:xfrm>
            <a:off x="8856089" y="3273813"/>
            <a:ext cx="2934729" cy="1733008"/>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algn="ctr">
              <a:buSzPts val="1400"/>
            </a:pPr>
            <a:r>
              <a:rPr kumimoji="0" lang="en-US" altLang="en-US" sz="1400" b="0" i="0" strike="noStrike" cap="none" normalizeH="0" baseline="0" dirty="0">
                <a:ln>
                  <a:noFill/>
                </a:ln>
                <a:solidFill>
                  <a:schemeClr val="tx1"/>
                </a:solidFill>
                <a:effectLst/>
                <a:latin typeface="Arial" panose="020B0604020202020204" pitchFamily="34" charset="0"/>
                <a:ea typeface="Gill Sans"/>
                <a:cs typeface="Gill Sans"/>
              </a:rPr>
              <a:t>Enter the name of the Family Giver and select ‘Family Caregiver’ from the ‘Designation’ dropdown option. [Data fields that are not relevant to the Family Caregiver will have defaulted values]</a:t>
            </a:r>
            <a:endParaRPr kumimoji="0" lang="en-US" altLang="en-US" sz="2400" b="0" i="0" strike="noStrike" cap="none" normalizeH="0" baseline="0" dirty="0">
              <a:ln>
                <a:noFill/>
              </a:ln>
              <a:solidFill>
                <a:schemeClr val="tx1"/>
              </a:solidFill>
              <a:effectLst/>
              <a:latin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r>
              <a:rPr lang="en-US" sz="1400" b="0" i="0" strike="noStrike" cap="none" dirty="0">
                <a:solidFill>
                  <a:schemeClr val="tx1"/>
                </a:solidFill>
                <a:latin typeface="Corbel"/>
                <a:ea typeface="Corbel"/>
                <a:cs typeface="Corbel"/>
                <a:sym typeface="Corbel"/>
              </a:rPr>
              <a:t>Enter other relevant information such as Mobile Number, Email</a:t>
            </a:r>
            <a:endParaRPr sz="1400" b="0" i="0" strike="noStrike" cap="none" dirty="0">
              <a:solidFill>
                <a:schemeClr val="tx1"/>
              </a:solidFill>
              <a:latin typeface="Corbel"/>
              <a:ea typeface="Corbel"/>
              <a:cs typeface="Corbel"/>
              <a:sym typeface="Corbel"/>
            </a:endParaRPr>
          </a:p>
        </p:txBody>
      </p:sp>
      <p:sp>
        <p:nvSpPr>
          <p:cNvPr id="11" name="Rectangle 3">
            <a:extLst>
              <a:ext uri="{FF2B5EF4-FFF2-40B4-BE49-F238E27FC236}">
                <a16:creationId xmlns:a16="http://schemas.microsoft.com/office/drawing/2014/main" id="{9001D2F0-B824-DEEB-7FFD-D201C1C62898}"/>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Google Shape;643;p51">
            <a:extLst>
              <a:ext uri="{FF2B5EF4-FFF2-40B4-BE49-F238E27FC236}">
                <a16:creationId xmlns:a16="http://schemas.microsoft.com/office/drawing/2014/main" id="{E8FB19B5-85B7-694F-8621-40C6968589C4}"/>
              </a:ext>
            </a:extLst>
          </p:cNvPr>
          <p:cNvSpPr/>
          <p:nvPr/>
        </p:nvSpPr>
        <p:spPr>
          <a:xfrm>
            <a:off x="5811543" y="6355549"/>
            <a:ext cx="1794902" cy="24766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Tree>
    <p:extLst>
      <p:ext uri="{BB962C8B-B14F-4D97-AF65-F5344CB8AC3E}">
        <p14:creationId xmlns:p14="http://schemas.microsoft.com/office/powerpoint/2010/main" val="3601184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2" name="Picture 21">
            <a:extLst>
              <a:ext uri="{FF2B5EF4-FFF2-40B4-BE49-F238E27FC236}">
                <a16:creationId xmlns:a16="http://schemas.microsoft.com/office/drawing/2014/main" id="{55F06D60-7B0D-DA33-147E-79F3656865B9}"/>
              </a:ext>
            </a:extLst>
          </p:cNvPr>
          <p:cNvPicPr>
            <a:picLocks noChangeAspect="1"/>
          </p:cNvPicPr>
          <p:nvPr/>
        </p:nvPicPr>
        <p:blipFill rotWithShape="1">
          <a:blip r:embed="rId3"/>
          <a:srcRect t="17083" r="976" b="7306"/>
          <a:stretch/>
        </p:blipFill>
        <p:spPr>
          <a:xfrm>
            <a:off x="347126" y="1868799"/>
            <a:ext cx="11443691" cy="4569571"/>
          </a:xfrm>
          <a:prstGeom prst="rect">
            <a:avLst/>
          </a:prstGeom>
          <a:ln>
            <a:solidFill>
              <a:schemeClr val="tx1"/>
            </a:solidFill>
          </a:ln>
        </p:spPr>
      </p:pic>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lt1"/>
                </a:solidFill>
                <a:latin typeface="Corbel"/>
                <a:ea typeface="Corbel"/>
                <a:cs typeface="Corbel"/>
                <a:sym typeface="Corbel"/>
              </a:rPr>
              <a:t>Family Caregiver (Adding Family Caregiver)</a:t>
            </a:r>
            <a:endParaRPr sz="2800" b="0" i="0" u="none" strike="noStrike" cap="none" dirty="0">
              <a:solidFill>
                <a:schemeClr val="lt1"/>
              </a:solidFill>
              <a:latin typeface="Corbel"/>
              <a:ea typeface="Corbel"/>
              <a:cs typeface="Corbel"/>
              <a:sym typeface="Corbel"/>
            </a:endParaRPr>
          </a:p>
        </p:txBody>
      </p:sp>
      <p:pic>
        <p:nvPicPr>
          <p:cNvPr id="219" name="Google Shape;219;g127bb29ef22_0_0"/>
          <p:cNvPicPr preferRelativeResize="0"/>
          <p:nvPr/>
        </p:nvPicPr>
        <p:blipFill>
          <a:blip r:embed="rId4">
            <a:alphaModFix/>
          </a:blip>
          <a:stretch>
            <a:fillRect/>
          </a:stretch>
        </p:blipFill>
        <p:spPr>
          <a:xfrm>
            <a:off x="331725" y="0"/>
            <a:ext cx="1914000" cy="740525"/>
          </a:xfrm>
          <a:prstGeom prst="rect">
            <a:avLst/>
          </a:prstGeom>
          <a:noFill/>
          <a:ln>
            <a:noFill/>
          </a:ln>
        </p:spPr>
      </p:pic>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‘Staff/TS Management’</a:t>
            </a:r>
            <a:endParaRPr sz="1400" b="0" i="0" u="none" strike="noStrike" cap="none" dirty="0">
              <a:solidFill>
                <a:srgbClr val="000000"/>
              </a:solidFill>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Arial"/>
              <a:ea typeface="Arial"/>
              <a:cs typeface="Arial"/>
              <a:sym typeface="Arial"/>
            </a:endParaRPr>
          </a:p>
        </p:txBody>
      </p:sp>
      <p:sp>
        <p:nvSpPr>
          <p:cNvPr id="2" name="Google Shape;336;p1">
            <a:extLst>
              <a:ext uri="{FF2B5EF4-FFF2-40B4-BE49-F238E27FC236}">
                <a16:creationId xmlns:a16="http://schemas.microsoft.com/office/drawing/2014/main" id="{4CA7937C-A9FB-2E20-77FF-C23A02367B2E}"/>
              </a:ext>
            </a:extLst>
          </p:cNvPr>
          <p:cNvSpPr/>
          <p:nvPr/>
        </p:nvSpPr>
        <p:spPr>
          <a:xfrm rot="5400000" flipH="1">
            <a:off x="23657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 name="Google Shape;337;p1">
            <a:extLst>
              <a:ext uri="{FF2B5EF4-FFF2-40B4-BE49-F238E27FC236}">
                <a16:creationId xmlns:a16="http://schemas.microsoft.com/office/drawing/2014/main" id="{E311C6B7-A125-BE6C-0539-4115D6BDE764}"/>
              </a:ext>
            </a:extLst>
          </p:cNvPr>
          <p:cNvSpPr/>
          <p:nvPr/>
        </p:nvSpPr>
        <p:spPr>
          <a:xfrm>
            <a:off x="2887190"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Add Staff</a:t>
            </a:r>
            <a:endParaRPr sz="1400" b="0" i="0" u="none" strike="noStrike" cap="none" dirty="0">
              <a:solidFill>
                <a:srgbClr val="000000"/>
              </a:solidFill>
              <a:latin typeface="Arial"/>
              <a:ea typeface="Arial"/>
              <a:cs typeface="Arial"/>
              <a:sym typeface="Arial"/>
            </a:endParaRPr>
          </a:p>
        </p:txBody>
      </p:sp>
      <p:sp>
        <p:nvSpPr>
          <p:cNvPr id="4" name="Google Shape;338;p1">
            <a:extLst>
              <a:ext uri="{FF2B5EF4-FFF2-40B4-BE49-F238E27FC236}">
                <a16:creationId xmlns:a16="http://schemas.microsoft.com/office/drawing/2014/main" id="{B315FABF-9C95-7BA2-650F-2C7F1AC6EE51}"/>
              </a:ext>
            </a:extLst>
          </p:cNvPr>
          <p:cNvSpPr/>
          <p:nvPr/>
        </p:nvSpPr>
        <p:spPr>
          <a:xfrm>
            <a:off x="3219155"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sz="1400" b="0" i="0" u="none" strike="noStrike" cap="none">
              <a:solidFill>
                <a:srgbClr val="000000"/>
              </a:solidFill>
              <a:latin typeface="Arial"/>
              <a:ea typeface="Arial"/>
              <a:cs typeface="Arial"/>
              <a:sym typeface="Arial"/>
            </a:endParaRPr>
          </a:p>
        </p:txBody>
      </p:sp>
      <p:sp>
        <p:nvSpPr>
          <p:cNvPr id="5" name="Google Shape;336;p1">
            <a:extLst>
              <a:ext uri="{FF2B5EF4-FFF2-40B4-BE49-F238E27FC236}">
                <a16:creationId xmlns:a16="http://schemas.microsoft.com/office/drawing/2014/main" id="{9C416AB9-0F71-23F4-A955-71C8D6F99AF0}"/>
              </a:ext>
            </a:extLst>
          </p:cNvPr>
          <p:cNvSpPr/>
          <p:nvPr/>
        </p:nvSpPr>
        <p:spPr>
          <a:xfrm rot="5400000" flipH="1">
            <a:off x="4674697"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6" name="Google Shape;337;p1">
            <a:extLst>
              <a:ext uri="{FF2B5EF4-FFF2-40B4-BE49-F238E27FC236}">
                <a16:creationId xmlns:a16="http://schemas.microsoft.com/office/drawing/2014/main" id="{9C559F50-AEFC-1F84-EAEA-52263B787987}"/>
              </a:ext>
            </a:extLst>
          </p:cNvPr>
          <p:cNvSpPr/>
          <p:nvPr/>
        </p:nvSpPr>
        <p:spPr>
          <a:xfrm>
            <a:off x="5196139" y="910933"/>
            <a:ext cx="1704724"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Select Designation as ‘Family Caregiver’</a:t>
            </a:r>
            <a:endParaRPr sz="1400" b="0" i="0" u="none" strike="noStrike" cap="none" dirty="0">
              <a:solidFill>
                <a:srgbClr val="000000"/>
              </a:solidFill>
              <a:latin typeface="Arial"/>
              <a:ea typeface="Arial"/>
              <a:cs typeface="Arial"/>
              <a:sym typeface="Arial"/>
            </a:endParaRPr>
          </a:p>
        </p:txBody>
      </p:sp>
      <p:sp>
        <p:nvSpPr>
          <p:cNvPr id="7" name="Google Shape;338;p1">
            <a:extLst>
              <a:ext uri="{FF2B5EF4-FFF2-40B4-BE49-F238E27FC236}">
                <a16:creationId xmlns:a16="http://schemas.microsoft.com/office/drawing/2014/main" id="{C78A60D7-2B33-9FBA-5BB0-407E04360834}"/>
              </a:ext>
            </a:extLst>
          </p:cNvPr>
          <p:cNvSpPr/>
          <p:nvPr/>
        </p:nvSpPr>
        <p:spPr>
          <a:xfrm>
            <a:off x="5528104"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3</a:t>
            </a:r>
            <a:endParaRPr sz="1400" b="0" i="0" u="none" strike="noStrike" cap="none" dirty="0">
              <a:solidFill>
                <a:srgbClr val="000000"/>
              </a:solidFill>
              <a:latin typeface="Arial"/>
              <a:ea typeface="Arial"/>
              <a:cs typeface="Arial"/>
              <a:sym typeface="Arial"/>
            </a:endParaRPr>
          </a:p>
        </p:txBody>
      </p:sp>
      <p:sp>
        <p:nvSpPr>
          <p:cNvPr id="8" name="Google Shape;668;p53">
            <a:extLst>
              <a:ext uri="{FF2B5EF4-FFF2-40B4-BE49-F238E27FC236}">
                <a16:creationId xmlns:a16="http://schemas.microsoft.com/office/drawing/2014/main" id="{70351D36-0B18-0A43-F129-2C7902B1A83D}"/>
              </a:ext>
            </a:extLst>
          </p:cNvPr>
          <p:cNvSpPr/>
          <p:nvPr/>
        </p:nvSpPr>
        <p:spPr>
          <a:xfrm>
            <a:off x="8856090" y="2142997"/>
            <a:ext cx="2716786" cy="2863824"/>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algn="ctr">
              <a:buSzPts val="1400"/>
            </a:pPr>
            <a:r>
              <a:rPr lang="en-US" sz="1400" b="0" i="0" strike="noStrike" cap="none" dirty="0">
                <a:solidFill>
                  <a:schemeClr val="tx1"/>
                </a:solidFill>
                <a:latin typeface="Corbel"/>
                <a:ea typeface="Corbel"/>
                <a:cs typeface="Corbel"/>
                <a:sym typeface="Corbel"/>
              </a:rPr>
              <a:t>If the patient has been registered, the newly added Family Caregiver can be tagged to the patient by entering the Ni-</a:t>
            </a:r>
            <a:r>
              <a:rPr lang="en-US" sz="1400" b="0" i="0" strike="noStrike" cap="none" dirty="0" err="1">
                <a:solidFill>
                  <a:schemeClr val="tx1"/>
                </a:solidFill>
                <a:latin typeface="Corbel"/>
                <a:ea typeface="Corbel"/>
                <a:cs typeface="Corbel"/>
                <a:sym typeface="Corbel"/>
              </a:rPr>
              <a:t>kshay</a:t>
            </a:r>
            <a:r>
              <a:rPr lang="en-US" sz="1400" b="0" i="0" strike="noStrike" cap="none" dirty="0">
                <a:solidFill>
                  <a:schemeClr val="tx1"/>
                </a:solidFill>
                <a:latin typeface="Corbel"/>
                <a:ea typeface="Corbel"/>
                <a:cs typeface="Corbel"/>
                <a:sym typeface="Corbel"/>
              </a:rPr>
              <a:t> ID of the patient in the ‘Available Patients’ section. [If the patient ID has not been added, you can click ‘Save’ to complete addition of the Family Caregiver and tag the patient either through the patient page or through the Staff Module]</a:t>
            </a:r>
            <a:endParaRPr sz="1400" b="0" i="0" strike="noStrike" cap="none" dirty="0">
              <a:solidFill>
                <a:schemeClr val="tx1"/>
              </a:solidFill>
              <a:latin typeface="Corbel"/>
              <a:ea typeface="Corbel"/>
              <a:cs typeface="Corbel"/>
              <a:sym typeface="Corbel"/>
            </a:endParaRPr>
          </a:p>
        </p:txBody>
      </p:sp>
      <p:sp>
        <p:nvSpPr>
          <p:cNvPr id="11" name="Rectangle 3">
            <a:extLst>
              <a:ext uri="{FF2B5EF4-FFF2-40B4-BE49-F238E27FC236}">
                <a16:creationId xmlns:a16="http://schemas.microsoft.com/office/drawing/2014/main" id="{9001D2F0-B824-DEEB-7FFD-D201C1C62898}"/>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Google Shape;643;p51">
            <a:extLst>
              <a:ext uri="{FF2B5EF4-FFF2-40B4-BE49-F238E27FC236}">
                <a16:creationId xmlns:a16="http://schemas.microsoft.com/office/drawing/2014/main" id="{E8FB19B5-85B7-694F-8621-40C6968589C4}"/>
              </a:ext>
            </a:extLst>
          </p:cNvPr>
          <p:cNvSpPr/>
          <p:nvPr/>
        </p:nvSpPr>
        <p:spPr>
          <a:xfrm>
            <a:off x="2183812" y="6208588"/>
            <a:ext cx="1794902" cy="24766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9" name="Google Shape;336;p1">
            <a:extLst>
              <a:ext uri="{FF2B5EF4-FFF2-40B4-BE49-F238E27FC236}">
                <a16:creationId xmlns:a16="http://schemas.microsoft.com/office/drawing/2014/main" id="{C8540E3B-996F-E822-91B0-FF2E3BEF976D}"/>
              </a:ext>
            </a:extLst>
          </p:cNvPr>
          <p:cNvSpPr/>
          <p:nvPr/>
        </p:nvSpPr>
        <p:spPr>
          <a:xfrm rot="5400000" flipH="1">
            <a:off x="7085003" y="1115223"/>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0" name="Google Shape;337;p1">
            <a:extLst>
              <a:ext uri="{FF2B5EF4-FFF2-40B4-BE49-F238E27FC236}">
                <a16:creationId xmlns:a16="http://schemas.microsoft.com/office/drawing/2014/main" id="{AC3E5C5B-0125-FBFF-D336-619B896B00D1}"/>
              </a:ext>
            </a:extLst>
          </p:cNvPr>
          <p:cNvSpPr/>
          <p:nvPr/>
        </p:nvSpPr>
        <p:spPr>
          <a:xfrm>
            <a:off x="7606445" y="910932"/>
            <a:ext cx="1704724"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Link  Patient to the Family Caregiver</a:t>
            </a:r>
            <a:endParaRPr sz="1400" b="0" i="0" u="none" strike="noStrike" cap="none" dirty="0">
              <a:solidFill>
                <a:srgbClr val="000000"/>
              </a:solidFill>
              <a:latin typeface="Arial"/>
              <a:ea typeface="Arial"/>
              <a:cs typeface="Arial"/>
              <a:sym typeface="Arial"/>
            </a:endParaRPr>
          </a:p>
        </p:txBody>
      </p:sp>
      <p:sp>
        <p:nvSpPr>
          <p:cNvPr id="12" name="Google Shape;338;p1">
            <a:extLst>
              <a:ext uri="{FF2B5EF4-FFF2-40B4-BE49-F238E27FC236}">
                <a16:creationId xmlns:a16="http://schemas.microsoft.com/office/drawing/2014/main" id="{C122BF31-5891-0FFA-F3E1-84FBDAFED6E9}"/>
              </a:ext>
            </a:extLst>
          </p:cNvPr>
          <p:cNvSpPr/>
          <p:nvPr/>
        </p:nvSpPr>
        <p:spPr>
          <a:xfrm>
            <a:off x="7938410" y="649411"/>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4</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7887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orbel"/>
                <a:ea typeface="Corbel"/>
                <a:cs typeface="Corbel"/>
                <a:sym typeface="Corbel"/>
              </a:rPr>
              <a:t>Family Caregiver (Adding Family Caregiver)</a:t>
            </a:r>
            <a:endParaRPr kumimoji="0" sz="2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19" name="Google Shape;219;g127bb29ef22_0_0"/>
          <p:cNvPicPr preferRelativeResize="0"/>
          <p:nvPr/>
        </p:nvPicPr>
        <p:blipFill>
          <a:blip r:embed="rId3">
            <a:alphaModFix/>
          </a:blip>
          <a:stretch>
            <a:fillRect/>
          </a:stretch>
        </p:blipFill>
        <p:spPr>
          <a:xfrm>
            <a:off x="331725" y="0"/>
            <a:ext cx="1914000" cy="740525"/>
          </a:xfrm>
          <a:prstGeom prst="rect">
            <a:avLst/>
          </a:prstGeom>
          <a:noFill/>
          <a:ln>
            <a:noFill/>
          </a:ln>
        </p:spPr>
      </p:pic>
      <p:pic>
        <p:nvPicPr>
          <p:cNvPr id="12" name="image9.png"/>
          <p:cNvPicPr/>
          <p:nvPr/>
        </p:nvPicPr>
        <p:blipFill>
          <a:blip r:embed="rId4"/>
          <a:srcRect t="2930" b="2930"/>
          <a:stretch/>
        </p:blipFill>
        <p:spPr>
          <a:xfrm>
            <a:off x="331725" y="1847831"/>
            <a:ext cx="11639881" cy="4552969"/>
          </a:xfrm>
          <a:prstGeom prst="rect">
            <a:avLst/>
          </a:prstGeom>
          <a:ln w="25400">
            <a:solidFill>
              <a:srgbClr val="000000"/>
            </a:solidFill>
            <a:prstDash val="solid"/>
          </a:ln>
        </p:spPr>
      </p:pic>
      <p:sp>
        <p:nvSpPr>
          <p:cNvPr id="13" name="Google Shape;234;g177408e8747_1_21"/>
          <p:cNvSpPr/>
          <p:nvPr/>
        </p:nvSpPr>
        <p:spPr>
          <a:xfrm>
            <a:off x="2532000" y="6127293"/>
            <a:ext cx="1454872" cy="273507"/>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400" b="1" i="0" u="none" strike="noStrike" kern="0" cap="none" spc="0" normalizeH="0" baseline="0" noProof="0" dirty="0">
                <a:ln>
                  <a:noFill/>
                </a:ln>
                <a:solidFill>
                  <a:srgbClr val="FE7A10"/>
                </a:solidFill>
                <a:effectLst/>
                <a:uLnTx/>
                <a:uFillTx/>
                <a:latin typeface="Corbel"/>
                <a:ea typeface="Corbel"/>
                <a:cs typeface="Corbel"/>
                <a:sym typeface="Corbel"/>
              </a:rPr>
              <a:t>Click on Save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600" b="1" i="0" u="none" strike="noStrike" kern="0" cap="none" spc="0" normalizeH="0" baseline="0" noProof="0" dirty="0">
                <a:ln>
                  <a:noFill/>
                </a:ln>
                <a:solidFill>
                  <a:srgbClr val="000546"/>
                </a:solidFill>
                <a:effectLst/>
                <a:uLnTx/>
                <a:uFillTx/>
                <a:latin typeface="Corbel"/>
                <a:ea typeface="Corbel"/>
                <a:cs typeface="Corbel"/>
                <a:sym typeface="Corbel"/>
              </a:rPr>
              <a:t>Step 5</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Google Shape;668;p53">
            <a:extLst>
              <a:ext uri="{FF2B5EF4-FFF2-40B4-BE49-F238E27FC236}">
                <a16:creationId xmlns:a16="http://schemas.microsoft.com/office/drawing/2014/main" id="{FEEBFEDD-D704-33CC-BC12-68D5E2AFCE96}"/>
              </a:ext>
            </a:extLst>
          </p:cNvPr>
          <p:cNvSpPr/>
          <p:nvPr/>
        </p:nvSpPr>
        <p:spPr>
          <a:xfrm>
            <a:off x="8586788" y="3232295"/>
            <a:ext cx="3100388" cy="668194"/>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algn="ctr">
              <a:buSzPts val="1400"/>
            </a:pPr>
            <a:r>
              <a:rPr lang="en-US" sz="1400" b="0" i="0" strike="noStrike" cap="none" dirty="0">
                <a:solidFill>
                  <a:schemeClr val="tx1"/>
                </a:solidFill>
                <a:latin typeface="Corbel"/>
                <a:ea typeface="Corbel"/>
                <a:cs typeface="Corbel"/>
                <a:sym typeface="Corbel"/>
              </a:rPr>
              <a:t>Upon finding the patient record, click the checkbox selection and the ‘Save’ button</a:t>
            </a:r>
            <a:endParaRPr sz="1400" b="0" i="0" strike="noStrike" cap="none" dirty="0">
              <a:solidFill>
                <a:schemeClr val="tx1"/>
              </a:solidFill>
              <a:latin typeface="Corbel"/>
              <a:ea typeface="Corbel"/>
              <a:cs typeface="Corbel"/>
              <a:sym typeface="Corbel"/>
            </a:endParaRPr>
          </a:p>
        </p:txBody>
      </p:sp>
    </p:spTree>
    <p:extLst>
      <p:ext uri="{BB962C8B-B14F-4D97-AF65-F5344CB8AC3E}">
        <p14:creationId xmlns:p14="http://schemas.microsoft.com/office/powerpoint/2010/main" val="225283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g127bb29ef22_0_0"/>
          <p:cNvSpPr txBox="1"/>
          <p:nvPr/>
        </p:nvSpPr>
        <p:spPr>
          <a:xfrm>
            <a:off x="2661920" y="0"/>
            <a:ext cx="77724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orbel"/>
                <a:ea typeface="Corbel"/>
                <a:cs typeface="Corbel"/>
                <a:sym typeface="Corbel"/>
              </a:rPr>
              <a:t>Family Caregiver (Adding Family Caregiver)</a:t>
            </a:r>
            <a:endParaRPr kumimoji="0" sz="28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19" name="Google Shape;219;g127bb29ef22_0_0"/>
          <p:cNvPicPr preferRelativeResize="0"/>
          <p:nvPr/>
        </p:nvPicPr>
        <p:blipFill>
          <a:blip r:embed="rId3">
            <a:alphaModFix/>
          </a:blip>
          <a:stretch>
            <a:fillRect/>
          </a:stretch>
        </p:blipFill>
        <p:spPr>
          <a:xfrm>
            <a:off x="331725" y="0"/>
            <a:ext cx="1914000" cy="740525"/>
          </a:xfrm>
          <a:prstGeom prst="rect">
            <a:avLst/>
          </a:prstGeom>
          <a:noFill/>
          <a:ln>
            <a:noFill/>
          </a:ln>
        </p:spPr>
      </p:pic>
      <p:pic>
        <p:nvPicPr>
          <p:cNvPr id="12" name="image9.png"/>
          <p:cNvPicPr/>
          <p:nvPr/>
        </p:nvPicPr>
        <p:blipFill>
          <a:blip r:embed="rId4"/>
          <a:srcRect t="15214" b="15214"/>
          <a:stretch/>
        </p:blipFill>
        <p:spPr>
          <a:xfrm>
            <a:off x="331725" y="1847831"/>
            <a:ext cx="11639881" cy="4552969"/>
          </a:xfrm>
          <a:prstGeom prst="rect">
            <a:avLst/>
          </a:prstGeom>
          <a:ln w="25400">
            <a:solidFill>
              <a:srgbClr val="000000"/>
            </a:solidFill>
            <a:prstDash val="solid"/>
          </a:ln>
        </p:spPr>
      </p:pic>
      <p:sp>
        <p:nvSpPr>
          <p:cNvPr id="13" name="Google Shape;234;g177408e8747_1_21"/>
          <p:cNvSpPr/>
          <p:nvPr/>
        </p:nvSpPr>
        <p:spPr>
          <a:xfrm>
            <a:off x="6629399" y="4998581"/>
            <a:ext cx="543585" cy="373519"/>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Google Shape;321;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400" b="1" i="0" u="none" strike="noStrike" kern="0" cap="none" spc="0" normalizeH="0" baseline="0" noProof="0" dirty="0">
                <a:ln>
                  <a:noFill/>
                </a:ln>
                <a:solidFill>
                  <a:srgbClr val="FE7A10"/>
                </a:solidFill>
                <a:effectLst/>
                <a:uLnTx/>
                <a:uFillTx/>
                <a:latin typeface="Corbel"/>
                <a:ea typeface="Corbel"/>
                <a:cs typeface="Corbel"/>
                <a:sym typeface="Corbel"/>
              </a:rPr>
              <a:t>Click on Save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322;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600" b="1" i="0" u="none" strike="noStrike" kern="0" cap="none" spc="0" normalizeH="0" baseline="0" noProof="0" dirty="0">
                <a:ln>
                  <a:noFill/>
                </a:ln>
                <a:solidFill>
                  <a:srgbClr val="000546"/>
                </a:solidFill>
                <a:effectLst/>
                <a:uLnTx/>
                <a:uFillTx/>
                <a:latin typeface="Corbel"/>
                <a:ea typeface="Corbel"/>
                <a:cs typeface="Corbel"/>
                <a:sym typeface="Corbel"/>
              </a:rPr>
              <a:t>Step 5</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Google Shape;336;p1">
            <a:extLst>
              <a:ext uri="{FF2B5EF4-FFF2-40B4-BE49-F238E27FC236}">
                <a16:creationId xmlns:a16="http://schemas.microsoft.com/office/drawing/2014/main" id="{16837EAB-5C6E-E73B-8E7E-B72A07CA8049}"/>
              </a:ext>
            </a:extLst>
          </p:cNvPr>
          <p:cNvSpPr/>
          <p:nvPr/>
        </p:nvSpPr>
        <p:spPr>
          <a:xfrm rot="5400000" flipH="1">
            <a:off x="23657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 name="Google Shape;337;p1">
            <a:extLst>
              <a:ext uri="{FF2B5EF4-FFF2-40B4-BE49-F238E27FC236}">
                <a16:creationId xmlns:a16="http://schemas.microsoft.com/office/drawing/2014/main" id="{20A3B6BF-0DE9-59CE-336B-78D002312ACB}"/>
              </a:ext>
            </a:extLst>
          </p:cNvPr>
          <p:cNvSpPr/>
          <p:nvPr/>
        </p:nvSpPr>
        <p:spPr>
          <a:xfrm>
            <a:off x="2887190"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dirty="0">
                <a:solidFill>
                  <a:srgbClr val="FE7A10"/>
                </a:solidFill>
                <a:latin typeface="Corbel"/>
                <a:ea typeface="Corbel"/>
                <a:cs typeface="Corbel"/>
                <a:sym typeface="Corbel"/>
              </a:rPr>
              <a:t>Click on ‘OK’</a:t>
            </a:r>
            <a:endParaRPr sz="1400" b="0" i="0" u="none" strike="noStrike" cap="none" dirty="0">
              <a:solidFill>
                <a:srgbClr val="000000"/>
              </a:solidFill>
              <a:latin typeface="Arial"/>
              <a:ea typeface="Arial"/>
              <a:cs typeface="Arial"/>
              <a:sym typeface="Arial"/>
            </a:endParaRPr>
          </a:p>
        </p:txBody>
      </p:sp>
      <p:sp>
        <p:nvSpPr>
          <p:cNvPr id="4" name="Google Shape;338;p1">
            <a:extLst>
              <a:ext uri="{FF2B5EF4-FFF2-40B4-BE49-F238E27FC236}">
                <a16:creationId xmlns:a16="http://schemas.microsoft.com/office/drawing/2014/main" id="{78F89D6D-E18A-CF7C-3258-95E7FA402A02}"/>
              </a:ext>
            </a:extLst>
          </p:cNvPr>
          <p:cNvSpPr/>
          <p:nvPr/>
        </p:nvSpPr>
        <p:spPr>
          <a:xfrm>
            <a:off x="3219155"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dirty="0">
                <a:solidFill>
                  <a:srgbClr val="000546"/>
                </a:solidFill>
                <a:latin typeface="Corbel"/>
                <a:ea typeface="Corbel"/>
                <a:cs typeface="Corbel"/>
                <a:sym typeface="Corbel"/>
              </a:rPr>
              <a:t>Step 6</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73407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601</Words>
  <Application>Microsoft Office PowerPoint</Application>
  <PresentationFormat>Widescreen</PresentationFormat>
  <Paragraphs>74</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Corbel</vt:lpstr>
      <vt:lpstr>Arial</vt:lpstr>
      <vt:lpstr>Calibri</vt:lpstr>
      <vt:lpstr>Noto Sans Symbols</vt:lpstr>
      <vt:lpstr>2_Frame</vt:lpstr>
      <vt:lpstr>3_Frame</vt:lpstr>
      <vt:lpstr>Family Caregiver</vt:lpstr>
      <vt:lpstr>PowerPoint Presentation</vt:lpstr>
      <vt:lpstr>STEPS TO ENROLL FAMILY CAREGIVER AND LINK PATIENTS VIA STAFF/TS MANAGEMENT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LINK PATIENTS IN PATIENT MANAGEMENT MODULE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Differentiated TB Care module in Ni-kshay</dc:title>
  <dc:creator>mitushikharwal94@gmail.com</dc:creator>
  <cp:lastModifiedBy>Sudarshan</cp:lastModifiedBy>
  <cp:revision>6</cp:revision>
  <dcterms:created xsi:type="dcterms:W3CDTF">2022-02-15T12:17:25Z</dcterms:created>
  <dcterms:modified xsi:type="dcterms:W3CDTF">2023-03-17T09:25:37Z</dcterms:modified>
</cp:coreProperties>
</file>