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6858000" cx="12192000"/>
  <p:notesSz cx="6858000" cy="9144000"/>
  <p:embeddedFontLst>
    <p:embeddedFont>
      <p:font typeface="Corbel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6" roundtripDataSignature="AMtx7mhBSEFonTZY7lDSvH0ObnKEgrH2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C11548D-3BDC-4644-9E36-3961A822FC93}">
  <a:tblStyle styleId="{6C11548D-3BDC-4644-9E36-3961A822FC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font" Target="fonts/Corbel-regular.fntdata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font" Target="fonts/Corbel-italic.fntdata"/><Relationship Id="rId21" Type="http://schemas.openxmlformats.org/officeDocument/2006/relationships/slide" Target="slides/slide14.xml"/><Relationship Id="rId43" Type="http://schemas.openxmlformats.org/officeDocument/2006/relationships/font" Target="fonts/Corbel-bold.fntdata"/><Relationship Id="rId24" Type="http://schemas.openxmlformats.org/officeDocument/2006/relationships/slide" Target="slides/slide17.xml"/><Relationship Id="rId46" Type="http://customschemas.google.com/relationships/presentationmetadata" Target="metadata"/><Relationship Id="rId23" Type="http://schemas.openxmlformats.org/officeDocument/2006/relationships/slide" Target="slides/slide16.xml"/><Relationship Id="rId45" Type="http://schemas.openxmlformats.org/officeDocument/2006/relationships/font" Target="fonts/Corbel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3" name="Google Shape;203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54198fdbd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g254198fdbd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2ac7d07a12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g22ac7d07a12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2ac7d07a12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g22ac7d07a12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2ac7d07a12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g22ac7d07a12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2ac7d07a12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g22ac7d07a12_0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2ac7d07a12_0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g22ac7d07a12_0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2ac7d07a12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g22ac7d07a12_0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2ac7d07a12_0_1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g22ac7d07a12_0_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2ac7d07a12_0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4" name="Google Shape;404;g22ac7d07a12_0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2ac7d07a12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g22ac7d07a12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2ac7d07a12_0_1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g22ac7d07a12_0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2ac7d07a12_0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4" name="Google Shape;434;g22ac7d07a12_0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2ac7d07a12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4" name="Google Shape;444;g22ac7d07a12_0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2ac7d07a12_0_2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5" name="Google Shape;455;g22ac7d07a12_0_2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2ac7d07a12_0_2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6" name="Google Shape;466;g22ac7d07a12_0_2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4" name="Google Shape;474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54198fdbdf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1" name="Google Shape;481;g254198fdbdf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2ac7d07a1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8" name="Google Shape;488;g22ac7d07a1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2ac7d07a12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6" name="Google Shape;496;g22ac7d07a12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2ac7d07a12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4" name="Google Shape;504;g22ac7d07a12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2ac7d07a12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2" name="Google Shape;512;g22ac7d07a12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2ac7d07a12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0" name="Google Shape;520;g22ac7d07a12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7" name="Google Shape;527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Width Head + Copy - Text Only">
  <p:cSld name="Full Width Head + Copy - Text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4"/>
          <p:cNvSpPr txBox="1"/>
          <p:nvPr>
            <p:ph idx="1" type="body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7154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b="0" sz="1867"/>
            </a:lvl1pPr>
            <a:lvl2pPr indent="-338645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0" name="Google Shape;20;p5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/>
        </p:txBody>
      </p:sp>
      <p:sp>
        <p:nvSpPr>
          <p:cNvPr id="21" name="Google Shape;21;p5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2" name="Google Shape;22;p54"/>
          <p:cNvSpPr txBox="1"/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5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5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6" name="Google Shape;86;p65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6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5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90" name="Google Shape;9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66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4" name="Google Shape;94;p6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6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6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97" name="Google Shape;97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7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7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1" name="Google Shape;101;p6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6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6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04" name="Google Shape;10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Width Head + Copy - Text Only">
  <p:cSld name="Full Width Head + Copy - Text 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6"/>
          <p:cNvSpPr txBox="1"/>
          <p:nvPr>
            <p:ph idx="1" type="body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7154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b="0" sz="1867"/>
            </a:lvl1pPr>
            <a:lvl2pPr indent="-338645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6" name="Google Shape;116;p5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18" name="Google Shape;118;p56"/>
          <p:cNvSpPr txBox="1"/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8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68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2" name="Google Shape;122;p6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6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5" name="Google Shape;125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69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9" name="Google Shape;129;p6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6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6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32" name="Google Shape;13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0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70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6" name="Google Shape;136;p7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7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7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39" name="Google Shape;139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71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3" name="Google Shape;143;p71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4" name="Google Shape;144;p7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7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7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47" name="Google Shape;147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72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1" name="Google Shape;151;p72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52" name="Google Shape;152;p72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3" name="Google Shape;153;p72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54" name="Google Shape;154;p7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7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7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57" name="Google Shape;157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3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7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7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7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63" name="Google Shape;163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7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7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" name="Google Shape;26;p5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9" name="Google Shape;29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7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7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68" name="Google Shape;16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4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4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5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75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74" name="Google Shape;174;p75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5" name="Google Shape;175;p7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7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7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8" name="Google Shape;178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6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76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2" name="Google Shape;182;p76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83" name="Google Shape;183;p7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76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86" name="Google Shape;186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77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90" name="Google Shape;190;p7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7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93" name="Google Shape;19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8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78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97" name="Google Shape;197;p7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7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00" name="Google Shape;200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8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5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6" name="Google Shape;3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9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9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3" name="Google Shape;43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0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7" name="Google Shape;47;p60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8" name="Google Shape;48;p6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51" name="Google Shape;5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1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61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6" name="Google Shape;56;p61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61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8" name="Google Shape;58;p6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61" name="Google Shape;6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67" name="Google Shape;67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72" name="Google Shape;72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63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63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4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4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8" name="Google Shape;78;p64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6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82" name="Google Shape;8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3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53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53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5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5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5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" name="Google Shape;17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5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55"/>
          <p:cNvSpPr/>
          <p:nvPr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 cap="flat" cmpd="sng" w="10775">
            <a:solidFill>
              <a:srgbClr val="009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5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0" name="Google Shape;110;p5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5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5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13" name="Google Shape;113;p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0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6" name="Google Shape;20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0"/>
          <p:cNvSpPr txBox="1"/>
          <p:nvPr>
            <p:ph type="title"/>
          </p:nvPr>
        </p:nvSpPr>
        <p:spPr>
          <a:xfrm>
            <a:off x="3867912" y="1298447"/>
            <a:ext cx="7689088" cy="3992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IN" sz="6000">
                <a:solidFill>
                  <a:schemeClr val="dk1"/>
                </a:solidFill>
              </a:rPr>
              <a:t>Module 5:</a:t>
            </a:r>
            <a:br>
              <a:rPr lang="en-IN" sz="6000">
                <a:solidFill>
                  <a:schemeClr val="dk1"/>
                </a:solidFill>
              </a:rPr>
            </a:br>
            <a:r>
              <a:rPr lang="en-IN" sz="6000"/>
              <a:t>Module 5:</a:t>
            </a:r>
            <a:br>
              <a:rPr lang="en-IN" sz="6000"/>
            </a:br>
            <a:r>
              <a:rPr lang="en-IN" sz="6000">
                <a:solidFill>
                  <a:schemeClr val="dk1"/>
                </a:solidFill>
              </a:rPr>
              <a:t>Staff Management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Creating DBT Checker for Processing DBT…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8" name="Google Shape;308;p49"/>
          <p:cNvSpPr txBox="1"/>
          <p:nvPr/>
        </p:nvSpPr>
        <p:spPr>
          <a:xfrm>
            <a:off x="341470" y="645440"/>
            <a:ext cx="11335879" cy="616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0999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After submitting, 2 OTPs will be sent</a:t>
            </a:r>
            <a:endParaRPr sz="2400"/>
          </a:p>
          <a:p>
            <a:pPr indent="-380999" lvl="1" marL="9144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2400"/>
              <a:buFont typeface="Noto Sans Symbols"/>
              <a:buChar char="▪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b="0" baseline="3000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st</a:t>
            </a: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 OTP to “DBT Checker” Primary Phone Number</a:t>
            </a:r>
            <a:endParaRPr sz="2400"/>
          </a:p>
          <a:p>
            <a:pPr indent="-380999" lvl="1" marL="9144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2400"/>
              <a:buFont typeface="Noto Sans Symbols"/>
              <a:buChar char="▪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2</a:t>
            </a:r>
            <a:r>
              <a:rPr b="0" baseline="3000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nd</a:t>
            </a: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 OTP to default facility login primary phone number i.e Primary phone number of the login from where DBT checker is being created</a:t>
            </a:r>
            <a:endParaRPr sz="2400"/>
          </a:p>
          <a:p>
            <a:pPr indent="-380999" lvl="1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On submission of both these OTPs, then DBT Checker Staff Logins will be created</a:t>
            </a:r>
            <a:endParaRPr sz="2400"/>
          </a:p>
          <a:p>
            <a:pPr indent="-380999" lvl="1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Thereafter, DBT Checker registered phone number will receive an sms with login credentials</a:t>
            </a:r>
            <a:endParaRPr sz="2400"/>
          </a:p>
          <a:p>
            <a:pPr indent="-380999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After login using the credential, another OTP will be sent to the registered phone number of DBT Checker.</a:t>
            </a:r>
            <a:endParaRPr sz="2400"/>
          </a:p>
          <a:p>
            <a:pPr indent="-380999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User then has to enter the OTP and reset the password to proceed.</a:t>
            </a:r>
            <a:endParaRPr sz="2400"/>
          </a:p>
          <a:p>
            <a:pPr indent="-228599" lvl="1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18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F4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09" name="Google Shape;30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7707" y="645440"/>
            <a:ext cx="1874293" cy="74971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9"/>
          <p:cNvSpPr txBox="1"/>
          <p:nvPr/>
        </p:nvSpPr>
        <p:spPr>
          <a:xfrm>
            <a:off x="9185512" y="838616"/>
            <a:ext cx="89108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05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OTP SMS Tempelate</a:t>
            </a:r>
            <a:endParaRPr/>
          </a:p>
        </p:txBody>
      </p:sp>
      <p:pic>
        <p:nvPicPr>
          <p:cNvPr id="311" name="Google Shape;31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7707" y="2762130"/>
            <a:ext cx="1874293" cy="78944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9"/>
          <p:cNvSpPr txBox="1"/>
          <p:nvPr/>
        </p:nvSpPr>
        <p:spPr>
          <a:xfrm>
            <a:off x="10959445" y="2315925"/>
            <a:ext cx="1091529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05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Login Credential SMS</a:t>
            </a:r>
            <a:endParaRPr/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313" name="Google Shape;31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54198fdbdf_0_0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Creating DBT Checker for Processing DBT…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9" name="Google Shape;319;g254198fdbdf_0_0"/>
          <p:cNvSpPr txBox="1"/>
          <p:nvPr/>
        </p:nvSpPr>
        <p:spPr>
          <a:xfrm>
            <a:off x="341470" y="645440"/>
            <a:ext cx="11335800" cy="61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After completing the login process, following activities can be performed from this login</a:t>
            </a:r>
            <a:endParaRPr sz="2400"/>
          </a:p>
          <a:p>
            <a:pPr indent="-3810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2400"/>
              <a:buFont typeface="Noto Sans Symbols"/>
              <a:buChar char="▪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DBT Processing</a:t>
            </a:r>
            <a:endParaRPr sz="2400"/>
          </a:p>
          <a:p>
            <a:pPr indent="-3810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2400"/>
              <a:buFont typeface="Noto Sans Symbols"/>
              <a:buChar char="▪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Beneficiary Approval</a:t>
            </a:r>
            <a:endParaRPr sz="2400"/>
          </a:p>
          <a:p>
            <a:pPr indent="-3810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2400"/>
              <a:buFont typeface="Arial"/>
              <a:buChar char="•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Private Sector: </a:t>
            </a:r>
            <a:endParaRPr sz="2400"/>
          </a:p>
          <a:p>
            <a:pPr indent="-3810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-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First time approval for all private health facilities whose bank details are entered in Ni-kshay</a:t>
            </a:r>
            <a:endParaRPr b="0" i="0" sz="2400" u="none" cap="none" strike="noStrike">
              <a:solidFill>
                <a:srgbClr val="000F46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10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2400"/>
              <a:buFont typeface="Arial"/>
              <a:buChar char="•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Patients: </a:t>
            </a:r>
            <a:endParaRPr sz="2400"/>
          </a:p>
          <a:p>
            <a:pPr indent="-3810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-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Approving / Rejecting the beneficiaries, where any edit has been made in validated beneficiaries</a:t>
            </a:r>
            <a:endParaRPr sz="2400"/>
          </a:p>
          <a:p>
            <a:pPr indent="-3810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-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Can view the Old and New Bank account details entered for a beneficiaries</a:t>
            </a:r>
            <a:endParaRPr sz="2400"/>
          </a:p>
          <a:p>
            <a:pPr indent="-3810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2400"/>
              <a:buFont typeface="Noto Sans Symbols"/>
              <a:buChar char="▪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Can only view patient details via DBT Page</a:t>
            </a:r>
            <a:endParaRPr sz="2400"/>
          </a:p>
          <a:p>
            <a:pPr indent="-3810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2400"/>
              <a:buFont typeface="Noto Sans Symbols"/>
              <a:buChar char="▪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Cannot edit any patient details</a:t>
            </a:r>
            <a:endParaRPr sz="2400"/>
          </a:p>
          <a:p>
            <a:pPr indent="-3810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2400"/>
              <a:buFont typeface="Noto Sans Symbols"/>
              <a:buChar char="▪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Cannot edit the bank details of a patient</a:t>
            </a:r>
            <a:endParaRPr sz="2400"/>
          </a:p>
          <a:p>
            <a:pPr indent="-228600" lvl="1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18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F46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28600" lvl="1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18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F4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320" name="Google Shape;320;g254198fdbd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0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Creating DBT Checker for Processing DBT…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6" name="Google Shape;326;p50"/>
          <p:cNvSpPr txBox="1"/>
          <p:nvPr/>
        </p:nvSpPr>
        <p:spPr>
          <a:xfrm>
            <a:off x="386410" y="743004"/>
            <a:ext cx="11473494" cy="473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0999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Access to “Beneficiary approval” will only be available from DBT Checker Staff Logins</a:t>
            </a:r>
            <a:endParaRPr sz="2400"/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327" name="Google Shape;32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425" y="1262300"/>
            <a:ext cx="12043576" cy="5419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9" name="Google Shape;329;p50"/>
          <p:cNvSpPr/>
          <p:nvPr/>
        </p:nvSpPr>
        <p:spPr>
          <a:xfrm>
            <a:off x="3124083" y="2250000"/>
            <a:ext cx="1495417" cy="419170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0"/>
          <p:cNvSpPr/>
          <p:nvPr/>
        </p:nvSpPr>
        <p:spPr>
          <a:xfrm>
            <a:off x="1867308" y="4221600"/>
            <a:ext cx="1495417" cy="419170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2ac7d07a12_0_69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IN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Process of Reset Password for  DBT Checker ID</a:t>
            </a:r>
            <a:endParaRPr sz="3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6" name="Google Shape;336;g22ac7d07a12_0_69"/>
          <p:cNvSpPr txBox="1"/>
          <p:nvPr/>
        </p:nvSpPr>
        <p:spPr>
          <a:xfrm>
            <a:off x="359260" y="637342"/>
            <a:ext cx="114735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IN" sz="1800"/>
              <a:t>Login with STO ID&gt;&gt;Go To Staff Management Page</a:t>
            </a:r>
            <a:endParaRPr sz="1800"/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337" name="Google Shape;337;g22ac7d07a12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22ac7d07a12_0_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400" y="1019100"/>
            <a:ext cx="12065600" cy="56063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9" name="Google Shape;339;g22ac7d07a12_0_69"/>
          <p:cNvSpPr/>
          <p:nvPr/>
        </p:nvSpPr>
        <p:spPr>
          <a:xfrm>
            <a:off x="11599125" y="1136875"/>
            <a:ext cx="593201" cy="419170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22ac7d07a12_0_69"/>
          <p:cNvSpPr/>
          <p:nvPr/>
        </p:nvSpPr>
        <p:spPr>
          <a:xfrm>
            <a:off x="192283" y="5094300"/>
            <a:ext cx="1495417" cy="419170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2ac7d07a12_0_83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IN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Process of Reset Password for  DBT Checker ID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346" name="Google Shape;346;g22ac7d07a12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22ac7d07a12_0_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700" y="991350"/>
            <a:ext cx="11796600" cy="57320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8" name="Google Shape;348;g22ac7d07a12_0_83"/>
          <p:cNvSpPr txBox="1"/>
          <p:nvPr/>
        </p:nvSpPr>
        <p:spPr>
          <a:xfrm>
            <a:off x="359250" y="637349"/>
            <a:ext cx="11473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IN" sz="1800"/>
              <a:t>Select District </a:t>
            </a:r>
            <a:endParaRPr sz="1800"/>
          </a:p>
        </p:txBody>
      </p:sp>
      <p:sp>
        <p:nvSpPr>
          <p:cNvPr id="349" name="Google Shape;349;g22ac7d07a12_0_83"/>
          <p:cNvSpPr/>
          <p:nvPr/>
        </p:nvSpPr>
        <p:spPr>
          <a:xfrm flipH="1">
            <a:off x="7281100" y="5293951"/>
            <a:ext cx="2079000" cy="516000"/>
          </a:xfrm>
          <a:prstGeom prst="wedgeRectCallout">
            <a:avLst>
              <a:gd fmla="val 235372" name="adj1"/>
              <a:gd fmla="val 202185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IN">
                <a:solidFill>
                  <a:schemeClr val="dk1"/>
                </a:solidFill>
              </a:rPr>
              <a:t>Click on Hyperlink of District name 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2ac7d07a12_0_96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IN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Process of Reset Password for  DBT Checker ID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355" name="Google Shape;355;g22ac7d07a12_0_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22ac7d07a12_0_96"/>
          <p:cNvSpPr txBox="1"/>
          <p:nvPr/>
        </p:nvSpPr>
        <p:spPr>
          <a:xfrm>
            <a:off x="359250" y="637349"/>
            <a:ext cx="11473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IN" sz="1800"/>
              <a:t>Select District &gt;&gt; Select DBT checker&gt;&gt; Click on Reset Password</a:t>
            </a:r>
            <a:endParaRPr sz="1800"/>
          </a:p>
        </p:txBody>
      </p:sp>
      <p:pic>
        <p:nvPicPr>
          <p:cNvPr id="357" name="Google Shape;357;g22ac7d07a12_0_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16900"/>
            <a:ext cx="12039600" cy="55956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8" name="Google Shape;358;g22ac7d07a12_0_96"/>
          <p:cNvSpPr/>
          <p:nvPr/>
        </p:nvSpPr>
        <p:spPr>
          <a:xfrm flipH="1">
            <a:off x="7409275" y="3034676"/>
            <a:ext cx="2079000" cy="516000"/>
          </a:xfrm>
          <a:prstGeom prst="wedgeRectCallout">
            <a:avLst>
              <a:gd fmla="val -110684" name="adj1"/>
              <a:gd fmla="val 96604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</a:rPr>
              <a:t>Click on Reset Password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9" name="Google Shape;359;g22ac7d07a12_0_96"/>
          <p:cNvSpPr/>
          <p:nvPr/>
        </p:nvSpPr>
        <p:spPr>
          <a:xfrm>
            <a:off x="1618350" y="2422877"/>
            <a:ext cx="1495417" cy="611943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22ac7d07a12_0_96"/>
          <p:cNvSpPr/>
          <p:nvPr/>
        </p:nvSpPr>
        <p:spPr>
          <a:xfrm>
            <a:off x="1618350" y="3637661"/>
            <a:ext cx="10572766" cy="354165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2ac7d07a12_0_109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IN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Process of Reset Password for  DBT Checker ID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366" name="Google Shape;366;g22ac7d07a12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22ac7d07a12_0_109"/>
          <p:cNvSpPr txBox="1"/>
          <p:nvPr/>
        </p:nvSpPr>
        <p:spPr>
          <a:xfrm>
            <a:off x="359250" y="637349"/>
            <a:ext cx="11473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IN" sz="1800"/>
              <a:t>Select District &gt;&gt; Select DBT checker&gt;&gt; Click on Reset Password&gt;&gt; Reset </a:t>
            </a:r>
            <a:r>
              <a:rPr lang="en-IN" sz="1800"/>
              <a:t>Successfully</a:t>
            </a:r>
            <a:endParaRPr sz="1800"/>
          </a:p>
        </p:txBody>
      </p:sp>
      <p:pic>
        <p:nvPicPr>
          <p:cNvPr id="368" name="Google Shape;368;g22ac7d07a12_0_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15225"/>
            <a:ext cx="12039600" cy="48711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9" name="Google Shape;369;g22ac7d07a12_0_109"/>
          <p:cNvSpPr/>
          <p:nvPr/>
        </p:nvSpPr>
        <p:spPr>
          <a:xfrm>
            <a:off x="232500" y="4846125"/>
            <a:ext cx="1305041" cy="697122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Wait for confirmation message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22ac7d07a12_0_109"/>
          <p:cNvSpPr txBox="1"/>
          <p:nvPr/>
        </p:nvSpPr>
        <p:spPr>
          <a:xfrm>
            <a:off x="152400" y="5990701"/>
            <a:ext cx="114735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IN" sz="1800"/>
              <a:t>Note</a:t>
            </a:r>
            <a:endParaRPr sz="1800"/>
          </a:p>
          <a:p>
            <a: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-"/>
            </a:pPr>
            <a:r>
              <a:rPr lang="en-IN" sz="1800"/>
              <a:t>New Password sent on DBT checker mobile number and use that password for login</a:t>
            </a:r>
            <a:endParaRPr sz="1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2ac7d07a12_0_123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IN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Process of Reset Password for  DBT Checker ID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376" name="Google Shape;376;g22ac7d07a12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22ac7d07a12_0_123"/>
          <p:cNvSpPr txBox="1"/>
          <p:nvPr/>
        </p:nvSpPr>
        <p:spPr>
          <a:xfrm>
            <a:off x="359250" y="637349"/>
            <a:ext cx="11473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IN" sz="1800"/>
              <a:t>Re-login again on Ni-kshay &gt;&gt; Enter ID&gt;&gt; Enter Password (Received on DBT checker mobile number)</a:t>
            </a:r>
            <a:endParaRPr sz="1800"/>
          </a:p>
        </p:txBody>
      </p:sp>
      <p:pic>
        <p:nvPicPr>
          <p:cNvPr id="378" name="Google Shape;378;g22ac7d07a12_0_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43749"/>
            <a:ext cx="11887200" cy="539277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9" name="Google Shape;379;g22ac7d07a12_0_123"/>
          <p:cNvSpPr/>
          <p:nvPr/>
        </p:nvSpPr>
        <p:spPr>
          <a:xfrm flipH="1">
            <a:off x="7873925" y="4300526"/>
            <a:ext cx="2079000" cy="516000"/>
          </a:xfrm>
          <a:prstGeom prst="wedgeRectCallout">
            <a:avLst>
              <a:gd fmla="val 88161" name="adj1"/>
              <a:gd fmla="val 15862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</a:rPr>
              <a:t>Enter DBT checker ID/Mobile number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0" name="Google Shape;380;g22ac7d07a12_0_123"/>
          <p:cNvSpPr/>
          <p:nvPr/>
        </p:nvSpPr>
        <p:spPr>
          <a:xfrm flipH="1">
            <a:off x="8234625" y="5286150"/>
            <a:ext cx="2739600" cy="697500"/>
          </a:xfrm>
          <a:prstGeom prst="wedgeRectCallout">
            <a:avLst>
              <a:gd fmla="val 94721" name="adj1"/>
              <a:gd fmla="val -35664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</a:rPr>
              <a:t>Enter Password which is received on Primary mobile number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1" name="Google Shape;381;g22ac7d07a12_0_123"/>
          <p:cNvSpPr/>
          <p:nvPr/>
        </p:nvSpPr>
        <p:spPr>
          <a:xfrm flipH="1">
            <a:off x="2202000" y="5676125"/>
            <a:ext cx="2079000" cy="406200"/>
          </a:xfrm>
          <a:prstGeom prst="wedgeRectCallout">
            <a:avLst>
              <a:gd fmla="val -66738" name="adj1"/>
              <a:gd fmla="val -17669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</a:rPr>
              <a:t>Click on Login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2ac7d07a12_0_133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IN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Process of Reset Password for  DBT Checker ID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387" name="Google Shape;387;g22ac7d07a12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g22ac7d07a12_0_133"/>
          <p:cNvSpPr txBox="1"/>
          <p:nvPr/>
        </p:nvSpPr>
        <p:spPr>
          <a:xfrm>
            <a:off x="359250" y="637349"/>
            <a:ext cx="11473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IN" sz="1800"/>
              <a:t>Enter Old Password &gt;&gt; Enter New Password &gt;&gt; Re-Enter Password &gt;&gt; Click on Reset Password</a:t>
            </a:r>
            <a:endParaRPr sz="1800"/>
          </a:p>
        </p:txBody>
      </p:sp>
      <p:pic>
        <p:nvPicPr>
          <p:cNvPr id="389" name="Google Shape;389;g22ac7d07a12_0_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83200"/>
            <a:ext cx="12039600" cy="5622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0" name="Google Shape;390;g22ac7d07a12_0_133"/>
          <p:cNvSpPr/>
          <p:nvPr/>
        </p:nvSpPr>
        <p:spPr>
          <a:xfrm flipH="1">
            <a:off x="8787250" y="2281600"/>
            <a:ext cx="2619600" cy="996900"/>
          </a:xfrm>
          <a:prstGeom prst="wedgeRectCallout">
            <a:avLst>
              <a:gd fmla="val 268070" name="adj1"/>
              <a:gd fmla="val 74100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</a:rPr>
              <a:t>Enter old password means which is received on </a:t>
            </a:r>
            <a:r>
              <a:rPr lang="en-IN">
                <a:solidFill>
                  <a:schemeClr val="dk1"/>
                </a:solidFill>
              </a:rPr>
              <a:t>registered</a:t>
            </a:r>
            <a:r>
              <a:rPr lang="en-IN">
                <a:solidFill>
                  <a:schemeClr val="dk1"/>
                </a:solidFill>
              </a:rPr>
              <a:t> mobile number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1" name="Google Shape;391;g22ac7d07a12_0_133"/>
          <p:cNvSpPr/>
          <p:nvPr/>
        </p:nvSpPr>
        <p:spPr>
          <a:xfrm flipH="1">
            <a:off x="9572400" y="4148500"/>
            <a:ext cx="2619600" cy="354000"/>
          </a:xfrm>
          <a:prstGeom prst="wedgeRectCallout">
            <a:avLst>
              <a:gd fmla="val 91908" name="adj1"/>
              <a:gd fmla="val 25579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</a:rPr>
              <a:t>Enter Strong New password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2" name="Google Shape;392;g22ac7d07a12_0_133"/>
          <p:cNvSpPr/>
          <p:nvPr/>
        </p:nvSpPr>
        <p:spPr>
          <a:xfrm flipH="1">
            <a:off x="9572400" y="5037950"/>
            <a:ext cx="2619600" cy="354000"/>
          </a:xfrm>
          <a:prstGeom prst="wedgeRectCallout">
            <a:avLst>
              <a:gd fmla="val 250943" name="adj1"/>
              <a:gd fmla="val -43454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</a:rPr>
              <a:t>Re-Enter New password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3" name="Google Shape;393;g22ac7d07a12_0_133"/>
          <p:cNvSpPr/>
          <p:nvPr/>
        </p:nvSpPr>
        <p:spPr>
          <a:xfrm flipH="1">
            <a:off x="152500" y="5190350"/>
            <a:ext cx="1063500" cy="780300"/>
          </a:xfrm>
          <a:prstGeom prst="wedgeRectCallout">
            <a:avLst>
              <a:gd fmla="val -84652" name="adj1"/>
              <a:gd fmla="val 35582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</a:rPr>
              <a:t>Click on Reset Password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2ac7d07a12_0_141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IN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Process of Reset Password for  DBT Checker ID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399" name="Google Shape;399;g22ac7d07a12_0_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22ac7d07a12_0_141"/>
          <p:cNvSpPr txBox="1"/>
          <p:nvPr/>
        </p:nvSpPr>
        <p:spPr>
          <a:xfrm>
            <a:off x="359250" y="637349"/>
            <a:ext cx="11473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IN" sz="1800"/>
              <a:t>Now Password reset Process </a:t>
            </a:r>
            <a:r>
              <a:rPr lang="en-IN" sz="1800"/>
              <a:t>successfully</a:t>
            </a:r>
            <a:r>
              <a:rPr lang="en-IN" sz="1800"/>
              <a:t> done for DBT Checker ID</a:t>
            </a:r>
            <a:endParaRPr sz="1800"/>
          </a:p>
        </p:txBody>
      </p:sp>
      <p:pic>
        <p:nvPicPr>
          <p:cNvPr id="401" name="Google Shape;401;g22ac7d07a12_0_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43750"/>
            <a:ext cx="12039598" cy="553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1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Overview on Staff Management Module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3" name="Google Shape;213;p41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1"/>
          <p:cNvSpPr txBox="1"/>
          <p:nvPr/>
        </p:nvSpPr>
        <p:spPr>
          <a:xfrm>
            <a:off x="450376" y="863600"/>
            <a:ext cx="11464120" cy="512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0999" lvl="0" marL="457200" marR="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This module allows user to either “Add New staff”, “View &amp; Edit staff details” and can also “Delete staff” depending upon the access assigned to the user</a:t>
            </a:r>
            <a:endParaRPr sz="2400"/>
          </a:p>
          <a:p>
            <a:pPr indent="-381000" lvl="0" marL="457200" marR="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In addition, user can also assign patients to the staff for regular monitoring of patient treatment</a:t>
            </a:r>
            <a:endParaRPr b="0" i="0" sz="2400" u="none" cap="none" strike="noStrike">
              <a:solidFill>
                <a:srgbClr val="000F46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80999" lvl="0" marL="457200" marR="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Patients can be assigned to all staff except to “DBT Checker” and “DBT maker” staff logins </a:t>
            </a:r>
            <a:endParaRPr sz="2400"/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215" name="Google Shape;21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2ac7d07a12_0_159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IN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Process of Reset Password for  DBT Maker ID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7" name="Google Shape;407;g22ac7d07a12_0_159"/>
          <p:cNvSpPr txBox="1"/>
          <p:nvPr/>
        </p:nvSpPr>
        <p:spPr>
          <a:xfrm>
            <a:off x="359260" y="637342"/>
            <a:ext cx="114735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IN" sz="1800"/>
              <a:t>Login with DTO ID&gt;&gt;Go To Staff Management Page</a:t>
            </a:r>
            <a:endParaRPr sz="1800"/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408" name="Google Shape;408;g22ac7d07a12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22ac7d07a12_0_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425" y="943275"/>
            <a:ext cx="12049575" cy="57695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0" name="Google Shape;410;g22ac7d07a12_0_159"/>
          <p:cNvSpPr/>
          <p:nvPr/>
        </p:nvSpPr>
        <p:spPr>
          <a:xfrm>
            <a:off x="11358775" y="943275"/>
            <a:ext cx="833240" cy="419170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22ac7d07a12_0_159"/>
          <p:cNvSpPr/>
          <p:nvPr/>
        </p:nvSpPr>
        <p:spPr>
          <a:xfrm>
            <a:off x="142425" y="6370899"/>
            <a:ext cx="1329873" cy="341836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2ac7d07a12_0_180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IN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Process of Reset Password for  DBT Maker ID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7" name="Google Shape;417;g22ac7d07a12_0_180"/>
          <p:cNvSpPr txBox="1"/>
          <p:nvPr/>
        </p:nvSpPr>
        <p:spPr>
          <a:xfrm>
            <a:off x="359260" y="637342"/>
            <a:ext cx="114735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IN" sz="1800"/>
              <a:t>Login with DTO ID&gt;&gt;Go To Staff Management Page&gt;&gt; Select District</a:t>
            </a:r>
            <a:endParaRPr sz="1800"/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418" name="Google Shape;418;g22ac7d07a12_0_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22ac7d07a12_0_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425" y="1019100"/>
            <a:ext cx="12049577" cy="5688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0" name="Google Shape;420;g22ac7d07a12_0_180"/>
          <p:cNvSpPr/>
          <p:nvPr/>
        </p:nvSpPr>
        <p:spPr>
          <a:xfrm flipH="1">
            <a:off x="8274525" y="5229876"/>
            <a:ext cx="2079000" cy="516000"/>
          </a:xfrm>
          <a:prstGeom prst="wedgeRectCallout">
            <a:avLst>
              <a:gd fmla="val 235372" name="adj1"/>
              <a:gd fmla="val 202185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</a:rPr>
              <a:t>Click on Hyperlink of TU name 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2ac7d07a12_0_191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IN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Process of Reset Password for  DBT Maker ID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26" name="Google Shape;426;g22ac7d07a12_0_191"/>
          <p:cNvSpPr txBox="1"/>
          <p:nvPr/>
        </p:nvSpPr>
        <p:spPr>
          <a:xfrm>
            <a:off x="359260" y="637342"/>
            <a:ext cx="114735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IN" sz="1800">
                <a:solidFill>
                  <a:schemeClr val="dk1"/>
                </a:solidFill>
              </a:rPr>
              <a:t>Select District &gt;&gt; Select DBT Maker &gt;&gt; Click on Reset Password</a:t>
            </a:r>
            <a:endParaRPr sz="1800"/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427" name="Google Shape;427;g22ac7d07a12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g22ac7d07a12_0_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19100"/>
            <a:ext cx="12039600" cy="56722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9" name="Google Shape;429;g22ac7d07a12_0_191"/>
          <p:cNvSpPr/>
          <p:nvPr/>
        </p:nvSpPr>
        <p:spPr>
          <a:xfrm>
            <a:off x="1858708" y="3219413"/>
            <a:ext cx="1495417" cy="419170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22ac7d07a12_0_191"/>
          <p:cNvSpPr/>
          <p:nvPr/>
        </p:nvSpPr>
        <p:spPr>
          <a:xfrm flipH="1">
            <a:off x="7521450" y="4092201"/>
            <a:ext cx="2079000" cy="516000"/>
          </a:xfrm>
          <a:prstGeom prst="wedgeRectCallout">
            <a:avLst>
              <a:gd fmla="val -92957" name="adj1"/>
              <a:gd fmla="val 366768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</a:rPr>
              <a:t>Click on Reset Password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1" name="Google Shape;431;g22ac7d07a12_0_191"/>
          <p:cNvSpPr/>
          <p:nvPr/>
        </p:nvSpPr>
        <p:spPr>
          <a:xfrm>
            <a:off x="1698450" y="6271800"/>
            <a:ext cx="10352040" cy="419170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2ac7d07a12_0_203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IN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Process of Reset Password for  DBT Maker ID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7" name="Google Shape;437;g22ac7d07a12_0_203"/>
          <p:cNvSpPr txBox="1"/>
          <p:nvPr/>
        </p:nvSpPr>
        <p:spPr>
          <a:xfrm>
            <a:off x="359260" y="637342"/>
            <a:ext cx="114735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IN" sz="1800">
                <a:solidFill>
                  <a:schemeClr val="dk1"/>
                </a:solidFill>
              </a:rPr>
              <a:t>Select District &gt;&gt; Select DBT Maker &gt;&gt; Click on Reset Password</a:t>
            </a:r>
            <a:endParaRPr sz="1800"/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438" name="Google Shape;438;g22ac7d07a12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g22ac7d07a12_0_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87050"/>
            <a:ext cx="12023575" cy="49832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0" name="Google Shape;440;g22ac7d07a12_0_203"/>
          <p:cNvSpPr/>
          <p:nvPr/>
        </p:nvSpPr>
        <p:spPr>
          <a:xfrm>
            <a:off x="152400" y="4733975"/>
            <a:ext cx="1305041" cy="697122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Wait for confirmation message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22ac7d07a12_0_203"/>
          <p:cNvSpPr txBox="1"/>
          <p:nvPr/>
        </p:nvSpPr>
        <p:spPr>
          <a:xfrm>
            <a:off x="152400" y="5990701"/>
            <a:ext cx="114735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IN" sz="1800"/>
              <a:t>Note</a:t>
            </a:r>
            <a:endParaRPr sz="1800"/>
          </a:p>
          <a:p>
            <a: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-"/>
            </a:pPr>
            <a:r>
              <a:rPr lang="en-IN" sz="1800"/>
              <a:t>New Password sent on DBT checker mobile number and use that password for login</a:t>
            </a:r>
            <a:endParaRPr sz="1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2ac7d07a12_0_214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IN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Process of Reset Password for  DBT Maker ID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7" name="Google Shape;447;g22ac7d07a12_0_214"/>
          <p:cNvSpPr txBox="1"/>
          <p:nvPr/>
        </p:nvSpPr>
        <p:spPr>
          <a:xfrm>
            <a:off x="359260" y="637342"/>
            <a:ext cx="114735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IN" sz="1800">
                <a:solidFill>
                  <a:schemeClr val="dk1"/>
                </a:solidFill>
              </a:rPr>
              <a:t>Re-login again on Ni-kshay &gt;&gt; Enter ID&gt;&gt; Enter Password (Received on DBT Maker mobile number)</a:t>
            </a:r>
            <a:endParaRPr sz="1800"/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448" name="Google Shape;448;g22ac7d07a12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22ac7d07a12_0_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250" y="1111350"/>
            <a:ext cx="9473450" cy="55800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0" name="Google Shape;450;g22ac7d07a12_0_214"/>
          <p:cNvSpPr/>
          <p:nvPr/>
        </p:nvSpPr>
        <p:spPr>
          <a:xfrm flipH="1">
            <a:off x="9668550" y="4316550"/>
            <a:ext cx="2079000" cy="611700"/>
          </a:xfrm>
          <a:prstGeom prst="wedgeRectCallout">
            <a:avLst>
              <a:gd fmla="val 134406" name="adj1"/>
              <a:gd fmla="val 8178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</a:rPr>
              <a:t>Enter DBT Maker ID/Mobile number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1" name="Google Shape;451;g22ac7d07a12_0_214"/>
          <p:cNvSpPr/>
          <p:nvPr/>
        </p:nvSpPr>
        <p:spPr>
          <a:xfrm flipH="1">
            <a:off x="9596700" y="5238100"/>
            <a:ext cx="2595300" cy="697500"/>
          </a:xfrm>
          <a:prstGeom prst="wedgeRectCallout">
            <a:avLst>
              <a:gd fmla="val 113611" name="adj1"/>
              <a:gd fmla="val -4753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</a:rPr>
              <a:t>Enter Password which is received on Primary mobile number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2" name="Google Shape;452;g22ac7d07a12_0_214"/>
          <p:cNvSpPr/>
          <p:nvPr/>
        </p:nvSpPr>
        <p:spPr>
          <a:xfrm flipH="1">
            <a:off x="123250" y="6028625"/>
            <a:ext cx="1541400" cy="406200"/>
          </a:xfrm>
          <a:prstGeom prst="wedgeRectCallout">
            <a:avLst>
              <a:gd fmla="val -82226" name="adj1"/>
              <a:gd fmla="val -24908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</a:rPr>
              <a:t>Click on Login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2ac7d07a12_0_222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IN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Process of Reset Password for  DBT Maker ID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8" name="Google Shape;458;g22ac7d07a12_0_222"/>
          <p:cNvSpPr txBox="1"/>
          <p:nvPr/>
        </p:nvSpPr>
        <p:spPr>
          <a:xfrm>
            <a:off x="359260" y="637342"/>
            <a:ext cx="114735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IN" sz="1800">
                <a:solidFill>
                  <a:schemeClr val="dk1"/>
                </a:solidFill>
              </a:rPr>
              <a:t>Enter Old Password &gt;&gt; Enter New Password &gt;&gt; Re-Enter Password &gt;&gt; Click on Reset Password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459" name="Google Shape;459;g22ac7d07a12_0_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g22ac7d07a12_0_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725" y="1311825"/>
            <a:ext cx="7889549" cy="54418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1" name="Google Shape;461;g22ac7d07a12_0_222"/>
          <p:cNvSpPr/>
          <p:nvPr/>
        </p:nvSpPr>
        <p:spPr>
          <a:xfrm flipH="1">
            <a:off x="9431425" y="3787800"/>
            <a:ext cx="2619600" cy="697500"/>
          </a:xfrm>
          <a:prstGeom prst="wedgeRectCallout">
            <a:avLst>
              <a:gd fmla="val 57166" name="adj1"/>
              <a:gd fmla="val 7910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</a:rPr>
              <a:t>Enter old password means which is received on DBT Maker mobile number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2" name="Google Shape;462;g22ac7d07a12_0_222"/>
          <p:cNvSpPr/>
          <p:nvPr/>
        </p:nvSpPr>
        <p:spPr>
          <a:xfrm flipH="1">
            <a:off x="9572400" y="4645225"/>
            <a:ext cx="2619600" cy="363600"/>
          </a:xfrm>
          <a:prstGeom prst="wedgeRectCallout">
            <a:avLst>
              <a:gd fmla="val 60101" name="adj1"/>
              <a:gd fmla="val -3390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</a:rPr>
              <a:t>Enter Strong New password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3" name="Google Shape;463;g22ac7d07a12_0_222"/>
          <p:cNvSpPr/>
          <p:nvPr/>
        </p:nvSpPr>
        <p:spPr>
          <a:xfrm flipH="1">
            <a:off x="208225" y="5975475"/>
            <a:ext cx="1738800" cy="611700"/>
          </a:xfrm>
          <a:prstGeom prst="wedgeRectCallout">
            <a:avLst>
              <a:gd fmla="val -74307" name="adj1"/>
              <a:gd fmla="val 15038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</a:rPr>
              <a:t>Re-</a:t>
            </a:r>
            <a:r>
              <a:rPr lang="en-IN">
                <a:solidFill>
                  <a:schemeClr val="dk1"/>
                </a:solidFill>
              </a:rPr>
              <a:t>Enter Strong New password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2ac7d07a12_0_230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IN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Process of Reset Password for  DBT Maker ID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9" name="Google Shape;469;g22ac7d07a12_0_230"/>
          <p:cNvSpPr txBox="1"/>
          <p:nvPr/>
        </p:nvSpPr>
        <p:spPr>
          <a:xfrm>
            <a:off x="359260" y="637342"/>
            <a:ext cx="114735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IN" sz="1800">
                <a:solidFill>
                  <a:schemeClr val="dk1"/>
                </a:solidFill>
              </a:rPr>
              <a:t>Now Password reset Process successfully done for DBT Maker ID</a:t>
            </a:r>
            <a:endParaRPr sz="1800"/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470" name="Google Shape;470;g22ac7d07a12_0_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g22ac7d07a12_0_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63742"/>
            <a:ext cx="11887200" cy="514281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1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Note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7" name="Google Shape;477;p51"/>
          <p:cNvSpPr txBox="1"/>
          <p:nvPr/>
        </p:nvSpPr>
        <p:spPr>
          <a:xfrm>
            <a:off x="341475" y="645449"/>
            <a:ext cx="11335800" cy="57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69569" lvl="0" marL="45720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Similarly, DTO Facility Logins can create DBT Maker at TU </a:t>
            </a: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Level</a:t>
            </a:r>
            <a:endParaRPr sz="2400"/>
          </a:p>
          <a:p>
            <a:pPr indent="-369569" lvl="0" marL="45720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While creating DBT Maker or DBT Checker, 2 OTPs will be sent</a:t>
            </a:r>
            <a:endParaRPr sz="2400"/>
          </a:p>
          <a:p>
            <a:pPr indent="-369569" lvl="1" marL="91440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ct val="100000"/>
              <a:buFont typeface="Noto Sans Symbols"/>
              <a:buChar char="▪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One OTP for validating the primary phone number of DBT Maker &amp; DBT Checker</a:t>
            </a:r>
            <a:endParaRPr sz="2400"/>
          </a:p>
          <a:p>
            <a:pPr indent="-369569" lvl="1" marL="91440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ct val="100000"/>
              <a:buFont typeface="Noto Sans Symbols"/>
              <a:buChar char="▪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Second OTP to the registered primary phone number of STO (while creating DBT Checker) or DTO (While creating DBT Maker)</a:t>
            </a:r>
            <a:endParaRPr sz="2400"/>
          </a:p>
          <a:p>
            <a:pPr indent="-369569" lvl="1" marL="45720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An sms will be sent to the registered primary phone number of “DBT Maker” and “DBT Checker” texting that “You have been registered as "DBT Maker/ Checker" and your username is ABC &amp; password is 789 and please reset your password“.</a:t>
            </a:r>
            <a:endParaRPr sz="2400"/>
          </a:p>
          <a:p>
            <a:pPr indent="-369569" lvl="1" marL="45720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After login using the credential, the user has to reset the password with OTP being sent to the registered primary phone number of DBT Maker &amp; DBT Checker</a:t>
            </a:r>
            <a:endParaRPr sz="2400"/>
          </a:p>
          <a:p>
            <a:pPr indent="-228599" lvl="1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91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F4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478" name="Google Shape;47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54198fdbdf_0_10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Note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4" name="Google Shape;484;g254198fdbdf_0_10"/>
          <p:cNvSpPr txBox="1"/>
          <p:nvPr/>
        </p:nvSpPr>
        <p:spPr>
          <a:xfrm>
            <a:off x="341475" y="645450"/>
            <a:ext cx="11335800" cy="59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69570" lvl="1" marL="45720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Staff Phone number once entered &amp; validated in Nikshay, cannot be re-entered again</a:t>
            </a:r>
            <a:endParaRPr sz="2400"/>
          </a:p>
          <a:p>
            <a:pPr indent="-369570" lvl="1" marL="45720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Any edit in the Primary Phone Number of DBT Checker &amp; DBT Maker will require an OTP validation with next higher official. Please note that OTP for validation will be sent to State &amp; District Facility Logins Primary Phone number</a:t>
            </a:r>
            <a:endParaRPr sz="2400"/>
          </a:p>
          <a:p>
            <a:pPr indent="-369570" lvl="1" marL="45720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Edits in bank details of patients is available from all other logins apart from “DBT Maker” and “DBT Checker”</a:t>
            </a:r>
            <a:endParaRPr sz="2400"/>
          </a:p>
          <a:p>
            <a:pPr indent="-369570" lvl="1" marL="457200" marR="0" rtl="0" algn="just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No “Patient” and “Treatment Supporter” can be assigned from “DBT Maker” and “DBT Checker” staff logins.</a:t>
            </a:r>
            <a:endParaRPr sz="2400"/>
          </a:p>
          <a:p>
            <a:pPr indent="-228600" lvl="1" marL="457200" marR="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91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F4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485" name="Google Shape;485;g254198fdbdf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2ac7d07a12_0_0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Staff List 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491" name="Google Shape;491;g22ac7d07a1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2" name="Google Shape;492;g22ac7d07a12_0_0"/>
          <p:cNvGraphicFramePr/>
          <p:nvPr/>
        </p:nvGraphicFramePr>
        <p:xfrm>
          <a:off x="160225" y="69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{6C11548D-3BDC-4644-9E36-3961A822FC93}</a:tableStyleId>
              </a:tblPr>
              <a:tblGrid>
                <a:gridCol w="12031775"/>
              </a:tblGrid>
              <a:tr h="591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93" name="Google Shape;493;g22ac7d07a12_0_0"/>
          <p:cNvGraphicFramePr/>
          <p:nvPr/>
        </p:nvGraphicFramePr>
        <p:xfrm>
          <a:off x="160200" y="69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{6C11548D-3BDC-4644-9E36-3961A822FC93}</a:tableStyleId>
              </a:tblPr>
              <a:tblGrid>
                <a:gridCol w="3007950"/>
                <a:gridCol w="3007950"/>
                <a:gridCol w="3007950"/>
                <a:gridCol w="3007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Type of Staff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Levels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Designation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Informant Eligibility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2,3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Treatment Coordinator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DBT Checker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DTO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SDPS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DEO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PPM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MO DTC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DPC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Community Volunteer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3,4,5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Accountant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3,4,5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Medical Officer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STS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STLS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Medical Officer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Add, View, Edit &amp; Delete Staff Details…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1" name="Google Shape;221;p42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25" y="846150"/>
            <a:ext cx="11986152" cy="5829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3" name="Google Shape;223;p42"/>
          <p:cNvSpPr/>
          <p:nvPr/>
        </p:nvSpPr>
        <p:spPr>
          <a:xfrm>
            <a:off x="10954603" y="891587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2"/>
          <p:cNvSpPr/>
          <p:nvPr/>
        </p:nvSpPr>
        <p:spPr>
          <a:xfrm>
            <a:off x="141026" y="4408228"/>
            <a:ext cx="1373874" cy="218363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2"/>
          <p:cNvSpPr/>
          <p:nvPr/>
        </p:nvSpPr>
        <p:spPr>
          <a:xfrm>
            <a:off x="4455993" y="2527111"/>
            <a:ext cx="2709081" cy="229737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Overview of Staff at District Level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6" name="Google Shape;226;p42"/>
          <p:cNvSpPr/>
          <p:nvPr/>
        </p:nvSpPr>
        <p:spPr>
          <a:xfrm>
            <a:off x="3873791" y="4789809"/>
            <a:ext cx="2709409" cy="229759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Overview of Staff at TU Level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7" name="Google Shape;227;p42"/>
          <p:cNvSpPr/>
          <p:nvPr/>
        </p:nvSpPr>
        <p:spPr>
          <a:xfrm>
            <a:off x="9112155" y="1965278"/>
            <a:ext cx="2709081" cy="791570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Can “Add”/ “View”/ “Delete” staff either at your or below your hierarchy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228" name="Google Shape;22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2ac7d07a12_0_20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Staff List 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499" name="Google Shape;499;g22ac7d07a12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0" name="Google Shape;500;g22ac7d07a12_0_20"/>
          <p:cNvGraphicFramePr/>
          <p:nvPr/>
        </p:nvGraphicFramePr>
        <p:xfrm>
          <a:off x="160225" y="69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{6C11548D-3BDC-4644-9E36-3961A822FC93}</a:tableStyleId>
              </a:tblPr>
              <a:tblGrid>
                <a:gridCol w="12031775"/>
              </a:tblGrid>
              <a:tr h="591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501" name="Google Shape;501;g22ac7d07a12_0_20"/>
          <p:cNvGraphicFramePr/>
          <p:nvPr/>
        </p:nvGraphicFramePr>
        <p:xfrm>
          <a:off x="160200" y="69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{6C11548D-3BDC-4644-9E36-3961A822FC93}</a:tableStyleId>
              </a:tblPr>
              <a:tblGrid>
                <a:gridCol w="3007950"/>
                <a:gridCol w="3007950"/>
                <a:gridCol w="3007950"/>
                <a:gridCol w="3007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Type of Staff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Levels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Designation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Informant Eligibility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Senior Treatment Supervisor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Senior Tuberculosis Laboratory Supervisor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TB Health Visitor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Laboratory Technician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Pharmacist/Storekeeper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Auxiliary</a:t>
                      </a:r>
                      <a:r>
                        <a:rPr lang="en-IN"/>
                        <a:t> Nurse Midwife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Multi Purpose Worker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Multi Purpose Health Assistant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ASHA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Anganwadi Worker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NGO Volunteer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Other Community Volunteer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Senior Treatment Supervisor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2ac7d07a12_0_29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Staff List 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507" name="Google Shape;507;g22ac7d07a12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8" name="Google Shape;508;g22ac7d07a12_0_29"/>
          <p:cNvGraphicFramePr/>
          <p:nvPr/>
        </p:nvGraphicFramePr>
        <p:xfrm>
          <a:off x="160225" y="69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{6C11548D-3BDC-4644-9E36-3961A822FC93}</a:tableStyleId>
              </a:tblPr>
              <a:tblGrid>
                <a:gridCol w="12031775"/>
              </a:tblGrid>
              <a:tr h="591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509" name="Google Shape;509;g22ac7d07a12_0_29"/>
          <p:cNvGraphicFramePr/>
          <p:nvPr/>
        </p:nvGraphicFramePr>
        <p:xfrm>
          <a:off x="160200" y="69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{6C11548D-3BDC-4644-9E36-3961A822FC93}</a:tableStyleId>
              </a:tblPr>
              <a:tblGrid>
                <a:gridCol w="3007950"/>
                <a:gridCol w="3007950"/>
                <a:gridCol w="3007950"/>
                <a:gridCol w="3007950"/>
              </a:tblGrid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Type of Staff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Levels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Designation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Informant Eligibility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Private Practitioner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TBHV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DMC LT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CBNAAT LT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CDST LT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Physician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Nurse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Other Paramedical Staff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Attendant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Private Practitioner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Others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TBHV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2ac7d07a12_0_39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Staff List 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515" name="Google Shape;515;g22ac7d07a12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6" name="Google Shape;516;g22ac7d07a12_0_39"/>
          <p:cNvGraphicFramePr/>
          <p:nvPr/>
        </p:nvGraphicFramePr>
        <p:xfrm>
          <a:off x="160225" y="69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{6C11548D-3BDC-4644-9E36-3961A822FC93}</a:tableStyleId>
              </a:tblPr>
              <a:tblGrid>
                <a:gridCol w="12031775"/>
              </a:tblGrid>
              <a:tr h="591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517" name="Google Shape;517;g22ac7d07a12_0_39"/>
          <p:cNvGraphicFramePr/>
          <p:nvPr/>
        </p:nvGraphicFramePr>
        <p:xfrm>
          <a:off x="160200" y="69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{6C11548D-3BDC-4644-9E36-3961A822FC93}</a:tableStyleId>
              </a:tblPr>
              <a:tblGrid>
                <a:gridCol w="3007950"/>
                <a:gridCol w="3007950"/>
                <a:gridCol w="3007950"/>
                <a:gridCol w="3007950"/>
              </a:tblGrid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Type of Staff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Levels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Designation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Informant Eligibility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Microbiologist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Statistical Assistant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DRTB Counselor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Community Health Officer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Citizen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Public and Private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Informal Provider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2ac7d07a12_0_57"/>
          <p:cNvSpPr txBox="1"/>
          <p:nvPr/>
        </p:nvSpPr>
        <p:spPr>
          <a:xfrm>
            <a:off x="2606722" y="0"/>
            <a:ext cx="9444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IN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Family Caregiver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3" name="Google Shape;523;g22ac7d07a12_0_57"/>
          <p:cNvSpPr txBox="1"/>
          <p:nvPr/>
        </p:nvSpPr>
        <p:spPr>
          <a:xfrm>
            <a:off x="110850" y="645450"/>
            <a:ext cx="12081300" cy="61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1" marL="914400" rtl="0" algn="just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lang="en-IN" sz="2600">
                <a:solidFill>
                  <a:srgbClr val="222222"/>
                </a:solidFill>
              </a:rPr>
              <a:t>Ni-kshay will enable health staff to enroll a family caregiver and tag linked patients to them. While the enrollment of family caregiver is accessible through the Staff/TS Management Module, tagging patients is accessible either through Staff/TS Management Module or through the ‘Staff/TS/Family Caregiver' tab in the patient management module.</a:t>
            </a:r>
            <a:endParaRPr sz="2600">
              <a:solidFill>
                <a:srgbClr val="222222"/>
              </a:solidFill>
            </a:endParaRPr>
          </a:p>
          <a:p>
            <a:pPr indent="-393700" lvl="1" marL="9144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Char char="●"/>
            </a:pPr>
            <a:r>
              <a:rPr lang="en-IN" sz="2600">
                <a:solidFill>
                  <a:srgbClr val="222222"/>
                </a:solidFill>
              </a:rPr>
              <a:t>Family </a:t>
            </a:r>
            <a:r>
              <a:rPr lang="en-IN" sz="2600">
                <a:solidFill>
                  <a:srgbClr val="222222"/>
                </a:solidFill>
              </a:rPr>
              <a:t>Caregivers will be allowed to be added in TU and PHI Logins</a:t>
            </a:r>
            <a:endParaRPr sz="2600">
              <a:solidFill>
                <a:srgbClr val="222222"/>
              </a:solidFill>
            </a:endParaRPr>
          </a:p>
          <a:p>
            <a:pPr indent="-393700" lvl="1" marL="9144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Char char="●"/>
            </a:pPr>
            <a:r>
              <a:rPr lang="en-IN" sz="2600">
                <a:solidFill>
                  <a:srgbClr val="222222"/>
                </a:solidFill>
              </a:rPr>
              <a:t>You can refer below link for training deck of Family Caregiver</a:t>
            </a:r>
            <a:endParaRPr sz="2600">
              <a:solidFill>
                <a:srgbClr val="222222"/>
              </a:solidFill>
            </a:endParaRPr>
          </a:p>
          <a:p>
            <a:pPr indent="-380485" lvl="1" marL="9144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392"/>
              <a:buChar char="●"/>
            </a:pPr>
            <a:r>
              <a:rPr lang="en-IN" sz="2391">
                <a:solidFill>
                  <a:srgbClr val="222222"/>
                </a:solidFill>
              </a:rPr>
              <a:t>https://nikshay.zendesk.com/hc/en-us/articles/16792342874777-Family-Caregiver</a:t>
            </a:r>
            <a:endParaRPr b="0" i="0" sz="2191" u="none" cap="none" strike="noStrike">
              <a:solidFill>
                <a:srgbClr val="000F4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524" name="Google Shape;524;g22ac7d07a12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2"/>
          <p:cNvSpPr txBox="1"/>
          <p:nvPr/>
        </p:nvSpPr>
        <p:spPr>
          <a:xfrm>
            <a:off x="2572499" y="9868"/>
            <a:ext cx="8948607" cy="6019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0" name="Google Shape;530;p52"/>
          <p:cNvSpPr/>
          <p:nvPr/>
        </p:nvSpPr>
        <p:spPr>
          <a:xfrm>
            <a:off x="1789611" y="1881052"/>
            <a:ext cx="7837715" cy="326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4000"/>
              <a:buFont typeface="Arial"/>
              <a:buNone/>
            </a:pPr>
            <a:r>
              <a:rPr b="1" i="0" lang="en-IN" sz="4000" u="none" cap="none" strike="noStrike">
                <a:solidFill>
                  <a:srgbClr val="000546"/>
                </a:solidFill>
                <a:latin typeface="Corbel"/>
                <a:ea typeface="Corbel"/>
                <a:cs typeface="Corbel"/>
                <a:sym typeface="Corbel"/>
              </a:rPr>
              <a:t>Thank  You</a:t>
            </a:r>
            <a:endParaRPr b="1" i="0" sz="4000" u="none" cap="none" strike="noStrike">
              <a:solidFill>
                <a:srgbClr val="00054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531" name="Google Shape;53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Manage Staff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4" name="Google Shape;23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725" y="831950"/>
            <a:ext cx="11846251" cy="5843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5" name="Google Shape;235;p43"/>
          <p:cNvSpPr/>
          <p:nvPr/>
        </p:nvSpPr>
        <p:spPr>
          <a:xfrm>
            <a:off x="10954603" y="891587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3"/>
          <p:cNvSpPr/>
          <p:nvPr/>
        </p:nvSpPr>
        <p:spPr>
          <a:xfrm>
            <a:off x="1919785" y="1883393"/>
            <a:ext cx="1373874" cy="218363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3"/>
          <p:cNvSpPr/>
          <p:nvPr/>
        </p:nvSpPr>
        <p:spPr>
          <a:xfrm flipH="1">
            <a:off x="8916720" y="5733800"/>
            <a:ext cx="1688100" cy="307800"/>
          </a:xfrm>
          <a:prstGeom prst="wedgeRectCallout">
            <a:avLst>
              <a:gd fmla="val 76159" name="adj1"/>
              <a:gd fmla="val -40643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Enter Password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8" name="Google Shape;238;p43"/>
          <p:cNvSpPr/>
          <p:nvPr/>
        </p:nvSpPr>
        <p:spPr>
          <a:xfrm>
            <a:off x="1919785" y="4396855"/>
            <a:ext cx="1373874" cy="359390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3"/>
          <p:cNvSpPr/>
          <p:nvPr/>
        </p:nvSpPr>
        <p:spPr>
          <a:xfrm>
            <a:off x="341470" y="4895172"/>
            <a:ext cx="2713478" cy="791570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Use this feature to allow staff to login into Ni-kshay and access patients assigned to the staff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0" name="Google Shape;240;p43"/>
          <p:cNvSpPr/>
          <p:nvPr/>
        </p:nvSpPr>
        <p:spPr>
          <a:xfrm flipH="1">
            <a:off x="8916687" y="5029347"/>
            <a:ext cx="2904547" cy="523220"/>
          </a:xfrm>
          <a:prstGeom prst="wedgeRectCallout">
            <a:avLst>
              <a:gd fmla="val 65249" name="adj1"/>
              <a:gd fmla="val 5586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Username will be defaulted to primary phone number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241" name="Google Shape;24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Add, View, Edit &amp; Delete Staff Details…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7" name="Google Shape;24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50" y="743000"/>
            <a:ext cx="11969451" cy="59483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8" name="Google Shape;248;p44"/>
          <p:cNvSpPr/>
          <p:nvPr/>
        </p:nvSpPr>
        <p:spPr>
          <a:xfrm>
            <a:off x="11095629" y="887105"/>
            <a:ext cx="1096371" cy="210118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4"/>
          <p:cNvSpPr/>
          <p:nvPr/>
        </p:nvSpPr>
        <p:spPr>
          <a:xfrm>
            <a:off x="2042615" y="1440581"/>
            <a:ext cx="1373874" cy="218363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4"/>
          <p:cNvSpPr/>
          <p:nvPr/>
        </p:nvSpPr>
        <p:spPr>
          <a:xfrm>
            <a:off x="4107976" y="1297279"/>
            <a:ext cx="4135272" cy="361666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Shows the list of all patients that are linked to the staff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1" name="Google Shape;251;p44"/>
          <p:cNvSpPr/>
          <p:nvPr/>
        </p:nvSpPr>
        <p:spPr>
          <a:xfrm>
            <a:off x="1919785" y="3964649"/>
            <a:ext cx="1373874" cy="320748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4"/>
          <p:cNvSpPr/>
          <p:nvPr/>
        </p:nvSpPr>
        <p:spPr>
          <a:xfrm>
            <a:off x="3529222" y="3675030"/>
            <a:ext cx="5334000" cy="361666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Can assign more patients if required by using the search filter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3" name="Google Shape;253;p44"/>
          <p:cNvSpPr/>
          <p:nvPr/>
        </p:nvSpPr>
        <p:spPr>
          <a:xfrm>
            <a:off x="1919785" y="5954621"/>
            <a:ext cx="1887940" cy="505253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254" name="Google Shape;25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Assigning staff from Patient page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0" name="Google Shape;26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25" y="830000"/>
            <a:ext cx="12050974" cy="580877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1" name="Google Shape;261;p45"/>
          <p:cNvSpPr/>
          <p:nvPr/>
        </p:nvSpPr>
        <p:spPr>
          <a:xfrm>
            <a:off x="11095629" y="697577"/>
            <a:ext cx="1096371" cy="210118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5"/>
          <p:cNvSpPr/>
          <p:nvPr/>
        </p:nvSpPr>
        <p:spPr>
          <a:xfrm>
            <a:off x="7638196" y="3889612"/>
            <a:ext cx="1505803" cy="204716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5"/>
          <p:cNvSpPr/>
          <p:nvPr/>
        </p:nvSpPr>
        <p:spPr>
          <a:xfrm>
            <a:off x="1853820" y="5311253"/>
            <a:ext cx="10197154" cy="1103193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5"/>
          <p:cNvSpPr/>
          <p:nvPr/>
        </p:nvSpPr>
        <p:spPr>
          <a:xfrm>
            <a:off x="8391097" y="4778674"/>
            <a:ext cx="3459433" cy="436728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Can assign Multiple staff to same patient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265" name="Google Shape;26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Creating DBT Checker for Processing DBT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1" name="Google Shape;271;p46"/>
          <p:cNvSpPr txBox="1"/>
          <p:nvPr/>
        </p:nvSpPr>
        <p:spPr>
          <a:xfrm>
            <a:off x="386410" y="743004"/>
            <a:ext cx="11473494" cy="473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0999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</a:pPr>
            <a:r>
              <a:rPr b="0" i="0" lang="en-IN" sz="2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Only State can create DBT Checker for District</a:t>
            </a:r>
            <a:endParaRPr sz="2400"/>
          </a:p>
        </p:txBody>
      </p:sp>
      <p:pic>
        <p:nvPicPr>
          <p:cNvPr id="272" name="Google Shape;27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425" y="1262300"/>
            <a:ext cx="12049574" cy="539702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3" name="Google Shape;273;p46"/>
          <p:cNvSpPr/>
          <p:nvPr/>
        </p:nvSpPr>
        <p:spPr>
          <a:xfrm>
            <a:off x="11095629" y="1262311"/>
            <a:ext cx="955345" cy="233971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6"/>
          <p:cNvSpPr/>
          <p:nvPr/>
        </p:nvSpPr>
        <p:spPr>
          <a:xfrm>
            <a:off x="2301923" y="6237027"/>
            <a:ext cx="1505803" cy="218364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6"/>
          <p:cNvSpPr/>
          <p:nvPr/>
        </p:nvSpPr>
        <p:spPr>
          <a:xfrm>
            <a:off x="379000" y="4422617"/>
            <a:ext cx="1663721" cy="1472698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Click on the District Name to proceed with the creation of DBT Checker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276" name="Google Shape;27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Creating DBT Checker for Processing DBT…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82" name="Google Shape;28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475" y="805025"/>
            <a:ext cx="11949274" cy="58542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3" name="Google Shape;283;p47"/>
          <p:cNvSpPr/>
          <p:nvPr/>
        </p:nvSpPr>
        <p:spPr>
          <a:xfrm>
            <a:off x="11204800" y="3253924"/>
            <a:ext cx="742191" cy="611943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7"/>
          <p:cNvSpPr/>
          <p:nvPr/>
        </p:nvSpPr>
        <p:spPr>
          <a:xfrm>
            <a:off x="11382231" y="1440581"/>
            <a:ext cx="741529" cy="306332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7"/>
          <p:cNvSpPr/>
          <p:nvPr/>
        </p:nvSpPr>
        <p:spPr>
          <a:xfrm>
            <a:off x="3032077" y="3253064"/>
            <a:ext cx="912127" cy="306332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286" name="Google Shape;28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8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Creating DBT Checker for Processing DBT…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2" name="Google Shape;292;p48"/>
          <p:cNvSpPr/>
          <p:nvPr/>
        </p:nvSpPr>
        <p:spPr>
          <a:xfrm>
            <a:off x="11382231" y="1440581"/>
            <a:ext cx="741529" cy="306332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8"/>
          <p:cNvSpPr/>
          <p:nvPr/>
        </p:nvSpPr>
        <p:spPr>
          <a:xfrm>
            <a:off x="3032077" y="3253064"/>
            <a:ext cx="912127" cy="306332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770097"/>
            <a:ext cx="11709504" cy="569894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5" name="Google Shape;295;p48"/>
          <p:cNvSpPr/>
          <p:nvPr/>
        </p:nvSpPr>
        <p:spPr>
          <a:xfrm>
            <a:off x="11382231" y="800475"/>
            <a:ext cx="668743" cy="306332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8"/>
          <p:cNvSpPr/>
          <p:nvPr/>
        </p:nvSpPr>
        <p:spPr>
          <a:xfrm>
            <a:off x="1865192" y="2381535"/>
            <a:ext cx="741528" cy="419668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8"/>
          <p:cNvSpPr/>
          <p:nvPr/>
        </p:nvSpPr>
        <p:spPr>
          <a:xfrm>
            <a:off x="4528779" y="3043230"/>
            <a:ext cx="4192139" cy="306332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8"/>
          <p:cNvSpPr/>
          <p:nvPr/>
        </p:nvSpPr>
        <p:spPr>
          <a:xfrm>
            <a:off x="5273722" y="3753134"/>
            <a:ext cx="1222613" cy="163773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8"/>
          <p:cNvSpPr/>
          <p:nvPr/>
        </p:nvSpPr>
        <p:spPr>
          <a:xfrm flipH="1">
            <a:off x="1865192" y="4044152"/>
            <a:ext cx="2079012" cy="738664"/>
          </a:xfrm>
          <a:prstGeom prst="wedgeRectCallout">
            <a:avLst>
              <a:gd fmla="val -76140" name="adj1"/>
              <a:gd fmla="val -61023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Enter Primary Phone Number, which will be defaulted to username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0" name="Google Shape;300;p48"/>
          <p:cNvSpPr/>
          <p:nvPr/>
        </p:nvSpPr>
        <p:spPr>
          <a:xfrm flipH="1">
            <a:off x="9094110" y="5934014"/>
            <a:ext cx="1688133" cy="307777"/>
          </a:xfrm>
          <a:prstGeom prst="wedgeRectCallout">
            <a:avLst>
              <a:gd fmla="val 79083" name="adj1"/>
              <a:gd fmla="val -15281" name="adj2"/>
            </a:avLst>
          </a:prstGeom>
          <a:solidFill>
            <a:schemeClr val="lt1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Password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8"/>
          <p:cNvSpPr/>
          <p:nvPr/>
        </p:nvSpPr>
        <p:spPr>
          <a:xfrm>
            <a:off x="808628" y="6001657"/>
            <a:ext cx="2223812" cy="419170"/>
          </a:xfrm>
          <a:custGeom>
            <a:rect b="b" l="l" r="r" t="t"/>
            <a:pathLst>
              <a:path extrusionOk="0" h="448310" w="1103629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noFill/>
          <a:ln cap="flat" cmpd="sng" w="28950">
            <a:solidFill>
              <a:srgbClr val="FD79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Save to Proceed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6.googleusercontent.com/JLxmF4NXqOZ1SK2nRyc8wKoMymCI_cmVinVcvwMhuPFeErXxlTVsL35dyiFc9kx10gF9sjhoSVsyuP4YMTaq9QOmqE7vpUCuRHoTZvzrlA1EawCxFH9-0yZh6MYVJo7lOfNoaxK6XfP6BS3Rb4D5nKOEcg=nw" id="302" name="Google Shape;30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325189" cy="61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2018-08-06T06:16:16Z</dcterms:created>
  <dc:creator>Manu Mathew</dc:creator>
</cp:coreProperties>
</file>