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Lst>
  <p:sldSz cy="6858000" cx="12192000"/>
  <p:notesSz cx="6858000" cy="9144000"/>
  <p:embeddedFontLst>
    <p:embeddedFont>
      <p:font typeface="Roboto"/>
      <p:regular r:id="rId65"/>
      <p:bold r:id="rId66"/>
      <p:italic r:id="rId67"/>
      <p:boldItalic r:id="rId68"/>
    </p:embeddedFont>
    <p:embeddedFont>
      <p:font typeface="Corbel"/>
      <p:regular r:id="rId69"/>
      <p:bold r:id="rId70"/>
      <p:italic r:id="rId71"/>
      <p:boldItalic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73" roundtripDataSignature="AMtx7mjSnCZNhCEdZy/fcDcqPTc1NV+S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customschemas.google.com/relationships/presentationmetadata" Target="metadata"/><Relationship Id="rId72" Type="http://schemas.openxmlformats.org/officeDocument/2006/relationships/font" Target="fonts/Corbel-boldItalic.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Corbel-italic.fntdata"/><Relationship Id="rId70" Type="http://schemas.openxmlformats.org/officeDocument/2006/relationships/font" Target="fonts/Corbel-bold.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font" Target="fonts/Roboto-bold.fntdata"/><Relationship Id="rId21" Type="http://schemas.openxmlformats.org/officeDocument/2006/relationships/slide" Target="slides/slide14.xml"/><Relationship Id="rId65" Type="http://schemas.openxmlformats.org/officeDocument/2006/relationships/font" Target="fonts/Roboto-regular.fntdata"/><Relationship Id="rId24" Type="http://schemas.openxmlformats.org/officeDocument/2006/relationships/slide" Target="slides/slide17.xml"/><Relationship Id="rId68" Type="http://schemas.openxmlformats.org/officeDocument/2006/relationships/font" Target="fonts/Roboto-boldItalic.fntdata"/><Relationship Id="rId23" Type="http://schemas.openxmlformats.org/officeDocument/2006/relationships/slide" Target="slides/slide16.xml"/><Relationship Id="rId67" Type="http://schemas.openxmlformats.org/officeDocument/2006/relationships/font" Target="fonts/Roboto-italic.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Corbel-regular.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IN"/>
              <a:t>The screen has been changed. Mockup to be updated.</a:t>
            </a:r>
            <a:endParaRPr/>
          </a:p>
        </p:txBody>
      </p:sp>
      <p:sp>
        <p:nvSpPr>
          <p:cNvPr id="396" name="Google Shape;39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IN"/>
              <a:t>Mockup to be updated from Beta</a:t>
            </a:r>
            <a:endParaRPr/>
          </a:p>
        </p:txBody>
      </p:sp>
      <p:sp>
        <p:nvSpPr>
          <p:cNvPr id="406" name="Google Shape;40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6a3276ba7c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IN"/>
              <a:t>Mockup to be updated from Beta</a:t>
            </a:r>
            <a:endParaRPr/>
          </a:p>
        </p:txBody>
      </p:sp>
      <p:sp>
        <p:nvSpPr>
          <p:cNvPr id="421" name="Google Shape;421;g26a3276ba7c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26a3276ba7c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IN"/>
              <a:t>Mockup to be updated from Beta</a:t>
            </a:r>
            <a:endParaRPr/>
          </a:p>
        </p:txBody>
      </p:sp>
      <p:sp>
        <p:nvSpPr>
          <p:cNvPr id="436" name="Google Shape;436;g26a3276ba7c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6a3276ba7c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IN"/>
              <a:t>Mockup to be updated from Beta</a:t>
            </a:r>
            <a:endParaRPr/>
          </a:p>
        </p:txBody>
      </p:sp>
      <p:sp>
        <p:nvSpPr>
          <p:cNvPr id="443" name="Google Shape;443;g26a3276ba7c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6a3276ba7c_0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IN"/>
              <a:t>Mockup to be updated from Beta</a:t>
            </a:r>
            <a:endParaRPr/>
          </a:p>
        </p:txBody>
      </p:sp>
      <p:sp>
        <p:nvSpPr>
          <p:cNvPr id="451" name="Google Shape;451;g26a3276ba7c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6a3276ba7c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IN"/>
              <a:t>Mockup to be updated from Beta</a:t>
            </a:r>
            <a:endParaRPr/>
          </a:p>
        </p:txBody>
      </p:sp>
      <p:sp>
        <p:nvSpPr>
          <p:cNvPr id="458" name="Google Shape;458;g26a3276ba7c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6a3276ba7c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IN"/>
              <a:t>Mockup to be updated from Beta</a:t>
            </a:r>
            <a:endParaRPr/>
          </a:p>
        </p:txBody>
      </p:sp>
      <p:sp>
        <p:nvSpPr>
          <p:cNvPr id="465" name="Google Shape;465;g26a3276ba7c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1566f64e07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11566f64e07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3" name="Google Shape;50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bc9679f133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g2bc9679f133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bc9679f133_2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g2bc9679f133_2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1566f64e07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11566f64e07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6" name="Google Shape;57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6" name="Google Shape;58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2" name="Google Shape;59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9" name="Google Shape;6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3" name="Google Shape;6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7" name="Google Shape;64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bbdad915a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2bbdad915a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g2bbdad915a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1566f64e07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3" name="Google Shape;663;g11566f64e07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11566f64e07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6" name="Google Shape;676;g11566f64e07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1566f64e07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7" name="Google Shape;687;g11566f64e07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1566f64e07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3" name="Google Shape;703;g11566f64e07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2bbdad9183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8" name="Google Shape;708;g2bbdad9183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2bbdad9183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5" name="Google Shape;715;g2bbdad9183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2" name="Google Shape;72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f04ca52bce_9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8" name="Google Shape;728;gf04ca52bce_9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4" name="Google Shape;73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9" name="Google Shape;73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f0202c9770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f0202c9770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2c00bcc004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2c00bcc004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g2c00bcc004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c18bb595b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2c18bb595b0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g2c18bb595b0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2c18bb595b0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2c18bb595b0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3" name="Google Shape;803;g2c18bb595b0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f04ca52bce_6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3" name="Google Shape;813;gf04ca52bce_6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7"/>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7"/>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21" name="Google Shape;21;p5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24" name="Google Shape;24;p57"/>
          <p:cNvPicPr preferRelativeResize="0"/>
          <p:nvPr/>
        </p:nvPicPr>
        <p:blipFill rotWithShape="1">
          <a:blip r:embed="rId2">
            <a:alphaModFix/>
          </a:blip>
          <a:srcRect b="0" l="0" r="0" t="0"/>
          <a:stretch/>
        </p:blipFill>
        <p:spPr>
          <a:xfrm>
            <a:off x="128152" y="17025"/>
            <a:ext cx="1823778" cy="70145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7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71"/>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0" name="Google Shape;90;p7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7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7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93" name="Google Shape;93;p7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72"/>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72"/>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7" name="Google Shape;97;p7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7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7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100" name="Google Shape;100;p7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10" name="Shape 110"/>
        <p:cNvGrpSpPr/>
        <p:nvPr/>
      </p:nvGrpSpPr>
      <p:grpSpPr>
        <a:xfrm>
          <a:off x="0" y="0"/>
          <a:ext cx="0" cy="0"/>
          <a:chOff x="0" y="0"/>
          <a:chExt cx="0" cy="0"/>
        </a:xfrm>
      </p:grpSpPr>
      <p:sp>
        <p:nvSpPr>
          <p:cNvPr id="111" name="Google Shape;111;p60"/>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2" name="Google Shape;112;p6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6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114" name="Google Shape;114;p60"/>
          <p:cNvSpPr txBox="1"/>
          <p:nvPr>
            <p:ph type="title"/>
          </p:nvPr>
        </p:nvSpPr>
        <p:spPr>
          <a:xfrm>
            <a:off x="486837" y="646262"/>
            <a:ext cx="11106151" cy="6975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5" name="Google Shape;115;p60"/>
          <p:cNvPicPr preferRelativeResize="0"/>
          <p:nvPr/>
        </p:nvPicPr>
        <p:blipFill rotWithShape="1">
          <a:blip r:embed="rId2">
            <a:alphaModFix/>
          </a:blip>
          <a:srcRect b="0" l="0" r="0" t="0"/>
          <a:stretch/>
        </p:blipFill>
        <p:spPr>
          <a:xfrm>
            <a:off x="128152" y="17025"/>
            <a:ext cx="1823778" cy="70145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 name="Shape 116"/>
        <p:cNvGrpSpPr/>
        <p:nvPr/>
      </p:nvGrpSpPr>
      <p:grpSpPr>
        <a:xfrm>
          <a:off x="0" y="0"/>
          <a:ext cx="0" cy="0"/>
          <a:chOff x="0" y="0"/>
          <a:chExt cx="0" cy="0"/>
        </a:xfrm>
      </p:grpSpPr>
      <p:sp>
        <p:nvSpPr>
          <p:cNvPr id="117" name="Google Shape;117;p84"/>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84"/>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119" name="Google Shape;119;p8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8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8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22" name="Google Shape;122;p84"/>
          <p:cNvPicPr preferRelativeResize="0"/>
          <p:nvPr/>
        </p:nvPicPr>
        <p:blipFill rotWithShape="1">
          <a:blip r:embed="rId2">
            <a:alphaModFix/>
          </a:blip>
          <a:srcRect b="0" l="0" r="0" t="0"/>
          <a:stretch/>
        </p:blipFill>
        <p:spPr>
          <a:xfrm>
            <a:off x="128152" y="17025"/>
            <a:ext cx="1823778" cy="7014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3" name="Shape 123"/>
        <p:cNvGrpSpPr/>
        <p:nvPr/>
      </p:nvGrpSpPr>
      <p:grpSpPr>
        <a:xfrm>
          <a:off x="0" y="0"/>
          <a:ext cx="0" cy="0"/>
          <a:chOff x="0" y="0"/>
          <a:chExt cx="0" cy="0"/>
        </a:xfrm>
      </p:grpSpPr>
      <p:sp>
        <p:nvSpPr>
          <p:cNvPr id="124" name="Google Shape;124;p82"/>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82"/>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26" name="Google Shape;126;p8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8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8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29" name="Google Shape;129;p82"/>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0" name="Shape 130"/>
        <p:cNvGrpSpPr/>
        <p:nvPr/>
      </p:nvGrpSpPr>
      <p:grpSpPr>
        <a:xfrm>
          <a:off x="0" y="0"/>
          <a:ext cx="0" cy="0"/>
          <a:chOff x="0" y="0"/>
          <a:chExt cx="0" cy="0"/>
        </a:xfrm>
      </p:grpSpPr>
      <p:sp>
        <p:nvSpPr>
          <p:cNvPr id="131" name="Google Shape;131;p8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8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33" name="Google Shape;133;p8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8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8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36" name="Google Shape;136;p8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7" name="Shape 137"/>
        <p:cNvGrpSpPr/>
        <p:nvPr/>
      </p:nvGrpSpPr>
      <p:grpSpPr>
        <a:xfrm>
          <a:off x="0" y="0"/>
          <a:ext cx="0" cy="0"/>
          <a:chOff x="0" y="0"/>
          <a:chExt cx="0" cy="0"/>
        </a:xfrm>
      </p:grpSpPr>
      <p:sp>
        <p:nvSpPr>
          <p:cNvPr id="138" name="Google Shape;138;p8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85"/>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0" name="Google Shape;140;p85"/>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1" name="Google Shape;141;p8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8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8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44" name="Google Shape;144;p8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5" name="Shape 145"/>
        <p:cNvGrpSpPr/>
        <p:nvPr/>
      </p:nvGrpSpPr>
      <p:grpSpPr>
        <a:xfrm>
          <a:off x="0" y="0"/>
          <a:ext cx="0" cy="0"/>
          <a:chOff x="0" y="0"/>
          <a:chExt cx="0" cy="0"/>
        </a:xfrm>
      </p:grpSpPr>
      <p:sp>
        <p:nvSpPr>
          <p:cNvPr id="146" name="Google Shape;146;p8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86"/>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48" name="Google Shape;148;p86"/>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9" name="Google Shape;149;p86"/>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50" name="Google Shape;150;p86"/>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51" name="Google Shape;151;p8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8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8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54" name="Google Shape;154;p8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5" name="Shape 155"/>
        <p:cNvGrpSpPr/>
        <p:nvPr/>
      </p:nvGrpSpPr>
      <p:grpSpPr>
        <a:xfrm>
          <a:off x="0" y="0"/>
          <a:ext cx="0" cy="0"/>
          <a:chOff x="0" y="0"/>
          <a:chExt cx="0" cy="0"/>
        </a:xfrm>
      </p:grpSpPr>
      <p:sp>
        <p:nvSpPr>
          <p:cNvPr id="156" name="Google Shape;156;p8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8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8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8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60" name="Google Shape;160;p8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61" name="Shape 161"/>
        <p:cNvGrpSpPr/>
        <p:nvPr/>
      </p:nvGrpSpPr>
      <p:grpSpPr>
        <a:xfrm>
          <a:off x="0" y="0"/>
          <a:ext cx="0" cy="0"/>
          <a:chOff x="0" y="0"/>
          <a:chExt cx="0" cy="0"/>
        </a:xfrm>
      </p:grpSpPr>
      <p:sp>
        <p:nvSpPr>
          <p:cNvPr id="162" name="Google Shape;162;p8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8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8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65" name="Google Shape;165;p88"/>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166" name="Google Shape;166;p88"/>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88"/>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58"/>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8"/>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8" name="Google Shape;28;p58"/>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9" name="Google Shape;29;p5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32" name="Google Shape;32;p58"/>
          <p:cNvPicPr preferRelativeResize="0"/>
          <p:nvPr/>
        </p:nvPicPr>
        <p:blipFill rotWithShape="1">
          <a:blip r:embed="rId2">
            <a:alphaModFix/>
          </a:blip>
          <a:srcRect b="0" l="0" r="0" t="0"/>
          <a:stretch/>
        </p:blipFill>
        <p:spPr>
          <a:xfrm>
            <a:off x="128152" y="17025"/>
            <a:ext cx="1823778" cy="7014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8" name="Shape 168"/>
        <p:cNvGrpSpPr/>
        <p:nvPr/>
      </p:nvGrpSpPr>
      <p:grpSpPr>
        <a:xfrm>
          <a:off x="0" y="0"/>
          <a:ext cx="0" cy="0"/>
          <a:chOff x="0" y="0"/>
          <a:chExt cx="0" cy="0"/>
        </a:xfrm>
      </p:grpSpPr>
      <p:sp>
        <p:nvSpPr>
          <p:cNvPr id="169" name="Google Shape;169;p8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p89"/>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71" name="Google Shape;171;p89"/>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72" name="Google Shape;172;p8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8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8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75" name="Google Shape;175;p8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6" name="Shape 176"/>
        <p:cNvGrpSpPr/>
        <p:nvPr/>
      </p:nvGrpSpPr>
      <p:grpSpPr>
        <a:xfrm>
          <a:off x="0" y="0"/>
          <a:ext cx="0" cy="0"/>
          <a:chOff x="0" y="0"/>
          <a:chExt cx="0" cy="0"/>
        </a:xfrm>
      </p:grpSpPr>
      <p:sp>
        <p:nvSpPr>
          <p:cNvPr id="177" name="Google Shape;177;p90"/>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90"/>
          <p:cNvSpPr/>
          <p:nvPr>
            <p:ph idx="2" type="pic"/>
          </p:nvPr>
        </p:nvSpPr>
        <p:spPr>
          <a:xfrm>
            <a:off x="3570644" y="767419"/>
            <a:ext cx="8115230" cy="5330952"/>
          </a:xfrm>
          <a:prstGeom prst="rect">
            <a:avLst/>
          </a:prstGeom>
          <a:solidFill>
            <a:srgbClr val="BFBFBF"/>
          </a:solidFill>
          <a:ln>
            <a:noFill/>
          </a:ln>
        </p:spPr>
      </p:sp>
      <p:sp>
        <p:nvSpPr>
          <p:cNvPr id="179" name="Google Shape;179;p90"/>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80" name="Google Shape;180;p9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90"/>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9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83" name="Google Shape;183;p9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4" name="Shape 184"/>
        <p:cNvGrpSpPr/>
        <p:nvPr/>
      </p:nvGrpSpPr>
      <p:grpSpPr>
        <a:xfrm>
          <a:off x="0" y="0"/>
          <a:ext cx="0" cy="0"/>
          <a:chOff x="0" y="0"/>
          <a:chExt cx="0" cy="0"/>
        </a:xfrm>
      </p:grpSpPr>
      <p:sp>
        <p:nvSpPr>
          <p:cNvPr id="185" name="Google Shape;185;p9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91"/>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87" name="Google Shape;187;p9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9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9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90" name="Google Shape;190;p9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1" name="Shape 191"/>
        <p:cNvGrpSpPr/>
        <p:nvPr/>
      </p:nvGrpSpPr>
      <p:grpSpPr>
        <a:xfrm>
          <a:off x="0" y="0"/>
          <a:ext cx="0" cy="0"/>
          <a:chOff x="0" y="0"/>
          <a:chExt cx="0" cy="0"/>
        </a:xfrm>
      </p:grpSpPr>
      <p:sp>
        <p:nvSpPr>
          <p:cNvPr id="192" name="Google Shape;192;p92"/>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92"/>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94" name="Google Shape;194;p9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9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9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97" name="Google Shape;197;p9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7" name="Shape 207"/>
        <p:cNvGrpSpPr/>
        <p:nvPr/>
      </p:nvGrpSpPr>
      <p:grpSpPr>
        <a:xfrm>
          <a:off x="0" y="0"/>
          <a:ext cx="0" cy="0"/>
          <a:chOff x="0" y="0"/>
          <a:chExt cx="0" cy="0"/>
        </a:xfrm>
      </p:grpSpPr>
      <p:sp>
        <p:nvSpPr>
          <p:cNvPr id="208" name="Google Shape;208;p6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6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10" name="Google Shape;210;p6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6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6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13" name="Google Shape;213;p62"/>
          <p:cNvPicPr preferRelativeResize="0"/>
          <p:nvPr/>
        </p:nvPicPr>
        <p:blipFill rotWithShape="1">
          <a:blip r:embed="rId2">
            <a:alphaModFix/>
          </a:blip>
          <a:srcRect b="0" l="0" r="0" t="0"/>
          <a:stretch/>
        </p:blipFill>
        <p:spPr>
          <a:xfrm>
            <a:off x="128152" y="17025"/>
            <a:ext cx="1823778" cy="70145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4" name="Shape 214"/>
        <p:cNvGrpSpPr/>
        <p:nvPr/>
      </p:nvGrpSpPr>
      <p:grpSpPr>
        <a:xfrm>
          <a:off x="0" y="0"/>
          <a:ext cx="0" cy="0"/>
          <a:chOff x="0" y="0"/>
          <a:chExt cx="0" cy="0"/>
        </a:xfrm>
      </p:grpSpPr>
      <p:sp>
        <p:nvSpPr>
          <p:cNvPr id="215" name="Google Shape;215;p63"/>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63"/>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217" name="Google Shape;217;p6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6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6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20" name="Google Shape;220;p63"/>
          <p:cNvPicPr preferRelativeResize="0"/>
          <p:nvPr/>
        </p:nvPicPr>
        <p:blipFill rotWithShape="1">
          <a:blip r:embed="rId2">
            <a:alphaModFix/>
          </a:blip>
          <a:srcRect b="0" l="0" r="0" t="0"/>
          <a:stretch/>
        </p:blipFill>
        <p:spPr>
          <a:xfrm>
            <a:off x="128152" y="17025"/>
            <a:ext cx="1823778" cy="7014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1" name="Shape 221"/>
        <p:cNvGrpSpPr/>
        <p:nvPr/>
      </p:nvGrpSpPr>
      <p:grpSpPr>
        <a:xfrm>
          <a:off x="0" y="0"/>
          <a:ext cx="0" cy="0"/>
          <a:chOff x="0" y="0"/>
          <a:chExt cx="0" cy="0"/>
        </a:xfrm>
      </p:grpSpPr>
      <p:sp>
        <p:nvSpPr>
          <p:cNvPr id="222" name="Google Shape;222;p73"/>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73"/>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224" name="Google Shape;224;p7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7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7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27" name="Google Shape;227;p73"/>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8" name="Shape 228"/>
        <p:cNvGrpSpPr/>
        <p:nvPr/>
      </p:nvGrpSpPr>
      <p:grpSpPr>
        <a:xfrm>
          <a:off x="0" y="0"/>
          <a:ext cx="0" cy="0"/>
          <a:chOff x="0" y="0"/>
          <a:chExt cx="0" cy="0"/>
        </a:xfrm>
      </p:grpSpPr>
      <p:sp>
        <p:nvSpPr>
          <p:cNvPr id="229" name="Google Shape;229;p7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74"/>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31" name="Google Shape;231;p74"/>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32" name="Google Shape;232;p7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7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7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35" name="Google Shape;235;p7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6" name="Shape 236"/>
        <p:cNvGrpSpPr/>
        <p:nvPr/>
      </p:nvGrpSpPr>
      <p:grpSpPr>
        <a:xfrm>
          <a:off x="0" y="0"/>
          <a:ext cx="0" cy="0"/>
          <a:chOff x="0" y="0"/>
          <a:chExt cx="0" cy="0"/>
        </a:xfrm>
      </p:grpSpPr>
      <p:sp>
        <p:nvSpPr>
          <p:cNvPr id="237" name="Google Shape;237;p7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75"/>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239" name="Google Shape;239;p75"/>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40" name="Google Shape;240;p75"/>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241" name="Google Shape;241;p75"/>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42" name="Google Shape;242;p7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7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7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45" name="Google Shape;245;p7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6" name="Shape 246"/>
        <p:cNvGrpSpPr/>
        <p:nvPr/>
      </p:nvGrpSpPr>
      <p:grpSpPr>
        <a:xfrm>
          <a:off x="0" y="0"/>
          <a:ext cx="0" cy="0"/>
          <a:chOff x="0" y="0"/>
          <a:chExt cx="0" cy="0"/>
        </a:xfrm>
      </p:grpSpPr>
      <p:sp>
        <p:nvSpPr>
          <p:cNvPr id="247" name="Google Shape;247;p7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7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7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7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51" name="Google Shape;251;p7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64"/>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4"/>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36" name="Google Shape;36;p6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39" name="Google Shape;39;p64"/>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pic>
        <p:nvPicPr>
          <p:cNvPr id="40" name="Google Shape;40;p64"/>
          <p:cNvPicPr preferRelativeResize="0"/>
          <p:nvPr/>
        </p:nvPicPr>
        <p:blipFill rotWithShape="1">
          <a:blip r:embed="rId3">
            <a:alphaModFix/>
          </a:blip>
          <a:srcRect b="0" l="0" r="0" t="0"/>
          <a:stretch/>
        </p:blipFill>
        <p:spPr>
          <a:xfrm>
            <a:off x="128152" y="17025"/>
            <a:ext cx="1823778" cy="70145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52" name="Shape 252"/>
        <p:cNvGrpSpPr/>
        <p:nvPr/>
      </p:nvGrpSpPr>
      <p:grpSpPr>
        <a:xfrm>
          <a:off x="0" y="0"/>
          <a:ext cx="0" cy="0"/>
          <a:chOff x="0" y="0"/>
          <a:chExt cx="0" cy="0"/>
        </a:xfrm>
      </p:grpSpPr>
      <p:sp>
        <p:nvSpPr>
          <p:cNvPr id="253" name="Google Shape;253;p7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7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7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56" name="Google Shape;256;p77"/>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257" name="Google Shape;257;p77"/>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77"/>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9" name="Shape 259"/>
        <p:cNvGrpSpPr/>
        <p:nvPr/>
      </p:nvGrpSpPr>
      <p:grpSpPr>
        <a:xfrm>
          <a:off x="0" y="0"/>
          <a:ext cx="0" cy="0"/>
          <a:chOff x="0" y="0"/>
          <a:chExt cx="0" cy="0"/>
        </a:xfrm>
      </p:grpSpPr>
      <p:sp>
        <p:nvSpPr>
          <p:cNvPr id="260" name="Google Shape;260;p78"/>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78"/>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62" name="Google Shape;262;p78"/>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263" name="Google Shape;263;p7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7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7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66" name="Google Shape;266;p7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7" name="Shape 267"/>
        <p:cNvGrpSpPr/>
        <p:nvPr/>
      </p:nvGrpSpPr>
      <p:grpSpPr>
        <a:xfrm>
          <a:off x="0" y="0"/>
          <a:ext cx="0" cy="0"/>
          <a:chOff x="0" y="0"/>
          <a:chExt cx="0" cy="0"/>
        </a:xfrm>
      </p:grpSpPr>
      <p:sp>
        <p:nvSpPr>
          <p:cNvPr id="268" name="Google Shape;268;p7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79"/>
          <p:cNvSpPr/>
          <p:nvPr>
            <p:ph idx="2" type="pic"/>
          </p:nvPr>
        </p:nvSpPr>
        <p:spPr>
          <a:xfrm>
            <a:off x="3570644" y="767419"/>
            <a:ext cx="8115230" cy="5330952"/>
          </a:xfrm>
          <a:prstGeom prst="rect">
            <a:avLst/>
          </a:prstGeom>
          <a:solidFill>
            <a:srgbClr val="BFBFBF"/>
          </a:solidFill>
          <a:ln>
            <a:noFill/>
          </a:ln>
        </p:spPr>
      </p:sp>
      <p:sp>
        <p:nvSpPr>
          <p:cNvPr id="270" name="Google Shape;270;p79"/>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271" name="Google Shape;271;p7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79"/>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7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74" name="Google Shape;274;p7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5" name="Shape 275"/>
        <p:cNvGrpSpPr/>
        <p:nvPr/>
      </p:nvGrpSpPr>
      <p:grpSpPr>
        <a:xfrm>
          <a:off x="0" y="0"/>
          <a:ext cx="0" cy="0"/>
          <a:chOff x="0" y="0"/>
          <a:chExt cx="0" cy="0"/>
        </a:xfrm>
      </p:grpSpPr>
      <p:sp>
        <p:nvSpPr>
          <p:cNvPr id="276" name="Google Shape;276;p8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80"/>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78" name="Google Shape;278;p8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9" name="Google Shape;279;p8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8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81" name="Google Shape;281;p8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2" name="Shape 282"/>
        <p:cNvGrpSpPr/>
        <p:nvPr/>
      </p:nvGrpSpPr>
      <p:grpSpPr>
        <a:xfrm>
          <a:off x="0" y="0"/>
          <a:ext cx="0" cy="0"/>
          <a:chOff x="0" y="0"/>
          <a:chExt cx="0" cy="0"/>
        </a:xfrm>
      </p:grpSpPr>
      <p:sp>
        <p:nvSpPr>
          <p:cNvPr id="283" name="Google Shape;283;p81"/>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81"/>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285" name="Google Shape;285;p8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8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8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88" name="Google Shape;288;p8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p6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5"/>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44" name="Google Shape;44;p6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47" name="Google Shape;47;p65"/>
          <p:cNvPicPr preferRelativeResize="0"/>
          <p:nvPr/>
        </p:nvPicPr>
        <p:blipFill rotWithShape="1">
          <a:blip r:embed="rId2">
            <a:alphaModFix/>
          </a:blip>
          <a:srcRect b="0" l="0" r="0" t="0"/>
          <a:stretch/>
        </p:blipFill>
        <p:spPr>
          <a:xfrm>
            <a:off x="128152" y="17025"/>
            <a:ext cx="1823778" cy="7014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6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6"/>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1" name="Google Shape;51;p66"/>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2" name="Google Shape;52;p66"/>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3" name="Google Shape;53;p66"/>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4" name="Google Shape;54;p6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57" name="Google Shape;57;p66"/>
          <p:cNvPicPr preferRelativeResize="0"/>
          <p:nvPr/>
        </p:nvPicPr>
        <p:blipFill rotWithShape="1">
          <a:blip r:embed="rId2">
            <a:alphaModFix/>
          </a:blip>
          <a:srcRect b="0" l="0" r="0" t="0"/>
          <a:stretch/>
        </p:blipFill>
        <p:spPr>
          <a:xfrm>
            <a:off x="128152" y="17025"/>
            <a:ext cx="1823778" cy="7014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6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63" name="Google Shape;63;p67"/>
          <p:cNvPicPr preferRelativeResize="0"/>
          <p:nvPr/>
        </p:nvPicPr>
        <p:blipFill rotWithShape="1">
          <a:blip r:embed="rId2">
            <a:alphaModFix/>
          </a:blip>
          <a:srcRect b="0" l="0" r="0" t="0"/>
          <a:stretch/>
        </p:blipFill>
        <p:spPr>
          <a:xfrm>
            <a:off x="128152" y="17025"/>
            <a:ext cx="1823778" cy="7014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6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68" name="Google Shape;68;p68"/>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69" name="Google Shape;69;p68"/>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68"/>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1" name="Shape 71"/>
        <p:cNvGrpSpPr/>
        <p:nvPr/>
      </p:nvGrpSpPr>
      <p:grpSpPr>
        <a:xfrm>
          <a:off x="0" y="0"/>
          <a:ext cx="0" cy="0"/>
          <a:chOff x="0" y="0"/>
          <a:chExt cx="0" cy="0"/>
        </a:xfrm>
      </p:grpSpPr>
      <p:sp>
        <p:nvSpPr>
          <p:cNvPr id="72" name="Google Shape;72;p6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69"/>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74" name="Google Shape;74;p69"/>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5" name="Google Shape;75;p6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78" name="Google Shape;78;p6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70"/>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70"/>
          <p:cNvSpPr/>
          <p:nvPr>
            <p:ph idx="2" type="pic"/>
          </p:nvPr>
        </p:nvSpPr>
        <p:spPr>
          <a:xfrm>
            <a:off x="3570644" y="767419"/>
            <a:ext cx="8115230" cy="5330952"/>
          </a:xfrm>
          <a:prstGeom prst="rect">
            <a:avLst/>
          </a:prstGeom>
          <a:solidFill>
            <a:srgbClr val="BFBFBF"/>
          </a:solidFill>
          <a:ln>
            <a:noFill/>
          </a:ln>
        </p:spPr>
      </p:sp>
      <p:sp>
        <p:nvSpPr>
          <p:cNvPr id="82" name="Google Shape;82;p70"/>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83" name="Google Shape;83;p7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70"/>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7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86" name="Google Shape;86;p7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2.xml"/><Relationship Id="rId12" Type="http://schemas.openxmlformats.org/officeDocument/2006/relationships/slideLayout" Target="../slideLayouts/slideLayout34.xml"/><Relationship Id="rId1" Type="http://schemas.openxmlformats.org/officeDocument/2006/relationships/image" Target="../media/image1.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6"/>
          <p:cNvSpPr/>
          <p:nvPr/>
        </p:nvSpPr>
        <p:spPr>
          <a:xfrm>
            <a:off x="1" y="758952"/>
            <a:ext cx="3443590"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1" name="Google Shape;11;p5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56"/>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56"/>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5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5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5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17" name="Google Shape;17;p56"/>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59"/>
          <p:cNvSpPr/>
          <p:nvPr/>
        </p:nvSpPr>
        <p:spPr>
          <a:xfrm>
            <a:off x="2644878" y="0"/>
            <a:ext cx="9574060" cy="589936"/>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 name="Google Shape;103;p5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59"/>
          <p:cNvSpPr/>
          <p:nvPr/>
        </p:nvSpPr>
        <p:spPr>
          <a:xfrm>
            <a:off x="0" y="1452906"/>
            <a:ext cx="108000" cy="4392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9"/>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06" name="Google Shape;106;p5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7" name="Google Shape;107;p5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8" name="Google Shape;108;p5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09" name="Google Shape;109;p59"/>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61"/>
          <p:cNvSpPr/>
          <p:nvPr/>
        </p:nvSpPr>
        <p:spPr>
          <a:xfrm>
            <a:off x="2644878" y="0"/>
            <a:ext cx="9574060" cy="589936"/>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 name="Google Shape;200;p6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61"/>
          <p:cNvSpPr/>
          <p:nvPr/>
        </p:nvSpPr>
        <p:spPr>
          <a:xfrm>
            <a:off x="0" y="1452906"/>
            <a:ext cx="108000" cy="4392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61"/>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203" name="Google Shape;203;p6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4" name="Google Shape;204;p6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5" name="Google Shape;205;p6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206" name="Google Shape;206;p61"/>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43.png"/><Relationship Id="rId4" Type="http://schemas.openxmlformats.org/officeDocument/2006/relationships/image" Target="../media/image8.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64.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3.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32.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36.png"/><Relationship Id="rId4" Type="http://schemas.openxmlformats.org/officeDocument/2006/relationships/image" Target="../media/image49.png"/><Relationship Id="rId5" Type="http://schemas.openxmlformats.org/officeDocument/2006/relationships/image" Target="../media/image40.png"/><Relationship Id="rId6"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 Id="rId3" Type="http://schemas.openxmlformats.org/officeDocument/2006/relationships/image" Target="../media/image65.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Relationship Id="rId3" Type="http://schemas.openxmlformats.org/officeDocument/2006/relationships/image" Target="../media/image46.png"/><Relationship Id="rId4" Type="http://schemas.openxmlformats.org/officeDocument/2006/relationships/image" Target="../media/image39.png"/><Relationship Id="rId5"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 Id="rId3" Type="http://schemas.openxmlformats.org/officeDocument/2006/relationships/image" Target="../media/image36.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5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53.png"/><Relationship Id="rId4" Type="http://schemas.openxmlformats.org/officeDocument/2006/relationships/hyperlink" Target="https://drive.google.com/file/d/1Hj_gz1qzfEJUZ9GLrap4pv3x-NPQ3qmF/view?usp=shari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5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4.xml"/><Relationship Id="rId3" Type="http://schemas.openxmlformats.org/officeDocument/2006/relationships/image" Target="../media/image5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5.xml"/><Relationship Id="rId3" Type="http://schemas.openxmlformats.org/officeDocument/2006/relationships/image" Target="../media/image6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9.xml"/><Relationship Id="rId3"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Relationship Id="rId3" Type="http://schemas.openxmlformats.org/officeDocument/2006/relationships/image" Target="../media/image57.pn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1.xml"/><Relationship Id="rId3" Type="http://schemas.openxmlformats.org/officeDocument/2006/relationships/image" Target="../media/image6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Relationship Id="rId3" Type="http://schemas.openxmlformats.org/officeDocument/2006/relationships/image" Target="../media/image6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3.xml"/><Relationship Id="rId3" Type="http://schemas.openxmlformats.org/officeDocument/2006/relationships/image" Target="../media/image5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4.xml"/><Relationship Id="rId3" Type="http://schemas.openxmlformats.org/officeDocument/2006/relationships/image" Target="../media/image59.png"/><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5.xml"/><Relationship Id="rId3" Type="http://schemas.openxmlformats.org/officeDocument/2006/relationships/image" Target="../media/image5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6.xml"/><Relationship Id="rId3" Type="http://schemas.openxmlformats.org/officeDocument/2006/relationships/image" Target="../media/image68.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0"/>
          <p:cNvSpPr txBox="1"/>
          <p:nvPr>
            <p:ph type="title"/>
          </p:nvPr>
        </p:nvSpPr>
        <p:spPr>
          <a:xfrm>
            <a:off x="3867912" y="1484881"/>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F46"/>
              </a:buClr>
              <a:buSzPts val="4800"/>
              <a:buFont typeface="Corbel"/>
              <a:buNone/>
            </a:pPr>
            <a:r>
              <a:rPr lang="en-IN" sz="4800"/>
              <a:t>Diagnostic Module</a:t>
            </a:r>
            <a:endParaRPr sz="4800"/>
          </a:p>
          <a:p>
            <a:pPr indent="0" lvl="0" marL="0" rtl="0" algn="l">
              <a:lnSpc>
                <a:spcPct val="90000"/>
              </a:lnSpc>
              <a:spcBef>
                <a:spcPts val="0"/>
              </a:spcBef>
              <a:spcAft>
                <a:spcPts val="0"/>
              </a:spcAft>
              <a:buClr>
                <a:srgbClr val="000F46"/>
              </a:buClr>
              <a:buSzPts val="4800"/>
              <a:buFont typeface="Corbel"/>
              <a:buNone/>
            </a:pPr>
            <a:r>
              <a:t/>
            </a:r>
            <a:endParaRPr sz="4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50"/>
          <p:cNvPicPr preferRelativeResize="0"/>
          <p:nvPr/>
        </p:nvPicPr>
        <p:blipFill rotWithShape="1">
          <a:blip r:embed="rId3">
            <a:alphaModFix/>
          </a:blip>
          <a:srcRect b="0" l="0" r="0" t="0"/>
          <a:stretch/>
        </p:blipFill>
        <p:spPr>
          <a:xfrm>
            <a:off x="347754" y="796426"/>
            <a:ext cx="11256794" cy="4612306"/>
          </a:xfrm>
          <a:prstGeom prst="rect">
            <a:avLst/>
          </a:prstGeom>
          <a:noFill/>
          <a:ln>
            <a:noFill/>
          </a:ln>
        </p:spPr>
      </p:pic>
      <p:sp>
        <p:nvSpPr>
          <p:cNvPr id="361" name="Google Shape;361;p50"/>
          <p:cNvSpPr txBox="1"/>
          <p:nvPr/>
        </p:nvSpPr>
        <p:spPr>
          <a:xfrm>
            <a:off x="2653747" y="53268"/>
            <a:ext cx="919049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Diagnostic – Add Test&gt;Step </a:t>
            </a:r>
            <a:r>
              <a:rPr b="1" lang="en-IN" sz="2400">
                <a:solidFill>
                  <a:srgbClr val="FFFFFF"/>
                </a:solidFill>
                <a:latin typeface="Corbel"/>
                <a:ea typeface="Corbel"/>
                <a:cs typeface="Corbel"/>
                <a:sym typeface="Corbel"/>
              </a:rPr>
              <a:t>5</a:t>
            </a:r>
            <a:r>
              <a:rPr b="1" i="0" lang="en-IN" sz="2400" u="none" cap="none" strike="noStrike">
                <a:solidFill>
                  <a:srgbClr val="FFFFFF"/>
                </a:solidFill>
                <a:latin typeface="Corbel"/>
                <a:ea typeface="Corbel"/>
                <a:cs typeface="Corbel"/>
                <a:sym typeface="Corbel"/>
              </a:rPr>
              <a:t>&gt; Test Type and Facility Details </a:t>
            </a:r>
            <a:endParaRPr b="0" i="0" sz="1400" u="none" cap="none" strike="noStrike">
              <a:solidFill>
                <a:srgbClr val="000000"/>
              </a:solidFill>
              <a:latin typeface="Arial"/>
              <a:ea typeface="Arial"/>
              <a:cs typeface="Arial"/>
              <a:sym typeface="Arial"/>
            </a:endParaRPr>
          </a:p>
        </p:txBody>
      </p:sp>
      <p:sp>
        <p:nvSpPr>
          <p:cNvPr id="362" name="Google Shape;362;p50"/>
          <p:cNvSpPr/>
          <p:nvPr/>
        </p:nvSpPr>
        <p:spPr>
          <a:xfrm>
            <a:off x="3381022" y="1257558"/>
            <a:ext cx="2296132" cy="544765"/>
          </a:xfrm>
          <a:prstGeom prst="wedgeRectCallout">
            <a:avLst>
              <a:gd fmla="val -4809" name="adj1"/>
              <a:gd fmla="val 93230"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Click to select Test Type from the dropdown options shown here for “Diagnosis of TB” - </a:t>
            </a:r>
            <a:endParaRPr b="0" i="0" sz="1100" u="none" cap="none" strike="noStrike">
              <a:solidFill>
                <a:srgbClr val="000000"/>
              </a:solidFill>
              <a:latin typeface="Corbel"/>
              <a:ea typeface="Corbel"/>
              <a:cs typeface="Corbel"/>
              <a:sym typeface="Corbel"/>
            </a:endParaRPr>
          </a:p>
        </p:txBody>
      </p:sp>
      <p:pic>
        <p:nvPicPr>
          <p:cNvPr id="363" name="Google Shape;363;p50"/>
          <p:cNvPicPr preferRelativeResize="0"/>
          <p:nvPr/>
        </p:nvPicPr>
        <p:blipFill rotWithShape="1">
          <a:blip r:embed="rId4">
            <a:alphaModFix/>
          </a:blip>
          <a:srcRect b="0" l="0" r="0" t="0"/>
          <a:stretch/>
        </p:blipFill>
        <p:spPr>
          <a:xfrm>
            <a:off x="4465469" y="2053757"/>
            <a:ext cx="781234" cy="1056203"/>
          </a:xfrm>
          <a:prstGeom prst="rect">
            <a:avLst/>
          </a:prstGeom>
          <a:noFill/>
          <a:ln>
            <a:noFill/>
          </a:ln>
        </p:spPr>
      </p:pic>
      <p:sp>
        <p:nvSpPr>
          <p:cNvPr id="364" name="Google Shape;364;p50"/>
          <p:cNvSpPr/>
          <p:nvPr/>
        </p:nvSpPr>
        <p:spPr>
          <a:xfrm>
            <a:off x="10393473" y="2884940"/>
            <a:ext cx="1450773" cy="544765"/>
          </a:xfrm>
          <a:prstGeom prst="wedgeRectCallout">
            <a:avLst>
              <a:gd fmla="val -30224" name="adj1"/>
              <a:gd fmla="val 7676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the Testing Facility from the Dropdown options</a:t>
            </a:r>
            <a:endParaRPr b="0" i="0" sz="1400" u="none" cap="none" strike="noStrike">
              <a:solidFill>
                <a:srgbClr val="000000"/>
              </a:solidFill>
              <a:latin typeface="Arial"/>
              <a:ea typeface="Arial"/>
              <a:cs typeface="Arial"/>
              <a:sym typeface="Arial"/>
            </a:endParaRPr>
          </a:p>
        </p:txBody>
      </p:sp>
      <p:sp>
        <p:nvSpPr>
          <p:cNvPr id="365" name="Google Shape;365;p50"/>
          <p:cNvSpPr/>
          <p:nvPr/>
        </p:nvSpPr>
        <p:spPr>
          <a:xfrm>
            <a:off x="4733272" y="3974073"/>
            <a:ext cx="3457862" cy="206210"/>
          </a:xfrm>
          <a:prstGeom prst="wedgeRectCallout">
            <a:avLst>
              <a:gd fmla="val -38013" name="adj1"/>
              <a:gd fmla="val 107655"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the Sample availability option – Present / Absent</a:t>
            </a:r>
            <a:endParaRPr b="0" i="0" sz="1100" u="none" cap="none" strike="noStrike">
              <a:solidFill>
                <a:srgbClr val="000000"/>
              </a:solidFill>
              <a:latin typeface="Corbel"/>
              <a:ea typeface="Corbel"/>
              <a:cs typeface="Corbel"/>
              <a:sym typeface="Corbel"/>
            </a:endParaRPr>
          </a:p>
        </p:txBody>
      </p:sp>
      <p:sp>
        <p:nvSpPr>
          <p:cNvPr id="366" name="Google Shape;366;p50"/>
          <p:cNvSpPr/>
          <p:nvPr/>
        </p:nvSpPr>
        <p:spPr>
          <a:xfrm>
            <a:off x="4539442" y="5351591"/>
            <a:ext cx="3457862" cy="206210"/>
          </a:xfrm>
          <a:prstGeom prst="wedgeRectCallout">
            <a:avLst>
              <a:gd fmla="val -34419" name="adj1"/>
              <a:gd fmla="val -90383"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the Result availability option – Present / Absent</a:t>
            </a:r>
            <a:endParaRPr b="0" i="0" sz="1100" u="none" cap="none" strike="noStrike">
              <a:solidFill>
                <a:srgbClr val="000000"/>
              </a:solidFill>
              <a:latin typeface="Corbel"/>
              <a:ea typeface="Corbel"/>
              <a:cs typeface="Corbel"/>
              <a:sym typeface="Corbel"/>
            </a:endParaRPr>
          </a:p>
        </p:txBody>
      </p:sp>
      <p:sp>
        <p:nvSpPr>
          <p:cNvPr id="367" name="Google Shape;367;p50"/>
          <p:cNvSpPr txBox="1"/>
          <p:nvPr/>
        </p:nvSpPr>
        <p:spPr>
          <a:xfrm>
            <a:off x="-2898" y="5653957"/>
            <a:ext cx="12194898" cy="1169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1" lang="en-IN" sz="1400" u="none" cap="none" strike="noStrike">
                <a:solidFill>
                  <a:srgbClr val="000000"/>
                </a:solidFill>
                <a:latin typeface="Calibri"/>
                <a:ea typeface="Calibri"/>
                <a:cs typeface="Calibri"/>
                <a:sym typeface="Calibri"/>
              </a:rPr>
              <a:t>Note: </a:t>
            </a:r>
            <a:endParaRPr b="0" i="0" sz="16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AutoNum type="arabicPeriod"/>
            </a:pPr>
            <a:r>
              <a:rPr b="0" i="1" lang="en-IN" sz="1400" u="none" cap="none" strike="noStrike">
                <a:solidFill>
                  <a:srgbClr val="000000"/>
                </a:solidFill>
                <a:latin typeface="Calibri"/>
                <a:ea typeface="Calibri"/>
                <a:cs typeface="Calibri"/>
                <a:sym typeface="Calibri"/>
              </a:rPr>
              <a:t>Either of the Sample / Result to be selected as “Present”, to continue to the next process (i.e. adding Sample or Result), otherwise the test can be submitted on this point itself </a:t>
            </a:r>
            <a:endParaRPr b="0" i="0" sz="16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000000"/>
              </a:buClr>
              <a:buSzPts val="1400"/>
              <a:buFont typeface="Arial"/>
              <a:buAutoNum type="arabicPeriod"/>
            </a:pPr>
            <a:r>
              <a:rPr b="0" i="1" lang="en-IN" sz="1400" u="none" cap="none" strike="noStrike">
                <a:solidFill>
                  <a:srgbClr val="000000"/>
                </a:solidFill>
                <a:latin typeface="Calibri"/>
                <a:ea typeface="Calibri"/>
                <a:cs typeface="Calibri"/>
                <a:sym typeface="Calibri"/>
              </a:rPr>
              <a:t>Test Type options and fields for Facility details are uniform to all the four reasons for testing TB </a:t>
            </a:r>
            <a:r>
              <a:rPr b="1" i="1" lang="en-IN" sz="1400" u="none" cap="none" strike="noStrike">
                <a:solidFill>
                  <a:srgbClr val="000000"/>
                </a:solidFill>
                <a:latin typeface="Calibri"/>
                <a:ea typeface="Calibri"/>
                <a:cs typeface="Calibri"/>
                <a:sym typeface="Calibri"/>
              </a:rPr>
              <a:t> </a:t>
            </a:r>
            <a:endParaRPr b="1" i="1" sz="1400" u="none" cap="none" strike="noStrike">
              <a:solidFill>
                <a:srgbClr val="000000"/>
              </a:solidFill>
              <a:latin typeface="Calibri"/>
              <a:ea typeface="Calibri"/>
              <a:cs typeface="Calibri"/>
              <a:sym typeface="Calibri"/>
            </a:endParaRPr>
          </a:p>
          <a:p>
            <a:pPr indent="-228600" lvl="0" marL="228600" marR="0" rtl="0" algn="l">
              <a:lnSpc>
                <a:spcPct val="100000"/>
              </a:lnSpc>
              <a:spcBef>
                <a:spcPts val="0"/>
              </a:spcBef>
              <a:spcAft>
                <a:spcPts val="0"/>
              </a:spcAft>
              <a:buClr>
                <a:srgbClr val="000000"/>
              </a:buClr>
              <a:buSzPts val="1400"/>
              <a:buFont typeface="Calibri"/>
              <a:buAutoNum type="arabicPeriod"/>
            </a:pPr>
            <a:r>
              <a:rPr b="0" i="1" lang="en-IN" sz="1400" u="none" cap="none" strike="noStrike">
                <a:solidFill>
                  <a:srgbClr val="000000"/>
                </a:solidFill>
                <a:latin typeface="Calibri"/>
                <a:ea typeface="Calibri"/>
                <a:cs typeface="Calibri"/>
                <a:sym typeface="Calibri"/>
              </a:rPr>
              <a:t>Testing facility details are mandatory for all patients - Public and Private</a:t>
            </a:r>
            <a:endParaRPr b="0" i="1" sz="1400" u="none" cap="none" strike="noStrike">
              <a:solidFill>
                <a:srgbClr val="000000"/>
              </a:solidFill>
              <a:latin typeface="Calibri"/>
              <a:ea typeface="Calibri"/>
              <a:cs typeface="Calibri"/>
              <a:sym typeface="Calibri"/>
            </a:endParaRPr>
          </a:p>
        </p:txBody>
      </p:sp>
      <p:sp>
        <p:nvSpPr>
          <p:cNvPr id="368" name="Google Shape;368;p50"/>
          <p:cNvSpPr/>
          <p:nvPr/>
        </p:nvSpPr>
        <p:spPr>
          <a:xfrm>
            <a:off x="4465469" y="3102579"/>
            <a:ext cx="1544716" cy="544765"/>
          </a:xfrm>
          <a:prstGeom prst="wedgeRectCallout">
            <a:avLst>
              <a:gd fmla="val -70117" name="adj1"/>
              <a:gd fmla="val 23802"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the Testing Facility State from the Dropdown options</a:t>
            </a:r>
            <a:endParaRPr b="0" i="0" sz="1400" u="none" cap="none" strike="noStrike">
              <a:solidFill>
                <a:srgbClr val="000000"/>
              </a:solidFill>
              <a:latin typeface="Arial"/>
              <a:ea typeface="Arial"/>
              <a:cs typeface="Arial"/>
              <a:sym typeface="Arial"/>
            </a:endParaRPr>
          </a:p>
        </p:txBody>
      </p:sp>
      <p:sp>
        <p:nvSpPr>
          <p:cNvPr id="369" name="Google Shape;369;p50"/>
          <p:cNvSpPr/>
          <p:nvPr/>
        </p:nvSpPr>
        <p:spPr>
          <a:xfrm>
            <a:off x="7439487" y="3024158"/>
            <a:ext cx="1617224" cy="544765"/>
          </a:xfrm>
          <a:prstGeom prst="wedgeRectCallout">
            <a:avLst>
              <a:gd fmla="val -57530" name="adj1"/>
              <a:gd fmla="val 4498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the Testing Facility District from the Dropdown options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grpSp>
        <p:nvGrpSpPr>
          <p:cNvPr id="374" name="Google Shape;374;p51"/>
          <p:cNvGrpSpPr/>
          <p:nvPr/>
        </p:nvGrpSpPr>
        <p:grpSpPr>
          <a:xfrm>
            <a:off x="319602" y="0"/>
            <a:ext cx="11562425" cy="6290550"/>
            <a:chOff x="351778" y="53268"/>
            <a:chExt cx="11562425" cy="6290550"/>
          </a:xfrm>
        </p:grpSpPr>
        <p:pic>
          <p:nvPicPr>
            <p:cNvPr id="375" name="Google Shape;375;p51"/>
            <p:cNvPicPr preferRelativeResize="0"/>
            <p:nvPr/>
          </p:nvPicPr>
          <p:blipFill rotWithShape="1">
            <a:blip r:embed="rId3">
              <a:alphaModFix/>
            </a:blip>
            <a:srcRect b="0" l="0" r="0" t="0"/>
            <a:stretch/>
          </p:blipFill>
          <p:spPr>
            <a:xfrm>
              <a:off x="351778" y="610933"/>
              <a:ext cx="11391900" cy="5732885"/>
            </a:xfrm>
            <a:prstGeom prst="rect">
              <a:avLst/>
            </a:prstGeom>
            <a:noFill/>
            <a:ln>
              <a:noFill/>
            </a:ln>
          </p:spPr>
        </p:pic>
        <p:sp>
          <p:nvSpPr>
            <p:cNvPr id="376" name="Google Shape;376;p51"/>
            <p:cNvSpPr/>
            <p:nvPr/>
          </p:nvSpPr>
          <p:spPr>
            <a:xfrm>
              <a:off x="3133726" y="2205633"/>
              <a:ext cx="2085682" cy="375487"/>
            </a:xfrm>
            <a:prstGeom prst="wedgeRectCallout">
              <a:avLst>
                <a:gd fmla="val -19896" name="adj1"/>
                <a:gd fmla="val 9706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Sample Type from the dropdown options </a:t>
              </a:r>
              <a:endParaRPr b="0" i="0" sz="1400" u="none" cap="none" strike="noStrike">
                <a:solidFill>
                  <a:srgbClr val="000000"/>
                </a:solidFill>
                <a:latin typeface="Arial"/>
                <a:ea typeface="Arial"/>
                <a:cs typeface="Arial"/>
                <a:sym typeface="Arial"/>
              </a:endParaRPr>
            </a:p>
          </p:txBody>
        </p:sp>
        <p:sp>
          <p:nvSpPr>
            <p:cNvPr id="377" name="Google Shape;377;p51"/>
            <p:cNvSpPr/>
            <p:nvPr/>
          </p:nvSpPr>
          <p:spPr>
            <a:xfrm>
              <a:off x="9667875" y="3720389"/>
              <a:ext cx="2075803" cy="206210"/>
            </a:xfrm>
            <a:prstGeom prst="wedgeRectCallout">
              <a:avLst>
                <a:gd fmla="val -28798" name="adj1"/>
                <a:gd fmla="val 97062"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the Collection Site District</a:t>
              </a:r>
              <a:endParaRPr b="0" i="0" sz="1100" u="none" cap="none" strike="noStrike">
                <a:solidFill>
                  <a:srgbClr val="000000"/>
                </a:solidFill>
                <a:latin typeface="Corbel"/>
                <a:ea typeface="Corbel"/>
                <a:cs typeface="Corbel"/>
                <a:sym typeface="Corbel"/>
              </a:endParaRPr>
            </a:p>
          </p:txBody>
        </p:sp>
        <p:sp>
          <p:nvSpPr>
            <p:cNvPr id="378" name="Google Shape;378;p51"/>
            <p:cNvSpPr/>
            <p:nvPr/>
          </p:nvSpPr>
          <p:spPr>
            <a:xfrm>
              <a:off x="2455237" y="5165433"/>
              <a:ext cx="2077385" cy="206210"/>
            </a:xfrm>
            <a:prstGeom prst="wedgeRectCallout">
              <a:avLst>
                <a:gd fmla="val 26685" name="adj1"/>
                <a:gd fmla="val -73162"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the Collection Facility</a:t>
              </a:r>
              <a:endParaRPr b="0" i="0" sz="1400" u="none" cap="none" strike="noStrike">
                <a:solidFill>
                  <a:srgbClr val="000000"/>
                </a:solidFill>
                <a:latin typeface="Arial"/>
                <a:ea typeface="Arial"/>
                <a:cs typeface="Arial"/>
                <a:sym typeface="Arial"/>
              </a:endParaRPr>
            </a:p>
          </p:txBody>
        </p:sp>
        <p:sp>
          <p:nvSpPr>
            <p:cNvPr id="379" name="Google Shape;379;p51"/>
            <p:cNvSpPr/>
            <p:nvPr/>
          </p:nvSpPr>
          <p:spPr>
            <a:xfrm>
              <a:off x="7525522" y="5582543"/>
              <a:ext cx="1905286" cy="206210"/>
            </a:xfrm>
            <a:prstGeom prst="wedgeRectCallout">
              <a:avLst>
                <a:gd fmla="val -68358" name="adj1"/>
                <a:gd fmla="val -167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Enter Sample serial ID, if any</a:t>
              </a:r>
              <a:endParaRPr b="0" i="0" sz="1100" u="none" cap="none" strike="noStrike">
                <a:solidFill>
                  <a:srgbClr val="000000"/>
                </a:solidFill>
                <a:latin typeface="Corbel"/>
                <a:ea typeface="Corbel"/>
                <a:cs typeface="Corbel"/>
                <a:sym typeface="Corbel"/>
              </a:endParaRPr>
            </a:p>
          </p:txBody>
        </p:sp>
        <p:sp>
          <p:nvSpPr>
            <p:cNvPr id="380" name="Google Shape;380;p51"/>
            <p:cNvSpPr/>
            <p:nvPr/>
          </p:nvSpPr>
          <p:spPr>
            <a:xfrm>
              <a:off x="2364688" y="5908110"/>
              <a:ext cx="2712137" cy="206210"/>
            </a:xfrm>
            <a:prstGeom prst="wedgeRectCallout">
              <a:avLst>
                <a:gd fmla="val -14068" name="adj1"/>
                <a:gd fmla="val -84822"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the name of the Referral Site, if any</a:t>
              </a:r>
              <a:endParaRPr b="0" i="0" sz="1400" u="none" cap="none" strike="noStrike">
                <a:solidFill>
                  <a:srgbClr val="000000"/>
                </a:solidFill>
                <a:latin typeface="Arial"/>
                <a:ea typeface="Arial"/>
                <a:cs typeface="Arial"/>
                <a:sym typeface="Arial"/>
              </a:endParaRPr>
            </a:p>
          </p:txBody>
        </p:sp>
        <p:sp>
          <p:nvSpPr>
            <p:cNvPr id="381" name="Google Shape;381;p51"/>
            <p:cNvSpPr txBox="1"/>
            <p:nvPr/>
          </p:nvSpPr>
          <p:spPr>
            <a:xfrm>
              <a:off x="2653747" y="53268"/>
              <a:ext cx="908993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Diagnostic – Add Test&gt;Step </a:t>
              </a:r>
              <a:r>
                <a:rPr b="1" lang="en-IN" sz="2400">
                  <a:solidFill>
                    <a:srgbClr val="FFFFFF"/>
                  </a:solidFill>
                  <a:latin typeface="Corbel"/>
                  <a:ea typeface="Corbel"/>
                  <a:cs typeface="Corbel"/>
                  <a:sym typeface="Corbel"/>
                </a:rPr>
                <a:t>6</a:t>
              </a:r>
              <a:r>
                <a:rPr b="1" i="0" lang="en-IN" sz="2400" u="none" cap="none" strike="noStrike">
                  <a:solidFill>
                    <a:srgbClr val="FFFFFF"/>
                  </a:solidFill>
                  <a:latin typeface="Corbel"/>
                  <a:ea typeface="Corbel"/>
                  <a:cs typeface="Corbel"/>
                  <a:sym typeface="Corbel"/>
                </a:rPr>
                <a:t>a&gt; Sample Details - New</a:t>
              </a:r>
              <a:endParaRPr b="0" i="0" sz="1400" u="none" cap="none" strike="noStrike">
                <a:solidFill>
                  <a:srgbClr val="000000"/>
                </a:solidFill>
                <a:latin typeface="Arial"/>
                <a:ea typeface="Arial"/>
                <a:cs typeface="Arial"/>
                <a:sym typeface="Arial"/>
              </a:endParaRPr>
            </a:p>
          </p:txBody>
        </p:sp>
        <p:sp>
          <p:nvSpPr>
            <p:cNvPr id="382" name="Google Shape;382;p51"/>
            <p:cNvSpPr/>
            <p:nvPr/>
          </p:nvSpPr>
          <p:spPr>
            <a:xfrm>
              <a:off x="4794882" y="1508538"/>
              <a:ext cx="3739517" cy="206210"/>
            </a:xfrm>
            <a:prstGeom prst="wedgeRectCallout">
              <a:avLst>
                <a:gd fmla="val -42742" name="adj1"/>
                <a:gd fmla="val 13280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1" i="0" lang="en-IN" sz="1100" u="none" cap="none" strike="noStrike">
                  <a:solidFill>
                    <a:srgbClr val="000000"/>
                  </a:solidFill>
                  <a:latin typeface="Corbel"/>
                  <a:ea typeface="Corbel"/>
                  <a:cs typeface="Corbel"/>
                  <a:sym typeface="Corbel"/>
                </a:rPr>
                <a:t>When selecting  Sample mapping options as  – New Sample</a:t>
              </a:r>
              <a:endParaRPr b="1" i="0" sz="1100" u="none" cap="none" strike="noStrike">
                <a:solidFill>
                  <a:srgbClr val="000000"/>
                </a:solidFill>
                <a:latin typeface="Corbel"/>
                <a:ea typeface="Corbel"/>
                <a:cs typeface="Corbel"/>
                <a:sym typeface="Corbel"/>
              </a:endParaRPr>
            </a:p>
          </p:txBody>
        </p:sp>
        <p:pic>
          <p:nvPicPr>
            <p:cNvPr id="383" name="Google Shape;383;p51"/>
            <p:cNvPicPr preferRelativeResize="0"/>
            <p:nvPr/>
          </p:nvPicPr>
          <p:blipFill rotWithShape="1">
            <a:blip r:embed="rId4">
              <a:alphaModFix/>
            </a:blip>
            <a:srcRect b="0" l="0" r="0" t="0"/>
            <a:stretch/>
          </p:blipFill>
          <p:spPr>
            <a:xfrm>
              <a:off x="2395419" y="2885762"/>
              <a:ext cx="1939571" cy="306927"/>
            </a:xfrm>
            <a:prstGeom prst="rect">
              <a:avLst/>
            </a:prstGeom>
            <a:noFill/>
            <a:ln>
              <a:noFill/>
            </a:ln>
          </p:spPr>
        </p:pic>
        <p:sp>
          <p:nvSpPr>
            <p:cNvPr id="384" name="Google Shape;384;p51"/>
            <p:cNvSpPr/>
            <p:nvPr/>
          </p:nvSpPr>
          <p:spPr>
            <a:xfrm>
              <a:off x="10271834" y="2325691"/>
              <a:ext cx="1642369" cy="206210"/>
            </a:xfrm>
            <a:prstGeom prst="wedgeRectCallout">
              <a:avLst>
                <a:gd fmla="val -19896" name="adj1"/>
                <a:gd fmla="val 9706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Enter Collection Date</a:t>
              </a:r>
              <a:endParaRPr b="0" i="0" sz="1400" u="none" cap="none" strike="noStrike">
                <a:solidFill>
                  <a:srgbClr val="000000"/>
                </a:solidFill>
                <a:latin typeface="Arial"/>
                <a:ea typeface="Arial"/>
                <a:cs typeface="Arial"/>
                <a:sym typeface="Arial"/>
              </a:endParaRPr>
            </a:p>
          </p:txBody>
        </p:sp>
        <p:sp>
          <p:nvSpPr>
            <p:cNvPr id="385" name="Google Shape;385;p51"/>
            <p:cNvSpPr/>
            <p:nvPr/>
          </p:nvSpPr>
          <p:spPr>
            <a:xfrm>
              <a:off x="4715991" y="3374271"/>
              <a:ext cx="1642369" cy="206210"/>
            </a:xfrm>
            <a:prstGeom prst="wedgeRectCallout">
              <a:avLst>
                <a:gd fmla="val -63973" name="adj1"/>
                <a:gd fmla="val 13925"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Enter Collection Time</a:t>
              </a:r>
              <a:endParaRPr b="0" i="0" sz="1400" u="none" cap="none" strike="noStrike">
                <a:solidFill>
                  <a:srgbClr val="000000"/>
                </a:solidFill>
                <a:latin typeface="Arial"/>
                <a:ea typeface="Arial"/>
                <a:cs typeface="Arial"/>
                <a:sym typeface="Arial"/>
              </a:endParaRPr>
            </a:p>
          </p:txBody>
        </p:sp>
        <p:sp>
          <p:nvSpPr>
            <p:cNvPr id="386" name="Google Shape;386;p51"/>
            <p:cNvSpPr/>
            <p:nvPr/>
          </p:nvSpPr>
          <p:spPr>
            <a:xfrm>
              <a:off x="3774483" y="3737334"/>
              <a:ext cx="1642369" cy="206210"/>
            </a:xfrm>
            <a:prstGeom prst="wedgeRectCallout">
              <a:avLst>
                <a:gd fmla="val -35555" name="adj1"/>
                <a:gd fmla="val 138640"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Enter Referral Date, if any</a:t>
              </a:r>
              <a:endParaRPr b="0" i="0" sz="1400" u="none" cap="none" strike="noStrike">
                <a:solidFill>
                  <a:srgbClr val="000000"/>
                </a:solidFill>
                <a:latin typeface="Arial"/>
                <a:ea typeface="Arial"/>
                <a:cs typeface="Arial"/>
                <a:sym typeface="Arial"/>
              </a:endParaRPr>
            </a:p>
          </p:txBody>
        </p:sp>
        <p:sp>
          <p:nvSpPr>
            <p:cNvPr id="387" name="Google Shape;387;p51"/>
            <p:cNvSpPr/>
            <p:nvPr/>
          </p:nvSpPr>
          <p:spPr>
            <a:xfrm>
              <a:off x="6524625" y="3710863"/>
              <a:ext cx="1895475" cy="206210"/>
            </a:xfrm>
            <a:prstGeom prst="wedgeRectCallout">
              <a:avLst>
                <a:gd fmla="val -28798" name="adj1"/>
                <a:gd fmla="val 97062"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the Collection Site State</a:t>
              </a:r>
              <a:endParaRPr b="0" i="0" sz="1100" u="none" cap="none" strike="noStrike">
                <a:solidFill>
                  <a:srgbClr val="000000"/>
                </a:solidFill>
                <a:latin typeface="Corbel"/>
                <a:ea typeface="Corbel"/>
                <a:cs typeface="Corbel"/>
                <a:sym typeface="Corbel"/>
              </a:endParaRPr>
            </a:p>
          </p:txBody>
        </p:sp>
        <p:sp>
          <p:nvSpPr>
            <p:cNvPr id="388" name="Google Shape;388;p51"/>
            <p:cNvSpPr/>
            <p:nvPr/>
          </p:nvSpPr>
          <p:spPr>
            <a:xfrm>
              <a:off x="5829300" y="5165433"/>
              <a:ext cx="2179947" cy="206210"/>
            </a:xfrm>
            <a:prstGeom prst="wedgeRectCallout">
              <a:avLst>
                <a:gd fmla="val 26685" name="adj1"/>
                <a:gd fmla="val -73162"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the Referral Site State, if any</a:t>
              </a:r>
              <a:endParaRPr b="0" i="0" sz="1100" u="none" cap="none" strike="noStrike">
                <a:solidFill>
                  <a:srgbClr val="000000"/>
                </a:solidFill>
                <a:latin typeface="Corbel"/>
                <a:ea typeface="Corbel"/>
                <a:cs typeface="Corbel"/>
                <a:sym typeface="Corbel"/>
              </a:endParaRPr>
            </a:p>
          </p:txBody>
        </p:sp>
        <p:sp>
          <p:nvSpPr>
            <p:cNvPr id="389" name="Google Shape;389;p51"/>
            <p:cNvSpPr/>
            <p:nvPr/>
          </p:nvSpPr>
          <p:spPr>
            <a:xfrm>
              <a:off x="9065587" y="5203533"/>
              <a:ext cx="2307263" cy="206210"/>
            </a:xfrm>
            <a:prstGeom prst="wedgeRectCallout">
              <a:avLst>
                <a:gd fmla="val 26685" name="adj1"/>
                <a:gd fmla="val -73162"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the Referral Site District, if any</a:t>
              </a:r>
              <a:endParaRPr b="0" i="0" sz="1400" u="none" cap="none" strike="noStrike">
                <a:solidFill>
                  <a:srgbClr val="000000"/>
                </a:solidFill>
                <a:latin typeface="Arial"/>
                <a:ea typeface="Arial"/>
                <a:cs typeface="Arial"/>
                <a:sym typeface="Arial"/>
              </a:endParaRPr>
            </a:p>
          </p:txBody>
        </p:sp>
        <p:sp>
          <p:nvSpPr>
            <p:cNvPr id="390" name="Google Shape;390;p51"/>
            <p:cNvSpPr/>
            <p:nvPr/>
          </p:nvSpPr>
          <p:spPr>
            <a:xfrm>
              <a:off x="5127480" y="6049922"/>
              <a:ext cx="2489490" cy="206210"/>
            </a:xfrm>
            <a:prstGeom prst="wedgeRectCallout">
              <a:avLst>
                <a:gd fmla="val -116146" name="adj1"/>
                <a:gd fmla="val 3784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Add to another sample, when required</a:t>
              </a:r>
              <a:endParaRPr b="0" i="0" sz="1100" u="none" cap="none" strike="noStrike">
                <a:solidFill>
                  <a:srgbClr val="000000"/>
                </a:solidFill>
                <a:latin typeface="Corbel"/>
                <a:ea typeface="Corbel"/>
                <a:cs typeface="Corbel"/>
                <a:sym typeface="Corbel"/>
              </a:endParaRPr>
            </a:p>
          </p:txBody>
        </p:sp>
        <p:sp>
          <p:nvSpPr>
            <p:cNvPr id="391" name="Google Shape;391;p51"/>
            <p:cNvSpPr/>
            <p:nvPr/>
          </p:nvSpPr>
          <p:spPr>
            <a:xfrm>
              <a:off x="7096126" y="2272308"/>
              <a:ext cx="2085682" cy="375487"/>
            </a:xfrm>
            <a:prstGeom prst="wedgeRectCallout">
              <a:avLst>
                <a:gd fmla="val -19896" name="adj1"/>
                <a:gd fmla="val 9706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0" i="0" lang="en-IN" sz="1100" u="none" cap="none" strike="noStrike">
                  <a:solidFill>
                    <a:srgbClr val="000000"/>
                  </a:solidFill>
                  <a:latin typeface="Corbel"/>
                  <a:ea typeface="Corbel"/>
                  <a:cs typeface="Corbel"/>
                  <a:sym typeface="Corbel"/>
                </a:rPr>
                <a:t>Select Sample description from the dropdown options</a:t>
              </a:r>
              <a:endParaRPr b="0" i="0" sz="1400" u="none" cap="none" strike="noStrike">
                <a:solidFill>
                  <a:srgbClr val="000000"/>
                </a:solidFill>
                <a:latin typeface="Arial"/>
                <a:ea typeface="Arial"/>
                <a:cs typeface="Arial"/>
                <a:sym typeface="Arial"/>
              </a:endParaRPr>
            </a:p>
          </p:txBody>
        </p:sp>
        <p:pic>
          <p:nvPicPr>
            <p:cNvPr id="392" name="Google Shape;392;p51"/>
            <p:cNvPicPr preferRelativeResize="0"/>
            <p:nvPr/>
          </p:nvPicPr>
          <p:blipFill rotWithShape="1">
            <a:blip r:embed="rId5">
              <a:alphaModFix/>
            </a:blip>
            <a:srcRect b="0" l="0" r="0" t="0"/>
            <a:stretch/>
          </p:blipFill>
          <p:spPr>
            <a:xfrm>
              <a:off x="6010275" y="2981325"/>
              <a:ext cx="1895475" cy="437417"/>
            </a:xfrm>
            <a:prstGeom prst="rect">
              <a:avLst/>
            </a:prstGeom>
            <a:noFill/>
            <a:ln>
              <a:noFill/>
            </a:ln>
          </p:spPr>
        </p:pic>
      </p:grpSp>
      <p:sp>
        <p:nvSpPr>
          <p:cNvPr id="393" name="Google Shape;393;p51"/>
          <p:cNvSpPr txBox="1"/>
          <p:nvPr/>
        </p:nvSpPr>
        <p:spPr>
          <a:xfrm>
            <a:off x="0" y="6333247"/>
            <a:ext cx="12192000" cy="27695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1" lang="en-IN" sz="1200" u="none" cap="none" strike="noStrike">
                <a:solidFill>
                  <a:srgbClr val="000000"/>
                </a:solidFill>
                <a:latin typeface="Calibri"/>
                <a:ea typeface="Calibri"/>
                <a:cs typeface="Calibri"/>
                <a:sym typeface="Calibri"/>
              </a:rPr>
              <a:t>Note: </a:t>
            </a:r>
            <a:r>
              <a:rPr b="0" i="1" lang="en-IN" sz="1200" u="none" cap="none" strike="noStrike">
                <a:solidFill>
                  <a:srgbClr val="000000"/>
                </a:solidFill>
                <a:latin typeface="Calibri"/>
                <a:ea typeface="Calibri"/>
                <a:cs typeface="Calibri"/>
                <a:sym typeface="Calibri"/>
              </a:rPr>
              <a:t>Sample (New ) collection process and information fields are uniform to all four reasons for testing TB. Sample details would not be visible for X-Ray, HPE, CPE, Gene Sequencing, Others  </a:t>
            </a:r>
            <a:endParaRPr b="1" i="1" sz="1200" u="none" cap="none" strike="noStrik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52"/>
          <p:cNvPicPr preferRelativeResize="0"/>
          <p:nvPr/>
        </p:nvPicPr>
        <p:blipFill rotWithShape="1">
          <a:blip r:embed="rId3">
            <a:alphaModFix/>
          </a:blip>
          <a:srcRect b="0" l="0" r="0" t="0"/>
          <a:stretch/>
        </p:blipFill>
        <p:spPr>
          <a:xfrm>
            <a:off x="276225" y="1048326"/>
            <a:ext cx="11915775" cy="5266750"/>
          </a:xfrm>
          <a:prstGeom prst="rect">
            <a:avLst/>
          </a:prstGeom>
          <a:noFill/>
          <a:ln>
            <a:noFill/>
          </a:ln>
        </p:spPr>
      </p:pic>
      <p:sp>
        <p:nvSpPr>
          <p:cNvPr id="399" name="Google Shape;399;p52"/>
          <p:cNvSpPr/>
          <p:nvPr/>
        </p:nvSpPr>
        <p:spPr>
          <a:xfrm>
            <a:off x="5738259" y="2593965"/>
            <a:ext cx="5326200" cy="206100"/>
          </a:xfrm>
          <a:prstGeom prst="wedgeRectCallout">
            <a:avLst>
              <a:gd fmla="val -27895" name="adj1"/>
              <a:gd fmla="val 13342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1" i="0" lang="en-IN" sz="1100" u="none" cap="none" strike="noStrike">
                <a:solidFill>
                  <a:srgbClr val="000000"/>
                </a:solidFill>
                <a:latin typeface="Corbel"/>
                <a:ea typeface="Corbel"/>
                <a:cs typeface="Corbel"/>
                <a:sym typeface="Corbel"/>
              </a:rPr>
              <a:t>When selected Sample mapping Option as “Mapping existing Sample”</a:t>
            </a:r>
            <a:endParaRPr b="0" i="0" sz="1400" u="none" cap="none" strike="noStrike">
              <a:solidFill>
                <a:srgbClr val="000000"/>
              </a:solidFill>
              <a:latin typeface="Arial"/>
              <a:ea typeface="Arial"/>
              <a:cs typeface="Arial"/>
              <a:sym typeface="Arial"/>
            </a:endParaRPr>
          </a:p>
        </p:txBody>
      </p:sp>
      <p:sp>
        <p:nvSpPr>
          <p:cNvPr id="400" name="Google Shape;400;p52"/>
          <p:cNvSpPr/>
          <p:nvPr/>
        </p:nvSpPr>
        <p:spPr>
          <a:xfrm>
            <a:off x="2643425" y="3862675"/>
            <a:ext cx="3452700" cy="461700"/>
          </a:xfrm>
          <a:prstGeom prst="wedgeRectCallout">
            <a:avLst>
              <a:gd fmla="val -44627" name="adj1"/>
              <a:gd fmla="val 14076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1" i="0" lang="en-IN" sz="1100" u="none" cap="none" strike="noStrike">
                <a:solidFill>
                  <a:srgbClr val="000000"/>
                </a:solidFill>
                <a:latin typeface="Corbel"/>
                <a:ea typeface="Corbel"/>
                <a:cs typeface="Corbel"/>
                <a:sym typeface="Corbel"/>
              </a:rPr>
              <a:t>Choose Sample ID  from the dropdown options (it will show previously collected samples) –</a:t>
            </a:r>
            <a:endParaRPr b="1" i="0" sz="1400" u="none" cap="none" strike="noStrike">
              <a:solidFill>
                <a:srgbClr val="000000"/>
              </a:solidFill>
              <a:latin typeface="Arial"/>
              <a:ea typeface="Arial"/>
              <a:cs typeface="Arial"/>
              <a:sym typeface="Arial"/>
            </a:endParaRPr>
          </a:p>
        </p:txBody>
      </p:sp>
      <p:sp>
        <p:nvSpPr>
          <p:cNvPr id="401" name="Google Shape;401;p52"/>
          <p:cNvSpPr txBox="1"/>
          <p:nvPr/>
        </p:nvSpPr>
        <p:spPr>
          <a:xfrm>
            <a:off x="2653747" y="53268"/>
            <a:ext cx="94144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Diagnostic – Add Test&gt;Step </a:t>
            </a:r>
            <a:r>
              <a:rPr b="1" lang="en-IN" sz="2400">
                <a:solidFill>
                  <a:srgbClr val="FFFFFF"/>
                </a:solidFill>
                <a:latin typeface="Corbel"/>
                <a:ea typeface="Corbel"/>
                <a:cs typeface="Corbel"/>
                <a:sym typeface="Corbel"/>
              </a:rPr>
              <a:t>6</a:t>
            </a:r>
            <a:r>
              <a:rPr b="1" i="0" lang="en-IN" sz="2400" u="none" cap="none" strike="noStrike">
                <a:solidFill>
                  <a:srgbClr val="FFFFFF"/>
                </a:solidFill>
                <a:latin typeface="Corbel"/>
                <a:ea typeface="Corbel"/>
                <a:cs typeface="Corbel"/>
                <a:sym typeface="Corbel"/>
              </a:rPr>
              <a:t>b&gt;Sample Details - Existing</a:t>
            </a:r>
            <a:endParaRPr b="0" i="0" sz="1400" u="none" cap="none" strike="noStrike">
              <a:solidFill>
                <a:srgbClr val="000000"/>
              </a:solidFill>
              <a:latin typeface="Arial"/>
              <a:ea typeface="Arial"/>
              <a:cs typeface="Arial"/>
              <a:sym typeface="Arial"/>
            </a:endParaRPr>
          </a:p>
        </p:txBody>
      </p:sp>
      <p:sp>
        <p:nvSpPr>
          <p:cNvPr id="402" name="Google Shape;402;p52"/>
          <p:cNvSpPr/>
          <p:nvPr/>
        </p:nvSpPr>
        <p:spPr>
          <a:xfrm>
            <a:off x="2755750" y="5735601"/>
            <a:ext cx="2489400" cy="276900"/>
          </a:xfrm>
          <a:prstGeom prst="wedgeRectCallout">
            <a:avLst>
              <a:gd fmla="val -58539" name="adj1"/>
              <a:gd fmla="val 2403"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100"/>
              <a:buFont typeface="Arial"/>
              <a:buNone/>
            </a:pPr>
            <a:r>
              <a:rPr b="1" i="0" lang="en-IN" sz="1100" u="none" cap="none" strike="noStrike">
                <a:solidFill>
                  <a:srgbClr val="000000"/>
                </a:solidFill>
                <a:latin typeface="Corbel"/>
                <a:ea typeface="Corbel"/>
                <a:cs typeface="Corbel"/>
                <a:sym typeface="Corbel"/>
              </a:rPr>
              <a:t>Add to another sample, as  required</a:t>
            </a:r>
            <a:endParaRPr b="1" i="0" sz="1100" u="none" cap="none" strike="noStrike">
              <a:solidFill>
                <a:srgbClr val="000000"/>
              </a:solidFill>
              <a:latin typeface="Corbel"/>
              <a:ea typeface="Corbel"/>
              <a:cs typeface="Corbel"/>
              <a:sym typeface="Corbel"/>
            </a:endParaRPr>
          </a:p>
        </p:txBody>
      </p:sp>
      <p:sp>
        <p:nvSpPr>
          <p:cNvPr id="403" name="Google Shape;403;p52"/>
          <p:cNvSpPr txBox="1"/>
          <p:nvPr/>
        </p:nvSpPr>
        <p:spPr>
          <a:xfrm>
            <a:off x="319595" y="6418562"/>
            <a:ext cx="8451544" cy="27699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1" lang="en-IN" sz="1200" u="none" cap="none" strike="noStrike">
                <a:solidFill>
                  <a:srgbClr val="000000"/>
                </a:solidFill>
                <a:latin typeface="Calibri"/>
                <a:ea typeface="Calibri"/>
                <a:cs typeface="Calibri"/>
                <a:sym typeface="Calibri"/>
              </a:rPr>
              <a:t>Note: </a:t>
            </a:r>
            <a:r>
              <a:rPr b="0" i="1" lang="en-IN" sz="1200" u="none" cap="none" strike="noStrike">
                <a:solidFill>
                  <a:srgbClr val="000000"/>
                </a:solidFill>
                <a:latin typeface="Calibri"/>
                <a:ea typeface="Calibri"/>
                <a:cs typeface="Calibri"/>
                <a:sym typeface="Calibri"/>
              </a:rPr>
              <a:t>Sample ( Existing) collection process and information fields are uniform to all four of the reasons for testing TB </a:t>
            </a:r>
            <a:endParaRPr b="1" i="1" sz="1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53"/>
          <p:cNvPicPr preferRelativeResize="0"/>
          <p:nvPr/>
        </p:nvPicPr>
        <p:blipFill rotWithShape="1">
          <a:blip r:embed="rId3">
            <a:alphaModFix/>
          </a:blip>
          <a:srcRect b="0" l="0" r="0" t="0"/>
          <a:stretch/>
        </p:blipFill>
        <p:spPr>
          <a:xfrm>
            <a:off x="307759" y="801528"/>
            <a:ext cx="11576482" cy="5776848"/>
          </a:xfrm>
          <a:prstGeom prst="rect">
            <a:avLst/>
          </a:prstGeom>
          <a:noFill/>
          <a:ln>
            <a:noFill/>
          </a:ln>
        </p:spPr>
      </p:pic>
      <p:sp>
        <p:nvSpPr>
          <p:cNvPr id="409" name="Google Shape;409;p53"/>
          <p:cNvSpPr/>
          <p:nvPr/>
        </p:nvSpPr>
        <p:spPr>
          <a:xfrm>
            <a:off x="3018726" y="1402672"/>
            <a:ext cx="2219099" cy="206210"/>
          </a:xfrm>
          <a:prstGeom prst="wedgeRectCallout">
            <a:avLst>
              <a:gd fmla="val -9892" name="adj1"/>
              <a:gd fmla="val 18077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Enter the lab serial no., if available</a:t>
            </a:r>
            <a:endParaRPr b="0" i="0" sz="1100" u="none" cap="none" strike="noStrike">
              <a:solidFill>
                <a:srgbClr val="000000"/>
              </a:solidFill>
              <a:latin typeface="Corbel"/>
              <a:ea typeface="Corbel"/>
              <a:cs typeface="Corbel"/>
              <a:sym typeface="Corbel"/>
            </a:endParaRPr>
          </a:p>
        </p:txBody>
      </p:sp>
      <p:sp>
        <p:nvSpPr>
          <p:cNvPr id="410" name="Google Shape;410;p53"/>
          <p:cNvSpPr/>
          <p:nvPr/>
        </p:nvSpPr>
        <p:spPr>
          <a:xfrm>
            <a:off x="3331439" y="2395222"/>
            <a:ext cx="2725210" cy="206210"/>
          </a:xfrm>
          <a:prstGeom prst="wedgeRectCallout">
            <a:avLst>
              <a:gd fmla="val -55931" name="adj1"/>
              <a:gd fmla="val 27231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Select the test date</a:t>
            </a:r>
            <a:endParaRPr b="0" i="0" sz="1100" u="none" cap="none" strike="noStrike">
              <a:solidFill>
                <a:srgbClr val="000000"/>
              </a:solidFill>
              <a:latin typeface="Corbel"/>
              <a:ea typeface="Corbel"/>
              <a:cs typeface="Corbel"/>
              <a:sym typeface="Corbel"/>
            </a:endParaRPr>
          </a:p>
        </p:txBody>
      </p:sp>
      <p:sp>
        <p:nvSpPr>
          <p:cNvPr id="411" name="Google Shape;411;p53"/>
          <p:cNvSpPr txBox="1"/>
          <p:nvPr/>
        </p:nvSpPr>
        <p:spPr>
          <a:xfrm>
            <a:off x="2653747" y="53268"/>
            <a:ext cx="9414428" cy="4154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100"/>
              <a:buFont typeface="Arial"/>
              <a:buNone/>
            </a:pPr>
            <a:r>
              <a:rPr b="1" i="0" lang="en-IN" sz="2100" u="none" cap="none" strike="noStrike">
                <a:solidFill>
                  <a:srgbClr val="FFFFFF"/>
                </a:solidFill>
                <a:latin typeface="Corbel"/>
                <a:ea typeface="Corbel"/>
                <a:cs typeface="Corbel"/>
                <a:sym typeface="Corbel"/>
              </a:rPr>
              <a:t>Diagnostic – Add Test&gt;Step </a:t>
            </a:r>
            <a:r>
              <a:rPr b="1" lang="en-IN" sz="2100">
                <a:solidFill>
                  <a:srgbClr val="FFFFFF"/>
                </a:solidFill>
                <a:latin typeface="Corbel"/>
                <a:ea typeface="Corbel"/>
                <a:cs typeface="Corbel"/>
                <a:sym typeface="Corbel"/>
              </a:rPr>
              <a:t>7 </a:t>
            </a:r>
            <a:r>
              <a:rPr b="1" i="0" lang="en-IN" sz="2100" u="none" cap="none" strike="noStrike">
                <a:solidFill>
                  <a:srgbClr val="FFFFFF"/>
                </a:solidFill>
                <a:latin typeface="Corbel"/>
                <a:ea typeface="Corbel"/>
                <a:cs typeface="Corbel"/>
                <a:sym typeface="Corbel"/>
              </a:rPr>
              <a:t>Diagnosis of TB&gt;Test Result</a:t>
            </a:r>
            <a:endParaRPr b="1" i="0" sz="1600" u="none" cap="none" strike="noStrike">
              <a:solidFill>
                <a:srgbClr val="FFFFFF"/>
              </a:solidFill>
              <a:latin typeface="Corbel"/>
              <a:ea typeface="Corbel"/>
              <a:cs typeface="Corbel"/>
              <a:sym typeface="Corbel"/>
            </a:endParaRPr>
          </a:p>
        </p:txBody>
      </p:sp>
      <p:sp>
        <p:nvSpPr>
          <p:cNvPr id="412" name="Google Shape;412;p53"/>
          <p:cNvSpPr/>
          <p:nvPr/>
        </p:nvSpPr>
        <p:spPr>
          <a:xfrm>
            <a:off x="6368063" y="2384553"/>
            <a:ext cx="2725210" cy="206210"/>
          </a:xfrm>
          <a:prstGeom prst="wedgeRectCallout">
            <a:avLst>
              <a:gd fmla="val -47176" name="adj1"/>
              <a:gd fmla="val 193887"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Select the reported date</a:t>
            </a:r>
            <a:endParaRPr b="0" i="0" sz="1400" u="none" cap="none" strike="noStrike">
              <a:solidFill>
                <a:srgbClr val="000000"/>
              </a:solidFill>
              <a:latin typeface="Arial"/>
              <a:ea typeface="Arial"/>
              <a:cs typeface="Arial"/>
              <a:sym typeface="Arial"/>
            </a:endParaRPr>
          </a:p>
        </p:txBody>
      </p:sp>
      <p:sp>
        <p:nvSpPr>
          <p:cNvPr id="413" name="Google Shape;413;p53"/>
          <p:cNvSpPr/>
          <p:nvPr/>
        </p:nvSpPr>
        <p:spPr>
          <a:xfrm>
            <a:off x="4057095" y="3506679"/>
            <a:ext cx="4367814" cy="206210"/>
          </a:xfrm>
          <a:prstGeom prst="wedgeRectCallout">
            <a:avLst>
              <a:gd fmla="val -42623" name="adj1"/>
              <a:gd fmla="val 133543"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Select the final interpretation result from the below drop down options </a:t>
            </a:r>
            <a:endParaRPr b="0" i="0" sz="1400" u="none" cap="none" strike="noStrike">
              <a:solidFill>
                <a:srgbClr val="000000"/>
              </a:solidFill>
              <a:latin typeface="Arial"/>
              <a:ea typeface="Arial"/>
              <a:cs typeface="Arial"/>
              <a:sym typeface="Arial"/>
            </a:endParaRPr>
          </a:p>
        </p:txBody>
      </p:sp>
      <p:sp>
        <p:nvSpPr>
          <p:cNvPr id="414" name="Google Shape;414;p53"/>
          <p:cNvSpPr/>
          <p:nvPr/>
        </p:nvSpPr>
        <p:spPr>
          <a:xfrm>
            <a:off x="5727900" y="1389180"/>
            <a:ext cx="3620285" cy="375487"/>
          </a:xfrm>
          <a:prstGeom prst="wedgeRectCallout">
            <a:avLst>
              <a:gd fmla="val -41055" name="adj1"/>
              <a:gd fmla="val 13982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Enter the sample number  (eg Sample-1, Sample-2)  by choosing from the drop down option from samples entered for the patient </a:t>
            </a:r>
            <a:endParaRPr b="0" i="0" sz="1100" u="none" cap="none" strike="noStrike">
              <a:solidFill>
                <a:srgbClr val="000000"/>
              </a:solidFill>
              <a:latin typeface="Corbel"/>
              <a:ea typeface="Corbel"/>
              <a:cs typeface="Corbel"/>
              <a:sym typeface="Corbel"/>
            </a:endParaRPr>
          </a:p>
        </p:txBody>
      </p:sp>
      <p:pic>
        <p:nvPicPr>
          <p:cNvPr id="415" name="Google Shape;415;p53"/>
          <p:cNvPicPr preferRelativeResize="0"/>
          <p:nvPr/>
        </p:nvPicPr>
        <p:blipFill rotWithShape="1">
          <a:blip r:embed="rId4">
            <a:alphaModFix/>
          </a:blip>
          <a:srcRect b="0" l="0" r="0" t="0"/>
          <a:stretch/>
        </p:blipFill>
        <p:spPr>
          <a:xfrm>
            <a:off x="3906332" y="3894222"/>
            <a:ext cx="1422420" cy="1467339"/>
          </a:xfrm>
          <a:prstGeom prst="rect">
            <a:avLst/>
          </a:prstGeom>
          <a:noFill/>
          <a:ln>
            <a:noFill/>
          </a:ln>
        </p:spPr>
      </p:pic>
      <p:sp>
        <p:nvSpPr>
          <p:cNvPr id="416" name="Google Shape;416;p53"/>
          <p:cNvSpPr/>
          <p:nvPr/>
        </p:nvSpPr>
        <p:spPr>
          <a:xfrm>
            <a:off x="9494489" y="2394909"/>
            <a:ext cx="1203104" cy="206210"/>
          </a:xfrm>
          <a:prstGeom prst="wedgeRectCallout">
            <a:avLst>
              <a:gd fmla="val -45548" name="adj1"/>
              <a:gd fmla="val 21971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Enter the name </a:t>
            </a:r>
            <a:endParaRPr b="0" i="0" sz="1100" u="none" cap="none" strike="noStrike">
              <a:solidFill>
                <a:srgbClr val="000000"/>
              </a:solidFill>
              <a:latin typeface="Corbel"/>
              <a:ea typeface="Corbel"/>
              <a:cs typeface="Corbel"/>
              <a:sym typeface="Corbel"/>
            </a:endParaRPr>
          </a:p>
        </p:txBody>
      </p:sp>
      <p:sp>
        <p:nvSpPr>
          <p:cNvPr id="417" name="Google Shape;417;p53"/>
          <p:cNvSpPr/>
          <p:nvPr/>
        </p:nvSpPr>
        <p:spPr>
          <a:xfrm>
            <a:off x="2356830" y="5839453"/>
            <a:ext cx="1549502" cy="206210"/>
          </a:xfrm>
          <a:prstGeom prst="wedgeRectCallout">
            <a:avLst>
              <a:gd fmla="val -17858" name="adj1"/>
              <a:gd fmla="val -10316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Enter remarks, if any</a:t>
            </a:r>
            <a:endParaRPr b="0" i="0" sz="1400" u="none" cap="none" strike="noStrike">
              <a:solidFill>
                <a:srgbClr val="000000"/>
              </a:solidFill>
              <a:latin typeface="Arial"/>
              <a:ea typeface="Arial"/>
              <a:cs typeface="Arial"/>
              <a:sym typeface="Arial"/>
            </a:endParaRPr>
          </a:p>
        </p:txBody>
      </p:sp>
      <p:sp>
        <p:nvSpPr>
          <p:cNvPr id="418" name="Google Shape;418;p53"/>
          <p:cNvSpPr/>
          <p:nvPr/>
        </p:nvSpPr>
        <p:spPr>
          <a:xfrm>
            <a:off x="10031767" y="5840931"/>
            <a:ext cx="1715052" cy="206210"/>
          </a:xfrm>
          <a:prstGeom prst="wedgeRectCallout">
            <a:avLst>
              <a:gd fmla="val 5632" name="adj1"/>
              <a:gd fmla="val 12069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Click to submit the Test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g26a3276ba7c_0_1"/>
          <p:cNvPicPr preferRelativeResize="0"/>
          <p:nvPr/>
        </p:nvPicPr>
        <p:blipFill rotWithShape="1">
          <a:blip r:embed="rId3">
            <a:alphaModFix/>
          </a:blip>
          <a:srcRect b="0" l="0" r="0" t="0"/>
          <a:stretch/>
        </p:blipFill>
        <p:spPr>
          <a:xfrm>
            <a:off x="307759" y="801528"/>
            <a:ext cx="11576480" cy="5776848"/>
          </a:xfrm>
          <a:prstGeom prst="rect">
            <a:avLst/>
          </a:prstGeom>
          <a:noFill/>
          <a:ln>
            <a:noFill/>
          </a:ln>
        </p:spPr>
      </p:pic>
      <p:sp>
        <p:nvSpPr>
          <p:cNvPr id="424" name="Google Shape;424;g26a3276ba7c_0_1"/>
          <p:cNvSpPr/>
          <p:nvPr/>
        </p:nvSpPr>
        <p:spPr>
          <a:xfrm>
            <a:off x="3018726" y="1402672"/>
            <a:ext cx="2219100" cy="206100"/>
          </a:xfrm>
          <a:prstGeom prst="wedgeRectCallout">
            <a:avLst>
              <a:gd fmla="val -9892" name="adj1"/>
              <a:gd fmla="val 18077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Enter the lab serial no., if available</a:t>
            </a:r>
            <a:endParaRPr b="0" i="0" sz="1100" u="none" cap="none" strike="noStrike">
              <a:solidFill>
                <a:srgbClr val="000000"/>
              </a:solidFill>
              <a:latin typeface="Corbel"/>
              <a:ea typeface="Corbel"/>
              <a:cs typeface="Corbel"/>
              <a:sym typeface="Corbel"/>
            </a:endParaRPr>
          </a:p>
        </p:txBody>
      </p:sp>
      <p:sp>
        <p:nvSpPr>
          <p:cNvPr id="425" name="Google Shape;425;g26a3276ba7c_0_1"/>
          <p:cNvSpPr/>
          <p:nvPr/>
        </p:nvSpPr>
        <p:spPr>
          <a:xfrm>
            <a:off x="3331439" y="2395222"/>
            <a:ext cx="2725200" cy="206100"/>
          </a:xfrm>
          <a:prstGeom prst="wedgeRectCallout">
            <a:avLst>
              <a:gd fmla="val -55931" name="adj1"/>
              <a:gd fmla="val 27231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Select the test date</a:t>
            </a:r>
            <a:endParaRPr b="0" i="0" sz="1100" u="none" cap="none" strike="noStrike">
              <a:solidFill>
                <a:srgbClr val="000000"/>
              </a:solidFill>
              <a:latin typeface="Corbel"/>
              <a:ea typeface="Corbel"/>
              <a:cs typeface="Corbel"/>
              <a:sym typeface="Corbel"/>
            </a:endParaRPr>
          </a:p>
        </p:txBody>
      </p:sp>
      <p:sp>
        <p:nvSpPr>
          <p:cNvPr id="426" name="Google Shape;426;g26a3276ba7c_0_1"/>
          <p:cNvSpPr txBox="1"/>
          <p:nvPr/>
        </p:nvSpPr>
        <p:spPr>
          <a:xfrm>
            <a:off x="2653747" y="53268"/>
            <a:ext cx="9414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100"/>
              <a:buFont typeface="Arial"/>
              <a:buNone/>
            </a:pPr>
            <a:r>
              <a:rPr b="1" i="0" lang="en-IN" sz="2100" u="none" cap="none" strike="noStrike">
                <a:solidFill>
                  <a:srgbClr val="FFFFFF"/>
                </a:solidFill>
                <a:latin typeface="Corbel"/>
                <a:ea typeface="Corbel"/>
                <a:cs typeface="Corbel"/>
                <a:sym typeface="Corbel"/>
              </a:rPr>
              <a:t>Diagnostic – Add Test&gt;Step </a:t>
            </a:r>
            <a:r>
              <a:rPr b="1" lang="en-IN" sz="2100">
                <a:solidFill>
                  <a:srgbClr val="FFFFFF"/>
                </a:solidFill>
                <a:latin typeface="Corbel"/>
                <a:ea typeface="Corbel"/>
                <a:cs typeface="Corbel"/>
                <a:sym typeface="Corbel"/>
              </a:rPr>
              <a:t>7 </a:t>
            </a:r>
            <a:r>
              <a:rPr b="1" i="0" lang="en-IN" sz="2100" u="none" cap="none" strike="noStrike">
                <a:solidFill>
                  <a:srgbClr val="FFFFFF"/>
                </a:solidFill>
                <a:latin typeface="Corbel"/>
                <a:ea typeface="Corbel"/>
                <a:cs typeface="Corbel"/>
                <a:sym typeface="Corbel"/>
              </a:rPr>
              <a:t>Diagnosis of TB&gt;Test Result</a:t>
            </a:r>
            <a:endParaRPr b="1" i="0" sz="1600" u="none" cap="none" strike="noStrike">
              <a:solidFill>
                <a:srgbClr val="FFFFFF"/>
              </a:solidFill>
              <a:latin typeface="Corbel"/>
              <a:ea typeface="Corbel"/>
              <a:cs typeface="Corbel"/>
              <a:sym typeface="Corbel"/>
            </a:endParaRPr>
          </a:p>
        </p:txBody>
      </p:sp>
      <p:sp>
        <p:nvSpPr>
          <p:cNvPr id="427" name="Google Shape;427;g26a3276ba7c_0_1"/>
          <p:cNvSpPr/>
          <p:nvPr/>
        </p:nvSpPr>
        <p:spPr>
          <a:xfrm>
            <a:off x="6368063" y="2384553"/>
            <a:ext cx="2725200" cy="206100"/>
          </a:xfrm>
          <a:prstGeom prst="wedgeRectCallout">
            <a:avLst>
              <a:gd fmla="val -47176" name="adj1"/>
              <a:gd fmla="val 193887"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Select the reported date</a:t>
            </a:r>
            <a:endParaRPr b="0" i="0" sz="1400" u="none" cap="none" strike="noStrike">
              <a:solidFill>
                <a:srgbClr val="000000"/>
              </a:solidFill>
              <a:latin typeface="Arial"/>
              <a:ea typeface="Arial"/>
              <a:cs typeface="Arial"/>
              <a:sym typeface="Arial"/>
            </a:endParaRPr>
          </a:p>
        </p:txBody>
      </p:sp>
      <p:sp>
        <p:nvSpPr>
          <p:cNvPr id="428" name="Google Shape;428;g26a3276ba7c_0_1"/>
          <p:cNvSpPr/>
          <p:nvPr/>
        </p:nvSpPr>
        <p:spPr>
          <a:xfrm>
            <a:off x="4057095" y="3506679"/>
            <a:ext cx="4367700" cy="206100"/>
          </a:xfrm>
          <a:prstGeom prst="wedgeRectCallout">
            <a:avLst>
              <a:gd fmla="val -42623" name="adj1"/>
              <a:gd fmla="val 133543"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Select the final interpretation result from the below drop down options </a:t>
            </a:r>
            <a:endParaRPr b="0" i="0" sz="1400" u="none" cap="none" strike="noStrike">
              <a:solidFill>
                <a:srgbClr val="000000"/>
              </a:solidFill>
              <a:latin typeface="Arial"/>
              <a:ea typeface="Arial"/>
              <a:cs typeface="Arial"/>
              <a:sym typeface="Arial"/>
            </a:endParaRPr>
          </a:p>
        </p:txBody>
      </p:sp>
      <p:sp>
        <p:nvSpPr>
          <p:cNvPr id="429" name="Google Shape;429;g26a3276ba7c_0_1"/>
          <p:cNvSpPr/>
          <p:nvPr/>
        </p:nvSpPr>
        <p:spPr>
          <a:xfrm>
            <a:off x="5727900" y="1389180"/>
            <a:ext cx="3620400" cy="375600"/>
          </a:xfrm>
          <a:prstGeom prst="wedgeRectCallout">
            <a:avLst>
              <a:gd fmla="val -41055" name="adj1"/>
              <a:gd fmla="val 13982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Enter the sample number  (eg Sample-1, Sample-2)  by choosing from the drop down option from samples entered for the patient </a:t>
            </a:r>
            <a:endParaRPr b="0" i="0" sz="1100" u="none" cap="none" strike="noStrike">
              <a:solidFill>
                <a:srgbClr val="000000"/>
              </a:solidFill>
              <a:latin typeface="Corbel"/>
              <a:ea typeface="Corbel"/>
              <a:cs typeface="Corbel"/>
              <a:sym typeface="Corbel"/>
            </a:endParaRPr>
          </a:p>
        </p:txBody>
      </p:sp>
      <p:pic>
        <p:nvPicPr>
          <p:cNvPr id="430" name="Google Shape;430;g26a3276ba7c_0_1"/>
          <p:cNvPicPr preferRelativeResize="0"/>
          <p:nvPr/>
        </p:nvPicPr>
        <p:blipFill rotWithShape="1">
          <a:blip r:embed="rId4">
            <a:alphaModFix/>
          </a:blip>
          <a:srcRect b="0" l="0" r="0" t="0"/>
          <a:stretch/>
        </p:blipFill>
        <p:spPr>
          <a:xfrm>
            <a:off x="3906332" y="3894222"/>
            <a:ext cx="1422420" cy="1467339"/>
          </a:xfrm>
          <a:prstGeom prst="rect">
            <a:avLst/>
          </a:prstGeom>
          <a:noFill/>
          <a:ln>
            <a:noFill/>
          </a:ln>
        </p:spPr>
      </p:pic>
      <p:sp>
        <p:nvSpPr>
          <p:cNvPr id="431" name="Google Shape;431;g26a3276ba7c_0_1"/>
          <p:cNvSpPr/>
          <p:nvPr/>
        </p:nvSpPr>
        <p:spPr>
          <a:xfrm>
            <a:off x="9494489" y="2394909"/>
            <a:ext cx="1203000" cy="206100"/>
          </a:xfrm>
          <a:prstGeom prst="wedgeRectCallout">
            <a:avLst>
              <a:gd fmla="val -45548" name="adj1"/>
              <a:gd fmla="val 21971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Enter the name </a:t>
            </a:r>
            <a:endParaRPr b="0" i="0" sz="1100" u="none" cap="none" strike="noStrike">
              <a:solidFill>
                <a:srgbClr val="000000"/>
              </a:solidFill>
              <a:latin typeface="Corbel"/>
              <a:ea typeface="Corbel"/>
              <a:cs typeface="Corbel"/>
              <a:sym typeface="Corbel"/>
            </a:endParaRPr>
          </a:p>
        </p:txBody>
      </p:sp>
      <p:sp>
        <p:nvSpPr>
          <p:cNvPr id="432" name="Google Shape;432;g26a3276ba7c_0_1"/>
          <p:cNvSpPr/>
          <p:nvPr/>
        </p:nvSpPr>
        <p:spPr>
          <a:xfrm>
            <a:off x="2356830" y="5839453"/>
            <a:ext cx="1549500" cy="206100"/>
          </a:xfrm>
          <a:prstGeom prst="wedgeRectCallout">
            <a:avLst>
              <a:gd fmla="val -17858" name="adj1"/>
              <a:gd fmla="val -10316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Enter remarks, if any</a:t>
            </a:r>
            <a:endParaRPr b="0" i="0" sz="1400" u="none" cap="none" strike="noStrike">
              <a:solidFill>
                <a:srgbClr val="000000"/>
              </a:solidFill>
              <a:latin typeface="Arial"/>
              <a:ea typeface="Arial"/>
              <a:cs typeface="Arial"/>
              <a:sym typeface="Arial"/>
            </a:endParaRPr>
          </a:p>
        </p:txBody>
      </p:sp>
      <p:sp>
        <p:nvSpPr>
          <p:cNvPr id="433" name="Google Shape;433;g26a3276ba7c_0_1"/>
          <p:cNvSpPr/>
          <p:nvPr/>
        </p:nvSpPr>
        <p:spPr>
          <a:xfrm>
            <a:off x="10031767" y="5840931"/>
            <a:ext cx="1715100" cy="206100"/>
          </a:xfrm>
          <a:prstGeom prst="wedgeRectCallout">
            <a:avLst>
              <a:gd fmla="val 5632" name="adj1"/>
              <a:gd fmla="val 12069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b="0" i="0" lang="en-IN" sz="1100" u="none" cap="none" strike="noStrike">
                <a:solidFill>
                  <a:srgbClr val="000000"/>
                </a:solidFill>
                <a:latin typeface="Corbel"/>
                <a:ea typeface="Corbel"/>
                <a:cs typeface="Corbel"/>
                <a:sym typeface="Corbel"/>
              </a:rPr>
              <a:t>Click to submit the Test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g26a3276ba7c_0_18"/>
          <p:cNvPicPr preferRelativeResize="0"/>
          <p:nvPr/>
        </p:nvPicPr>
        <p:blipFill>
          <a:blip r:embed="rId3">
            <a:alphaModFix/>
          </a:blip>
          <a:stretch>
            <a:fillRect/>
          </a:stretch>
        </p:blipFill>
        <p:spPr>
          <a:xfrm>
            <a:off x="219300" y="1156443"/>
            <a:ext cx="3829050" cy="4791075"/>
          </a:xfrm>
          <a:prstGeom prst="rect">
            <a:avLst/>
          </a:prstGeom>
          <a:noFill/>
          <a:ln>
            <a:noFill/>
          </a:ln>
        </p:spPr>
      </p:pic>
      <p:sp>
        <p:nvSpPr>
          <p:cNvPr id="439" name="Google Shape;439;g26a3276ba7c_0_18"/>
          <p:cNvSpPr txBox="1"/>
          <p:nvPr/>
        </p:nvSpPr>
        <p:spPr>
          <a:xfrm>
            <a:off x="2653747" y="53268"/>
            <a:ext cx="9414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100"/>
              <a:buFont typeface="Arial"/>
              <a:buNone/>
            </a:pPr>
            <a:r>
              <a:rPr b="1" i="0" lang="en-IN" sz="2100" u="none" cap="none" strike="noStrike">
                <a:solidFill>
                  <a:srgbClr val="FFFFFF"/>
                </a:solidFill>
                <a:latin typeface="Corbel"/>
                <a:ea typeface="Corbel"/>
                <a:cs typeface="Corbel"/>
                <a:sym typeface="Corbel"/>
              </a:rPr>
              <a:t>Diagnostic – Add Test&gt;</a:t>
            </a:r>
            <a:r>
              <a:rPr b="1" lang="en-IN" sz="2100">
                <a:solidFill>
                  <a:srgbClr val="FFFFFF"/>
                </a:solidFill>
                <a:latin typeface="Corbel"/>
                <a:ea typeface="Corbel"/>
                <a:cs typeface="Corbel"/>
                <a:sym typeface="Corbel"/>
              </a:rPr>
              <a:t> APP</a:t>
            </a:r>
            <a:endParaRPr b="1" i="0" sz="1600" u="none" cap="none" strike="noStrike">
              <a:solidFill>
                <a:srgbClr val="FFFFFF"/>
              </a:solidFill>
              <a:latin typeface="Corbel"/>
              <a:ea typeface="Corbel"/>
              <a:cs typeface="Corbel"/>
              <a:sym typeface="Corbel"/>
            </a:endParaRPr>
          </a:p>
        </p:txBody>
      </p:sp>
      <p:pic>
        <p:nvPicPr>
          <p:cNvPr id="440" name="Google Shape;440;g26a3276ba7c_0_18"/>
          <p:cNvPicPr preferRelativeResize="0"/>
          <p:nvPr/>
        </p:nvPicPr>
        <p:blipFill>
          <a:blip r:embed="rId4">
            <a:alphaModFix/>
          </a:blip>
          <a:stretch>
            <a:fillRect/>
          </a:stretch>
        </p:blipFill>
        <p:spPr>
          <a:xfrm>
            <a:off x="3676325" y="1389850"/>
            <a:ext cx="5963199" cy="1107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g26a3276ba7c_0_34"/>
          <p:cNvSpPr txBox="1"/>
          <p:nvPr/>
        </p:nvSpPr>
        <p:spPr>
          <a:xfrm>
            <a:off x="2653747" y="53268"/>
            <a:ext cx="9414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100"/>
              <a:buFont typeface="Arial"/>
              <a:buNone/>
            </a:pPr>
            <a:r>
              <a:rPr b="1" i="0" lang="en-IN" sz="2100" u="none" cap="none" strike="noStrike">
                <a:solidFill>
                  <a:srgbClr val="FFFFFF"/>
                </a:solidFill>
                <a:latin typeface="Corbel"/>
                <a:ea typeface="Corbel"/>
                <a:cs typeface="Corbel"/>
                <a:sym typeface="Corbel"/>
              </a:rPr>
              <a:t>Diagnostic – Add Test&gt;</a:t>
            </a:r>
            <a:r>
              <a:rPr b="1" lang="en-IN" sz="2100">
                <a:solidFill>
                  <a:srgbClr val="FFFFFF"/>
                </a:solidFill>
                <a:latin typeface="Corbel"/>
                <a:ea typeface="Corbel"/>
                <a:cs typeface="Corbel"/>
                <a:sym typeface="Corbel"/>
              </a:rPr>
              <a:t> APP</a:t>
            </a:r>
            <a:endParaRPr b="1" i="0" sz="1600" u="none" cap="none" strike="noStrike">
              <a:solidFill>
                <a:srgbClr val="FFFFFF"/>
              </a:solidFill>
              <a:latin typeface="Corbel"/>
              <a:ea typeface="Corbel"/>
              <a:cs typeface="Corbel"/>
              <a:sym typeface="Corbel"/>
            </a:endParaRPr>
          </a:p>
        </p:txBody>
      </p:sp>
      <p:pic>
        <p:nvPicPr>
          <p:cNvPr id="446" name="Google Shape;446;g26a3276ba7c_0_34"/>
          <p:cNvPicPr preferRelativeResize="0"/>
          <p:nvPr/>
        </p:nvPicPr>
        <p:blipFill>
          <a:blip r:embed="rId3">
            <a:alphaModFix/>
          </a:blip>
          <a:stretch>
            <a:fillRect/>
          </a:stretch>
        </p:blipFill>
        <p:spPr>
          <a:xfrm>
            <a:off x="419775" y="1189343"/>
            <a:ext cx="3800475" cy="2038350"/>
          </a:xfrm>
          <a:prstGeom prst="rect">
            <a:avLst/>
          </a:prstGeom>
          <a:noFill/>
          <a:ln cap="flat" cmpd="sng" w="9525">
            <a:solidFill>
              <a:schemeClr val="dk2"/>
            </a:solidFill>
            <a:prstDash val="solid"/>
            <a:round/>
            <a:headEnd len="sm" w="sm" type="none"/>
            <a:tailEnd len="sm" w="sm" type="none"/>
          </a:ln>
        </p:spPr>
      </p:pic>
      <p:pic>
        <p:nvPicPr>
          <p:cNvPr id="447" name="Google Shape;447;g26a3276ba7c_0_34"/>
          <p:cNvPicPr preferRelativeResize="0"/>
          <p:nvPr/>
        </p:nvPicPr>
        <p:blipFill>
          <a:blip r:embed="rId4">
            <a:alphaModFix/>
          </a:blip>
          <a:stretch>
            <a:fillRect/>
          </a:stretch>
        </p:blipFill>
        <p:spPr>
          <a:xfrm>
            <a:off x="269375" y="4115368"/>
            <a:ext cx="4324350" cy="1581150"/>
          </a:xfrm>
          <a:prstGeom prst="rect">
            <a:avLst/>
          </a:prstGeom>
          <a:noFill/>
          <a:ln cap="flat" cmpd="sng" w="9525">
            <a:solidFill>
              <a:schemeClr val="dk2"/>
            </a:solidFill>
            <a:prstDash val="solid"/>
            <a:round/>
            <a:headEnd len="sm" w="sm" type="none"/>
            <a:tailEnd len="sm" w="sm" type="none"/>
          </a:ln>
        </p:spPr>
      </p:pic>
      <p:sp>
        <p:nvSpPr>
          <p:cNvPr id="448" name="Google Shape;448;g26a3276ba7c_0_34"/>
          <p:cNvSpPr/>
          <p:nvPr/>
        </p:nvSpPr>
        <p:spPr>
          <a:xfrm>
            <a:off x="4907025" y="1189375"/>
            <a:ext cx="4651500" cy="983100"/>
          </a:xfrm>
          <a:prstGeom prst="wedgeRectCallout">
            <a:avLst>
              <a:gd fmla="val -101965" name="adj1"/>
              <a:gd fmla="val 1089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0" marL="88900" rtl="0" algn="l">
              <a:lnSpc>
                <a:spcPct val="115000"/>
              </a:lnSpc>
              <a:spcBef>
                <a:spcPts val="0"/>
              </a:spcBef>
              <a:spcAft>
                <a:spcPts val="0"/>
              </a:spcAft>
              <a:buClr>
                <a:schemeClr val="dk1"/>
              </a:buClr>
              <a:buSzPts val="1100"/>
              <a:buFont typeface="Arial"/>
              <a:buNone/>
            </a:pPr>
            <a:r>
              <a:rPr b="1" lang="en-IN" sz="1100">
                <a:solidFill>
                  <a:schemeClr val="dk1"/>
                </a:solidFill>
                <a:latin typeface="Corbel"/>
                <a:ea typeface="Corbel"/>
                <a:cs typeface="Corbel"/>
                <a:sym typeface="Corbel"/>
              </a:rPr>
              <a:t> </a:t>
            </a:r>
            <a:r>
              <a:rPr lang="en-IN" sz="1100">
                <a:solidFill>
                  <a:schemeClr val="dk1"/>
                </a:solidFill>
                <a:latin typeface="Corbel"/>
                <a:ea typeface="Corbel"/>
                <a:cs typeface="Corbel"/>
                <a:sym typeface="Corbel"/>
              </a:rPr>
              <a:t>Click on Add Test and to add a new test existing patients can be searched through -</a:t>
            </a:r>
            <a:endParaRPr sz="1100">
              <a:solidFill>
                <a:schemeClr val="dk1"/>
              </a:solidFill>
              <a:latin typeface="Corbel"/>
              <a:ea typeface="Corbel"/>
              <a:cs typeface="Corbel"/>
              <a:sym typeface="Corbel"/>
            </a:endParaRPr>
          </a:p>
          <a:p>
            <a:pPr indent="0" lvl="0" marL="12700" rtl="0" algn="l">
              <a:lnSpc>
                <a:spcPct val="115000"/>
              </a:lnSpc>
              <a:spcBef>
                <a:spcPts val="0"/>
              </a:spcBef>
              <a:spcAft>
                <a:spcPts val="0"/>
              </a:spcAft>
              <a:buClr>
                <a:schemeClr val="dk1"/>
              </a:buClr>
              <a:buSzPts val="1100"/>
              <a:buFont typeface="Arial"/>
              <a:buNone/>
            </a:pPr>
            <a:r>
              <a:rPr lang="en-IN" sz="1100">
                <a:solidFill>
                  <a:schemeClr val="dk1"/>
                </a:solidFill>
                <a:latin typeface="Corbel"/>
                <a:ea typeface="Corbel"/>
                <a:cs typeface="Corbel"/>
                <a:sym typeface="Corbel"/>
              </a:rPr>
              <a:t>a.Name</a:t>
            </a:r>
            <a:endParaRPr sz="1100">
              <a:solidFill>
                <a:schemeClr val="dk1"/>
              </a:solidFill>
              <a:latin typeface="Corbel"/>
              <a:ea typeface="Corbel"/>
              <a:cs typeface="Corbel"/>
              <a:sym typeface="Corbel"/>
            </a:endParaRPr>
          </a:p>
          <a:p>
            <a:pPr indent="0" lvl="0" marL="12700" rtl="0" algn="l">
              <a:lnSpc>
                <a:spcPct val="115000"/>
              </a:lnSpc>
              <a:spcBef>
                <a:spcPts val="0"/>
              </a:spcBef>
              <a:spcAft>
                <a:spcPts val="0"/>
              </a:spcAft>
              <a:buClr>
                <a:schemeClr val="dk1"/>
              </a:buClr>
              <a:buSzPts val="1100"/>
              <a:buFont typeface="Arial"/>
              <a:buNone/>
            </a:pPr>
            <a:r>
              <a:rPr lang="en-IN" sz="1100">
                <a:solidFill>
                  <a:schemeClr val="dk1"/>
                </a:solidFill>
                <a:latin typeface="Corbel"/>
                <a:ea typeface="Corbel"/>
                <a:cs typeface="Corbel"/>
                <a:sym typeface="Corbel"/>
              </a:rPr>
              <a:t>b.Phone No.</a:t>
            </a:r>
            <a:endParaRPr sz="1100">
              <a:solidFill>
                <a:schemeClr val="dk1"/>
              </a:solidFill>
              <a:latin typeface="Corbel"/>
              <a:ea typeface="Corbel"/>
              <a:cs typeface="Corbel"/>
              <a:sym typeface="Corbel"/>
            </a:endParaRPr>
          </a:p>
          <a:p>
            <a:pPr indent="0" lvl="0" marL="12700" rtl="0" algn="l">
              <a:lnSpc>
                <a:spcPct val="115000"/>
              </a:lnSpc>
              <a:spcBef>
                <a:spcPts val="0"/>
              </a:spcBef>
              <a:spcAft>
                <a:spcPts val="0"/>
              </a:spcAft>
              <a:buClr>
                <a:schemeClr val="dk1"/>
              </a:buClr>
              <a:buSzPts val="1100"/>
              <a:buFont typeface="Arial"/>
              <a:buNone/>
            </a:pPr>
            <a:r>
              <a:rPr lang="en-IN" sz="1100">
                <a:solidFill>
                  <a:schemeClr val="dk1"/>
                </a:solidFill>
                <a:latin typeface="Corbel"/>
                <a:ea typeface="Corbel"/>
                <a:cs typeface="Corbel"/>
                <a:sym typeface="Corbel"/>
              </a:rPr>
              <a:t>c.Patient ID</a:t>
            </a:r>
            <a:endParaRPr sz="1100">
              <a:solidFill>
                <a:schemeClr val="dk1"/>
              </a:solidFill>
              <a:latin typeface="Corbel"/>
              <a:ea typeface="Corbel"/>
              <a:cs typeface="Corbel"/>
              <a:sym typeface="Corbel"/>
            </a:endParaRPr>
          </a:p>
          <a:p>
            <a:pPr indent="0" lvl="1" marL="88900" marR="0" rtl="0" algn="l">
              <a:lnSpc>
                <a:spcPct val="100000"/>
              </a:lnSpc>
              <a:spcBef>
                <a:spcPts val="0"/>
              </a:spcBef>
              <a:spcAft>
                <a:spcPts val="0"/>
              </a:spcAft>
              <a:buClr>
                <a:srgbClr val="0099FF"/>
              </a:buClr>
              <a:buSzPts val="770"/>
              <a:buFont typeface="Arial"/>
              <a:buNone/>
            </a:pPr>
            <a:r>
              <a:t/>
            </a:r>
            <a:endParaRPr sz="1100">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26a3276ba7c_0_46"/>
          <p:cNvSpPr txBox="1"/>
          <p:nvPr/>
        </p:nvSpPr>
        <p:spPr>
          <a:xfrm>
            <a:off x="2653747" y="53268"/>
            <a:ext cx="9414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100"/>
              <a:buFont typeface="Arial"/>
              <a:buNone/>
            </a:pPr>
            <a:r>
              <a:rPr b="1" i="0" lang="en-IN" sz="2100" u="none" cap="none" strike="noStrike">
                <a:solidFill>
                  <a:srgbClr val="FFFFFF"/>
                </a:solidFill>
                <a:latin typeface="Corbel"/>
                <a:ea typeface="Corbel"/>
                <a:cs typeface="Corbel"/>
                <a:sym typeface="Corbel"/>
              </a:rPr>
              <a:t>Diagnostic – Add Test&gt;</a:t>
            </a:r>
            <a:r>
              <a:rPr b="1" lang="en-IN" sz="2100">
                <a:solidFill>
                  <a:srgbClr val="FFFFFF"/>
                </a:solidFill>
                <a:latin typeface="Corbel"/>
                <a:ea typeface="Corbel"/>
                <a:cs typeface="Corbel"/>
                <a:sym typeface="Corbel"/>
              </a:rPr>
              <a:t> APP</a:t>
            </a:r>
            <a:endParaRPr b="1" i="0" sz="1600" u="none" cap="none" strike="noStrike">
              <a:solidFill>
                <a:srgbClr val="FFFFFF"/>
              </a:solidFill>
              <a:latin typeface="Corbel"/>
              <a:ea typeface="Corbel"/>
              <a:cs typeface="Corbel"/>
              <a:sym typeface="Corbel"/>
            </a:endParaRPr>
          </a:p>
        </p:txBody>
      </p:sp>
      <p:pic>
        <p:nvPicPr>
          <p:cNvPr id="454" name="Google Shape;454;g26a3276ba7c_0_46"/>
          <p:cNvPicPr preferRelativeResize="0"/>
          <p:nvPr/>
        </p:nvPicPr>
        <p:blipFill>
          <a:blip r:embed="rId3">
            <a:alphaModFix/>
          </a:blip>
          <a:stretch>
            <a:fillRect/>
          </a:stretch>
        </p:blipFill>
        <p:spPr>
          <a:xfrm>
            <a:off x="703850" y="855118"/>
            <a:ext cx="3781425" cy="5695950"/>
          </a:xfrm>
          <a:prstGeom prst="rect">
            <a:avLst/>
          </a:prstGeom>
          <a:noFill/>
          <a:ln cap="flat" cmpd="sng" w="9525">
            <a:solidFill>
              <a:schemeClr val="dk2"/>
            </a:solidFill>
            <a:prstDash val="solid"/>
            <a:round/>
            <a:headEnd len="sm" w="sm" type="none"/>
            <a:tailEnd len="sm" w="sm" type="none"/>
          </a:ln>
        </p:spPr>
      </p:pic>
      <p:pic>
        <p:nvPicPr>
          <p:cNvPr id="455" name="Google Shape;455;g26a3276ba7c_0_46"/>
          <p:cNvPicPr preferRelativeResize="0"/>
          <p:nvPr/>
        </p:nvPicPr>
        <p:blipFill>
          <a:blip r:embed="rId4">
            <a:alphaModFix/>
          </a:blip>
          <a:stretch>
            <a:fillRect/>
          </a:stretch>
        </p:blipFill>
        <p:spPr>
          <a:xfrm>
            <a:off x="3084275" y="5786743"/>
            <a:ext cx="1990725" cy="390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26a3276ba7c_0_58"/>
          <p:cNvSpPr txBox="1"/>
          <p:nvPr/>
        </p:nvSpPr>
        <p:spPr>
          <a:xfrm>
            <a:off x="2653747" y="53268"/>
            <a:ext cx="9414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100"/>
              <a:buFont typeface="Arial"/>
              <a:buNone/>
            </a:pPr>
            <a:r>
              <a:rPr b="1" i="0" lang="en-IN" sz="2100" u="none" cap="none" strike="noStrike">
                <a:solidFill>
                  <a:srgbClr val="FFFFFF"/>
                </a:solidFill>
                <a:latin typeface="Corbel"/>
                <a:ea typeface="Corbel"/>
                <a:cs typeface="Corbel"/>
                <a:sym typeface="Corbel"/>
              </a:rPr>
              <a:t>Diagnostic – Add Test&gt;</a:t>
            </a:r>
            <a:r>
              <a:rPr b="1" lang="en-IN" sz="2100">
                <a:solidFill>
                  <a:srgbClr val="FFFFFF"/>
                </a:solidFill>
                <a:latin typeface="Corbel"/>
                <a:ea typeface="Corbel"/>
                <a:cs typeface="Corbel"/>
                <a:sym typeface="Corbel"/>
              </a:rPr>
              <a:t> APP</a:t>
            </a:r>
            <a:endParaRPr b="1" i="0" sz="1600" u="none" cap="none" strike="noStrike">
              <a:solidFill>
                <a:srgbClr val="FFFFFF"/>
              </a:solidFill>
              <a:latin typeface="Corbel"/>
              <a:ea typeface="Corbel"/>
              <a:cs typeface="Corbel"/>
              <a:sym typeface="Corbel"/>
            </a:endParaRPr>
          </a:p>
        </p:txBody>
      </p:sp>
      <p:pic>
        <p:nvPicPr>
          <p:cNvPr id="461" name="Google Shape;461;g26a3276ba7c_0_58"/>
          <p:cNvPicPr preferRelativeResize="0"/>
          <p:nvPr/>
        </p:nvPicPr>
        <p:blipFill>
          <a:blip r:embed="rId3">
            <a:alphaModFix/>
          </a:blip>
          <a:stretch>
            <a:fillRect/>
          </a:stretch>
        </p:blipFill>
        <p:spPr>
          <a:xfrm>
            <a:off x="269375" y="1143568"/>
            <a:ext cx="4324350" cy="1581150"/>
          </a:xfrm>
          <a:prstGeom prst="rect">
            <a:avLst/>
          </a:prstGeom>
          <a:noFill/>
          <a:ln cap="flat" cmpd="sng" w="9525">
            <a:solidFill>
              <a:schemeClr val="dk2"/>
            </a:solidFill>
            <a:prstDash val="solid"/>
            <a:round/>
            <a:headEnd len="sm" w="sm" type="none"/>
            <a:tailEnd len="sm" w="sm" type="none"/>
          </a:ln>
        </p:spPr>
      </p:pic>
      <p:sp>
        <p:nvSpPr>
          <p:cNvPr id="462" name="Google Shape;462;g26a3276ba7c_0_58"/>
          <p:cNvSpPr/>
          <p:nvPr/>
        </p:nvSpPr>
        <p:spPr>
          <a:xfrm>
            <a:off x="5792700" y="1143575"/>
            <a:ext cx="2696400" cy="983100"/>
          </a:xfrm>
          <a:prstGeom prst="wedgeRectCallout">
            <a:avLst>
              <a:gd fmla="val -101965" name="adj1"/>
              <a:gd fmla="val 1089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0" marL="88900" rtl="0" algn="l">
              <a:lnSpc>
                <a:spcPct val="115000"/>
              </a:lnSpc>
              <a:spcBef>
                <a:spcPts val="0"/>
              </a:spcBef>
              <a:spcAft>
                <a:spcPts val="0"/>
              </a:spcAft>
              <a:buClr>
                <a:schemeClr val="dk1"/>
              </a:buClr>
              <a:buSzPts val="1100"/>
              <a:buFont typeface="Arial"/>
              <a:buNone/>
            </a:pPr>
            <a:r>
              <a:rPr b="1" lang="en-IN" sz="1100">
                <a:solidFill>
                  <a:schemeClr val="dk1"/>
                </a:solidFill>
                <a:latin typeface="Corbel"/>
                <a:ea typeface="Corbel"/>
                <a:cs typeface="Corbel"/>
                <a:sym typeface="Corbel"/>
              </a:rPr>
              <a:t>Click here </a:t>
            </a:r>
            <a:r>
              <a:rPr lang="en-IN" sz="1100">
                <a:solidFill>
                  <a:schemeClr val="dk1"/>
                </a:solidFill>
                <a:latin typeface="Corbel"/>
                <a:ea typeface="Corbel"/>
                <a:cs typeface="Corbel"/>
                <a:sym typeface="Corbel"/>
              </a:rPr>
              <a:t>to search any existing Test Details for an existing patient, search can e made through-</a:t>
            </a:r>
            <a:endParaRPr sz="1100">
              <a:solidFill>
                <a:schemeClr val="dk1"/>
              </a:solidFill>
              <a:latin typeface="Corbel"/>
              <a:ea typeface="Corbel"/>
              <a:cs typeface="Corbel"/>
              <a:sym typeface="Corbel"/>
            </a:endParaRPr>
          </a:p>
          <a:p>
            <a:pPr indent="0" lvl="0" marL="12700" rtl="0" algn="l">
              <a:lnSpc>
                <a:spcPct val="115000"/>
              </a:lnSpc>
              <a:spcBef>
                <a:spcPts val="0"/>
              </a:spcBef>
              <a:spcAft>
                <a:spcPts val="0"/>
              </a:spcAft>
              <a:buClr>
                <a:schemeClr val="dk1"/>
              </a:buClr>
              <a:buSzPts val="1100"/>
              <a:buFont typeface="Arial"/>
              <a:buNone/>
            </a:pPr>
            <a:r>
              <a:rPr lang="en-IN" sz="1100">
                <a:solidFill>
                  <a:schemeClr val="dk1"/>
                </a:solidFill>
                <a:latin typeface="Corbel"/>
                <a:ea typeface="Corbel"/>
                <a:cs typeface="Corbel"/>
                <a:sym typeface="Corbel"/>
              </a:rPr>
              <a:t>a.Test ID</a:t>
            </a:r>
            <a:endParaRPr sz="1100">
              <a:solidFill>
                <a:schemeClr val="dk1"/>
              </a:solidFill>
              <a:latin typeface="Corbel"/>
              <a:ea typeface="Corbel"/>
              <a:cs typeface="Corbel"/>
              <a:sym typeface="Corbel"/>
            </a:endParaRPr>
          </a:p>
          <a:p>
            <a:pPr indent="0" lvl="0" marL="12700" rtl="0" algn="l">
              <a:lnSpc>
                <a:spcPct val="115000"/>
              </a:lnSpc>
              <a:spcBef>
                <a:spcPts val="0"/>
              </a:spcBef>
              <a:spcAft>
                <a:spcPts val="0"/>
              </a:spcAft>
              <a:buClr>
                <a:schemeClr val="dk1"/>
              </a:buClr>
              <a:buSzPts val="1100"/>
              <a:buFont typeface="Arial"/>
              <a:buNone/>
            </a:pPr>
            <a:r>
              <a:rPr lang="en-IN" sz="1100">
                <a:solidFill>
                  <a:schemeClr val="dk1"/>
                </a:solidFill>
                <a:latin typeface="Corbel"/>
                <a:ea typeface="Corbel"/>
                <a:cs typeface="Corbel"/>
                <a:sym typeface="Corbel"/>
              </a:rPr>
              <a:t>b.Patient ID</a:t>
            </a:r>
            <a:endParaRPr sz="1100">
              <a:solidFill>
                <a:schemeClr val="dk1"/>
              </a:solidFill>
              <a:latin typeface="Corbel"/>
              <a:ea typeface="Corbel"/>
              <a:cs typeface="Corbel"/>
              <a:sym typeface="Corbel"/>
            </a:endParaRPr>
          </a:p>
          <a:p>
            <a:pPr indent="0" lvl="1" marL="88900" marR="0" rtl="0" algn="l">
              <a:lnSpc>
                <a:spcPct val="100000"/>
              </a:lnSpc>
              <a:spcBef>
                <a:spcPts val="0"/>
              </a:spcBef>
              <a:spcAft>
                <a:spcPts val="0"/>
              </a:spcAft>
              <a:buClr>
                <a:srgbClr val="0099FF"/>
              </a:buClr>
              <a:buSzPts val="770"/>
              <a:buFont typeface="Arial"/>
              <a:buNone/>
            </a:pPr>
            <a:r>
              <a:t/>
            </a:r>
            <a:endParaRPr b="1" sz="1100">
              <a:solidFill>
                <a:schemeClr val="dk1"/>
              </a:solidFill>
              <a:latin typeface="Corbel"/>
              <a:ea typeface="Corbel"/>
              <a:cs typeface="Corbel"/>
              <a:sym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26a3276ba7c_0_66"/>
          <p:cNvSpPr txBox="1"/>
          <p:nvPr/>
        </p:nvSpPr>
        <p:spPr>
          <a:xfrm>
            <a:off x="2653747" y="53268"/>
            <a:ext cx="94143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100"/>
              <a:buFont typeface="Arial"/>
              <a:buNone/>
            </a:pPr>
            <a:r>
              <a:rPr b="1" i="0" lang="en-IN" sz="2100" u="none" cap="none" strike="noStrike">
                <a:solidFill>
                  <a:srgbClr val="FFFFFF"/>
                </a:solidFill>
                <a:latin typeface="Corbel"/>
                <a:ea typeface="Corbel"/>
                <a:cs typeface="Corbel"/>
                <a:sym typeface="Corbel"/>
              </a:rPr>
              <a:t>Diagnostic – Add Test&gt;</a:t>
            </a:r>
            <a:r>
              <a:rPr b="1" lang="en-IN" sz="2100">
                <a:solidFill>
                  <a:srgbClr val="FFFFFF"/>
                </a:solidFill>
                <a:latin typeface="Corbel"/>
                <a:ea typeface="Corbel"/>
                <a:cs typeface="Corbel"/>
                <a:sym typeface="Corbel"/>
              </a:rPr>
              <a:t> APP</a:t>
            </a:r>
            <a:endParaRPr b="1" i="0" sz="1600" u="none" cap="none" strike="noStrike">
              <a:solidFill>
                <a:srgbClr val="FFFFFF"/>
              </a:solidFill>
              <a:latin typeface="Corbel"/>
              <a:ea typeface="Corbel"/>
              <a:cs typeface="Corbel"/>
              <a:sym typeface="Corbel"/>
            </a:endParaRPr>
          </a:p>
        </p:txBody>
      </p:sp>
      <p:pic>
        <p:nvPicPr>
          <p:cNvPr id="468" name="Google Shape;468;g26a3276ba7c_0_66"/>
          <p:cNvPicPr preferRelativeResize="0"/>
          <p:nvPr/>
        </p:nvPicPr>
        <p:blipFill>
          <a:blip r:embed="rId3">
            <a:alphaModFix/>
          </a:blip>
          <a:stretch>
            <a:fillRect/>
          </a:stretch>
        </p:blipFill>
        <p:spPr>
          <a:xfrm>
            <a:off x="152400" y="621168"/>
            <a:ext cx="10372725" cy="6029325"/>
          </a:xfrm>
          <a:prstGeom prst="rect">
            <a:avLst/>
          </a:prstGeom>
          <a:noFill/>
          <a:ln>
            <a:noFill/>
          </a:ln>
        </p:spPr>
      </p:pic>
      <p:pic>
        <p:nvPicPr>
          <p:cNvPr id="469" name="Google Shape;469;g26a3276ba7c_0_66"/>
          <p:cNvPicPr preferRelativeResize="0"/>
          <p:nvPr/>
        </p:nvPicPr>
        <p:blipFill>
          <a:blip r:embed="rId4">
            <a:alphaModFix/>
          </a:blip>
          <a:stretch>
            <a:fillRect/>
          </a:stretch>
        </p:blipFill>
        <p:spPr>
          <a:xfrm>
            <a:off x="3719513" y="2884838"/>
            <a:ext cx="3238500" cy="390525"/>
          </a:xfrm>
          <a:prstGeom prst="rect">
            <a:avLst/>
          </a:prstGeom>
          <a:noFill/>
          <a:ln>
            <a:noFill/>
          </a:ln>
        </p:spPr>
      </p:pic>
      <p:pic>
        <p:nvPicPr>
          <p:cNvPr id="470" name="Google Shape;470;g26a3276ba7c_0_66"/>
          <p:cNvPicPr preferRelativeResize="0"/>
          <p:nvPr/>
        </p:nvPicPr>
        <p:blipFill>
          <a:blip r:embed="rId5">
            <a:alphaModFix/>
          </a:blip>
          <a:stretch>
            <a:fillRect/>
          </a:stretch>
        </p:blipFill>
        <p:spPr>
          <a:xfrm>
            <a:off x="4186413" y="4491038"/>
            <a:ext cx="2657475" cy="390525"/>
          </a:xfrm>
          <a:prstGeom prst="rect">
            <a:avLst/>
          </a:prstGeom>
          <a:noFill/>
          <a:ln>
            <a:noFill/>
          </a:ln>
        </p:spPr>
      </p:pic>
      <p:pic>
        <p:nvPicPr>
          <p:cNvPr id="471" name="Google Shape;471;g26a3276ba7c_0_66"/>
          <p:cNvPicPr preferRelativeResize="0"/>
          <p:nvPr/>
        </p:nvPicPr>
        <p:blipFill>
          <a:blip r:embed="rId6">
            <a:alphaModFix/>
          </a:blip>
          <a:stretch>
            <a:fillRect/>
          </a:stretch>
        </p:blipFill>
        <p:spPr>
          <a:xfrm>
            <a:off x="9316100" y="1010413"/>
            <a:ext cx="2628900" cy="638175"/>
          </a:xfrm>
          <a:prstGeom prst="rect">
            <a:avLst/>
          </a:prstGeom>
          <a:noFill/>
          <a:ln>
            <a:noFill/>
          </a:ln>
        </p:spPr>
      </p:pic>
      <p:sp>
        <p:nvSpPr>
          <p:cNvPr id="472" name="Google Shape;472;g26a3276ba7c_0_66"/>
          <p:cNvSpPr/>
          <p:nvPr/>
        </p:nvSpPr>
        <p:spPr>
          <a:xfrm>
            <a:off x="10003750" y="3176550"/>
            <a:ext cx="2064300" cy="390600"/>
          </a:xfrm>
          <a:prstGeom prst="wedgeRectCallout">
            <a:avLst>
              <a:gd fmla="val -101965" name="adj1"/>
              <a:gd fmla="val 1089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lang="en-IN" sz="1100">
                <a:solidFill>
                  <a:schemeClr val="dk1"/>
                </a:solidFill>
                <a:latin typeface="Corbel"/>
                <a:ea typeface="Corbel"/>
                <a:cs typeface="Corbel"/>
                <a:sym typeface="Corbel"/>
              </a:rPr>
              <a:t>Click here to check any test is pending for the patient</a:t>
            </a:r>
            <a:endParaRPr b="1" sz="1100">
              <a:solidFill>
                <a:schemeClr val="dk1"/>
              </a:solidFill>
              <a:latin typeface="Corbel"/>
              <a:ea typeface="Corbel"/>
              <a:cs typeface="Corbel"/>
              <a:sym typeface="Corbel"/>
            </a:endParaRPr>
          </a:p>
        </p:txBody>
      </p:sp>
      <p:sp>
        <p:nvSpPr>
          <p:cNvPr id="473" name="Google Shape;473;g26a3276ba7c_0_66"/>
          <p:cNvSpPr/>
          <p:nvPr/>
        </p:nvSpPr>
        <p:spPr>
          <a:xfrm>
            <a:off x="10127700" y="3880400"/>
            <a:ext cx="2064300" cy="390600"/>
          </a:xfrm>
          <a:prstGeom prst="wedgeRectCallout">
            <a:avLst>
              <a:gd fmla="val -108338" name="adj1"/>
              <a:gd fmla="val -3380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lang="en-IN" sz="1100">
                <a:solidFill>
                  <a:schemeClr val="dk1"/>
                </a:solidFill>
                <a:latin typeface="Corbel"/>
                <a:ea typeface="Corbel"/>
                <a:cs typeface="Corbel"/>
                <a:sym typeface="Corbel"/>
              </a:rPr>
              <a:t>Click here to check any sample collection is pending</a:t>
            </a:r>
            <a:endParaRPr b="1" sz="1100">
              <a:solidFill>
                <a:schemeClr val="dk1"/>
              </a:solidFill>
              <a:latin typeface="Corbel"/>
              <a:ea typeface="Corbel"/>
              <a:cs typeface="Corbel"/>
              <a:sym typeface="Corbel"/>
            </a:endParaRPr>
          </a:p>
        </p:txBody>
      </p:sp>
      <p:sp>
        <p:nvSpPr>
          <p:cNvPr id="474" name="Google Shape;474;g26a3276ba7c_0_66"/>
          <p:cNvSpPr/>
          <p:nvPr/>
        </p:nvSpPr>
        <p:spPr>
          <a:xfrm>
            <a:off x="9880700" y="5635000"/>
            <a:ext cx="2064300" cy="390600"/>
          </a:xfrm>
          <a:prstGeom prst="wedgeRectCallout">
            <a:avLst>
              <a:gd fmla="val -35661" name="adj1"/>
              <a:gd fmla="val 111662"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rPr lang="en-IN" sz="1100">
                <a:solidFill>
                  <a:schemeClr val="dk1"/>
                </a:solidFill>
                <a:latin typeface="Corbel"/>
                <a:ea typeface="Corbel"/>
                <a:cs typeface="Corbel"/>
                <a:sym typeface="Corbel"/>
              </a:rPr>
              <a:t>Click here to Add Test</a:t>
            </a:r>
            <a:endParaRPr b="1" sz="1100">
              <a:solidFill>
                <a:schemeClr val="dk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11566f64e07_0_32"/>
          <p:cNvSpPr txBox="1"/>
          <p:nvPr>
            <p:ph type="title"/>
          </p:nvPr>
        </p:nvSpPr>
        <p:spPr>
          <a:xfrm>
            <a:off x="252919" y="1123837"/>
            <a:ext cx="2947500" cy="4601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IN">
                <a:latin typeface="Calibri"/>
                <a:ea typeface="Calibri"/>
                <a:cs typeface="Calibri"/>
                <a:sym typeface="Calibri"/>
              </a:rPr>
              <a:t>Contents</a:t>
            </a:r>
            <a:endParaRPr>
              <a:latin typeface="Calibri"/>
              <a:ea typeface="Calibri"/>
              <a:cs typeface="Calibri"/>
              <a:sym typeface="Calibri"/>
            </a:endParaRPr>
          </a:p>
          <a:p>
            <a:pPr indent="0" lvl="0" marL="0" rtl="0" algn="l">
              <a:lnSpc>
                <a:spcPct val="90000"/>
              </a:lnSpc>
              <a:spcBef>
                <a:spcPts val="0"/>
              </a:spcBef>
              <a:spcAft>
                <a:spcPts val="0"/>
              </a:spcAft>
              <a:buClr>
                <a:srgbClr val="FFFFFF"/>
              </a:buClr>
              <a:buSzPts val="3600"/>
              <a:buFont typeface="Calibri"/>
              <a:buNone/>
            </a:pPr>
            <a:r>
              <a:rPr lang="en-IN">
                <a:latin typeface="Calibri"/>
                <a:ea typeface="Calibri"/>
                <a:cs typeface="Calibri"/>
                <a:sym typeface="Calibri"/>
              </a:rPr>
              <a:t>(Web version)</a:t>
            </a:r>
            <a:endParaRPr>
              <a:latin typeface="Calibri"/>
              <a:ea typeface="Calibri"/>
              <a:cs typeface="Calibri"/>
              <a:sym typeface="Calibri"/>
            </a:endParaRPr>
          </a:p>
        </p:txBody>
      </p:sp>
      <p:sp>
        <p:nvSpPr>
          <p:cNvPr id="299" name="Google Shape;299;g11566f64e07_0_32"/>
          <p:cNvSpPr txBox="1"/>
          <p:nvPr>
            <p:ph idx="1" type="body"/>
          </p:nvPr>
        </p:nvSpPr>
        <p:spPr>
          <a:xfrm>
            <a:off x="3867897" y="868675"/>
            <a:ext cx="7761900" cy="5120700"/>
          </a:xfrm>
          <a:prstGeom prst="rect">
            <a:avLst/>
          </a:prstGeom>
          <a:noFill/>
          <a:ln>
            <a:noFill/>
          </a:ln>
        </p:spPr>
        <p:txBody>
          <a:bodyPr anchorCtr="0" anchor="ctr" bIns="45700" lIns="91425" spcFirstLastPara="1" rIns="91425" wrap="square" tIns="45700">
            <a:normAutofit fontScale="92500" lnSpcReduction="10000"/>
          </a:bodyPr>
          <a:lstStyle/>
          <a:p>
            <a:pPr indent="-203199" lvl="0" marL="182880" rtl="0" algn="l">
              <a:lnSpc>
                <a:spcPct val="200000"/>
              </a:lnSpc>
              <a:spcBef>
                <a:spcPts val="0"/>
              </a:spcBef>
              <a:spcAft>
                <a:spcPts val="0"/>
              </a:spcAft>
              <a:buSzPct val="108108"/>
              <a:buChar char="●"/>
            </a:pPr>
            <a:r>
              <a:rPr lang="en-IN" sz="3200">
                <a:solidFill>
                  <a:schemeClr val="dk1"/>
                </a:solidFill>
              </a:rPr>
              <a:t>Overview of Diagnostic Phase 1 adoption</a:t>
            </a:r>
            <a:endParaRPr sz="3200">
              <a:solidFill>
                <a:schemeClr val="dk1"/>
              </a:solidFill>
            </a:endParaRPr>
          </a:p>
          <a:p>
            <a:pPr indent="-203200" lvl="0" marL="182880" rtl="0" algn="l">
              <a:lnSpc>
                <a:spcPct val="200000"/>
              </a:lnSpc>
              <a:spcBef>
                <a:spcPts val="0"/>
              </a:spcBef>
              <a:spcAft>
                <a:spcPts val="0"/>
              </a:spcAft>
              <a:buSzPct val="108108"/>
              <a:buChar char="●"/>
            </a:pPr>
            <a:r>
              <a:rPr lang="en-IN" sz="3200">
                <a:solidFill>
                  <a:schemeClr val="dk1"/>
                </a:solidFill>
              </a:rPr>
              <a:t>Demo of Diagnostic Phase 2 feature</a:t>
            </a:r>
            <a:endParaRPr sz="3200">
              <a:solidFill>
                <a:schemeClr val="dk1"/>
              </a:solidFill>
            </a:endParaRPr>
          </a:p>
          <a:p>
            <a:pPr indent="-203199" lvl="0" marL="182880" rtl="0" algn="l">
              <a:lnSpc>
                <a:spcPct val="200000"/>
              </a:lnSpc>
              <a:spcBef>
                <a:spcPts val="0"/>
              </a:spcBef>
              <a:spcAft>
                <a:spcPts val="0"/>
              </a:spcAft>
              <a:buSzPct val="108108"/>
              <a:buChar char="●"/>
            </a:pPr>
            <a:r>
              <a:rPr lang="en-IN" sz="3200">
                <a:solidFill>
                  <a:schemeClr val="dk1"/>
                </a:solidFill>
              </a:rPr>
              <a:t>Diagnostic Sample availability &amp; Turn-Around time Reports</a:t>
            </a:r>
            <a:endParaRPr sz="3200">
              <a:solidFill>
                <a:schemeClr val="dk1"/>
              </a:solidFill>
            </a:endParaRPr>
          </a:p>
          <a:p>
            <a:pPr indent="-203200" lvl="0" marL="182880" rtl="0" algn="l">
              <a:lnSpc>
                <a:spcPct val="200000"/>
              </a:lnSpc>
              <a:spcBef>
                <a:spcPts val="0"/>
              </a:spcBef>
              <a:spcAft>
                <a:spcPts val="0"/>
              </a:spcAft>
              <a:buSzPct val="108108"/>
              <a:buChar char="●"/>
            </a:pPr>
            <a:r>
              <a:rPr lang="en-IN" sz="3200">
                <a:solidFill>
                  <a:schemeClr val="dk1"/>
                </a:solidFill>
              </a:rPr>
              <a:t> </a:t>
            </a:r>
            <a:r>
              <a:rPr lang="en-IN" sz="3200">
                <a:solidFill>
                  <a:schemeClr val="dk1"/>
                </a:solidFill>
              </a:rPr>
              <a:t>Sample Tracking</a:t>
            </a:r>
            <a:endParaRPr sz="3200">
              <a:solidFill>
                <a:schemeClr val="dk1"/>
              </a:solidFill>
            </a:endParaRPr>
          </a:p>
          <a:p>
            <a:pPr indent="0" lvl="0" marL="457200" rtl="0" algn="l">
              <a:lnSpc>
                <a:spcPct val="200000"/>
              </a:lnSpc>
              <a:spcBef>
                <a:spcPts val="0"/>
              </a:spcBef>
              <a:spcAft>
                <a:spcPts val="0"/>
              </a:spcAft>
              <a:buNone/>
            </a:pPr>
            <a:r>
              <a:t/>
            </a:r>
            <a:endParaRPr sz="32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1"/>
          <p:cNvSpPr txBox="1"/>
          <p:nvPr>
            <p:ph type="title"/>
          </p:nvPr>
        </p:nvSpPr>
        <p:spPr>
          <a:xfrm>
            <a:off x="3867912" y="2211907"/>
            <a:ext cx="7315200" cy="325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IN">
                <a:latin typeface="Calibri"/>
                <a:ea typeface="Calibri"/>
                <a:cs typeface="Calibri"/>
                <a:sym typeface="Calibri"/>
              </a:rPr>
              <a:t>Sample Registration and Journey Tracking</a:t>
            </a:r>
            <a:endParaRPr>
              <a:latin typeface="Calibri"/>
              <a:ea typeface="Calibri"/>
              <a:cs typeface="Calibri"/>
              <a:sym typeface="Calibri"/>
            </a:endParaRPr>
          </a:p>
          <a:p>
            <a:pPr indent="0" lvl="0" marL="0" rtl="0" algn="l">
              <a:lnSpc>
                <a:spcPct val="90000"/>
              </a:lnSpc>
              <a:spcBef>
                <a:spcPts val="0"/>
              </a:spcBef>
              <a:spcAft>
                <a:spcPts val="0"/>
              </a:spcAft>
              <a:buClr>
                <a:srgbClr val="FFFFFF"/>
              </a:buClr>
              <a:buSzPts val="3600"/>
              <a:buFont typeface="Calibri"/>
              <a:buNone/>
            </a:pPr>
            <a:r>
              <a:t/>
            </a:r>
            <a:endParaRPr b="1" i="1" sz="2000"/>
          </a:p>
          <a:p>
            <a:pPr indent="0" lvl="0" marL="0" rtl="0" algn="l">
              <a:lnSpc>
                <a:spcPct val="90000"/>
              </a:lnSpc>
              <a:spcBef>
                <a:spcPts val="0"/>
              </a:spcBef>
              <a:spcAft>
                <a:spcPts val="0"/>
              </a:spcAft>
              <a:buClr>
                <a:srgbClr val="FFFFFF"/>
              </a:buClr>
              <a:buSzPts val="3600"/>
              <a:buFont typeface="Calibri"/>
              <a:buNone/>
            </a:pPr>
            <a:r>
              <a:t/>
            </a:r>
            <a:endParaRPr b="1" i="1" sz="2000"/>
          </a:p>
          <a:p>
            <a:pPr indent="0" lvl="0" marL="0" rtl="0" algn="l">
              <a:lnSpc>
                <a:spcPct val="90000"/>
              </a:lnSpc>
              <a:spcBef>
                <a:spcPts val="0"/>
              </a:spcBef>
              <a:spcAft>
                <a:spcPts val="0"/>
              </a:spcAft>
              <a:buClr>
                <a:srgbClr val="FFFFFF"/>
              </a:buClr>
              <a:buSzPts val="3600"/>
              <a:buFont typeface="Calibri"/>
              <a:buNone/>
            </a:pPr>
            <a:r>
              <a:t/>
            </a:r>
            <a:endParaRPr b="1" i="1"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2"/>
          <p:cNvSpPr txBox="1"/>
          <p:nvPr/>
        </p:nvSpPr>
        <p:spPr>
          <a:xfrm>
            <a:off x="2606722" y="-36070"/>
            <a:ext cx="9444252" cy="6975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1" i="0" lang="en-IN" sz="2400" u="none" cap="none" strike="noStrike">
                <a:solidFill>
                  <a:srgbClr val="FFFFFF"/>
                </a:solidFill>
                <a:latin typeface="Calibri"/>
                <a:ea typeface="Calibri"/>
                <a:cs typeface="Calibri"/>
                <a:sym typeface="Calibri"/>
              </a:rPr>
              <a:t>Overview of Sample Registration and Journey Tracking </a:t>
            </a:r>
            <a:endParaRPr b="1" i="0" sz="2400" u="none" cap="none" strike="noStrike">
              <a:solidFill>
                <a:srgbClr val="FFFFFF"/>
              </a:solidFill>
              <a:latin typeface="Calibri"/>
              <a:ea typeface="Calibri"/>
              <a:cs typeface="Calibri"/>
              <a:sym typeface="Calibri"/>
            </a:endParaRPr>
          </a:p>
        </p:txBody>
      </p:sp>
      <p:sp>
        <p:nvSpPr>
          <p:cNvPr id="485" name="Google Shape;485;p2"/>
          <p:cNvSpPr/>
          <p:nvPr/>
        </p:nvSpPr>
        <p:spPr>
          <a:xfrm>
            <a:off x="10954603" y="743004"/>
            <a:ext cx="1096371" cy="313275"/>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86" name="Google Shape;486;p2"/>
          <p:cNvSpPr txBox="1"/>
          <p:nvPr/>
        </p:nvSpPr>
        <p:spPr>
          <a:xfrm>
            <a:off x="346183" y="624211"/>
            <a:ext cx="11464200" cy="58200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5000"/>
              </a:lnSpc>
              <a:spcBef>
                <a:spcPts val="0"/>
              </a:spcBef>
              <a:spcAft>
                <a:spcPts val="0"/>
              </a:spcAft>
              <a:buClr>
                <a:srgbClr val="000000"/>
              </a:buClr>
              <a:buSzPts val="2400"/>
              <a:buFont typeface="Calibri"/>
              <a:buAutoNum type="arabicPeriod"/>
            </a:pPr>
            <a:r>
              <a:rPr b="0" i="0" lang="en-IN" sz="2400" u="none" cap="none" strike="noStrike">
                <a:solidFill>
                  <a:srgbClr val="000F46"/>
                </a:solidFill>
                <a:latin typeface="Calibri"/>
                <a:ea typeface="Calibri"/>
                <a:cs typeface="Calibri"/>
                <a:sym typeface="Calibri"/>
              </a:rPr>
              <a:t>For many Diagnostic Tests, the facility collecting sample is not the same facility where the tests are actually taking place. Previously, samples were not getting tracked within Nikshay, as a result, there were often delays with these samples, some samples getting lost or spoilt on the way as well</a:t>
            </a:r>
            <a:endParaRPr b="0" i="0" sz="2400" u="none" cap="none" strike="noStrike">
              <a:solidFill>
                <a:srgbClr val="000000"/>
              </a:solidFill>
              <a:latin typeface="Calibri"/>
              <a:ea typeface="Calibri"/>
              <a:cs typeface="Calibri"/>
              <a:sym typeface="Calibri"/>
            </a:endParaRPr>
          </a:p>
          <a:p>
            <a:pPr indent="-381000" lvl="0" marL="457200" marR="0" rtl="0" algn="l">
              <a:lnSpc>
                <a:spcPct val="115000"/>
              </a:lnSpc>
              <a:spcBef>
                <a:spcPts val="0"/>
              </a:spcBef>
              <a:spcAft>
                <a:spcPts val="0"/>
              </a:spcAft>
              <a:buClr>
                <a:srgbClr val="000000"/>
              </a:buClr>
              <a:buSzPts val="2400"/>
              <a:buFont typeface="Calibri"/>
              <a:buAutoNum type="arabicPeriod"/>
            </a:pPr>
            <a:r>
              <a:rPr b="0" i="0" lang="en-IN" sz="2400" u="none" cap="none" strike="noStrike">
                <a:solidFill>
                  <a:srgbClr val="000F46"/>
                </a:solidFill>
                <a:latin typeface="Calibri"/>
                <a:ea typeface="Calibri"/>
                <a:cs typeface="Calibri"/>
                <a:sym typeface="Calibri"/>
              </a:rPr>
              <a:t>To ensure that the Sample collected are tested appropriately and reaches its correct facility centre, Nikshay has introduced a new &amp; useful feature called  </a:t>
            </a:r>
            <a:r>
              <a:rPr b="1" i="0" lang="en-IN" sz="2400" u="none" cap="none" strike="noStrike">
                <a:solidFill>
                  <a:srgbClr val="000F46"/>
                </a:solidFill>
                <a:latin typeface="Calibri"/>
                <a:ea typeface="Calibri"/>
                <a:cs typeface="Calibri"/>
                <a:sym typeface="Calibri"/>
              </a:rPr>
              <a:t>Sample Tracking</a:t>
            </a:r>
            <a:r>
              <a:rPr b="0" i="0" lang="en-IN" sz="2400" u="none" cap="none" strike="noStrike">
                <a:solidFill>
                  <a:srgbClr val="000F46"/>
                </a:solidFill>
                <a:latin typeface="Calibri"/>
                <a:ea typeface="Calibri"/>
                <a:cs typeface="Calibri"/>
                <a:sym typeface="Calibri"/>
              </a:rPr>
              <a:t> (with/without QR Codes)</a:t>
            </a:r>
            <a:r>
              <a:rPr b="1" i="0" lang="en-IN" sz="2400" u="none" cap="none" strike="noStrike">
                <a:solidFill>
                  <a:srgbClr val="000F46"/>
                </a:solidFill>
                <a:latin typeface="Calibri"/>
                <a:ea typeface="Calibri"/>
                <a:cs typeface="Calibri"/>
                <a:sym typeface="Calibri"/>
              </a:rPr>
              <a:t>. </a:t>
            </a:r>
            <a:r>
              <a:rPr b="0" i="0" lang="en-IN" sz="2400" u="none" cap="none" strike="noStrike">
                <a:solidFill>
                  <a:srgbClr val="000F46"/>
                </a:solidFill>
                <a:latin typeface="Calibri"/>
                <a:ea typeface="Calibri"/>
                <a:cs typeface="Calibri"/>
                <a:sym typeface="Calibri"/>
              </a:rPr>
              <a:t> Through this feature the journey of a collected Sample shall be recorded in Nikshay vide Sample specific transactions. </a:t>
            </a:r>
            <a:endParaRPr b="0" i="0" sz="2400" u="none" cap="none" strike="noStrike">
              <a:solidFill>
                <a:srgbClr val="000000"/>
              </a:solidFill>
              <a:latin typeface="Calibri"/>
              <a:ea typeface="Calibri"/>
              <a:cs typeface="Calibri"/>
              <a:sym typeface="Calibri"/>
            </a:endParaRPr>
          </a:p>
          <a:p>
            <a:pPr indent="-381000" lvl="0" marL="457200" marR="0" rtl="0" algn="l">
              <a:lnSpc>
                <a:spcPct val="115000"/>
              </a:lnSpc>
              <a:spcBef>
                <a:spcPts val="0"/>
              </a:spcBef>
              <a:spcAft>
                <a:spcPts val="0"/>
              </a:spcAft>
              <a:buClr>
                <a:srgbClr val="000000"/>
              </a:buClr>
              <a:buSzPts val="2400"/>
              <a:buFont typeface="Calibri"/>
              <a:buAutoNum type="arabicPeriod"/>
            </a:pPr>
            <a:r>
              <a:rPr b="0" i="0" lang="en-IN" sz="2400" u="none" cap="none" strike="noStrike">
                <a:solidFill>
                  <a:srgbClr val="000F46"/>
                </a:solidFill>
                <a:latin typeface="Calibri"/>
                <a:ea typeface="Calibri"/>
                <a:cs typeface="Calibri"/>
                <a:sym typeface="Calibri"/>
              </a:rPr>
              <a:t>These new workflows are for those users who works on adding Samples and Tests related information in Nikshay, specifically for those Samples, which are collected and transported at different facilities for tests</a:t>
            </a:r>
            <a:endParaRPr b="0" i="0" sz="2400" u="none" cap="none" strike="noStrike">
              <a:solidFill>
                <a:srgbClr val="000000"/>
              </a:solidFill>
              <a:latin typeface="Calibri"/>
              <a:ea typeface="Calibri"/>
              <a:cs typeface="Calibri"/>
              <a:sym typeface="Calibri"/>
            </a:endParaRPr>
          </a:p>
          <a:p>
            <a:pPr indent="-381000" lvl="0" marL="457200" marR="0" rtl="0" algn="l">
              <a:lnSpc>
                <a:spcPct val="115000"/>
              </a:lnSpc>
              <a:spcBef>
                <a:spcPts val="0"/>
              </a:spcBef>
              <a:spcAft>
                <a:spcPts val="0"/>
              </a:spcAft>
              <a:buClr>
                <a:srgbClr val="000000"/>
              </a:buClr>
              <a:buSzPts val="2400"/>
              <a:buFont typeface="Calibri"/>
              <a:buAutoNum type="arabicPeriod"/>
            </a:pPr>
            <a:r>
              <a:rPr b="0" i="0" lang="en-IN" sz="2400" u="none" cap="none" strike="noStrike">
                <a:solidFill>
                  <a:srgbClr val="000F46"/>
                </a:solidFill>
                <a:latin typeface="Calibri"/>
                <a:ea typeface="Calibri"/>
                <a:cs typeface="Calibri"/>
                <a:sym typeface="Calibri"/>
              </a:rPr>
              <a:t>All samples that are collected and tested in the same facility need not perform these additional transactions, unless the Sample is to be rejected for any reason.</a:t>
            </a:r>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12"/>
          <p:cNvSpPr txBox="1"/>
          <p:nvPr/>
        </p:nvSpPr>
        <p:spPr>
          <a:xfrm>
            <a:off x="2606722" y="-36070"/>
            <a:ext cx="9444252" cy="6975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1" i="0" lang="en-IN" sz="2400" u="none" cap="none" strike="noStrike">
                <a:solidFill>
                  <a:srgbClr val="FFFFFF"/>
                </a:solidFill>
                <a:latin typeface="Calibri"/>
                <a:ea typeface="Calibri"/>
                <a:cs typeface="Calibri"/>
                <a:sym typeface="Calibri"/>
              </a:rPr>
              <a:t>Overview of Sample Registration and Journey Tracking </a:t>
            </a:r>
            <a:endParaRPr b="1" i="0" sz="2400" u="none" cap="none" strike="noStrike">
              <a:solidFill>
                <a:srgbClr val="FFFFFF"/>
              </a:solidFill>
              <a:latin typeface="Calibri"/>
              <a:ea typeface="Calibri"/>
              <a:cs typeface="Calibri"/>
              <a:sym typeface="Calibri"/>
            </a:endParaRPr>
          </a:p>
        </p:txBody>
      </p:sp>
      <p:sp>
        <p:nvSpPr>
          <p:cNvPr id="492" name="Google Shape;492;p12"/>
          <p:cNvSpPr/>
          <p:nvPr/>
        </p:nvSpPr>
        <p:spPr>
          <a:xfrm>
            <a:off x="10954603" y="743004"/>
            <a:ext cx="1096371" cy="313275"/>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93" name="Google Shape;493;p12"/>
          <p:cNvSpPr txBox="1"/>
          <p:nvPr/>
        </p:nvSpPr>
        <p:spPr>
          <a:xfrm>
            <a:off x="346183" y="865948"/>
            <a:ext cx="11464200" cy="5820000"/>
          </a:xfrm>
          <a:prstGeom prst="rect">
            <a:avLst/>
          </a:prstGeom>
          <a:noFill/>
          <a:ln>
            <a:noFill/>
          </a:ln>
        </p:spPr>
        <p:txBody>
          <a:bodyPr anchorCtr="0" anchor="t" bIns="45700" lIns="91425" spcFirstLastPara="1" rIns="91425" wrap="square" tIns="45700">
            <a:noAutofit/>
          </a:bodyPr>
          <a:lstStyle/>
          <a:p>
            <a:pPr indent="0" lvl="0" marL="76200" marR="0" rtl="0" algn="l">
              <a:lnSpc>
                <a:spcPct val="115000"/>
              </a:lnSpc>
              <a:spcBef>
                <a:spcPts val="0"/>
              </a:spcBef>
              <a:spcAft>
                <a:spcPts val="0"/>
              </a:spcAft>
              <a:buNone/>
            </a:pPr>
            <a:r>
              <a:rPr b="0" i="0" lang="en-IN" sz="2400" u="none" cap="none" strike="noStrike">
                <a:solidFill>
                  <a:srgbClr val="000F46"/>
                </a:solidFill>
                <a:latin typeface="Calibri"/>
                <a:ea typeface="Calibri"/>
                <a:cs typeface="Calibri"/>
                <a:sym typeface="Calibri"/>
              </a:rPr>
              <a:t>5. This feature would be available for users at District, TB Unit and PHI/Pvt. Health facility level</a:t>
            </a:r>
            <a:endParaRPr b="0" i="0" sz="2400" u="none" cap="none" strike="noStrike">
              <a:solidFill>
                <a:srgbClr val="000000"/>
              </a:solidFill>
              <a:latin typeface="Arial"/>
              <a:ea typeface="Arial"/>
              <a:cs typeface="Arial"/>
              <a:sym typeface="Arial"/>
            </a:endParaRPr>
          </a:p>
          <a:p>
            <a:pPr indent="0" lvl="0" marL="76200" marR="0" rtl="0" algn="l">
              <a:lnSpc>
                <a:spcPct val="115000"/>
              </a:lnSpc>
              <a:spcBef>
                <a:spcPts val="0"/>
              </a:spcBef>
              <a:spcAft>
                <a:spcPts val="0"/>
              </a:spcAft>
              <a:buNone/>
            </a:pPr>
            <a:r>
              <a:rPr b="0" i="0" lang="en-IN" sz="2400" u="none" cap="none" strike="noStrike">
                <a:solidFill>
                  <a:srgbClr val="000F46"/>
                </a:solidFill>
                <a:latin typeface="Calibri"/>
                <a:ea typeface="Calibri"/>
                <a:cs typeface="Calibri"/>
                <a:sym typeface="Calibri"/>
              </a:rPr>
              <a:t>6. All Samples that are getting tracked in Nikshay are being tracked through Sample IDs, hence Samples require to be registered in Nikshay while “Adding Test(s)”, Sample IDs are  auto-generated and how to get / view the Sample ID is detailed in the following slides.</a:t>
            </a:r>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13"/>
          <p:cNvSpPr txBox="1"/>
          <p:nvPr/>
        </p:nvSpPr>
        <p:spPr>
          <a:xfrm>
            <a:off x="2606722" y="-36070"/>
            <a:ext cx="9444252" cy="6975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1" i="0" lang="en-IN" sz="2400" u="none" cap="none" strike="noStrike">
                <a:solidFill>
                  <a:srgbClr val="FFFFFF"/>
                </a:solidFill>
                <a:latin typeface="Calibri"/>
                <a:ea typeface="Calibri"/>
                <a:cs typeface="Calibri"/>
                <a:sym typeface="Calibri"/>
              </a:rPr>
              <a:t>Overview of Sample tracking through QR Code Scanning </a:t>
            </a:r>
            <a:endParaRPr b="1" i="0" sz="2400" u="none" cap="none" strike="noStrike">
              <a:solidFill>
                <a:srgbClr val="FFFFFF"/>
              </a:solidFill>
              <a:latin typeface="Calibri"/>
              <a:ea typeface="Calibri"/>
              <a:cs typeface="Calibri"/>
              <a:sym typeface="Calibri"/>
            </a:endParaRPr>
          </a:p>
        </p:txBody>
      </p:sp>
      <p:sp>
        <p:nvSpPr>
          <p:cNvPr id="499" name="Google Shape;499;p13"/>
          <p:cNvSpPr/>
          <p:nvPr/>
        </p:nvSpPr>
        <p:spPr>
          <a:xfrm>
            <a:off x="10954603" y="743004"/>
            <a:ext cx="1096371" cy="313275"/>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00" name="Google Shape;500;p13"/>
          <p:cNvSpPr txBox="1"/>
          <p:nvPr/>
        </p:nvSpPr>
        <p:spPr>
          <a:xfrm>
            <a:off x="322808" y="770146"/>
            <a:ext cx="11464200" cy="5820000"/>
          </a:xfrm>
          <a:prstGeom prst="rect">
            <a:avLst/>
          </a:prstGeom>
          <a:noFill/>
          <a:ln>
            <a:noFill/>
          </a:ln>
        </p:spPr>
        <p:txBody>
          <a:bodyPr anchorCtr="0" anchor="t" bIns="45700" lIns="91425" spcFirstLastPara="1" rIns="91425" wrap="square" tIns="45700">
            <a:noAutofit/>
          </a:bodyPr>
          <a:lstStyle/>
          <a:p>
            <a:pPr indent="0" lvl="0" marL="76200" marR="0" rtl="0" algn="l">
              <a:lnSpc>
                <a:spcPct val="115000"/>
              </a:lnSpc>
              <a:spcBef>
                <a:spcPts val="0"/>
              </a:spcBef>
              <a:spcAft>
                <a:spcPts val="0"/>
              </a:spcAft>
              <a:buNone/>
            </a:pPr>
            <a:r>
              <a:rPr b="0" i="0" lang="en-IN" sz="2100" u="none" cap="none" strike="noStrike">
                <a:solidFill>
                  <a:srgbClr val="000F46"/>
                </a:solidFill>
                <a:latin typeface="Calibri"/>
                <a:ea typeface="Calibri"/>
                <a:cs typeface="Calibri"/>
                <a:sym typeface="Calibri"/>
              </a:rPr>
              <a:t>1. New Diagnostic module has the facility to scan the QR code as well. </a:t>
            </a:r>
            <a:r>
              <a:rPr b="1" i="0" lang="en-IN" sz="2100" u="none" cap="none" strike="noStrike">
                <a:solidFill>
                  <a:srgbClr val="000F46"/>
                </a:solidFill>
                <a:latin typeface="Calibri"/>
                <a:ea typeface="Calibri"/>
                <a:cs typeface="Calibri"/>
                <a:sym typeface="Calibri"/>
              </a:rPr>
              <a:t>STO, DTO and PPSA Logins </a:t>
            </a:r>
            <a:r>
              <a:rPr b="0" i="0" lang="en-IN" sz="2100" u="none" cap="none" strike="noStrike">
                <a:solidFill>
                  <a:srgbClr val="000F46"/>
                </a:solidFill>
                <a:latin typeface="Calibri"/>
                <a:ea typeface="Calibri"/>
                <a:cs typeface="Calibri"/>
                <a:sym typeface="Calibri"/>
              </a:rPr>
              <a:t>can generate the QR codes within Nikshay. </a:t>
            </a:r>
            <a:endParaRPr sz="2100">
              <a:solidFill>
                <a:srgbClr val="000F46"/>
              </a:solidFill>
              <a:latin typeface="Calibri"/>
              <a:ea typeface="Calibri"/>
              <a:cs typeface="Calibri"/>
              <a:sym typeface="Calibri"/>
            </a:endParaRPr>
          </a:p>
          <a:p>
            <a:pPr indent="0" lvl="0" marL="76200" marR="0" rtl="0" algn="l">
              <a:lnSpc>
                <a:spcPct val="115000"/>
              </a:lnSpc>
              <a:spcBef>
                <a:spcPts val="0"/>
              </a:spcBef>
              <a:spcAft>
                <a:spcPts val="0"/>
              </a:spcAft>
              <a:buNone/>
            </a:pPr>
            <a:r>
              <a:rPr lang="en-IN" sz="2100">
                <a:solidFill>
                  <a:srgbClr val="000F46"/>
                </a:solidFill>
                <a:latin typeface="Calibri"/>
                <a:ea typeface="Calibri"/>
                <a:cs typeface="Calibri"/>
                <a:sym typeface="Calibri"/>
              </a:rPr>
              <a:t>2</a:t>
            </a:r>
            <a:r>
              <a:rPr b="0" i="0" lang="en-IN" sz="2100" u="none" cap="none" strike="noStrike">
                <a:solidFill>
                  <a:srgbClr val="000F46"/>
                </a:solidFill>
                <a:latin typeface="Calibri"/>
                <a:ea typeface="Calibri"/>
                <a:cs typeface="Calibri"/>
                <a:sym typeface="Calibri"/>
              </a:rPr>
              <a:t>. Once the QR codes reached out to the field level i.e. at the sample collection / sample testing centres, then the QR stickers required to be installed / sticked to each of the sample collected. </a:t>
            </a:r>
            <a:endParaRPr/>
          </a:p>
          <a:p>
            <a:pPr indent="0" lvl="0" marL="76200" marR="0" rtl="0" algn="l">
              <a:lnSpc>
                <a:spcPct val="115000"/>
              </a:lnSpc>
              <a:spcBef>
                <a:spcPts val="0"/>
              </a:spcBef>
              <a:spcAft>
                <a:spcPts val="0"/>
              </a:spcAft>
              <a:buNone/>
            </a:pPr>
            <a:r>
              <a:rPr lang="en-IN" sz="2100">
                <a:solidFill>
                  <a:srgbClr val="000F46"/>
                </a:solidFill>
                <a:latin typeface="Calibri"/>
                <a:ea typeface="Calibri"/>
                <a:cs typeface="Calibri"/>
                <a:sym typeface="Calibri"/>
              </a:rPr>
              <a:t>3</a:t>
            </a:r>
            <a:r>
              <a:rPr b="0" i="0" lang="en-IN" sz="2100" u="none" cap="none" strike="noStrike">
                <a:solidFill>
                  <a:srgbClr val="000F46"/>
                </a:solidFill>
                <a:latin typeface="Calibri"/>
                <a:ea typeface="Calibri"/>
                <a:cs typeface="Calibri"/>
                <a:sym typeface="Calibri"/>
              </a:rPr>
              <a:t>. Once every sample got it’s QR stickers, then sample can be tracked with the help of QR codes instead of manual sample IDs. These QR codes / numbers can be added manually while Adding any tests in the web version of Nikshay, or can be scanned and get added with the Test details in the Nikshay - Mobile app version</a:t>
            </a:r>
            <a:endParaRPr/>
          </a:p>
          <a:p>
            <a:pPr indent="0" lvl="0" marL="76200" marR="0" rtl="0" algn="l">
              <a:lnSpc>
                <a:spcPct val="115000"/>
              </a:lnSpc>
              <a:spcBef>
                <a:spcPts val="0"/>
              </a:spcBef>
              <a:spcAft>
                <a:spcPts val="0"/>
              </a:spcAft>
              <a:buNone/>
            </a:pPr>
            <a:r>
              <a:rPr lang="en-IN" sz="2100">
                <a:solidFill>
                  <a:srgbClr val="000F46"/>
                </a:solidFill>
                <a:latin typeface="Calibri"/>
                <a:ea typeface="Calibri"/>
                <a:cs typeface="Calibri"/>
                <a:sym typeface="Calibri"/>
              </a:rPr>
              <a:t>4</a:t>
            </a:r>
            <a:r>
              <a:rPr b="0" i="0" lang="en-IN" sz="2100" u="none" cap="none" strike="noStrike">
                <a:solidFill>
                  <a:srgbClr val="000F46"/>
                </a:solidFill>
                <a:latin typeface="Calibri"/>
                <a:ea typeface="Calibri"/>
                <a:cs typeface="Calibri"/>
                <a:sym typeface="Calibri"/>
              </a:rPr>
              <a:t>. QR stickers, samples can be tracked and monitored with the help of Sample IDs as well, which also got generated within Nikshay and unique in nature. </a:t>
            </a:r>
            <a:endParaRPr/>
          </a:p>
          <a:p>
            <a:pPr indent="0" lvl="0" marL="76200" marR="0" rtl="0" algn="l">
              <a:lnSpc>
                <a:spcPct val="115000"/>
              </a:lnSpc>
              <a:spcBef>
                <a:spcPts val="0"/>
              </a:spcBef>
              <a:spcAft>
                <a:spcPts val="0"/>
              </a:spcAft>
              <a:buNone/>
            </a:pPr>
            <a:r>
              <a:t/>
            </a:r>
            <a:endParaRPr b="0" i="0" sz="2100" u="none" cap="none" strike="noStrike">
              <a:solidFill>
                <a:srgbClr val="000F46"/>
              </a:solidFill>
              <a:latin typeface="Calibri"/>
              <a:ea typeface="Calibri"/>
              <a:cs typeface="Calibri"/>
              <a:sym typeface="Calibri"/>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14"/>
          <p:cNvSpPr txBox="1"/>
          <p:nvPr/>
        </p:nvSpPr>
        <p:spPr>
          <a:xfrm>
            <a:off x="2606722" y="2632485"/>
            <a:ext cx="9444252" cy="6975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1" i="0" lang="en-IN" sz="2400" u="none" cap="none" strike="noStrike">
                <a:solidFill>
                  <a:schemeClr val="dk1"/>
                </a:solidFill>
                <a:latin typeface="Calibri"/>
                <a:ea typeface="Calibri"/>
                <a:cs typeface="Calibri"/>
                <a:sym typeface="Calibri"/>
              </a:rPr>
              <a:t>Process 1: Sample Tracking through QR Code scanning</a:t>
            </a:r>
            <a:endParaRPr b="1" i="0" sz="2400" u="none" cap="none" strike="noStrike">
              <a:solidFill>
                <a:schemeClr val="dk1"/>
              </a:solidFill>
              <a:latin typeface="Calibri"/>
              <a:ea typeface="Calibri"/>
              <a:cs typeface="Calibri"/>
              <a:sym typeface="Calibri"/>
            </a:endParaRPr>
          </a:p>
        </p:txBody>
      </p:sp>
      <p:sp>
        <p:nvSpPr>
          <p:cNvPr id="506" name="Google Shape;506;p14"/>
          <p:cNvSpPr/>
          <p:nvPr/>
        </p:nvSpPr>
        <p:spPr>
          <a:xfrm>
            <a:off x="10954603" y="743004"/>
            <a:ext cx="1096371" cy="313275"/>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id="511" name="Google Shape;511;p15"/>
          <p:cNvPicPr preferRelativeResize="0"/>
          <p:nvPr/>
        </p:nvPicPr>
        <p:blipFill rotWithShape="1">
          <a:blip r:embed="rId3">
            <a:alphaModFix/>
          </a:blip>
          <a:srcRect b="0" l="0" r="0" t="0"/>
          <a:stretch/>
        </p:blipFill>
        <p:spPr>
          <a:xfrm>
            <a:off x="426098" y="1340753"/>
            <a:ext cx="11395788" cy="2552246"/>
          </a:xfrm>
          <a:prstGeom prst="rect">
            <a:avLst/>
          </a:prstGeom>
          <a:noFill/>
          <a:ln>
            <a:noFill/>
          </a:ln>
        </p:spPr>
      </p:pic>
      <p:sp>
        <p:nvSpPr>
          <p:cNvPr id="512" name="Google Shape;512;p15"/>
          <p:cNvSpPr txBox="1"/>
          <p:nvPr/>
        </p:nvSpPr>
        <p:spPr>
          <a:xfrm>
            <a:off x="2653747" y="53268"/>
            <a:ext cx="94144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Diagnostic – QR Code Generation&gt;Generating QR Code Page</a:t>
            </a:r>
            <a:endParaRPr b="0" i="0" sz="1400" u="none" cap="none" strike="noStrike">
              <a:solidFill>
                <a:srgbClr val="000000"/>
              </a:solidFill>
              <a:latin typeface="Arial"/>
              <a:ea typeface="Arial"/>
              <a:cs typeface="Arial"/>
              <a:sym typeface="Arial"/>
            </a:endParaRPr>
          </a:p>
        </p:txBody>
      </p:sp>
      <p:sp>
        <p:nvSpPr>
          <p:cNvPr id="513" name="Google Shape;513;p15"/>
          <p:cNvSpPr txBox="1"/>
          <p:nvPr/>
        </p:nvSpPr>
        <p:spPr>
          <a:xfrm>
            <a:off x="466531" y="830421"/>
            <a:ext cx="9635483"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alibri"/>
                <a:ea typeface="Calibri"/>
                <a:cs typeface="Calibri"/>
                <a:sym typeface="Calibri"/>
              </a:rPr>
              <a:t>Step 1:  Go to Diagnostic&gt; Click on Generate QR Codes &gt; Put desired no. of Pages &gt; Enter Submit </a:t>
            </a:r>
            <a:endParaRPr b="1" i="0" sz="1800" u="none" cap="none" strike="noStrike">
              <a:solidFill>
                <a:srgbClr val="000000"/>
              </a:solidFill>
              <a:latin typeface="Calibri"/>
              <a:ea typeface="Calibri"/>
              <a:cs typeface="Calibri"/>
              <a:sym typeface="Calibri"/>
            </a:endParaRPr>
          </a:p>
        </p:txBody>
      </p:sp>
      <p:sp>
        <p:nvSpPr>
          <p:cNvPr id="514" name="Google Shape;514;p15"/>
          <p:cNvSpPr/>
          <p:nvPr/>
        </p:nvSpPr>
        <p:spPr>
          <a:xfrm>
            <a:off x="765038" y="3912699"/>
            <a:ext cx="3387084" cy="252376"/>
          </a:xfrm>
          <a:prstGeom prst="wedgeRectCallout">
            <a:avLst>
              <a:gd fmla="val -37954" name="adj1"/>
              <a:gd fmla="val -8236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400" u="none" cap="none" strike="noStrike">
                <a:solidFill>
                  <a:srgbClr val="000000"/>
                </a:solidFill>
                <a:latin typeface="Corbel"/>
                <a:ea typeface="Corbel"/>
                <a:cs typeface="Corbel"/>
                <a:sym typeface="Corbel"/>
              </a:rPr>
              <a:t>1. Diagnostic &gt; Click on Generate QR Codes</a:t>
            </a:r>
            <a:endParaRPr b="1" i="0" sz="1400" u="none" cap="none" strike="noStrike">
              <a:solidFill>
                <a:srgbClr val="000000"/>
              </a:solidFill>
              <a:latin typeface="Arial"/>
              <a:ea typeface="Arial"/>
              <a:cs typeface="Arial"/>
              <a:sym typeface="Arial"/>
            </a:endParaRPr>
          </a:p>
        </p:txBody>
      </p:sp>
      <p:sp>
        <p:nvSpPr>
          <p:cNvPr id="515" name="Google Shape;515;p15"/>
          <p:cNvSpPr/>
          <p:nvPr/>
        </p:nvSpPr>
        <p:spPr>
          <a:xfrm>
            <a:off x="4276453" y="2009261"/>
            <a:ext cx="3816513" cy="467819"/>
          </a:xfrm>
          <a:prstGeom prst="wedgeRectCallout">
            <a:avLst>
              <a:gd fmla="val -56819" name="adj1"/>
              <a:gd fmla="val 43357"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400" u="none" cap="none" strike="noStrike">
                <a:solidFill>
                  <a:srgbClr val="000000"/>
                </a:solidFill>
                <a:latin typeface="Corbel"/>
                <a:ea typeface="Corbel"/>
                <a:cs typeface="Corbel"/>
                <a:sym typeface="Corbel"/>
              </a:rPr>
              <a:t>2. Put desired no. of page, max. limit: 99 at one go; </a:t>
            </a:r>
            <a:endParaRPr/>
          </a:p>
          <a:p>
            <a:pPr indent="0" lvl="1" marL="88900" marR="0" rtl="0" algn="l">
              <a:lnSpc>
                <a:spcPct val="100000"/>
              </a:lnSpc>
              <a:spcBef>
                <a:spcPts val="0"/>
              </a:spcBef>
              <a:spcAft>
                <a:spcPts val="0"/>
              </a:spcAft>
              <a:buClr>
                <a:srgbClr val="0099FF"/>
              </a:buClr>
              <a:buSzPts val="770"/>
              <a:buFont typeface="Arial"/>
              <a:buNone/>
            </a:pPr>
            <a:r>
              <a:rPr b="0" i="0" lang="en-IN" sz="1400" u="none" cap="none" strike="noStrike">
                <a:solidFill>
                  <a:srgbClr val="000000"/>
                </a:solidFill>
                <a:latin typeface="Corbel"/>
                <a:ea typeface="Corbel"/>
                <a:cs typeface="Corbel"/>
                <a:sym typeface="Corbel"/>
              </a:rPr>
              <a:t>1 Page = 121 QR Stickers</a:t>
            </a:r>
            <a:endParaRPr b="0" i="0" sz="1400" u="none" cap="none" strike="noStrike">
              <a:solidFill>
                <a:srgbClr val="000000"/>
              </a:solidFill>
              <a:latin typeface="Arial"/>
              <a:ea typeface="Arial"/>
              <a:cs typeface="Arial"/>
              <a:sym typeface="Arial"/>
            </a:endParaRPr>
          </a:p>
        </p:txBody>
      </p:sp>
      <p:sp>
        <p:nvSpPr>
          <p:cNvPr id="516" name="Google Shape;516;p15"/>
          <p:cNvSpPr/>
          <p:nvPr/>
        </p:nvSpPr>
        <p:spPr>
          <a:xfrm>
            <a:off x="4795937" y="3050524"/>
            <a:ext cx="1763484" cy="252376"/>
          </a:xfrm>
          <a:prstGeom prst="wedgeRectCallout">
            <a:avLst>
              <a:gd fmla="val -34741" name="adj1"/>
              <a:gd fmla="val -11159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400" u="none" cap="none" strike="noStrike">
                <a:solidFill>
                  <a:srgbClr val="000000"/>
                </a:solidFill>
                <a:latin typeface="Corbel"/>
                <a:ea typeface="Corbel"/>
                <a:cs typeface="Corbel"/>
                <a:sym typeface="Corbel"/>
              </a:rPr>
              <a:t>3. Click on Submit</a:t>
            </a:r>
            <a:endParaRPr b="1" i="0" sz="1400" u="none" cap="none" strike="noStrike">
              <a:solidFill>
                <a:srgbClr val="000000"/>
              </a:solidFill>
              <a:latin typeface="Arial"/>
              <a:ea typeface="Arial"/>
              <a:cs typeface="Arial"/>
              <a:sym typeface="Arial"/>
            </a:endParaRPr>
          </a:p>
        </p:txBody>
      </p:sp>
      <p:pic>
        <p:nvPicPr>
          <p:cNvPr id="517" name="Google Shape;517;p15"/>
          <p:cNvPicPr preferRelativeResize="0"/>
          <p:nvPr/>
        </p:nvPicPr>
        <p:blipFill rotWithShape="1">
          <a:blip r:embed="rId4">
            <a:alphaModFix/>
          </a:blip>
          <a:srcRect b="0" l="0" r="0" t="0"/>
          <a:stretch/>
        </p:blipFill>
        <p:spPr>
          <a:xfrm>
            <a:off x="232393" y="4450801"/>
            <a:ext cx="2554524" cy="643713"/>
          </a:xfrm>
          <a:prstGeom prst="rect">
            <a:avLst/>
          </a:prstGeom>
          <a:noFill/>
          <a:ln>
            <a:noFill/>
          </a:ln>
        </p:spPr>
      </p:pic>
      <p:sp>
        <p:nvSpPr>
          <p:cNvPr id="518" name="Google Shape;518;p15"/>
          <p:cNvSpPr/>
          <p:nvPr/>
        </p:nvSpPr>
        <p:spPr>
          <a:xfrm>
            <a:off x="1026367" y="5190341"/>
            <a:ext cx="3853542" cy="467819"/>
          </a:xfrm>
          <a:prstGeom prst="wedgeRectCallout">
            <a:avLst>
              <a:gd fmla="val -22634" name="adj1"/>
              <a:gd fmla="val -7370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400" u="none" cap="none" strike="noStrike">
                <a:solidFill>
                  <a:srgbClr val="000000"/>
                </a:solidFill>
                <a:latin typeface="Corbel"/>
                <a:ea typeface="Corbel"/>
                <a:cs typeface="Corbel"/>
                <a:sym typeface="Corbel"/>
              </a:rPr>
              <a:t>4. Once submitted, QR codes generated in Nikshay and PDF link is updated for download / print</a:t>
            </a:r>
            <a:endParaRPr b="1" i="0" sz="1400" u="none" cap="none" strike="noStrike">
              <a:solidFill>
                <a:srgbClr val="000000"/>
              </a:solidFill>
              <a:latin typeface="Arial"/>
              <a:ea typeface="Arial"/>
              <a:cs typeface="Arial"/>
              <a:sym typeface="Arial"/>
            </a:endParaRPr>
          </a:p>
        </p:txBody>
      </p:sp>
      <p:sp>
        <p:nvSpPr>
          <p:cNvPr id="519" name="Google Shape;519;p15"/>
          <p:cNvSpPr/>
          <p:nvPr/>
        </p:nvSpPr>
        <p:spPr>
          <a:xfrm>
            <a:off x="8214633" y="3716151"/>
            <a:ext cx="3853542" cy="467819"/>
          </a:xfrm>
          <a:prstGeom prst="wedgeRectCallout">
            <a:avLst>
              <a:gd fmla="val 19980" name="adj1"/>
              <a:gd fmla="val -69715"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400" u="none" cap="none" strike="noStrike">
                <a:solidFill>
                  <a:srgbClr val="000000"/>
                </a:solidFill>
                <a:latin typeface="Corbel"/>
                <a:ea typeface="Corbel"/>
                <a:cs typeface="Corbel"/>
                <a:sym typeface="Corbel"/>
              </a:rPr>
              <a:t>5. Click on Download QR Codes for print /  saving the PDF version</a:t>
            </a:r>
            <a:endParaRPr b="1"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16"/>
          <p:cNvPicPr preferRelativeResize="0"/>
          <p:nvPr/>
        </p:nvPicPr>
        <p:blipFill rotWithShape="1">
          <a:blip r:embed="rId3">
            <a:alphaModFix/>
          </a:blip>
          <a:srcRect b="0" l="0" r="0" t="0"/>
          <a:stretch/>
        </p:blipFill>
        <p:spPr>
          <a:xfrm>
            <a:off x="6727271" y="1291127"/>
            <a:ext cx="3804810" cy="5212281"/>
          </a:xfrm>
          <a:prstGeom prst="rect">
            <a:avLst/>
          </a:prstGeom>
          <a:noFill/>
          <a:ln>
            <a:noFill/>
          </a:ln>
        </p:spPr>
      </p:pic>
      <p:pic>
        <p:nvPicPr>
          <p:cNvPr id="525" name="Google Shape;525;p16"/>
          <p:cNvPicPr preferRelativeResize="0"/>
          <p:nvPr/>
        </p:nvPicPr>
        <p:blipFill rotWithShape="1">
          <a:blip r:embed="rId4">
            <a:alphaModFix/>
          </a:blip>
          <a:srcRect b="0" l="0" r="0" t="0"/>
          <a:stretch/>
        </p:blipFill>
        <p:spPr>
          <a:xfrm>
            <a:off x="588735" y="1476711"/>
            <a:ext cx="3563387" cy="4924089"/>
          </a:xfrm>
          <a:prstGeom prst="rect">
            <a:avLst/>
          </a:prstGeom>
          <a:noFill/>
          <a:ln>
            <a:noFill/>
          </a:ln>
        </p:spPr>
      </p:pic>
      <p:sp>
        <p:nvSpPr>
          <p:cNvPr id="526" name="Google Shape;526;p16"/>
          <p:cNvSpPr txBox="1"/>
          <p:nvPr/>
        </p:nvSpPr>
        <p:spPr>
          <a:xfrm>
            <a:off x="2653747" y="53268"/>
            <a:ext cx="94144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Diagnostic – QR Code Generation&gt;Generating QR Code Page</a:t>
            </a:r>
            <a:endParaRPr b="0" i="0" sz="1400" u="none" cap="none" strike="noStrike">
              <a:solidFill>
                <a:srgbClr val="000000"/>
              </a:solidFill>
              <a:latin typeface="Arial"/>
              <a:ea typeface="Arial"/>
              <a:cs typeface="Arial"/>
              <a:sym typeface="Arial"/>
            </a:endParaRPr>
          </a:p>
        </p:txBody>
      </p:sp>
      <p:sp>
        <p:nvSpPr>
          <p:cNvPr id="527" name="Google Shape;527;p16"/>
          <p:cNvSpPr txBox="1"/>
          <p:nvPr/>
        </p:nvSpPr>
        <p:spPr>
          <a:xfrm>
            <a:off x="466531" y="830421"/>
            <a:ext cx="9635483"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alibri"/>
                <a:ea typeface="Calibri"/>
                <a:cs typeface="Calibri"/>
                <a:sym typeface="Calibri"/>
              </a:rPr>
              <a:t>Step 2:  Go to Diagnostic&gt; Click on Generate QR Codes &gt; Sample QR Code booklet in PDF version &gt; Click on Print to have physical version</a:t>
            </a:r>
            <a:endParaRPr b="1" i="0" sz="1800" u="none" cap="none" strike="noStrike">
              <a:solidFill>
                <a:srgbClr val="000000"/>
              </a:solidFill>
              <a:latin typeface="Calibri"/>
              <a:ea typeface="Calibri"/>
              <a:cs typeface="Calibri"/>
              <a:sym typeface="Calibri"/>
            </a:endParaRPr>
          </a:p>
        </p:txBody>
      </p:sp>
      <p:sp>
        <p:nvSpPr>
          <p:cNvPr id="528" name="Google Shape;528;p16"/>
          <p:cNvSpPr/>
          <p:nvPr/>
        </p:nvSpPr>
        <p:spPr>
          <a:xfrm>
            <a:off x="4275483" y="6400800"/>
            <a:ext cx="2861041" cy="252376"/>
          </a:xfrm>
          <a:prstGeom prst="wedgeRectCallout">
            <a:avLst>
              <a:gd fmla="val 34049" name="adj1"/>
              <a:gd fmla="val -12817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1" i="0" lang="en-IN" sz="1400" u="none" cap="none" strike="noStrike">
                <a:solidFill>
                  <a:srgbClr val="000000"/>
                </a:solidFill>
                <a:latin typeface="Corbel"/>
                <a:ea typeface="Corbel"/>
                <a:cs typeface="Corbel"/>
                <a:sym typeface="Corbel"/>
              </a:rPr>
              <a:t>Sample QR code Booklet (in PDF)</a:t>
            </a:r>
            <a:endParaRPr b="1"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g2bc9679f133_2_0"/>
          <p:cNvPicPr preferRelativeResize="0"/>
          <p:nvPr/>
        </p:nvPicPr>
        <p:blipFill rotWithShape="1">
          <a:blip r:embed="rId3">
            <a:alphaModFix/>
          </a:blip>
          <a:srcRect b="7927" l="0" r="5526" t="11264"/>
          <a:stretch/>
        </p:blipFill>
        <p:spPr>
          <a:xfrm>
            <a:off x="580293" y="1154276"/>
            <a:ext cx="10726614" cy="5158600"/>
          </a:xfrm>
          <a:prstGeom prst="rect">
            <a:avLst/>
          </a:prstGeom>
          <a:noFill/>
          <a:ln>
            <a:noFill/>
          </a:ln>
        </p:spPr>
      </p:pic>
      <p:sp>
        <p:nvSpPr>
          <p:cNvPr id="534" name="Google Shape;534;g2bc9679f133_2_0"/>
          <p:cNvSpPr/>
          <p:nvPr/>
        </p:nvSpPr>
        <p:spPr>
          <a:xfrm>
            <a:off x="580293" y="4309039"/>
            <a:ext cx="1793700" cy="298200"/>
          </a:xfrm>
          <a:prstGeom prst="wedgeRectCallout">
            <a:avLst>
              <a:gd fmla="val 16643" name="adj1"/>
              <a:gd fmla="val -37595"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t/>
            </a:r>
            <a:endParaRPr b="1" i="0" sz="1400" u="none" cap="none" strike="noStrike">
              <a:solidFill>
                <a:srgbClr val="000000"/>
              </a:solidFill>
              <a:latin typeface="Arial"/>
              <a:ea typeface="Arial"/>
              <a:cs typeface="Arial"/>
              <a:sym typeface="Arial"/>
            </a:endParaRPr>
          </a:p>
        </p:txBody>
      </p:sp>
      <p:sp>
        <p:nvSpPr>
          <p:cNvPr id="535" name="Google Shape;535;g2bc9679f133_2_0"/>
          <p:cNvSpPr txBox="1"/>
          <p:nvPr/>
        </p:nvSpPr>
        <p:spPr>
          <a:xfrm>
            <a:off x="2653747" y="53268"/>
            <a:ext cx="9414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Generate QR Code – District Login</a:t>
            </a:r>
            <a:endParaRPr b="0" i="0" sz="19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g2bc9679f133_2_6"/>
          <p:cNvPicPr preferRelativeResize="0"/>
          <p:nvPr/>
        </p:nvPicPr>
        <p:blipFill rotWithShape="1">
          <a:blip r:embed="rId3">
            <a:alphaModFix/>
          </a:blip>
          <a:srcRect b="6649" l="0" r="2353" t="11262"/>
          <a:stretch/>
        </p:blipFill>
        <p:spPr>
          <a:xfrm>
            <a:off x="451338" y="1099805"/>
            <a:ext cx="11289324" cy="5336164"/>
          </a:xfrm>
          <a:prstGeom prst="rect">
            <a:avLst/>
          </a:prstGeom>
          <a:noFill/>
          <a:ln>
            <a:noFill/>
          </a:ln>
        </p:spPr>
      </p:pic>
      <p:sp>
        <p:nvSpPr>
          <p:cNvPr id="541" name="Google Shape;541;g2bc9679f133_2_6"/>
          <p:cNvSpPr/>
          <p:nvPr/>
        </p:nvSpPr>
        <p:spPr>
          <a:xfrm>
            <a:off x="580293" y="4309039"/>
            <a:ext cx="1793700" cy="298200"/>
          </a:xfrm>
          <a:prstGeom prst="wedgeRectCallout">
            <a:avLst>
              <a:gd fmla="val 16643" name="adj1"/>
              <a:gd fmla="val -37595"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770"/>
              <a:buFont typeface="Arial"/>
              <a:buNone/>
            </a:pPr>
            <a:r>
              <a:t/>
            </a:r>
            <a:endParaRPr b="1" i="0" sz="1400" u="none" cap="none" strike="noStrike">
              <a:solidFill>
                <a:srgbClr val="000000"/>
              </a:solidFill>
              <a:latin typeface="Arial"/>
              <a:ea typeface="Arial"/>
              <a:cs typeface="Arial"/>
              <a:sym typeface="Arial"/>
            </a:endParaRPr>
          </a:p>
        </p:txBody>
      </p:sp>
      <p:sp>
        <p:nvSpPr>
          <p:cNvPr id="542" name="Google Shape;542;g2bc9679f133_2_6"/>
          <p:cNvSpPr txBox="1"/>
          <p:nvPr/>
        </p:nvSpPr>
        <p:spPr>
          <a:xfrm>
            <a:off x="2653747" y="53268"/>
            <a:ext cx="9414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Generate QR Code – PPSA Login</a:t>
            </a:r>
            <a:endParaRPr b="0" i="0" sz="19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18"/>
          <p:cNvSpPr txBox="1"/>
          <p:nvPr/>
        </p:nvSpPr>
        <p:spPr>
          <a:xfrm>
            <a:off x="2653747" y="53268"/>
            <a:ext cx="9414428" cy="4308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200" u="none" cap="none" strike="noStrike">
                <a:solidFill>
                  <a:srgbClr val="FFFFFF"/>
                </a:solidFill>
                <a:latin typeface="Corbel"/>
                <a:ea typeface="Corbel"/>
                <a:cs typeface="Corbel"/>
                <a:sym typeface="Corbel"/>
              </a:rPr>
              <a:t>Diagnostic – QR Code Incorporation for New Test &gt;Enter / Scan the QR code </a:t>
            </a:r>
            <a:endParaRPr b="0" i="0" sz="2200" u="none" cap="none" strike="noStrike">
              <a:solidFill>
                <a:srgbClr val="000000"/>
              </a:solidFill>
              <a:latin typeface="Arial"/>
              <a:ea typeface="Arial"/>
              <a:cs typeface="Arial"/>
              <a:sym typeface="Arial"/>
            </a:endParaRPr>
          </a:p>
        </p:txBody>
      </p:sp>
      <p:pic>
        <p:nvPicPr>
          <p:cNvPr id="548" name="Google Shape;548;p18"/>
          <p:cNvPicPr preferRelativeResize="0"/>
          <p:nvPr/>
        </p:nvPicPr>
        <p:blipFill rotWithShape="1">
          <a:blip r:embed="rId3">
            <a:alphaModFix/>
          </a:blip>
          <a:srcRect b="0" l="0" r="0" t="0"/>
          <a:stretch/>
        </p:blipFill>
        <p:spPr>
          <a:xfrm>
            <a:off x="245020" y="1103586"/>
            <a:ext cx="11692260" cy="4902402"/>
          </a:xfrm>
          <a:prstGeom prst="rect">
            <a:avLst/>
          </a:prstGeom>
          <a:noFill/>
          <a:ln>
            <a:noFill/>
          </a:ln>
        </p:spPr>
      </p:pic>
      <p:sp>
        <p:nvSpPr>
          <p:cNvPr id="549" name="Google Shape;549;p18"/>
          <p:cNvSpPr txBox="1"/>
          <p:nvPr/>
        </p:nvSpPr>
        <p:spPr>
          <a:xfrm>
            <a:off x="466531" y="734295"/>
            <a:ext cx="11470749"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alibri"/>
                <a:ea typeface="Calibri"/>
                <a:cs typeface="Calibri"/>
                <a:sym typeface="Calibri"/>
              </a:rPr>
              <a:t>Add New Test for Selected Patients&gt; Add QR Code Number for Web Version and can be scanned in App version</a:t>
            </a:r>
            <a:endParaRPr b="1" i="0" sz="1800" u="none" cap="none" strike="noStrike">
              <a:solidFill>
                <a:srgbClr val="000000"/>
              </a:solidFill>
              <a:latin typeface="Calibri"/>
              <a:ea typeface="Calibri"/>
              <a:cs typeface="Calibri"/>
              <a:sym typeface="Calibri"/>
            </a:endParaRPr>
          </a:p>
        </p:txBody>
      </p:sp>
      <p:sp>
        <p:nvSpPr>
          <p:cNvPr id="550" name="Google Shape;550;p18"/>
          <p:cNvSpPr/>
          <p:nvPr/>
        </p:nvSpPr>
        <p:spPr>
          <a:xfrm>
            <a:off x="3888828" y="4204135"/>
            <a:ext cx="3468400" cy="1545037"/>
          </a:xfrm>
          <a:prstGeom prst="wedgeRectCallout">
            <a:avLst>
              <a:gd fmla="val 18470" name="adj1"/>
              <a:gd fmla="val -64080"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None/>
            </a:pPr>
            <a:r>
              <a:rPr b="1" i="0" lang="en-IN" sz="1400" u="none" cap="none" strike="noStrike">
                <a:solidFill>
                  <a:srgbClr val="000000"/>
                </a:solidFill>
                <a:latin typeface="Corbel"/>
                <a:ea typeface="Corbel"/>
                <a:cs typeface="Corbel"/>
                <a:sym typeface="Corbel"/>
              </a:rPr>
              <a:t>1: </a:t>
            </a:r>
            <a:endParaRPr/>
          </a:p>
          <a:p>
            <a:pPr indent="-342900" lvl="1" marL="431800" marR="0" rtl="0" algn="l">
              <a:lnSpc>
                <a:spcPct val="100000"/>
              </a:lnSpc>
              <a:spcBef>
                <a:spcPts val="0"/>
              </a:spcBef>
              <a:spcAft>
                <a:spcPts val="0"/>
              </a:spcAft>
              <a:buClr>
                <a:srgbClr val="0099FF"/>
              </a:buClr>
              <a:buSzPts val="770"/>
              <a:buFont typeface="Arial"/>
              <a:buAutoNum type="alphaLcPeriod"/>
            </a:pPr>
            <a:r>
              <a:rPr b="1" i="0" lang="en-IN" sz="1400" u="none" cap="none" strike="noStrike">
                <a:solidFill>
                  <a:srgbClr val="000000"/>
                </a:solidFill>
                <a:latin typeface="Corbel"/>
                <a:ea typeface="Corbel"/>
                <a:cs typeface="Corbel"/>
                <a:sym typeface="Corbel"/>
              </a:rPr>
              <a:t>Enter the Sample’s respective QR Number if using Nikshay Web Version and Scanner is not available</a:t>
            </a:r>
            <a:endParaRPr/>
          </a:p>
          <a:p>
            <a:pPr indent="-342900" lvl="1" marL="431800" marR="0" rtl="0" algn="l">
              <a:lnSpc>
                <a:spcPct val="100000"/>
              </a:lnSpc>
              <a:spcBef>
                <a:spcPts val="0"/>
              </a:spcBef>
              <a:spcAft>
                <a:spcPts val="0"/>
              </a:spcAft>
              <a:buClr>
                <a:srgbClr val="0099FF"/>
              </a:buClr>
              <a:buSzPts val="770"/>
              <a:buFont typeface="Arial"/>
              <a:buAutoNum type="alphaLcPeriod"/>
            </a:pPr>
            <a:r>
              <a:rPr b="1" i="0" lang="en-IN" sz="1400" u="none" cap="none" strike="noStrike">
                <a:solidFill>
                  <a:srgbClr val="000000"/>
                </a:solidFill>
                <a:latin typeface="Corbel"/>
                <a:ea typeface="Corbel"/>
                <a:cs typeface="Corbel"/>
                <a:sym typeface="Corbel"/>
              </a:rPr>
              <a:t>Scan the QR Code on Sample if using App version or Scanner available with the Facility</a:t>
            </a:r>
            <a:endParaRPr b="1" i="0" sz="1400" u="none" cap="none" strike="noStrike">
              <a:solidFill>
                <a:srgbClr val="000000"/>
              </a:solidFill>
              <a:latin typeface="Arial"/>
              <a:ea typeface="Arial"/>
              <a:cs typeface="Arial"/>
              <a:sym typeface="Arial"/>
            </a:endParaRPr>
          </a:p>
        </p:txBody>
      </p:sp>
      <p:sp>
        <p:nvSpPr>
          <p:cNvPr id="551" name="Google Shape;551;p18"/>
          <p:cNvSpPr/>
          <p:nvPr/>
        </p:nvSpPr>
        <p:spPr>
          <a:xfrm>
            <a:off x="8397740" y="4860804"/>
            <a:ext cx="2617076" cy="683263"/>
          </a:xfrm>
          <a:prstGeom prst="wedgeRectCallout">
            <a:avLst>
              <a:gd fmla="val -16927" name="adj1"/>
              <a:gd fmla="val -67356"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1" i="0" lang="en-IN" sz="1400" u="none" cap="none" strike="noStrike">
                <a:solidFill>
                  <a:srgbClr val="000000"/>
                </a:solidFill>
                <a:latin typeface="Corbel"/>
                <a:ea typeface="Corbel"/>
                <a:cs typeface="Corbel"/>
                <a:sym typeface="Corbel"/>
              </a:rPr>
              <a:t>Once QR Number is entered / Scanned QR Code is generated and tagged with the Test </a:t>
            </a:r>
            <a:endParaRPr b="1" i="0" sz="1400" u="none" cap="none" strike="noStrike">
              <a:solidFill>
                <a:srgbClr val="000000"/>
              </a:solidFill>
              <a:latin typeface="Arial"/>
              <a:ea typeface="Arial"/>
              <a:cs typeface="Arial"/>
              <a:sym typeface="Arial"/>
            </a:endParaRPr>
          </a:p>
        </p:txBody>
      </p:sp>
      <p:sp>
        <p:nvSpPr>
          <p:cNvPr id="552" name="Google Shape;552;p18"/>
          <p:cNvSpPr/>
          <p:nvPr/>
        </p:nvSpPr>
        <p:spPr>
          <a:xfrm>
            <a:off x="10213581" y="6190593"/>
            <a:ext cx="1694612" cy="252376"/>
          </a:xfrm>
          <a:prstGeom prst="wedgeRectCallout">
            <a:avLst>
              <a:gd fmla="val 3153" name="adj1"/>
              <a:gd fmla="val -12817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1" i="0" lang="en-IN" sz="1400" u="none" cap="none" strike="noStrike">
                <a:solidFill>
                  <a:srgbClr val="000000"/>
                </a:solidFill>
                <a:latin typeface="Corbel"/>
                <a:ea typeface="Corbel"/>
                <a:cs typeface="Corbel"/>
                <a:sym typeface="Corbel"/>
              </a:rPr>
              <a:t>2. Click on Submit</a:t>
            </a:r>
            <a:endParaRPr b="1"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11566f64e07_0_38"/>
          <p:cNvSpPr txBox="1"/>
          <p:nvPr/>
        </p:nvSpPr>
        <p:spPr>
          <a:xfrm>
            <a:off x="2606722" y="0"/>
            <a:ext cx="9444300" cy="697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0" i="0" lang="en-IN" sz="3200" u="none" cap="none" strike="noStrike">
                <a:solidFill>
                  <a:srgbClr val="FFFFFF"/>
                </a:solidFill>
                <a:latin typeface="Calibri"/>
                <a:ea typeface="Calibri"/>
                <a:cs typeface="Calibri"/>
                <a:sym typeface="Calibri"/>
              </a:rPr>
              <a:t>Diagnostic Module Phase 2 adoption</a:t>
            </a:r>
            <a:endParaRPr b="0" i="0" sz="3200" u="none" cap="none" strike="noStrike">
              <a:solidFill>
                <a:srgbClr val="FFFFFF"/>
              </a:solidFill>
              <a:latin typeface="Calibri"/>
              <a:ea typeface="Calibri"/>
              <a:cs typeface="Calibri"/>
              <a:sym typeface="Calibri"/>
            </a:endParaRPr>
          </a:p>
        </p:txBody>
      </p:sp>
      <p:sp>
        <p:nvSpPr>
          <p:cNvPr id="305" name="Google Shape;305;g11566f64e07_0_38"/>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06" name="Google Shape;306;g11566f64e07_0_38"/>
          <p:cNvSpPr txBox="1"/>
          <p:nvPr/>
        </p:nvSpPr>
        <p:spPr>
          <a:xfrm>
            <a:off x="346183" y="873607"/>
            <a:ext cx="11464200" cy="5121300"/>
          </a:xfrm>
          <a:prstGeom prst="rect">
            <a:avLst/>
          </a:prstGeom>
          <a:noFill/>
          <a:ln>
            <a:noFill/>
          </a:ln>
        </p:spPr>
        <p:txBody>
          <a:bodyPr anchorCtr="0" anchor="t" bIns="45700" lIns="91425" spcFirstLastPara="1" rIns="91425" wrap="square" tIns="45700">
            <a:noAutofit/>
          </a:bodyPr>
          <a:lstStyle/>
          <a:p>
            <a:pPr indent="-390525" lvl="0" marL="457200" marR="0" rtl="0" algn="just">
              <a:lnSpc>
                <a:spcPct val="115000"/>
              </a:lnSpc>
              <a:spcBef>
                <a:spcPts val="0"/>
              </a:spcBef>
              <a:spcAft>
                <a:spcPts val="0"/>
              </a:spcAft>
              <a:buClr>
                <a:schemeClr val="dk1"/>
              </a:buClr>
              <a:buSzPts val="2550"/>
              <a:buFont typeface="Roboto"/>
              <a:buAutoNum type="arabicPeriod"/>
            </a:pPr>
            <a:r>
              <a:rPr b="0" i="0" lang="en-IN" sz="2550" u="none" cap="none" strike="noStrike">
                <a:solidFill>
                  <a:schemeClr val="dk1"/>
                </a:solidFill>
                <a:latin typeface="Roboto"/>
                <a:ea typeface="Roboto"/>
                <a:cs typeface="Roboto"/>
                <a:sym typeface="Roboto"/>
              </a:rPr>
              <a:t>New User-friendly Diagnostics Module with additional test types and new final interpretation values.</a:t>
            </a:r>
            <a:endParaRPr b="0" i="0" sz="2550" u="none" cap="none" strike="noStrike">
              <a:solidFill>
                <a:schemeClr val="dk1"/>
              </a:solidFill>
              <a:latin typeface="Roboto"/>
              <a:ea typeface="Roboto"/>
              <a:cs typeface="Roboto"/>
              <a:sym typeface="Roboto"/>
            </a:endParaRPr>
          </a:p>
          <a:p>
            <a:pPr indent="-390525" lvl="0" marL="457200" marR="0" rtl="0" algn="just">
              <a:lnSpc>
                <a:spcPct val="115000"/>
              </a:lnSpc>
              <a:spcBef>
                <a:spcPts val="0"/>
              </a:spcBef>
              <a:spcAft>
                <a:spcPts val="0"/>
              </a:spcAft>
              <a:buClr>
                <a:schemeClr val="dk1"/>
              </a:buClr>
              <a:buSzPts val="2550"/>
              <a:buFont typeface="Roboto"/>
              <a:buAutoNum type="arabicPeriod"/>
            </a:pPr>
            <a:r>
              <a:rPr b="0" i="0" lang="en-IN" sz="2550" u="none" cap="none" strike="noStrike">
                <a:solidFill>
                  <a:schemeClr val="dk1"/>
                </a:solidFill>
                <a:latin typeface="Roboto"/>
                <a:ea typeface="Roboto"/>
                <a:cs typeface="Roboto"/>
                <a:sym typeface="Roboto"/>
              </a:rPr>
              <a:t>Sample Information System - Addition of a new Sample Registration process, capturing extensive Sample related details - both programmatic and operational.</a:t>
            </a:r>
            <a:endParaRPr b="0" i="0" sz="2550" u="none" cap="none" strike="noStrike">
              <a:solidFill>
                <a:schemeClr val="dk1"/>
              </a:solidFill>
              <a:latin typeface="Roboto"/>
              <a:ea typeface="Roboto"/>
              <a:cs typeface="Roboto"/>
              <a:sym typeface="Roboto"/>
            </a:endParaRPr>
          </a:p>
          <a:p>
            <a:pPr indent="-390525" lvl="0" marL="457200" marR="0" rtl="0" algn="just">
              <a:lnSpc>
                <a:spcPct val="115000"/>
              </a:lnSpc>
              <a:spcBef>
                <a:spcPts val="0"/>
              </a:spcBef>
              <a:spcAft>
                <a:spcPts val="0"/>
              </a:spcAft>
              <a:buClr>
                <a:schemeClr val="dk1"/>
              </a:buClr>
              <a:buSzPts val="2550"/>
              <a:buFont typeface="Roboto"/>
              <a:buAutoNum type="arabicPeriod"/>
            </a:pPr>
            <a:r>
              <a:rPr b="0" i="0" lang="en-IN" sz="2550" u="none" cap="none" strike="noStrike">
                <a:solidFill>
                  <a:schemeClr val="dk1"/>
                </a:solidFill>
                <a:latin typeface="Roboto"/>
                <a:ea typeface="Roboto"/>
                <a:cs typeface="Roboto"/>
                <a:sym typeface="Roboto"/>
              </a:rPr>
              <a:t>MyTest and Workbench view - Enhancing user experience by creating simpler workflows to update tests. Now this feature is made available with the DTO level users,  to have a comprehensive and transparent view of the patients’ status as well as the Samples’ journey and current status</a:t>
            </a:r>
            <a:endParaRPr b="0" i="0" sz="2550" u="none" cap="none" strike="noStrike">
              <a:solidFill>
                <a:schemeClr val="dk1"/>
              </a:solidFill>
              <a:latin typeface="Roboto"/>
              <a:ea typeface="Roboto"/>
              <a:cs typeface="Roboto"/>
              <a:sym typeface="Roboto"/>
            </a:endParaRPr>
          </a:p>
          <a:p>
            <a:pPr indent="-390525" lvl="0" marL="457200" marR="0" rtl="0" algn="just">
              <a:lnSpc>
                <a:spcPct val="115000"/>
              </a:lnSpc>
              <a:spcBef>
                <a:spcPts val="0"/>
              </a:spcBef>
              <a:spcAft>
                <a:spcPts val="0"/>
              </a:spcAft>
              <a:buClr>
                <a:schemeClr val="dk1"/>
              </a:buClr>
              <a:buSzPts val="2550"/>
              <a:buFont typeface="Roboto"/>
              <a:buAutoNum type="arabicPeriod"/>
            </a:pPr>
            <a:r>
              <a:rPr b="0" i="0" lang="en-IN" sz="2550" u="none" cap="none" strike="noStrike">
                <a:solidFill>
                  <a:schemeClr val="dk1"/>
                </a:solidFill>
                <a:latin typeface="Roboto"/>
                <a:ea typeface="Roboto"/>
                <a:cs typeface="Roboto"/>
                <a:sym typeface="Roboto"/>
              </a:rPr>
              <a:t>Integration of the Lab Information Management System (LIMS) system with the new Diagnostics Module in Nikshay</a:t>
            </a:r>
            <a:endParaRPr b="0" i="0" sz="2550" u="none" cap="none" strike="noStrike">
              <a:solidFill>
                <a:schemeClr val="dk1"/>
              </a:solidFill>
              <a:latin typeface="Roboto"/>
              <a:ea typeface="Roboto"/>
              <a:cs typeface="Roboto"/>
              <a:sym typeface="Roboto"/>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p19"/>
          <p:cNvPicPr preferRelativeResize="0"/>
          <p:nvPr/>
        </p:nvPicPr>
        <p:blipFill rotWithShape="1">
          <a:blip r:embed="rId3">
            <a:alphaModFix/>
          </a:blip>
          <a:srcRect b="0" l="0" r="0" t="0"/>
          <a:stretch/>
        </p:blipFill>
        <p:spPr>
          <a:xfrm>
            <a:off x="309577" y="1518751"/>
            <a:ext cx="11572845" cy="4889828"/>
          </a:xfrm>
          <a:prstGeom prst="rect">
            <a:avLst/>
          </a:prstGeom>
          <a:noFill/>
          <a:ln>
            <a:noFill/>
          </a:ln>
        </p:spPr>
      </p:pic>
      <p:sp>
        <p:nvSpPr>
          <p:cNvPr id="558" name="Google Shape;558;p19"/>
          <p:cNvSpPr txBox="1"/>
          <p:nvPr/>
        </p:nvSpPr>
        <p:spPr>
          <a:xfrm>
            <a:off x="2653747" y="53268"/>
            <a:ext cx="94144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Diagnostic – QR Code as a Sample Identifier (in Web) &gt; Search Sample </a:t>
            </a:r>
            <a:endParaRPr b="0" i="0" sz="1400" u="none" cap="none" strike="noStrike">
              <a:solidFill>
                <a:srgbClr val="000000"/>
              </a:solidFill>
              <a:latin typeface="Arial"/>
              <a:ea typeface="Arial"/>
              <a:cs typeface="Arial"/>
              <a:sym typeface="Arial"/>
            </a:endParaRPr>
          </a:p>
        </p:txBody>
      </p:sp>
      <p:sp>
        <p:nvSpPr>
          <p:cNvPr id="559" name="Google Shape;559;p19"/>
          <p:cNvSpPr txBox="1"/>
          <p:nvPr/>
        </p:nvSpPr>
        <p:spPr>
          <a:xfrm>
            <a:off x="466531" y="830421"/>
            <a:ext cx="9635483"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alibri"/>
                <a:ea typeface="Calibri"/>
                <a:cs typeface="Calibri"/>
                <a:sym typeface="Calibri"/>
              </a:rPr>
              <a:t>Go to Diagnostic&gt; Click on Search Sample&gt; Search with QR Code for an Existing Test</a:t>
            </a:r>
            <a:endParaRPr b="1" i="0" sz="1800" u="none" cap="none" strike="noStrike">
              <a:solidFill>
                <a:srgbClr val="000000"/>
              </a:solidFill>
              <a:latin typeface="Calibri"/>
              <a:ea typeface="Calibri"/>
              <a:cs typeface="Calibri"/>
              <a:sym typeface="Calibri"/>
            </a:endParaRPr>
          </a:p>
        </p:txBody>
      </p:sp>
      <p:sp>
        <p:nvSpPr>
          <p:cNvPr id="560" name="Google Shape;560;p19"/>
          <p:cNvSpPr/>
          <p:nvPr/>
        </p:nvSpPr>
        <p:spPr>
          <a:xfrm>
            <a:off x="3613331" y="2228153"/>
            <a:ext cx="3376048" cy="252376"/>
          </a:xfrm>
          <a:prstGeom prst="wedgeRectCallout">
            <a:avLst>
              <a:gd fmla="val -15912" name="adj1"/>
              <a:gd fmla="val 9254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1" i="0" lang="en-IN" sz="1400" u="none" cap="none" strike="noStrike">
                <a:solidFill>
                  <a:srgbClr val="000000"/>
                </a:solidFill>
                <a:latin typeface="Corbel"/>
                <a:ea typeface="Corbel"/>
                <a:cs typeface="Corbel"/>
                <a:sym typeface="Corbel"/>
              </a:rPr>
              <a:t>1. Click here&gt; to Search with QR Code</a:t>
            </a:r>
            <a:endParaRPr b="1" i="0" sz="1400" u="none" cap="none" strike="noStrike">
              <a:solidFill>
                <a:srgbClr val="000000"/>
              </a:solidFill>
              <a:latin typeface="Arial"/>
              <a:ea typeface="Arial"/>
              <a:cs typeface="Arial"/>
              <a:sym typeface="Arial"/>
            </a:endParaRPr>
          </a:p>
        </p:txBody>
      </p:sp>
      <p:sp>
        <p:nvSpPr>
          <p:cNvPr id="561" name="Google Shape;561;p19"/>
          <p:cNvSpPr/>
          <p:nvPr/>
        </p:nvSpPr>
        <p:spPr>
          <a:xfrm>
            <a:off x="3030008" y="3463118"/>
            <a:ext cx="4348252" cy="252376"/>
          </a:xfrm>
          <a:prstGeom prst="wedgeRectCallout">
            <a:avLst>
              <a:gd fmla="val -22761" name="adj1"/>
              <a:gd fmla="val -136503"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1" i="0" lang="en-IN" sz="1400" u="none" cap="none" strike="noStrike">
                <a:solidFill>
                  <a:srgbClr val="000000"/>
                </a:solidFill>
                <a:latin typeface="Corbel"/>
                <a:ea typeface="Corbel"/>
                <a:cs typeface="Corbel"/>
                <a:sym typeface="Corbel"/>
              </a:rPr>
              <a:t>2. Once Code appears here , click on Submit</a:t>
            </a:r>
            <a:endParaRPr b="1"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id="566" name="Google Shape;566;p20"/>
          <p:cNvPicPr preferRelativeResize="0"/>
          <p:nvPr/>
        </p:nvPicPr>
        <p:blipFill rotWithShape="1">
          <a:blip r:embed="rId3">
            <a:alphaModFix/>
          </a:blip>
          <a:srcRect b="0" l="0" r="0" t="0"/>
          <a:stretch/>
        </p:blipFill>
        <p:spPr>
          <a:xfrm>
            <a:off x="672681" y="1282489"/>
            <a:ext cx="3291757" cy="5132532"/>
          </a:xfrm>
          <a:prstGeom prst="rect">
            <a:avLst/>
          </a:prstGeom>
          <a:noFill/>
          <a:ln>
            <a:noFill/>
          </a:ln>
        </p:spPr>
      </p:pic>
      <p:sp>
        <p:nvSpPr>
          <p:cNvPr id="567" name="Google Shape;567;p20"/>
          <p:cNvSpPr txBox="1"/>
          <p:nvPr/>
        </p:nvSpPr>
        <p:spPr>
          <a:xfrm>
            <a:off x="2653747" y="129468"/>
            <a:ext cx="9414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200" u="none" cap="none" strike="noStrike">
                <a:solidFill>
                  <a:srgbClr val="FFFFFF"/>
                </a:solidFill>
                <a:latin typeface="Corbel"/>
                <a:ea typeface="Corbel"/>
                <a:cs typeface="Corbel"/>
                <a:sym typeface="Corbel"/>
              </a:rPr>
              <a:t>Diagnostic – QR Code as a Sample Identifier &gt; </a:t>
            </a:r>
            <a:r>
              <a:rPr b="1" i="0" lang="en-IN" sz="1700" u="none" cap="none" strike="noStrike">
                <a:solidFill>
                  <a:srgbClr val="FFFFFF"/>
                </a:solidFill>
                <a:latin typeface="Corbel"/>
                <a:ea typeface="Corbel"/>
                <a:cs typeface="Corbel"/>
                <a:sym typeface="Corbel"/>
              </a:rPr>
              <a:t>Linking QR Code with Sample  [APP] </a:t>
            </a:r>
            <a:endParaRPr b="0" i="0" sz="1700" u="none" cap="none" strike="noStrike">
              <a:solidFill>
                <a:srgbClr val="000000"/>
              </a:solidFill>
              <a:latin typeface="Arial"/>
              <a:ea typeface="Arial"/>
              <a:cs typeface="Arial"/>
              <a:sym typeface="Arial"/>
            </a:endParaRPr>
          </a:p>
        </p:txBody>
      </p:sp>
      <p:sp>
        <p:nvSpPr>
          <p:cNvPr id="568" name="Google Shape;568;p20"/>
          <p:cNvSpPr txBox="1"/>
          <p:nvPr/>
        </p:nvSpPr>
        <p:spPr>
          <a:xfrm>
            <a:off x="466531" y="777871"/>
            <a:ext cx="9635483"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alibri"/>
                <a:ea typeface="Calibri"/>
                <a:cs typeface="Calibri"/>
                <a:sym typeface="Calibri"/>
              </a:rPr>
              <a:t>Go to Diagnostic&gt;  Search Sample for an Existing Test&gt;  Linking QR code with a Sample                                                                                                                                                                                                                                                                                                                                                                                                                                                                                                                                                                                                                                                                                                                                                                                     </a:t>
            </a:r>
            <a:endParaRPr b="1" i="0" sz="1800" u="none" cap="none" strike="noStrike">
              <a:solidFill>
                <a:srgbClr val="000000"/>
              </a:solidFill>
              <a:latin typeface="Calibri"/>
              <a:ea typeface="Calibri"/>
              <a:cs typeface="Calibri"/>
              <a:sym typeface="Calibri"/>
            </a:endParaRPr>
          </a:p>
        </p:txBody>
      </p:sp>
      <p:sp>
        <p:nvSpPr>
          <p:cNvPr id="569" name="Google Shape;569;p20"/>
          <p:cNvSpPr/>
          <p:nvPr/>
        </p:nvSpPr>
        <p:spPr>
          <a:xfrm>
            <a:off x="4299343" y="2785241"/>
            <a:ext cx="3123799" cy="252376"/>
          </a:xfrm>
          <a:prstGeom prst="wedgeRectCallout">
            <a:avLst>
              <a:gd fmla="val -50871" name="adj1"/>
              <a:gd fmla="val 117536"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1" i="0" lang="en-IN" sz="1400" u="none" cap="none" strike="noStrike">
                <a:solidFill>
                  <a:srgbClr val="000000"/>
                </a:solidFill>
                <a:latin typeface="Corbel"/>
                <a:ea typeface="Corbel"/>
                <a:cs typeface="Corbel"/>
                <a:sym typeface="Corbel"/>
              </a:rPr>
              <a:t>1. Select the information as r required</a:t>
            </a:r>
            <a:endParaRPr b="1" i="0" sz="1400" u="none" cap="none" strike="noStrike">
              <a:solidFill>
                <a:srgbClr val="000000"/>
              </a:solidFill>
              <a:latin typeface="Arial"/>
              <a:ea typeface="Arial"/>
              <a:cs typeface="Arial"/>
              <a:sym typeface="Arial"/>
            </a:endParaRPr>
          </a:p>
        </p:txBody>
      </p:sp>
      <p:sp>
        <p:nvSpPr>
          <p:cNvPr id="570" name="Google Shape;570;p20"/>
          <p:cNvSpPr/>
          <p:nvPr/>
        </p:nvSpPr>
        <p:spPr>
          <a:xfrm>
            <a:off x="286819" y="5480979"/>
            <a:ext cx="2466891" cy="467819"/>
          </a:xfrm>
          <a:prstGeom prst="wedgeRectCallout">
            <a:avLst>
              <a:gd fmla="val -20086" name="adj1"/>
              <a:gd fmla="val -9830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1" i="0" lang="en-IN" sz="1400" u="none" cap="none" strike="noStrike">
                <a:solidFill>
                  <a:srgbClr val="000000"/>
                </a:solidFill>
                <a:latin typeface="Corbel"/>
                <a:ea typeface="Corbel"/>
                <a:cs typeface="Corbel"/>
                <a:sym typeface="Corbel"/>
              </a:rPr>
              <a:t>2. Click here to scan the QR code to link a Sample</a:t>
            </a:r>
            <a:endParaRPr b="1" i="0" sz="1400" u="none" cap="none" strike="noStrike">
              <a:solidFill>
                <a:srgbClr val="000000"/>
              </a:solidFill>
              <a:latin typeface="Arial"/>
              <a:ea typeface="Arial"/>
              <a:cs typeface="Arial"/>
              <a:sym typeface="Arial"/>
            </a:endParaRPr>
          </a:p>
        </p:txBody>
      </p:sp>
      <p:pic>
        <p:nvPicPr>
          <p:cNvPr id="571" name="Google Shape;571;p20"/>
          <p:cNvPicPr preferRelativeResize="0"/>
          <p:nvPr/>
        </p:nvPicPr>
        <p:blipFill rotWithShape="1">
          <a:blip r:embed="rId4">
            <a:alphaModFix/>
          </a:blip>
          <a:srcRect b="0" l="0" r="0" t="0"/>
          <a:stretch/>
        </p:blipFill>
        <p:spPr>
          <a:xfrm>
            <a:off x="7462345" y="1121750"/>
            <a:ext cx="2990003" cy="5335322"/>
          </a:xfrm>
          <a:prstGeom prst="rect">
            <a:avLst/>
          </a:prstGeom>
          <a:noFill/>
          <a:ln>
            <a:noFill/>
          </a:ln>
        </p:spPr>
      </p:pic>
      <p:sp>
        <p:nvSpPr>
          <p:cNvPr id="572" name="Google Shape;572;p20"/>
          <p:cNvSpPr/>
          <p:nvPr/>
        </p:nvSpPr>
        <p:spPr>
          <a:xfrm>
            <a:off x="3857297" y="1828800"/>
            <a:ext cx="599089" cy="2722179"/>
          </a:xfrm>
          <a:prstGeom prst="rightBrace">
            <a:avLst>
              <a:gd fmla="val 8333" name="adj1"/>
              <a:gd fmla="val 50000" name="adj2"/>
            </a:avLst>
          </a:prstGeom>
          <a:noFill/>
          <a:ln cap="flat" cmpd="sng" w="9525">
            <a:solidFill>
              <a:srgbClr val="3AB7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p:txBody>
      </p:sp>
      <p:sp>
        <p:nvSpPr>
          <p:cNvPr id="573" name="Google Shape;573;p20"/>
          <p:cNvSpPr/>
          <p:nvPr/>
        </p:nvSpPr>
        <p:spPr>
          <a:xfrm>
            <a:off x="4010310" y="5397056"/>
            <a:ext cx="3123799" cy="467819"/>
          </a:xfrm>
          <a:prstGeom prst="wedgeRectCallout">
            <a:avLst>
              <a:gd fmla="val -54572" name="adj1"/>
              <a:gd fmla="val 77096"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1" i="0" lang="en-IN" sz="1400" u="none" cap="none" strike="noStrike">
                <a:solidFill>
                  <a:srgbClr val="000000"/>
                </a:solidFill>
                <a:latin typeface="Corbel"/>
                <a:ea typeface="Corbel"/>
                <a:cs typeface="Corbel"/>
                <a:sym typeface="Corbel"/>
              </a:rPr>
              <a:t>3.Click here to add / link another sample</a:t>
            </a:r>
            <a:endParaRPr b="1"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id="578" name="Google Shape;578;p21"/>
          <p:cNvPicPr preferRelativeResize="0"/>
          <p:nvPr/>
        </p:nvPicPr>
        <p:blipFill rotWithShape="1">
          <a:blip r:embed="rId3">
            <a:alphaModFix/>
          </a:blip>
          <a:srcRect b="0" l="0" r="0" t="0"/>
          <a:stretch/>
        </p:blipFill>
        <p:spPr>
          <a:xfrm>
            <a:off x="652260" y="1126142"/>
            <a:ext cx="3123799" cy="5526131"/>
          </a:xfrm>
          <a:prstGeom prst="rect">
            <a:avLst/>
          </a:prstGeom>
          <a:noFill/>
          <a:ln>
            <a:noFill/>
          </a:ln>
        </p:spPr>
      </p:pic>
      <p:sp>
        <p:nvSpPr>
          <p:cNvPr id="579" name="Google Shape;579;p21"/>
          <p:cNvSpPr txBox="1"/>
          <p:nvPr/>
        </p:nvSpPr>
        <p:spPr>
          <a:xfrm>
            <a:off x="2653747" y="53268"/>
            <a:ext cx="941442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Diagnostic – Scanning QR Code to ID Samples [APP]</a:t>
            </a:r>
            <a:endParaRPr b="0" i="0" sz="1900" u="none" cap="none" strike="noStrike">
              <a:solidFill>
                <a:srgbClr val="000000"/>
              </a:solidFill>
              <a:latin typeface="Arial"/>
              <a:ea typeface="Arial"/>
              <a:cs typeface="Arial"/>
              <a:sym typeface="Arial"/>
            </a:endParaRPr>
          </a:p>
        </p:txBody>
      </p:sp>
      <p:sp>
        <p:nvSpPr>
          <p:cNvPr id="580" name="Google Shape;580;p21"/>
          <p:cNvSpPr txBox="1"/>
          <p:nvPr/>
        </p:nvSpPr>
        <p:spPr>
          <a:xfrm>
            <a:off x="466531" y="756851"/>
            <a:ext cx="9635483"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alibri"/>
                <a:ea typeface="Calibri"/>
                <a:cs typeface="Calibri"/>
                <a:sym typeface="Calibri"/>
              </a:rPr>
              <a:t>Go to Diagnostic&gt;  Search Sample&gt;  Scanning QR Code to ID Samples                                                                                                                                                                                                                                                                                                                                                                                                                                                                                                                                                                                                                                                                                                                                                                                     </a:t>
            </a:r>
            <a:endParaRPr b="1" i="0" sz="1800" u="none" cap="none" strike="noStrike">
              <a:solidFill>
                <a:srgbClr val="000000"/>
              </a:solidFill>
              <a:latin typeface="Calibri"/>
              <a:ea typeface="Calibri"/>
              <a:cs typeface="Calibri"/>
              <a:sym typeface="Calibri"/>
            </a:endParaRPr>
          </a:p>
        </p:txBody>
      </p:sp>
      <p:sp>
        <p:nvSpPr>
          <p:cNvPr id="581" name="Google Shape;581;p21"/>
          <p:cNvSpPr/>
          <p:nvPr/>
        </p:nvSpPr>
        <p:spPr>
          <a:xfrm>
            <a:off x="3553110" y="1954926"/>
            <a:ext cx="3123799" cy="252376"/>
          </a:xfrm>
          <a:prstGeom prst="wedgeRectCallout">
            <a:avLst>
              <a:gd fmla="val -50871" name="adj1"/>
              <a:gd fmla="val 117536"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1" i="0" lang="en-IN" sz="1400" u="none" cap="none" strike="noStrike">
                <a:solidFill>
                  <a:srgbClr val="000000"/>
                </a:solidFill>
                <a:latin typeface="Corbel"/>
                <a:ea typeface="Corbel"/>
                <a:cs typeface="Corbel"/>
                <a:sym typeface="Corbel"/>
              </a:rPr>
              <a:t>1. Scan QR Code here </a:t>
            </a:r>
            <a:endParaRPr b="1" i="0" sz="1400" u="none" cap="none" strike="noStrike">
              <a:solidFill>
                <a:srgbClr val="000000"/>
              </a:solidFill>
              <a:latin typeface="Arial"/>
              <a:ea typeface="Arial"/>
              <a:cs typeface="Arial"/>
              <a:sym typeface="Arial"/>
            </a:endParaRPr>
          </a:p>
        </p:txBody>
      </p:sp>
      <p:sp>
        <p:nvSpPr>
          <p:cNvPr id="582" name="Google Shape;582;p21"/>
          <p:cNvSpPr/>
          <p:nvPr/>
        </p:nvSpPr>
        <p:spPr>
          <a:xfrm>
            <a:off x="1106624" y="4293313"/>
            <a:ext cx="2466891" cy="467819"/>
          </a:xfrm>
          <a:prstGeom prst="wedgeRectCallout">
            <a:avLst>
              <a:gd fmla="val -20086" name="adj1"/>
              <a:gd fmla="val -9830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1" i="0" lang="en-IN" sz="1400" u="none" cap="none" strike="noStrike">
                <a:solidFill>
                  <a:srgbClr val="000000"/>
                </a:solidFill>
                <a:latin typeface="Corbel"/>
                <a:ea typeface="Corbel"/>
                <a:cs typeface="Corbel"/>
                <a:sym typeface="Corbel"/>
              </a:rPr>
              <a:t>2. Click here to Search with Sample ID</a:t>
            </a:r>
            <a:endParaRPr b="1" i="0" sz="1400" u="none" cap="none" strike="noStrike">
              <a:solidFill>
                <a:srgbClr val="000000"/>
              </a:solidFill>
              <a:latin typeface="Arial"/>
              <a:ea typeface="Arial"/>
              <a:cs typeface="Arial"/>
              <a:sym typeface="Arial"/>
            </a:endParaRPr>
          </a:p>
        </p:txBody>
      </p:sp>
      <p:pic>
        <p:nvPicPr>
          <p:cNvPr id="583" name="Google Shape;583;p21"/>
          <p:cNvPicPr preferRelativeResize="0"/>
          <p:nvPr/>
        </p:nvPicPr>
        <p:blipFill rotWithShape="1">
          <a:blip r:embed="rId4">
            <a:alphaModFix/>
          </a:blip>
          <a:srcRect b="0" l="0" r="0" t="0"/>
          <a:stretch/>
        </p:blipFill>
        <p:spPr>
          <a:xfrm>
            <a:off x="7901906" y="704193"/>
            <a:ext cx="3220107" cy="56755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24"/>
          <p:cNvSpPr txBox="1"/>
          <p:nvPr/>
        </p:nvSpPr>
        <p:spPr>
          <a:xfrm>
            <a:off x="2606722" y="2632485"/>
            <a:ext cx="9444252" cy="6975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1" i="0" lang="en-IN" sz="2400" u="none" cap="none" strike="noStrike">
                <a:solidFill>
                  <a:schemeClr val="dk1"/>
                </a:solidFill>
                <a:latin typeface="Calibri"/>
                <a:ea typeface="Calibri"/>
                <a:cs typeface="Calibri"/>
                <a:sym typeface="Calibri"/>
              </a:rPr>
              <a:t>Process 2: Sample Tracking through Sample ID Generation </a:t>
            </a:r>
            <a:endParaRPr b="1" i="0" sz="2400" u="none" cap="none" strike="noStrike">
              <a:solidFill>
                <a:schemeClr val="dk1"/>
              </a:solidFill>
              <a:latin typeface="Calibri"/>
              <a:ea typeface="Calibri"/>
              <a:cs typeface="Calibri"/>
              <a:sym typeface="Calibri"/>
            </a:endParaRPr>
          </a:p>
        </p:txBody>
      </p:sp>
      <p:sp>
        <p:nvSpPr>
          <p:cNvPr id="589" name="Google Shape;589;p24"/>
          <p:cNvSpPr/>
          <p:nvPr/>
        </p:nvSpPr>
        <p:spPr>
          <a:xfrm>
            <a:off x="10954603" y="743004"/>
            <a:ext cx="1096371" cy="313275"/>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7"/>
          <p:cNvPicPr preferRelativeResize="0"/>
          <p:nvPr/>
        </p:nvPicPr>
        <p:blipFill rotWithShape="1">
          <a:blip r:embed="rId3">
            <a:alphaModFix/>
          </a:blip>
          <a:srcRect b="0" l="0" r="0" t="0"/>
          <a:stretch/>
        </p:blipFill>
        <p:spPr>
          <a:xfrm>
            <a:off x="457200" y="1293060"/>
            <a:ext cx="11206065" cy="4911797"/>
          </a:xfrm>
          <a:prstGeom prst="rect">
            <a:avLst/>
          </a:prstGeom>
          <a:noFill/>
          <a:ln>
            <a:noFill/>
          </a:ln>
        </p:spPr>
      </p:pic>
      <p:sp>
        <p:nvSpPr>
          <p:cNvPr id="595" name="Google Shape;595;p7"/>
          <p:cNvSpPr txBox="1"/>
          <p:nvPr/>
        </p:nvSpPr>
        <p:spPr>
          <a:xfrm>
            <a:off x="2653747" y="53268"/>
            <a:ext cx="94144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Diagnostic – Sample Registration&gt;Step4&gt;getting Sample ID</a:t>
            </a:r>
            <a:endParaRPr b="0" i="0" sz="1400" u="none" cap="none" strike="noStrike">
              <a:solidFill>
                <a:srgbClr val="000000"/>
              </a:solidFill>
              <a:latin typeface="Arial"/>
              <a:ea typeface="Arial"/>
              <a:cs typeface="Arial"/>
              <a:sym typeface="Arial"/>
            </a:endParaRPr>
          </a:p>
        </p:txBody>
      </p:sp>
      <p:sp>
        <p:nvSpPr>
          <p:cNvPr id="596" name="Google Shape;596;p7"/>
          <p:cNvSpPr txBox="1"/>
          <p:nvPr/>
        </p:nvSpPr>
        <p:spPr>
          <a:xfrm>
            <a:off x="457200" y="923728"/>
            <a:ext cx="56388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IN" sz="1800">
                <a:latin typeface="Calibri"/>
                <a:ea typeface="Calibri"/>
                <a:cs typeface="Calibri"/>
                <a:sym typeface="Calibri"/>
              </a:rPr>
              <a:t>Click on the Test </a:t>
            </a:r>
            <a:endParaRPr b="1" i="0" sz="1800" u="none" cap="none" strike="noStrike">
              <a:solidFill>
                <a:srgbClr val="000000"/>
              </a:solidFill>
              <a:latin typeface="Calibri"/>
              <a:ea typeface="Calibri"/>
              <a:cs typeface="Calibri"/>
              <a:sym typeface="Calibri"/>
            </a:endParaRPr>
          </a:p>
        </p:txBody>
      </p:sp>
      <p:sp>
        <p:nvSpPr>
          <p:cNvPr id="597" name="Google Shape;597;p7"/>
          <p:cNvSpPr/>
          <p:nvPr/>
        </p:nvSpPr>
        <p:spPr>
          <a:xfrm>
            <a:off x="567497" y="3191127"/>
            <a:ext cx="5450748" cy="252376"/>
          </a:xfrm>
          <a:prstGeom prst="wedgeRectCallout">
            <a:avLst>
              <a:gd fmla="val -38113" name="adj1"/>
              <a:gd fmla="val -7886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770"/>
              <a:buFont typeface="Arial"/>
              <a:buNone/>
            </a:pPr>
            <a:r>
              <a:rPr b="0" i="0" lang="en-IN" sz="1400" u="none" cap="none" strike="noStrike">
                <a:solidFill>
                  <a:srgbClr val="000000"/>
                </a:solidFill>
                <a:latin typeface="Corbel"/>
                <a:ea typeface="Corbel"/>
                <a:cs typeface="Corbel"/>
                <a:sym typeface="Corbel"/>
              </a:rPr>
              <a:t>1. Click on the Patient Details to view the Sample details  </a:t>
            </a:r>
            <a:endParaRPr b="1" i="0" sz="1400" u="none" cap="none" strike="noStrike">
              <a:solidFill>
                <a:srgbClr val="000000"/>
              </a:solidFill>
              <a:latin typeface="Arial"/>
              <a:ea typeface="Arial"/>
              <a:cs typeface="Arial"/>
              <a:sym typeface="Arial"/>
            </a:endParaRPr>
          </a:p>
        </p:txBody>
      </p:sp>
      <p:sp>
        <p:nvSpPr>
          <p:cNvPr id="598" name="Google Shape;598;p7"/>
          <p:cNvSpPr/>
          <p:nvPr/>
        </p:nvSpPr>
        <p:spPr>
          <a:xfrm>
            <a:off x="6224961" y="783072"/>
            <a:ext cx="5509839" cy="467819"/>
          </a:xfrm>
          <a:prstGeom prst="wedgeRectCallout">
            <a:avLst>
              <a:gd fmla="val 11850" name="adj1"/>
              <a:gd fmla="val 82386"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0" marR="0" rtl="0" algn="l">
              <a:lnSpc>
                <a:spcPct val="100000"/>
              </a:lnSpc>
              <a:spcBef>
                <a:spcPts val="0"/>
              </a:spcBef>
              <a:spcAft>
                <a:spcPts val="0"/>
              </a:spcAft>
              <a:buClr>
                <a:srgbClr val="0099FF"/>
              </a:buClr>
              <a:buSzPts val="770"/>
              <a:buFont typeface="Arial"/>
              <a:buNone/>
            </a:pPr>
            <a:r>
              <a:rPr b="0" i="0" lang="en-IN" sz="1400" u="none" cap="none" strike="noStrike">
                <a:solidFill>
                  <a:srgbClr val="000000"/>
                </a:solidFill>
                <a:latin typeface="Corbel"/>
                <a:ea typeface="Corbel"/>
                <a:cs typeface="Corbel"/>
                <a:sym typeface="Corbel"/>
              </a:rPr>
              <a:t>Click on the Sample Details to get the Sample ID, through which Sample is getting tracked  in Nikshay</a:t>
            </a:r>
            <a:endParaRPr b="1"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id="603" name="Google Shape;603;p8"/>
          <p:cNvPicPr preferRelativeResize="0"/>
          <p:nvPr/>
        </p:nvPicPr>
        <p:blipFill rotWithShape="1">
          <a:blip r:embed="rId3">
            <a:alphaModFix/>
          </a:blip>
          <a:srcRect b="0" l="0" r="0" t="0"/>
          <a:stretch/>
        </p:blipFill>
        <p:spPr>
          <a:xfrm>
            <a:off x="283027" y="1404995"/>
            <a:ext cx="6780246" cy="3273341"/>
          </a:xfrm>
          <a:prstGeom prst="rect">
            <a:avLst/>
          </a:prstGeom>
          <a:noFill/>
          <a:ln>
            <a:noFill/>
          </a:ln>
        </p:spPr>
      </p:pic>
      <p:sp>
        <p:nvSpPr>
          <p:cNvPr id="604" name="Google Shape;604;p8"/>
          <p:cNvSpPr txBox="1"/>
          <p:nvPr/>
        </p:nvSpPr>
        <p:spPr>
          <a:xfrm>
            <a:off x="2653747" y="53268"/>
            <a:ext cx="94144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Diagnostic – Sample Registration&gt;Step5&gt; Sample Journey Tracking</a:t>
            </a:r>
            <a:endParaRPr b="0" i="0" sz="1400" u="none" cap="none" strike="noStrike">
              <a:solidFill>
                <a:srgbClr val="000000"/>
              </a:solidFill>
              <a:latin typeface="Arial"/>
              <a:ea typeface="Arial"/>
              <a:cs typeface="Arial"/>
              <a:sym typeface="Arial"/>
            </a:endParaRPr>
          </a:p>
        </p:txBody>
      </p:sp>
      <p:sp>
        <p:nvSpPr>
          <p:cNvPr id="605" name="Google Shape;605;p8"/>
          <p:cNvSpPr txBox="1"/>
          <p:nvPr/>
        </p:nvSpPr>
        <p:spPr>
          <a:xfrm>
            <a:off x="457200" y="923725"/>
            <a:ext cx="6606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alibri"/>
                <a:ea typeface="Calibri"/>
                <a:cs typeface="Calibri"/>
                <a:sym typeface="Calibri"/>
              </a:rPr>
              <a:t>Search Sample : Click on Diagnostic&gt; Click on Search Sample </a:t>
            </a:r>
            <a:endParaRPr b="1" i="0" sz="1800" u="none" cap="none" strike="noStrike">
              <a:solidFill>
                <a:srgbClr val="000000"/>
              </a:solidFill>
              <a:latin typeface="Calibri"/>
              <a:ea typeface="Calibri"/>
              <a:cs typeface="Calibri"/>
              <a:sym typeface="Calibri"/>
            </a:endParaRPr>
          </a:p>
        </p:txBody>
      </p:sp>
      <p:sp>
        <p:nvSpPr>
          <p:cNvPr id="606" name="Google Shape;606;p8"/>
          <p:cNvSpPr/>
          <p:nvPr/>
        </p:nvSpPr>
        <p:spPr>
          <a:xfrm>
            <a:off x="2517596" y="1959483"/>
            <a:ext cx="4471034" cy="467819"/>
          </a:xfrm>
          <a:prstGeom prst="wedgeRectCallout">
            <a:avLst>
              <a:gd fmla="val -36572" name="adj1"/>
              <a:gd fmla="val 113437"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342900" lvl="1" marL="431800" marR="0" rtl="0" algn="l">
              <a:lnSpc>
                <a:spcPct val="100000"/>
              </a:lnSpc>
              <a:spcBef>
                <a:spcPts val="0"/>
              </a:spcBef>
              <a:spcAft>
                <a:spcPts val="0"/>
              </a:spcAft>
              <a:buClr>
                <a:srgbClr val="0099FF"/>
              </a:buClr>
              <a:buSzPts val="770"/>
              <a:buFont typeface="Arial"/>
              <a:buAutoNum type="arabicPeriod"/>
            </a:pPr>
            <a:r>
              <a:rPr b="0" i="0" lang="en-IN" sz="1400" u="none" cap="none" strike="noStrike">
                <a:solidFill>
                  <a:srgbClr val="000000"/>
                </a:solidFill>
                <a:latin typeface="Calibri"/>
                <a:ea typeface="Calibri"/>
                <a:cs typeface="Calibri"/>
                <a:sym typeface="Calibri"/>
              </a:rPr>
              <a:t>Sample can be searched through Sample ID or QR Code</a:t>
            </a:r>
            <a:endParaRPr b="1" i="0" sz="1400" u="none" cap="none" strike="noStrike">
              <a:solidFill>
                <a:srgbClr val="000000"/>
              </a:solidFill>
              <a:latin typeface="Calibri"/>
              <a:ea typeface="Calibri"/>
              <a:cs typeface="Calibri"/>
              <a:sym typeface="Calibri"/>
            </a:endParaRPr>
          </a:p>
          <a:p>
            <a:pPr indent="-342900" lvl="1" marL="431800" marR="0" rtl="0" algn="l">
              <a:lnSpc>
                <a:spcPct val="100000"/>
              </a:lnSpc>
              <a:spcBef>
                <a:spcPts val="0"/>
              </a:spcBef>
              <a:spcAft>
                <a:spcPts val="0"/>
              </a:spcAft>
              <a:buClr>
                <a:srgbClr val="0099FF"/>
              </a:buClr>
              <a:buSzPts val="770"/>
              <a:buFont typeface="Arial"/>
              <a:buAutoNum type="arabicPeriod"/>
            </a:pPr>
            <a:r>
              <a:rPr b="0" i="0" lang="en-IN" sz="1400" u="none" cap="none" strike="noStrike">
                <a:solidFill>
                  <a:srgbClr val="000000"/>
                </a:solidFill>
                <a:latin typeface="Calibri"/>
                <a:ea typeface="Calibri"/>
                <a:cs typeface="Calibri"/>
                <a:sym typeface="Calibri"/>
              </a:rPr>
              <a:t>Enter Sample ID and Click on Submit </a:t>
            </a:r>
            <a:endParaRPr b="0" i="0" sz="1400" u="none" cap="none" strike="noStrike">
              <a:solidFill>
                <a:srgbClr val="000000"/>
              </a:solidFill>
              <a:latin typeface="Arial"/>
              <a:ea typeface="Arial"/>
              <a:cs typeface="Arial"/>
              <a:sym typeface="Arial"/>
            </a:endParaRPr>
          </a:p>
        </p:txBody>
      </p:sp>
      <p:sp>
        <p:nvSpPr>
          <p:cNvPr id="607" name="Google Shape;607;p8"/>
          <p:cNvSpPr/>
          <p:nvPr/>
        </p:nvSpPr>
        <p:spPr>
          <a:xfrm>
            <a:off x="2771775" y="4873750"/>
            <a:ext cx="4086300" cy="584100"/>
          </a:xfrm>
          <a:prstGeom prst="wedgeRectCallout">
            <a:avLst>
              <a:gd fmla="val -17833" name="adj1"/>
              <a:gd fmla="val -8942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alibri"/>
                <a:ea typeface="Calibri"/>
                <a:cs typeface="Calibri"/>
                <a:sym typeface="Calibri"/>
              </a:rPr>
              <a:t>Sample Check in / Check out or rejection can be done through this screen`</a:t>
            </a:r>
            <a:endParaRPr b="0" i="0" sz="1400" u="none" cap="none" strike="noStrike">
              <a:solidFill>
                <a:srgbClr val="000000"/>
              </a:solidFill>
              <a:latin typeface="Arial"/>
              <a:ea typeface="Arial"/>
              <a:cs typeface="Arial"/>
              <a:sym typeface="Arial"/>
            </a:endParaRPr>
          </a:p>
        </p:txBody>
      </p:sp>
      <p:sp>
        <p:nvSpPr>
          <p:cNvPr id="608" name="Google Shape;608;p8"/>
          <p:cNvSpPr txBox="1"/>
          <p:nvPr/>
        </p:nvSpPr>
        <p:spPr>
          <a:xfrm>
            <a:off x="3212842" y="5609252"/>
            <a:ext cx="1269000" cy="3078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alibri"/>
                <a:ea typeface="Calibri"/>
                <a:cs typeface="Calibri"/>
                <a:sym typeface="Calibri"/>
              </a:rPr>
              <a:t>Web Version</a:t>
            </a:r>
            <a:endParaRPr b="1" i="0" sz="1400" u="none" cap="none" strike="noStrike">
              <a:solidFill>
                <a:srgbClr val="000000"/>
              </a:solidFill>
              <a:latin typeface="Calibri"/>
              <a:ea typeface="Calibri"/>
              <a:cs typeface="Calibri"/>
              <a:sym typeface="Calibri"/>
            </a:endParaRPr>
          </a:p>
        </p:txBody>
      </p:sp>
      <p:pic>
        <p:nvPicPr>
          <p:cNvPr id="609" name="Google Shape;609;p8"/>
          <p:cNvPicPr preferRelativeResize="0"/>
          <p:nvPr/>
        </p:nvPicPr>
        <p:blipFill rotWithShape="1">
          <a:blip r:embed="rId4">
            <a:alphaModFix/>
          </a:blip>
          <a:srcRect b="0" l="0" r="0" t="0"/>
          <a:stretch/>
        </p:blipFill>
        <p:spPr>
          <a:xfrm>
            <a:off x="7112728" y="1227876"/>
            <a:ext cx="2332739" cy="5249047"/>
          </a:xfrm>
          <a:prstGeom prst="rect">
            <a:avLst/>
          </a:prstGeom>
          <a:noFill/>
          <a:ln>
            <a:noFill/>
          </a:ln>
        </p:spPr>
      </p:pic>
      <p:sp>
        <p:nvSpPr>
          <p:cNvPr id="610" name="Google Shape;610;p8"/>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1" name="Google Shape;611;p8"/>
          <p:cNvPicPr preferRelativeResize="0"/>
          <p:nvPr/>
        </p:nvPicPr>
        <p:blipFill rotWithShape="1">
          <a:blip r:embed="rId5">
            <a:alphaModFix/>
          </a:blip>
          <a:srcRect b="0" l="0" r="0" t="0"/>
          <a:stretch/>
        </p:blipFill>
        <p:spPr>
          <a:xfrm>
            <a:off x="9571115" y="1045032"/>
            <a:ext cx="2519930" cy="5599844"/>
          </a:xfrm>
          <a:prstGeom prst="rect">
            <a:avLst/>
          </a:prstGeom>
          <a:noFill/>
          <a:ln>
            <a:noFill/>
          </a:ln>
        </p:spPr>
      </p:pic>
      <p:sp>
        <p:nvSpPr>
          <p:cNvPr id="612" name="Google Shape;612;p8"/>
          <p:cNvSpPr txBox="1"/>
          <p:nvPr/>
        </p:nvSpPr>
        <p:spPr>
          <a:xfrm>
            <a:off x="8633922" y="5536161"/>
            <a:ext cx="1984312" cy="307777"/>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alibri"/>
                <a:ea typeface="Calibri"/>
                <a:cs typeface="Calibri"/>
                <a:sym typeface="Calibri"/>
              </a:rPr>
              <a:t>Mobile App Screenshot</a:t>
            </a:r>
            <a:endParaRPr b="1" i="0" sz="1400" u="none" cap="none" strike="noStrike">
              <a:solidFill>
                <a:srgbClr val="000000"/>
              </a:solidFill>
              <a:latin typeface="Calibri"/>
              <a:ea typeface="Calibri"/>
              <a:cs typeface="Calibri"/>
              <a:sym typeface="Calibri"/>
            </a:endParaRPr>
          </a:p>
        </p:txBody>
      </p:sp>
      <p:sp>
        <p:nvSpPr>
          <p:cNvPr id="613" name="Google Shape;613;p8"/>
          <p:cNvSpPr/>
          <p:nvPr/>
        </p:nvSpPr>
        <p:spPr>
          <a:xfrm>
            <a:off x="7265128" y="3052720"/>
            <a:ext cx="1984200" cy="467700"/>
          </a:xfrm>
          <a:prstGeom prst="wedgeRectCallout">
            <a:avLst>
              <a:gd fmla="val 11007" name="adj1"/>
              <a:gd fmla="val -105762"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alibri"/>
                <a:ea typeface="Calibri"/>
                <a:cs typeface="Calibri"/>
                <a:sym typeface="Calibri"/>
              </a:rPr>
              <a:t>Enter Sample ID and Click on Submit </a:t>
            </a:r>
            <a:endParaRPr b="0" i="0" sz="1400" u="none" cap="none" strike="noStrike">
              <a:solidFill>
                <a:srgbClr val="000000"/>
              </a:solidFill>
              <a:latin typeface="Arial"/>
              <a:ea typeface="Arial"/>
              <a:cs typeface="Arial"/>
              <a:sym typeface="Arial"/>
            </a:endParaRPr>
          </a:p>
        </p:txBody>
      </p:sp>
      <p:sp>
        <p:nvSpPr>
          <p:cNvPr id="614" name="Google Shape;614;p8"/>
          <p:cNvSpPr/>
          <p:nvPr/>
        </p:nvSpPr>
        <p:spPr>
          <a:xfrm>
            <a:off x="9664422" y="3934462"/>
            <a:ext cx="2244551" cy="683263"/>
          </a:xfrm>
          <a:prstGeom prst="wedgeRectCallout">
            <a:avLst>
              <a:gd fmla="val -15791" name="adj1"/>
              <a:gd fmla="val -76827"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alibri"/>
                <a:ea typeface="Calibri"/>
                <a:cs typeface="Calibri"/>
                <a:sym typeface="Calibri"/>
              </a:rPr>
              <a:t>Sample Check in / Check out or rejection can be done through this screen</a:t>
            </a:r>
            <a:endParaRPr b="0" i="0" sz="1400" u="none" cap="none" strike="noStrike">
              <a:solidFill>
                <a:srgbClr val="000000"/>
              </a:solidFill>
              <a:latin typeface="Arial"/>
              <a:ea typeface="Arial"/>
              <a:cs typeface="Arial"/>
              <a:sym typeface="Arial"/>
            </a:endParaRPr>
          </a:p>
        </p:txBody>
      </p:sp>
      <p:pic>
        <p:nvPicPr>
          <p:cNvPr id="615" name="Google Shape;615;p8"/>
          <p:cNvPicPr preferRelativeResize="0"/>
          <p:nvPr/>
        </p:nvPicPr>
        <p:blipFill rotWithShape="1">
          <a:blip r:embed="rId6">
            <a:alphaModFix/>
          </a:blip>
          <a:srcRect b="0" l="0" r="0" t="0"/>
          <a:stretch/>
        </p:blipFill>
        <p:spPr>
          <a:xfrm>
            <a:off x="104375" y="3342786"/>
            <a:ext cx="2412750" cy="1866621"/>
          </a:xfrm>
          <a:prstGeom prst="rect">
            <a:avLst/>
          </a:prstGeom>
          <a:noFill/>
          <a:ln>
            <a:noFill/>
          </a:ln>
        </p:spPr>
      </p:pic>
      <p:cxnSp>
        <p:nvCxnSpPr>
          <p:cNvPr id="616" name="Google Shape;616;p8"/>
          <p:cNvCxnSpPr/>
          <p:nvPr/>
        </p:nvCxnSpPr>
        <p:spPr>
          <a:xfrm>
            <a:off x="381000" y="3686175"/>
            <a:ext cx="28800" cy="885900"/>
          </a:xfrm>
          <a:prstGeom prst="straightConnector1">
            <a:avLst/>
          </a:prstGeom>
          <a:noFill/>
          <a:ln cap="flat" cmpd="sng" w="38100">
            <a:solidFill>
              <a:schemeClr val="accent4"/>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9"/>
          <p:cNvPicPr preferRelativeResize="0"/>
          <p:nvPr/>
        </p:nvPicPr>
        <p:blipFill rotWithShape="1">
          <a:blip r:embed="rId3">
            <a:alphaModFix/>
          </a:blip>
          <a:srcRect b="0" l="0" r="0" t="0"/>
          <a:stretch/>
        </p:blipFill>
        <p:spPr>
          <a:xfrm>
            <a:off x="239177" y="1287193"/>
            <a:ext cx="7679094" cy="4144609"/>
          </a:xfrm>
          <a:prstGeom prst="rect">
            <a:avLst/>
          </a:prstGeom>
          <a:noFill/>
          <a:ln>
            <a:noFill/>
          </a:ln>
        </p:spPr>
      </p:pic>
      <p:pic>
        <p:nvPicPr>
          <p:cNvPr id="622" name="Google Shape;622;p9"/>
          <p:cNvPicPr preferRelativeResize="0"/>
          <p:nvPr/>
        </p:nvPicPr>
        <p:blipFill rotWithShape="1">
          <a:blip r:embed="rId4">
            <a:alphaModFix/>
          </a:blip>
          <a:srcRect b="0" l="0" r="0" t="0"/>
          <a:stretch/>
        </p:blipFill>
        <p:spPr>
          <a:xfrm>
            <a:off x="8633922" y="639965"/>
            <a:ext cx="2718529" cy="6041176"/>
          </a:xfrm>
          <a:prstGeom prst="rect">
            <a:avLst/>
          </a:prstGeom>
          <a:noFill/>
          <a:ln>
            <a:noFill/>
          </a:ln>
        </p:spPr>
      </p:pic>
      <p:sp>
        <p:nvSpPr>
          <p:cNvPr id="623" name="Google Shape;623;p9"/>
          <p:cNvSpPr txBox="1"/>
          <p:nvPr/>
        </p:nvSpPr>
        <p:spPr>
          <a:xfrm>
            <a:off x="2653747" y="53268"/>
            <a:ext cx="9414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Diagnostic – Sample Registration&gt; Sample </a:t>
            </a:r>
            <a:r>
              <a:rPr b="1" i="0" lang="en-IN" sz="2400" u="none" cap="none" strike="noStrike">
                <a:solidFill>
                  <a:schemeClr val="lt1"/>
                </a:solidFill>
                <a:latin typeface="Corbel"/>
                <a:ea typeface="Corbel"/>
                <a:cs typeface="Corbel"/>
                <a:sym typeface="Corbel"/>
              </a:rPr>
              <a:t>Journey Tracking</a:t>
            </a:r>
            <a:endParaRPr b="0" i="0" sz="1400" u="none" cap="none" strike="noStrike">
              <a:solidFill>
                <a:srgbClr val="000000"/>
              </a:solidFill>
              <a:latin typeface="Arial"/>
              <a:ea typeface="Arial"/>
              <a:cs typeface="Arial"/>
              <a:sym typeface="Arial"/>
            </a:endParaRPr>
          </a:p>
        </p:txBody>
      </p:sp>
      <p:sp>
        <p:nvSpPr>
          <p:cNvPr id="624" name="Google Shape;624;p9"/>
          <p:cNvSpPr txBox="1"/>
          <p:nvPr/>
        </p:nvSpPr>
        <p:spPr>
          <a:xfrm>
            <a:off x="457200" y="923728"/>
            <a:ext cx="56388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alibri"/>
                <a:ea typeface="Calibri"/>
                <a:cs typeface="Calibri"/>
                <a:sym typeface="Calibri"/>
              </a:rPr>
              <a:t>Step 6:  Sample* Check-in  / out</a:t>
            </a:r>
            <a:endParaRPr b="1" i="0" sz="1800" u="none" cap="none" strike="noStrike">
              <a:solidFill>
                <a:srgbClr val="000000"/>
              </a:solidFill>
              <a:latin typeface="Calibri"/>
              <a:ea typeface="Calibri"/>
              <a:cs typeface="Calibri"/>
              <a:sym typeface="Calibri"/>
            </a:endParaRPr>
          </a:p>
        </p:txBody>
      </p:sp>
      <p:sp>
        <p:nvSpPr>
          <p:cNvPr id="625" name="Google Shape;625;p9"/>
          <p:cNvSpPr/>
          <p:nvPr/>
        </p:nvSpPr>
        <p:spPr>
          <a:xfrm>
            <a:off x="343562" y="5453635"/>
            <a:ext cx="4471034" cy="683263"/>
          </a:xfrm>
          <a:prstGeom prst="wedgeRectCallout">
            <a:avLst>
              <a:gd fmla="val 42313" name="adj1"/>
              <a:gd fmla="val -12777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342900" lvl="1" marL="431800" marR="0" rtl="0" algn="l">
              <a:lnSpc>
                <a:spcPct val="100000"/>
              </a:lnSpc>
              <a:spcBef>
                <a:spcPts val="0"/>
              </a:spcBef>
              <a:spcAft>
                <a:spcPts val="0"/>
              </a:spcAft>
              <a:buClr>
                <a:srgbClr val="0099FF"/>
              </a:buClr>
              <a:buSzPts val="770"/>
              <a:buFont typeface="Arial"/>
              <a:buAutoNum type="arabicPeriod"/>
            </a:pPr>
            <a:r>
              <a:rPr b="0" i="0" lang="en-IN" sz="1400" u="none" cap="none" strike="noStrike">
                <a:solidFill>
                  <a:srgbClr val="000000"/>
                </a:solidFill>
                <a:latin typeface="Calibri"/>
                <a:ea typeface="Calibri"/>
                <a:cs typeface="Calibri"/>
                <a:sym typeface="Calibri"/>
              </a:rPr>
              <a:t>Click on Sample Check –in/out</a:t>
            </a:r>
            <a:endParaRPr b="1" i="0" sz="1400" u="none" cap="none" strike="noStrike">
              <a:solidFill>
                <a:srgbClr val="000000"/>
              </a:solidFill>
              <a:latin typeface="Calibri"/>
              <a:ea typeface="Calibri"/>
              <a:cs typeface="Calibri"/>
              <a:sym typeface="Calibri"/>
            </a:endParaRPr>
          </a:p>
          <a:p>
            <a:pPr indent="-342900" lvl="1" marL="431800" marR="0" rtl="0" algn="l">
              <a:lnSpc>
                <a:spcPct val="100000"/>
              </a:lnSpc>
              <a:spcBef>
                <a:spcPts val="0"/>
              </a:spcBef>
              <a:spcAft>
                <a:spcPts val="0"/>
              </a:spcAft>
              <a:buClr>
                <a:srgbClr val="0099FF"/>
              </a:buClr>
              <a:buSzPts val="770"/>
              <a:buFont typeface="Arial"/>
              <a:buAutoNum type="arabicPeriod"/>
            </a:pPr>
            <a:r>
              <a:rPr b="0" i="0" lang="en-IN" sz="1400" u="none" cap="none" strike="noStrike">
                <a:solidFill>
                  <a:srgbClr val="000000"/>
                </a:solidFill>
                <a:latin typeface="Calibri"/>
                <a:ea typeface="Calibri"/>
                <a:cs typeface="Calibri"/>
                <a:sym typeface="Calibri"/>
              </a:rPr>
              <a:t>Click Select Facility from the Drop down menu</a:t>
            </a:r>
            <a:endParaRPr b="0" i="0" sz="1400" u="none" cap="none" strike="noStrike">
              <a:solidFill>
                <a:srgbClr val="000000"/>
              </a:solidFill>
              <a:latin typeface="Arial"/>
              <a:ea typeface="Arial"/>
              <a:cs typeface="Arial"/>
              <a:sym typeface="Arial"/>
            </a:endParaRPr>
          </a:p>
          <a:p>
            <a:pPr indent="-342900" lvl="1" marL="431800" marR="0" rtl="0" algn="l">
              <a:lnSpc>
                <a:spcPct val="100000"/>
              </a:lnSpc>
              <a:spcBef>
                <a:spcPts val="0"/>
              </a:spcBef>
              <a:spcAft>
                <a:spcPts val="0"/>
              </a:spcAft>
              <a:buClr>
                <a:srgbClr val="0099FF"/>
              </a:buClr>
              <a:buSzPts val="770"/>
              <a:buFont typeface="Arial"/>
              <a:buAutoNum type="arabicPeriod"/>
            </a:pPr>
            <a:r>
              <a:rPr b="0" i="0" lang="en-IN" sz="1400" u="none" cap="none" strike="noStrike">
                <a:solidFill>
                  <a:srgbClr val="000000"/>
                </a:solidFill>
                <a:latin typeface="Calibri"/>
                <a:ea typeface="Calibri"/>
                <a:cs typeface="Calibri"/>
                <a:sym typeface="Calibri"/>
              </a:rPr>
              <a:t>Click on confirm to complete the Check-in/out process</a:t>
            </a:r>
            <a:endParaRPr b="0" i="0" sz="1400" u="none" cap="none" strike="noStrike">
              <a:solidFill>
                <a:srgbClr val="000000"/>
              </a:solidFill>
              <a:latin typeface="Arial"/>
              <a:ea typeface="Arial"/>
              <a:cs typeface="Arial"/>
              <a:sym typeface="Arial"/>
            </a:endParaRPr>
          </a:p>
        </p:txBody>
      </p:sp>
      <p:sp>
        <p:nvSpPr>
          <p:cNvPr id="626" name="Google Shape;626;p9"/>
          <p:cNvSpPr txBox="1"/>
          <p:nvPr/>
        </p:nvSpPr>
        <p:spPr>
          <a:xfrm>
            <a:off x="4898573" y="5589038"/>
            <a:ext cx="1268963" cy="307777"/>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alibri"/>
                <a:ea typeface="Calibri"/>
                <a:cs typeface="Calibri"/>
                <a:sym typeface="Calibri"/>
              </a:rPr>
              <a:t>Web Version</a:t>
            </a:r>
            <a:endParaRPr b="1" i="0" sz="1400" u="none" cap="none" strike="noStrike">
              <a:solidFill>
                <a:srgbClr val="000000"/>
              </a:solidFill>
              <a:latin typeface="Calibri"/>
              <a:ea typeface="Calibri"/>
              <a:cs typeface="Calibri"/>
              <a:sym typeface="Calibri"/>
            </a:endParaRPr>
          </a:p>
        </p:txBody>
      </p:sp>
      <p:sp>
        <p:nvSpPr>
          <p:cNvPr id="627" name="Google Shape;627;p9"/>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9"/>
          <p:cNvSpPr txBox="1"/>
          <p:nvPr/>
        </p:nvSpPr>
        <p:spPr>
          <a:xfrm>
            <a:off x="8633922" y="6375912"/>
            <a:ext cx="1984312" cy="307777"/>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alibri"/>
                <a:ea typeface="Calibri"/>
                <a:cs typeface="Calibri"/>
                <a:sym typeface="Calibri"/>
              </a:rPr>
              <a:t>Mobile App Screenshot</a:t>
            </a:r>
            <a:endParaRPr b="1" i="0" sz="1400" u="none" cap="none" strike="noStrike">
              <a:solidFill>
                <a:srgbClr val="000000"/>
              </a:solidFill>
              <a:latin typeface="Calibri"/>
              <a:ea typeface="Calibri"/>
              <a:cs typeface="Calibri"/>
              <a:sym typeface="Calibri"/>
            </a:endParaRPr>
          </a:p>
        </p:txBody>
      </p:sp>
      <p:sp>
        <p:nvSpPr>
          <p:cNvPr id="629" name="Google Shape;629;p9"/>
          <p:cNvSpPr txBox="1"/>
          <p:nvPr/>
        </p:nvSpPr>
        <p:spPr>
          <a:xfrm>
            <a:off x="107303" y="6419531"/>
            <a:ext cx="4595326" cy="26161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IN" sz="1100" u="none" cap="none" strike="noStrike">
                <a:solidFill>
                  <a:schemeClr val="dk1"/>
                </a:solidFill>
                <a:latin typeface="Calibri"/>
                <a:ea typeface="Calibri"/>
                <a:cs typeface="Calibri"/>
                <a:sym typeface="Calibri"/>
              </a:rPr>
              <a:t>*Sample that are registered within Nikshay can only be Checked in / out</a:t>
            </a:r>
            <a:endParaRPr b="1" i="0" sz="1100" u="none" cap="none" strike="noStrike">
              <a:solidFill>
                <a:schemeClr val="dk1"/>
              </a:solidFill>
              <a:latin typeface="Calibri"/>
              <a:ea typeface="Calibri"/>
              <a:cs typeface="Calibri"/>
              <a:sym typeface="Calibri"/>
            </a:endParaRPr>
          </a:p>
        </p:txBody>
      </p:sp>
      <p:sp>
        <p:nvSpPr>
          <p:cNvPr id="630" name="Google Shape;630;p9"/>
          <p:cNvSpPr/>
          <p:nvPr/>
        </p:nvSpPr>
        <p:spPr>
          <a:xfrm>
            <a:off x="346674" y="5447412"/>
            <a:ext cx="4471034" cy="683263"/>
          </a:xfrm>
          <a:prstGeom prst="wedgeRectCallout">
            <a:avLst>
              <a:gd fmla="val 132676" name="adj1"/>
              <a:gd fmla="val 32003"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342900" lvl="1" marL="431800" marR="0" rtl="0" algn="l">
              <a:lnSpc>
                <a:spcPct val="100000"/>
              </a:lnSpc>
              <a:spcBef>
                <a:spcPts val="0"/>
              </a:spcBef>
              <a:spcAft>
                <a:spcPts val="0"/>
              </a:spcAft>
              <a:buClr>
                <a:srgbClr val="0099FF"/>
              </a:buClr>
              <a:buSzPts val="770"/>
              <a:buFont typeface="Arial"/>
              <a:buAutoNum type="arabicPeriod"/>
            </a:pPr>
            <a:r>
              <a:rPr b="0" i="0" lang="en-IN" sz="1400" u="none" cap="none" strike="noStrike">
                <a:solidFill>
                  <a:srgbClr val="000000"/>
                </a:solidFill>
                <a:latin typeface="Calibri"/>
                <a:ea typeface="Calibri"/>
                <a:cs typeface="Calibri"/>
                <a:sym typeface="Calibri"/>
              </a:rPr>
              <a:t>Click on Sample Check –in/out</a:t>
            </a:r>
            <a:endParaRPr b="1" i="0" sz="1400" u="none" cap="none" strike="noStrike">
              <a:solidFill>
                <a:srgbClr val="000000"/>
              </a:solidFill>
              <a:latin typeface="Calibri"/>
              <a:ea typeface="Calibri"/>
              <a:cs typeface="Calibri"/>
              <a:sym typeface="Calibri"/>
            </a:endParaRPr>
          </a:p>
          <a:p>
            <a:pPr indent="-342900" lvl="1" marL="431800" marR="0" rtl="0" algn="l">
              <a:lnSpc>
                <a:spcPct val="100000"/>
              </a:lnSpc>
              <a:spcBef>
                <a:spcPts val="0"/>
              </a:spcBef>
              <a:spcAft>
                <a:spcPts val="0"/>
              </a:spcAft>
              <a:buClr>
                <a:srgbClr val="0099FF"/>
              </a:buClr>
              <a:buSzPts val="770"/>
              <a:buFont typeface="Arial"/>
              <a:buAutoNum type="arabicPeriod"/>
            </a:pPr>
            <a:r>
              <a:rPr b="0" i="0" lang="en-IN" sz="1400" u="none" cap="none" strike="noStrike">
                <a:solidFill>
                  <a:srgbClr val="000000"/>
                </a:solidFill>
                <a:latin typeface="Calibri"/>
                <a:ea typeface="Calibri"/>
                <a:cs typeface="Calibri"/>
                <a:sym typeface="Calibri"/>
              </a:rPr>
              <a:t>Click Select Facility from the Drop down menu</a:t>
            </a:r>
            <a:endParaRPr b="0" i="0" sz="1400" u="none" cap="none" strike="noStrike">
              <a:solidFill>
                <a:srgbClr val="000000"/>
              </a:solidFill>
              <a:latin typeface="Arial"/>
              <a:ea typeface="Arial"/>
              <a:cs typeface="Arial"/>
              <a:sym typeface="Arial"/>
            </a:endParaRPr>
          </a:p>
          <a:p>
            <a:pPr indent="-342900" lvl="1" marL="431800" marR="0" rtl="0" algn="l">
              <a:lnSpc>
                <a:spcPct val="100000"/>
              </a:lnSpc>
              <a:spcBef>
                <a:spcPts val="0"/>
              </a:spcBef>
              <a:spcAft>
                <a:spcPts val="0"/>
              </a:spcAft>
              <a:buClr>
                <a:srgbClr val="0099FF"/>
              </a:buClr>
              <a:buSzPts val="770"/>
              <a:buFont typeface="Arial"/>
              <a:buAutoNum type="arabicPeriod"/>
            </a:pPr>
            <a:r>
              <a:rPr b="0" i="0" lang="en-IN" sz="1400" u="none" cap="none" strike="noStrike">
                <a:solidFill>
                  <a:srgbClr val="000000"/>
                </a:solidFill>
                <a:latin typeface="Calibri"/>
                <a:ea typeface="Calibri"/>
                <a:cs typeface="Calibri"/>
                <a:sym typeface="Calibri"/>
              </a:rPr>
              <a:t>Click on confirm to complete the Check-in/out process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pic>
        <p:nvPicPr>
          <p:cNvPr id="635" name="Google Shape;635;p10"/>
          <p:cNvPicPr preferRelativeResize="0"/>
          <p:nvPr/>
        </p:nvPicPr>
        <p:blipFill rotWithShape="1">
          <a:blip r:embed="rId3">
            <a:alphaModFix/>
          </a:blip>
          <a:srcRect b="0" l="0" r="0" t="0"/>
          <a:stretch/>
        </p:blipFill>
        <p:spPr>
          <a:xfrm>
            <a:off x="8633922" y="645331"/>
            <a:ext cx="2692229" cy="5982732"/>
          </a:xfrm>
          <a:prstGeom prst="rect">
            <a:avLst/>
          </a:prstGeom>
          <a:noFill/>
          <a:ln>
            <a:noFill/>
          </a:ln>
        </p:spPr>
      </p:pic>
      <p:pic>
        <p:nvPicPr>
          <p:cNvPr id="636" name="Google Shape;636;p10"/>
          <p:cNvPicPr preferRelativeResize="0"/>
          <p:nvPr/>
        </p:nvPicPr>
        <p:blipFill rotWithShape="1">
          <a:blip r:embed="rId4">
            <a:alphaModFix/>
          </a:blip>
          <a:srcRect b="0" l="0" r="0" t="0"/>
          <a:stretch/>
        </p:blipFill>
        <p:spPr>
          <a:xfrm>
            <a:off x="195941" y="1303332"/>
            <a:ext cx="8171950" cy="3662813"/>
          </a:xfrm>
          <a:prstGeom prst="rect">
            <a:avLst/>
          </a:prstGeom>
          <a:noFill/>
          <a:ln>
            <a:noFill/>
          </a:ln>
        </p:spPr>
      </p:pic>
      <p:sp>
        <p:nvSpPr>
          <p:cNvPr id="637" name="Google Shape;637;p10"/>
          <p:cNvSpPr txBox="1"/>
          <p:nvPr/>
        </p:nvSpPr>
        <p:spPr>
          <a:xfrm>
            <a:off x="2653747" y="53268"/>
            <a:ext cx="94144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Diagnostic – Sample Registration&gt; </a:t>
            </a:r>
            <a:r>
              <a:rPr b="1" i="0" lang="en-IN" sz="2400" u="none" cap="none" strike="noStrike">
                <a:solidFill>
                  <a:schemeClr val="lt1"/>
                </a:solidFill>
                <a:latin typeface="Corbel"/>
                <a:ea typeface="Corbel"/>
                <a:cs typeface="Corbel"/>
                <a:sym typeface="Corbel"/>
              </a:rPr>
              <a:t>Sample Journey Tracking</a:t>
            </a:r>
            <a:r>
              <a:rPr b="1" i="0" lang="en-IN" sz="2400" u="none" cap="none" strike="noStrike">
                <a:solidFill>
                  <a:srgbClr val="FFFFFF"/>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sp>
        <p:nvSpPr>
          <p:cNvPr id="638" name="Google Shape;638;p10"/>
          <p:cNvSpPr txBox="1"/>
          <p:nvPr/>
        </p:nvSpPr>
        <p:spPr>
          <a:xfrm>
            <a:off x="457200" y="923728"/>
            <a:ext cx="56388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alibri"/>
                <a:ea typeface="Calibri"/>
                <a:cs typeface="Calibri"/>
                <a:sym typeface="Calibri"/>
              </a:rPr>
              <a:t>Step 7:  Reject Sample* </a:t>
            </a:r>
            <a:endParaRPr b="1" i="0" sz="1800" u="none" cap="none" strike="noStrike">
              <a:solidFill>
                <a:srgbClr val="000000"/>
              </a:solidFill>
              <a:latin typeface="Calibri"/>
              <a:ea typeface="Calibri"/>
              <a:cs typeface="Calibri"/>
              <a:sym typeface="Calibri"/>
            </a:endParaRPr>
          </a:p>
        </p:txBody>
      </p:sp>
      <p:sp>
        <p:nvSpPr>
          <p:cNvPr id="639" name="Google Shape;639;p10"/>
          <p:cNvSpPr/>
          <p:nvPr/>
        </p:nvSpPr>
        <p:spPr>
          <a:xfrm>
            <a:off x="396549" y="5003332"/>
            <a:ext cx="4471034" cy="898707"/>
          </a:xfrm>
          <a:prstGeom prst="wedgeRectCallout">
            <a:avLst>
              <a:gd fmla="val 36052" name="adj1"/>
              <a:gd fmla="val -8208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342900" lvl="1" marL="431800" marR="0" rtl="0" algn="l">
              <a:lnSpc>
                <a:spcPct val="100000"/>
              </a:lnSpc>
              <a:spcBef>
                <a:spcPts val="0"/>
              </a:spcBef>
              <a:spcAft>
                <a:spcPts val="0"/>
              </a:spcAft>
              <a:buClr>
                <a:srgbClr val="0099FF"/>
              </a:buClr>
              <a:buSzPts val="770"/>
              <a:buFont typeface="Arial"/>
              <a:buAutoNum type="arabicPeriod"/>
            </a:pPr>
            <a:r>
              <a:rPr b="0" i="0" lang="en-IN" sz="1400" u="none" cap="none" strike="noStrike">
                <a:solidFill>
                  <a:srgbClr val="000000"/>
                </a:solidFill>
                <a:latin typeface="Calibri"/>
                <a:ea typeface="Calibri"/>
                <a:cs typeface="Calibri"/>
                <a:sym typeface="Calibri"/>
              </a:rPr>
              <a:t>Click on Reject Sample</a:t>
            </a:r>
            <a:endParaRPr b="1" i="0" sz="1400" u="none" cap="none" strike="noStrike">
              <a:solidFill>
                <a:srgbClr val="000000"/>
              </a:solidFill>
              <a:latin typeface="Calibri"/>
              <a:ea typeface="Calibri"/>
              <a:cs typeface="Calibri"/>
              <a:sym typeface="Calibri"/>
            </a:endParaRPr>
          </a:p>
          <a:p>
            <a:pPr indent="-342900" lvl="1" marL="431800" marR="0" rtl="0" algn="l">
              <a:lnSpc>
                <a:spcPct val="100000"/>
              </a:lnSpc>
              <a:spcBef>
                <a:spcPts val="0"/>
              </a:spcBef>
              <a:spcAft>
                <a:spcPts val="0"/>
              </a:spcAft>
              <a:buClr>
                <a:srgbClr val="0099FF"/>
              </a:buClr>
              <a:buSzPts val="770"/>
              <a:buFont typeface="Arial"/>
              <a:buAutoNum type="arabicPeriod"/>
            </a:pPr>
            <a:r>
              <a:rPr b="0" i="0" lang="en-IN" sz="1400" u="none" cap="none" strike="noStrike">
                <a:solidFill>
                  <a:srgbClr val="000000"/>
                </a:solidFill>
                <a:latin typeface="Calibri"/>
                <a:ea typeface="Calibri"/>
                <a:cs typeface="Calibri"/>
                <a:sym typeface="Calibri"/>
              </a:rPr>
              <a:t>Select the reason for rejection from the dropdown list</a:t>
            </a:r>
            <a:endParaRPr b="0" i="0" sz="1400" u="none" cap="none" strike="noStrike">
              <a:solidFill>
                <a:srgbClr val="000000"/>
              </a:solidFill>
              <a:latin typeface="Arial"/>
              <a:ea typeface="Arial"/>
              <a:cs typeface="Arial"/>
              <a:sym typeface="Arial"/>
            </a:endParaRPr>
          </a:p>
          <a:p>
            <a:pPr indent="-342900" lvl="1" marL="431800" marR="0" rtl="0" algn="l">
              <a:lnSpc>
                <a:spcPct val="100000"/>
              </a:lnSpc>
              <a:spcBef>
                <a:spcPts val="0"/>
              </a:spcBef>
              <a:spcAft>
                <a:spcPts val="0"/>
              </a:spcAft>
              <a:buClr>
                <a:srgbClr val="0099FF"/>
              </a:buClr>
              <a:buSzPts val="770"/>
              <a:buFont typeface="Arial"/>
              <a:buAutoNum type="arabicPeriod"/>
            </a:pPr>
            <a:r>
              <a:rPr b="0" i="0" lang="en-IN" sz="1400" u="none" cap="none" strike="noStrike">
                <a:solidFill>
                  <a:srgbClr val="000000"/>
                </a:solidFill>
                <a:latin typeface="Calibri"/>
                <a:ea typeface="Calibri"/>
                <a:cs typeface="Calibri"/>
                <a:sym typeface="Calibri"/>
              </a:rPr>
              <a:t>Click on confirm to complete the Sample Rejection process</a:t>
            </a:r>
            <a:endParaRPr b="0" i="0" sz="1400" u="none" cap="none" strike="noStrike">
              <a:solidFill>
                <a:srgbClr val="000000"/>
              </a:solidFill>
              <a:latin typeface="Arial"/>
              <a:ea typeface="Arial"/>
              <a:cs typeface="Arial"/>
              <a:sym typeface="Arial"/>
            </a:endParaRPr>
          </a:p>
        </p:txBody>
      </p:sp>
      <p:sp>
        <p:nvSpPr>
          <p:cNvPr id="640" name="Google Shape;640;p10"/>
          <p:cNvSpPr txBox="1"/>
          <p:nvPr/>
        </p:nvSpPr>
        <p:spPr>
          <a:xfrm>
            <a:off x="4898573" y="5589038"/>
            <a:ext cx="1268963" cy="307777"/>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alibri"/>
                <a:ea typeface="Calibri"/>
                <a:cs typeface="Calibri"/>
                <a:sym typeface="Calibri"/>
              </a:rPr>
              <a:t>Web Version</a:t>
            </a:r>
            <a:endParaRPr b="1" i="0" sz="1400" u="none" cap="none" strike="noStrike">
              <a:solidFill>
                <a:srgbClr val="000000"/>
              </a:solidFill>
              <a:latin typeface="Calibri"/>
              <a:ea typeface="Calibri"/>
              <a:cs typeface="Calibri"/>
              <a:sym typeface="Calibri"/>
            </a:endParaRPr>
          </a:p>
        </p:txBody>
      </p:sp>
      <p:sp>
        <p:nvSpPr>
          <p:cNvPr id="641" name="Google Shape;641;p10"/>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0"/>
          <p:cNvSpPr txBox="1"/>
          <p:nvPr/>
        </p:nvSpPr>
        <p:spPr>
          <a:xfrm>
            <a:off x="8633922" y="6375912"/>
            <a:ext cx="1984312" cy="307777"/>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alibri"/>
                <a:ea typeface="Calibri"/>
                <a:cs typeface="Calibri"/>
                <a:sym typeface="Calibri"/>
              </a:rPr>
              <a:t>Mobile App Screenshot</a:t>
            </a:r>
            <a:endParaRPr b="1" i="0" sz="1400" u="none" cap="none" strike="noStrike">
              <a:solidFill>
                <a:srgbClr val="000000"/>
              </a:solidFill>
              <a:latin typeface="Calibri"/>
              <a:ea typeface="Calibri"/>
              <a:cs typeface="Calibri"/>
              <a:sym typeface="Calibri"/>
            </a:endParaRPr>
          </a:p>
        </p:txBody>
      </p:sp>
      <p:sp>
        <p:nvSpPr>
          <p:cNvPr id="643" name="Google Shape;643;p10"/>
          <p:cNvSpPr txBox="1"/>
          <p:nvPr/>
        </p:nvSpPr>
        <p:spPr>
          <a:xfrm>
            <a:off x="321907" y="6354215"/>
            <a:ext cx="6554753" cy="261610"/>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1" lang="en-IN" sz="1100" u="none" cap="none" strike="noStrike">
                <a:solidFill>
                  <a:schemeClr val="dk1"/>
                </a:solidFill>
                <a:latin typeface="Calibri"/>
                <a:ea typeface="Calibri"/>
                <a:cs typeface="Calibri"/>
                <a:sym typeface="Calibri"/>
              </a:rPr>
              <a:t>*Rejecting a sample is a irreversible action. Once a sample is rejected, it cannot be used for any further tests.`</a:t>
            </a:r>
            <a:endParaRPr b="1" i="1" sz="1100" u="none" cap="none" strike="noStrike">
              <a:solidFill>
                <a:schemeClr val="dk1"/>
              </a:solidFill>
              <a:latin typeface="Calibri"/>
              <a:ea typeface="Calibri"/>
              <a:cs typeface="Calibri"/>
              <a:sym typeface="Calibri"/>
            </a:endParaRPr>
          </a:p>
        </p:txBody>
      </p:sp>
      <p:pic>
        <p:nvPicPr>
          <p:cNvPr id="644" name="Google Shape;644;p10"/>
          <p:cNvPicPr preferRelativeResize="0"/>
          <p:nvPr/>
        </p:nvPicPr>
        <p:blipFill rotWithShape="1">
          <a:blip r:embed="rId5">
            <a:alphaModFix/>
          </a:blip>
          <a:srcRect b="0" l="0" r="0" t="0"/>
          <a:stretch/>
        </p:blipFill>
        <p:spPr>
          <a:xfrm>
            <a:off x="8708910" y="4590623"/>
            <a:ext cx="2579917" cy="17728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11"/>
          <p:cNvSpPr txBox="1"/>
          <p:nvPr/>
        </p:nvSpPr>
        <p:spPr>
          <a:xfrm>
            <a:off x="2653747" y="53268"/>
            <a:ext cx="941442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Diagnostic – Sample Registration&gt; </a:t>
            </a:r>
            <a:r>
              <a:rPr b="1" i="0" lang="en-IN" sz="2400" u="none" cap="none" strike="noStrike">
                <a:solidFill>
                  <a:schemeClr val="lt1"/>
                </a:solidFill>
                <a:latin typeface="Corbel"/>
                <a:ea typeface="Corbel"/>
                <a:cs typeface="Corbel"/>
                <a:sym typeface="Corbel"/>
              </a:rPr>
              <a:t>Sample Journey Tracking</a:t>
            </a:r>
            <a:r>
              <a:rPr b="1" i="0" lang="en-IN" sz="2400" u="none" cap="none" strike="noStrike">
                <a:solidFill>
                  <a:srgbClr val="FFFFFF"/>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p:txBody>
      </p:sp>
      <p:sp>
        <p:nvSpPr>
          <p:cNvPr id="650" name="Google Shape;650;p11"/>
          <p:cNvSpPr txBox="1"/>
          <p:nvPr/>
        </p:nvSpPr>
        <p:spPr>
          <a:xfrm>
            <a:off x="457200" y="923728"/>
            <a:ext cx="56388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IN" sz="1800" u="none" cap="none" strike="noStrike">
                <a:solidFill>
                  <a:srgbClr val="000000"/>
                </a:solidFill>
                <a:latin typeface="Calibri"/>
                <a:ea typeface="Calibri"/>
                <a:cs typeface="Calibri"/>
                <a:sym typeface="Calibri"/>
              </a:rPr>
              <a:t>Step 7: Sample Journey </a:t>
            </a:r>
            <a:endParaRPr b="1" i="0" sz="1800" u="none" cap="none" strike="noStrike">
              <a:solidFill>
                <a:srgbClr val="000000"/>
              </a:solidFill>
              <a:latin typeface="Calibri"/>
              <a:ea typeface="Calibri"/>
              <a:cs typeface="Calibri"/>
              <a:sym typeface="Calibri"/>
            </a:endParaRPr>
          </a:p>
        </p:txBody>
      </p:sp>
      <p:sp>
        <p:nvSpPr>
          <p:cNvPr id="651" name="Google Shape;651;p11"/>
          <p:cNvSpPr/>
          <p:nvPr/>
        </p:nvSpPr>
        <p:spPr>
          <a:xfrm>
            <a:off x="1491228" y="4829717"/>
            <a:ext cx="4471034" cy="467819"/>
          </a:xfrm>
          <a:prstGeom prst="wedgeRectCallout">
            <a:avLst>
              <a:gd fmla="val 36052" name="adj1"/>
              <a:gd fmla="val -8208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alibri"/>
                <a:ea typeface="Calibri"/>
                <a:cs typeface="Calibri"/>
                <a:sym typeface="Calibri"/>
              </a:rPr>
              <a:t>Click on Sample Journey to check the Sample transaction History</a:t>
            </a:r>
            <a:endParaRPr b="1" i="0" sz="1400" u="none" cap="none" strike="noStrike">
              <a:solidFill>
                <a:srgbClr val="000000"/>
              </a:solidFill>
              <a:latin typeface="Calibri"/>
              <a:ea typeface="Calibri"/>
              <a:cs typeface="Calibri"/>
              <a:sym typeface="Calibri"/>
            </a:endParaRPr>
          </a:p>
        </p:txBody>
      </p:sp>
      <p:sp>
        <p:nvSpPr>
          <p:cNvPr id="652" name="Google Shape;652;p11"/>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53" name="Google Shape;653;p11"/>
          <p:cNvPicPr preferRelativeResize="0"/>
          <p:nvPr/>
        </p:nvPicPr>
        <p:blipFill rotWithShape="1">
          <a:blip r:embed="rId3">
            <a:alphaModFix/>
          </a:blip>
          <a:srcRect b="0" l="0" r="0" t="0"/>
          <a:stretch/>
        </p:blipFill>
        <p:spPr>
          <a:xfrm>
            <a:off x="283027" y="1404995"/>
            <a:ext cx="6780246" cy="3273341"/>
          </a:xfrm>
          <a:prstGeom prst="rect">
            <a:avLst/>
          </a:prstGeom>
          <a:noFill/>
          <a:ln>
            <a:noFill/>
          </a:ln>
        </p:spPr>
      </p:pic>
      <p:pic>
        <p:nvPicPr>
          <p:cNvPr id="654" name="Google Shape;654;p11"/>
          <p:cNvPicPr preferRelativeResize="0"/>
          <p:nvPr/>
        </p:nvPicPr>
        <p:blipFill rotWithShape="1">
          <a:blip r:embed="rId4">
            <a:alphaModFix/>
          </a:blip>
          <a:srcRect b="0" l="0" r="0" t="0"/>
          <a:stretch/>
        </p:blipFill>
        <p:spPr>
          <a:xfrm>
            <a:off x="7094263" y="1404994"/>
            <a:ext cx="5017450" cy="41840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2bbdad915a9_0_0"/>
          <p:cNvSpPr txBox="1"/>
          <p:nvPr>
            <p:ph idx="1" type="body"/>
          </p:nvPr>
        </p:nvSpPr>
        <p:spPr>
          <a:xfrm>
            <a:off x="3869268" y="864108"/>
            <a:ext cx="7315200" cy="5120700"/>
          </a:xfrm>
          <a:prstGeom prst="rect">
            <a:avLst/>
          </a:prstGeom>
        </p:spPr>
        <p:txBody>
          <a:bodyPr anchorCtr="0" anchor="ctr" bIns="45700" lIns="91425" spcFirstLastPara="1" rIns="91425" wrap="square" tIns="45700">
            <a:normAutofit/>
          </a:bodyPr>
          <a:lstStyle/>
          <a:p>
            <a:pPr indent="0" lvl="0" marL="457200" rtl="0" algn="l">
              <a:lnSpc>
                <a:spcPct val="200000"/>
              </a:lnSpc>
              <a:spcBef>
                <a:spcPts val="0"/>
              </a:spcBef>
              <a:spcAft>
                <a:spcPts val="0"/>
              </a:spcAft>
              <a:buNone/>
            </a:pPr>
            <a:r>
              <a:rPr lang="en-IN" sz="3200">
                <a:solidFill>
                  <a:schemeClr val="dk1"/>
                </a:solidFill>
              </a:rPr>
              <a:t>My Test Workbench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
          <p:cNvSpPr txBox="1"/>
          <p:nvPr/>
        </p:nvSpPr>
        <p:spPr>
          <a:xfrm>
            <a:off x="2606722" y="0"/>
            <a:ext cx="9444252" cy="69757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3200"/>
              <a:buFont typeface="Arial"/>
              <a:buNone/>
            </a:pPr>
            <a:r>
              <a:rPr b="0" i="0" lang="en-IN" sz="3200" u="none" cap="none" strike="noStrike">
                <a:solidFill>
                  <a:srgbClr val="FFFFFF"/>
                </a:solidFill>
                <a:latin typeface="Calibri"/>
                <a:ea typeface="Calibri"/>
                <a:cs typeface="Calibri"/>
                <a:sym typeface="Calibri"/>
              </a:rPr>
              <a:t>Overview on New Diagnostic Module</a:t>
            </a:r>
            <a:endParaRPr b="0" i="0" sz="3200" u="none" cap="none" strike="noStrike">
              <a:solidFill>
                <a:srgbClr val="FFFFFF"/>
              </a:solidFill>
              <a:latin typeface="Calibri"/>
              <a:ea typeface="Calibri"/>
              <a:cs typeface="Calibri"/>
              <a:sym typeface="Calibri"/>
            </a:endParaRPr>
          </a:p>
        </p:txBody>
      </p:sp>
      <p:sp>
        <p:nvSpPr>
          <p:cNvPr id="312" name="Google Shape;312;p3"/>
          <p:cNvSpPr/>
          <p:nvPr/>
        </p:nvSpPr>
        <p:spPr>
          <a:xfrm>
            <a:off x="10954603" y="743004"/>
            <a:ext cx="1096371" cy="313275"/>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13" name="Google Shape;313;p3"/>
          <p:cNvSpPr txBox="1"/>
          <p:nvPr/>
        </p:nvSpPr>
        <p:spPr>
          <a:xfrm>
            <a:off x="346183" y="799177"/>
            <a:ext cx="11464200" cy="51213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15000"/>
              </a:lnSpc>
              <a:spcBef>
                <a:spcPts val="0"/>
              </a:spcBef>
              <a:spcAft>
                <a:spcPts val="0"/>
              </a:spcAft>
              <a:buClr>
                <a:schemeClr val="dk1"/>
              </a:buClr>
              <a:buSzPts val="2400"/>
              <a:buFont typeface="Calibri"/>
              <a:buAutoNum type="arabicPeriod"/>
            </a:pPr>
            <a:r>
              <a:rPr b="0" i="0" lang="en-IN" sz="2400" u="none" cap="none" strike="noStrike">
                <a:solidFill>
                  <a:schemeClr val="dk1"/>
                </a:solidFill>
                <a:latin typeface="Calibri"/>
                <a:ea typeface="Calibri"/>
                <a:cs typeface="Calibri"/>
                <a:sym typeface="Calibri"/>
              </a:rPr>
              <a:t>A simplified user workflow for adding and updating Test Requests and Results</a:t>
            </a:r>
            <a:endParaRPr b="0" i="0" sz="2400" u="none" cap="none" strike="noStrike">
              <a:solidFill>
                <a:schemeClr val="dk1"/>
              </a:solidFill>
              <a:latin typeface="Calibri"/>
              <a:ea typeface="Calibri"/>
              <a:cs typeface="Calibri"/>
              <a:sym typeface="Calibri"/>
            </a:endParaRPr>
          </a:p>
          <a:p>
            <a:pPr indent="-381000" lvl="0" marL="457200" marR="0" rtl="0" algn="l">
              <a:lnSpc>
                <a:spcPct val="115000"/>
              </a:lnSpc>
              <a:spcBef>
                <a:spcPts val="0"/>
              </a:spcBef>
              <a:spcAft>
                <a:spcPts val="0"/>
              </a:spcAft>
              <a:buClr>
                <a:schemeClr val="dk1"/>
              </a:buClr>
              <a:buSzPts val="2400"/>
              <a:buFont typeface="Calibri"/>
              <a:buAutoNum type="arabicPeriod"/>
            </a:pPr>
            <a:r>
              <a:rPr b="0" i="0" lang="en-IN" sz="2400" u="none" cap="none" strike="noStrike">
                <a:solidFill>
                  <a:schemeClr val="dk1"/>
                </a:solidFill>
                <a:latin typeface="Calibri"/>
                <a:ea typeface="Calibri"/>
                <a:cs typeface="Calibri"/>
                <a:sym typeface="Calibri"/>
              </a:rPr>
              <a:t>Tests can be added and all the added tests’ history is available</a:t>
            </a:r>
            <a:endParaRPr b="0" i="0" sz="2400" u="none" cap="none" strike="noStrike">
              <a:solidFill>
                <a:schemeClr val="dk1"/>
              </a:solidFill>
              <a:latin typeface="Calibri"/>
              <a:ea typeface="Calibri"/>
              <a:cs typeface="Calibri"/>
              <a:sym typeface="Calibri"/>
            </a:endParaRPr>
          </a:p>
          <a:p>
            <a:pPr indent="-381000" lvl="0" marL="457200" marR="0" rtl="0" algn="l">
              <a:lnSpc>
                <a:spcPct val="115000"/>
              </a:lnSpc>
              <a:spcBef>
                <a:spcPts val="0"/>
              </a:spcBef>
              <a:spcAft>
                <a:spcPts val="0"/>
              </a:spcAft>
              <a:buClr>
                <a:schemeClr val="dk1"/>
              </a:buClr>
              <a:buSzPts val="2400"/>
              <a:buFont typeface="Calibri"/>
              <a:buAutoNum type="arabicPeriod"/>
            </a:pPr>
            <a:r>
              <a:rPr b="0" i="0" lang="en-IN" sz="2400" u="none" cap="none" strike="noStrike">
                <a:solidFill>
                  <a:schemeClr val="dk1"/>
                </a:solidFill>
                <a:latin typeface="Calibri"/>
                <a:ea typeface="Calibri"/>
                <a:cs typeface="Calibri"/>
                <a:sym typeface="Calibri"/>
              </a:rPr>
              <a:t>A new module for Sample Registration allowing for the collection of additional Sample Related Details such as Site and Date of Sample Collection</a:t>
            </a:r>
            <a:endParaRPr b="0" i="0" sz="1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chemeClr val="dk1"/>
              </a:buClr>
              <a:buSzPts val="2400"/>
              <a:buFont typeface="Calibri"/>
              <a:buAutoNum type="arabicPeriod"/>
            </a:pPr>
            <a:r>
              <a:rPr b="0" i="0" lang="en-IN" sz="2400" u="none" cap="none" strike="noStrike">
                <a:solidFill>
                  <a:schemeClr val="dk1"/>
                </a:solidFill>
                <a:latin typeface="Calibri"/>
                <a:ea typeface="Calibri"/>
                <a:cs typeface="Calibri"/>
                <a:sym typeface="Calibri"/>
              </a:rPr>
              <a:t>A new and powerful feature is introduced as Sample tracking  to ensure that the Sample reaches its desired destination</a:t>
            </a:r>
            <a:endParaRPr b="0" i="0" sz="2400" u="none" cap="none" strike="noStrike">
              <a:solidFill>
                <a:schemeClr val="dk1"/>
              </a:solidFill>
              <a:latin typeface="Calibri"/>
              <a:ea typeface="Calibri"/>
              <a:cs typeface="Calibri"/>
              <a:sym typeface="Calibri"/>
            </a:endParaRPr>
          </a:p>
          <a:p>
            <a:pPr indent="-381000" lvl="0" marL="457200" marR="0" rtl="0" algn="l">
              <a:lnSpc>
                <a:spcPct val="115000"/>
              </a:lnSpc>
              <a:spcBef>
                <a:spcPts val="0"/>
              </a:spcBef>
              <a:spcAft>
                <a:spcPts val="0"/>
              </a:spcAft>
              <a:buClr>
                <a:schemeClr val="dk1"/>
              </a:buClr>
              <a:buSzPts val="2400"/>
              <a:buFont typeface="Calibri"/>
              <a:buAutoNum type="arabicPeriod"/>
            </a:pPr>
            <a:r>
              <a:rPr b="0" i="0" lang="en-IN" sz="2400" u="none" cap="none" strike="noStrike">
                <a:solidFill>
                  <a:schemeClr val="dk1"/>
                </a:solidFill>
                <a:latin typeface="Calibri"/>
                <a:ea typeface="Calibri"/>
                <a:cs typeface="Calibri"/>
                <a:sym typeface="Calibri"/>
              </a:rPr>
              <a:t>Ability to map Samples to one or more Tests within Nikshay</a:t>
            </a:r>
            <a:endParaRPr b="0" i="0" sz="2400" u="none" cap="none" strike="noStrike">
              <a:solidFill>
                <a:schemeClr val="dk1"/>
              </a:solidFill>
              <a:latin typeface="Calibri"/>
              <a:ea typeface="Calibri"/>
              <a:cs typeface="Calibri"/>
              <a:sym typeface="Calibri"/>
            </a:endParaRPr>
          </a:p>
          <a:p>
            <a:pPr indent="-381000" lvl="0" marL="457200" marR="0" rtl="0" algn="l">
              <a:lnSpc>
                <a:spcPct val="115000"/>
              </a:lnSpc>
              <a:spcBef>
                <a:spcPts val="0"/>
              </a:spcBef>
              <a:spcAft>
                <a:spcPts val="0"/>
              </a:spcAft>
              <a:buClr>
                <a:schemeClr val="dk1"/>
              </a:buClr>
              <a:buSzPts val="2400"/>
              <a:buFont typeface="Calibri"/>
              <a:buAutoNum type="arabicPeriod"/>
            </a:pPr>
            <a:r>
              <a:rPr b="0" i="0" lang="en-IN" sz="2400" u="none" cap="none" strike="noStrike">
                <a:solidFill>
                  <a:schemeClr val="dk1"/>
                </a:solidFill>
                <a:latin typeface="Calibri"/>
                <a:ea typeface="Calibri"/>
                <a:cs typeface="Calibri"/>
                <a:sym typeface="Calibri"/>
              </a:rPr>
              <a:t>A New “MyTest” Page containing the summary view of all the tests within a hierarchy is available. Users can search for specific tests and patients, or choose to view those tests matching pre-defined criteria such as Results Available, Sample to be collected or Waiting for Results, all on one page.</a:t>
            </a:r>
            <a:endParaRPr b="0" i="0" sz="2400" u="none" cap="none" strike="noStrike">
              <a:solidFill>
                <a:schemeClr val="dk1"/>
              </a:solidFill>
              <a:latin typeface="Calibri"/>
              <a:ea typeface="Calibri"/>
              <a:cs typeface="Calibri"/>
              <a:sym typeface="Calibri"/>
            </a:endParaRPr>
          </a:p>
          <a:p>
            <a:pPr indent="-381000" lvl="0" marL="457200" marR="0" rtl="0" algn="l">
              <a:lnSpc>
                <a:spcPct val="115000"/>
              </a:lnSpc>
              <a:spcBef>
                <a:spcPts val="0"/>
              </a:spcBef>
              <a:spcAft>
                <a:spcPts val="0"/>
              </a:spcAft>
              <a:buClr>
                <a:schemeClr val="dk1"/>
              </a:buClr>
              <a:buSzPts val="2400"/>
              <a:buFont typeface="Calibri"/>
              <a:buAutoNum type="arabicPeriod"/>
            </a:pPr>
            <a:r>
              <a:rPr b="0" i="0" lang="en-IN" sz="2400" u="none" cap="none" strike="noStrike">
                <a:solidFill>
                  <a:schemeClr val="dk1"/>
                </a:solidFill>
                <a:latin typeface="Calibri"/>
                <a:ea typeface="Calibri"/>
                <a:cs typeface="Calibri"/>
                <a:sym typeface="Calibri"/>
              </a:rPr>
              <a:t>A “Workbench” view is available. This provides a single interface to View/Print/Copy the Test Summary, Add/View Sample Details and Update/View Result details.</a:t>
            </a:r>
            <a:endParaRPr b="0" i="0" sz="2400" u="none" cap="none" strike="noStrike">
              <a:solidFill>
                <a:srgbClr val="000F46"/>
              </a:solidFill>
              <a:latin typeface="Calibri"/>
              <a:ea typeface="Calibri"/>
              <a:cs typeface="Calibri"/>
              <a:sym typeface="Calibri"/>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11566f64e07_0_45"/>
          <p:cNvSpPr txBox="1"/>
          <p:nvPr/>
        </p:nvSpPr>
        <p:spPr>
          <a:xfrm>
            <a:off x="2606722" y="0"/>
            <a:ext cx="9444300" cy="69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N" sz="2800" u="none" cap="none" strike="noStrike">
                <a:solidFill>
                  <a:schemeClr val="lt1"/>
                </a:solidFill>
                <a:latin typeface="Corbel"/>
                <a:ea typeface="Corbel"/>
                <a:cs typeface="Corbel"/>
                <a:sym typeface="Corbel"/>
              </a:rPr>
              <a:t>Diagnostic &gt; My Test &gt; Workbench Option #1</a:t>
            </a:r>
            <a:endParaRPr b="0" i="0" sz="3200" u="none" cap="none" strike="noStrike">
              <a:solidFill>
                <a:srgbClr val="FFFFFF"/>
              </a:solidFill>
              <a:latin typeface="Calibri"/>
              <a:ea typeface="Calibri"/>
              <a:cs typeface="Calibri"/>
              <a:sym typeface="Calibri"/>
            </a:endParaRPr>
          </a:p>
        </p:txBody>
      </p:sp>
      <p:sp>
        <p:nvSpPr>
          <p:cNvPr id="666" name="Google Shape;666;g11566f64e07_0_45"/>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67" name="Google Shape;667;g11566f64e07_0_45"/>
          <p:cNvSpPr txBox="1"/>
          <p:nvPr/>
        </p:nvSpPr>
        <p:spPr>
          <a:xfrm>
            <a:off x="450376" y="868362"/>
            <a:ext cx="11464200" cy="51213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800"/>
              </a:spcBef>
              <a:spcAft>
                <a:spcPts val="0"/>
              </a:spcAft>
              <a:buClr>
                <a:srgbClr val="000000"/>
              </a:buClr>
              <a:buSzPts val="2000"/>
              <a:buFont typeface="Arial"/>
              <a:buNone/>
            </a:pPr>
            <a:r>
              <a:rPr b="1" i="0" lang="en-IN" sz="2000" u="none" cap="none" strike="noStrike">
                <a:solidFill>
                  <a:schemeClr val="dk1"/>
                </a:solidFill>
                <a:latin typeface="Calibri"/>
                <a:ea typeface="Calibri"/>
                <a:cs typeface="Calibri"/>
                <a:sym typeface="Calibri"/>
              </a:rPr>
              <a:t>Summary view of the Patients data as Workbench and additional filters as workbench filters are added now in the Diagnostic Module - </a:t>
            </a:r>
            <a:endParaRPr b="1" i="0" sz="2000" u="none" cap="none" strike="noStrike">
              <a:solidFill>
                <a:schemeClr val="dk1"/>
              </a:solidFill>
              <a:latin typeface="Calibri"/>
              <a:ea typeface="Calibri"/>
              <a:cs typeface="Calibri"/>
              <a:sym typeface="Calibri"/>
            </a:endParaRPr>
          </a:p>
          <a:p>
            <a:pPr indent="-228600" lvl="0" marL="457200" marR="0" rtl="0" algn="l">
              <a:lnSpc>
                <a:spcPct val="90000"/>
              </a:lnSpc>
              <a:spcBef>
                <a:spcPts val="800"/>
              </a:spcBef>
              <a:spcAft>
                <a:spcPts val="0"/>
              </a:spcAft>
              <a:buClr>
                <a:srgbClr val="40BAD2"/>
              </a:buClr>
              <a:buSzPts val="1867"/>
              <a:buFont typeface="Arial"/>
              <a:buNone/>
            </a:pPr>
            <a:r>
              <a:t/>
            </a:r>
            <a:endParaRPr b="0" i="0" sz="2000" u="none" cap="none" strike="noStrike">
              <a:solidFill>
                <a:srgbClr val="000F46"/>
              </a:solidFill>
              <a:latin typeface="Calibri"/>
              <a:ea typeface="Calibri"/>
              <a:cs typeface="Calibri"/>
              <a:sym typeface="Calibri"/>
            </a:endParaRPr>
          </a:p>
        </p:txBody>
      </p:sp>
      <p:pic>
        <p:nvPicPr>
          <p:cNvPr id="668" name="Google Shape;668;g11566f64e07_0_45"/>
          <p:cNvPicPr preferRelativeResize="0"/>
          <p:nvPr/>
        </p:nvPicPr>
        <p:blipFill rotWithShape="1">
          <a:blip r:embed="rId3">
            <a:alphaModFix/>
          </a:blip>
          <a:srcRect b="0" l="0" r="0" t="0"/>
          <a:stretch/>
        </p:blipFill>
        <p:spPr>
          <a:xfrm>
            <a:off x="666750" y="2071700"/>
            <a:ext cx="10763252" cy="4530099"/>
          </a:xfrm>
          <a:prstGeom prst="rect">
            <a:avLst/>
          </a:prstGeom>
          <a:noFill/>
          <a:ln>
            <a:noFill/>
          </a:ln>
        </p:spPr>
      </p:pic>
      <p:sp>
        <p:nvSpPr>
          <p:cNvPr id="669" name="Google Shape;669;g11566f64e07_0_45"/>
          <p:cNvSpPr txBox="1"/>
          <p:nvPr/>
        </p:nvSpPr>
        <p:spPr>
          <a:xfrm>
            <a:off x="638175" y="1647825"/>
            <a:ext cx="17622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Sample Workbench:</a:t>
            </a:r>
            <a:endParaRPr b="1" i="0" sz="1400" u="none" cap="none" strike="noStrike">
              <a:solidFill>
                <a:srgbClr val="000000"/>
              </a:solidFill>
              <a:latin typeface="Corbel"/>
              <a:ea typeface="Corbel"/>
              <a:cs typeface="Corbel"/>
              <a:sym typeface="Corbel"/>
            </a:endParaRPr>
          </a:p>
        </p:txBody>
      </p:sp>
      <p:sp>
        <p:nvSpPr>
          <p:cNvPr id="670" name="Google Shape;670;g11566f64e07_0_45"/>
          <p:cNvSpPr/>
          <p:nvPr/>
        </p:nvSpPr>
        <p:spPr>
          <a:xfrm>
            <a:off x="5200650" y="3080550"/>
            <a:ext cx="2886000" cy="467700"/>
          </a:xfrm>
          <a:prstGeom prst="wedgeRectCallout">
            <a:avLst>
              <a:gd fmla="val -37128" name="adj1"/>
              <a:gd fmla="val 87636"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1.</a:t>
            </a:r>
            <a:r>
              <a:rPr b="0" i="0" lang="en-IN" sz="1400" u="none" cap="none" strike="noStrike">
                <a:solidFill>
                  <a:srgbClr val="000000"/>
                </a:solidFill>
                <a:latin typeface="Corbel"/>
                <a:ea typeface="Corbel"/>
                <a:cs typeface="Corbel"/>
                <a:sym typeface="Corbel"/>
              </a:rPr>
              <a:t> Patient details can be searched from here, as shown in </a:t>
            </a:r>
            <a:r>
              <a:rPr b="1" i="0" lang="en-IN" sz="1400" u="none" cap="none" strike="noStrike">
                <a:solidFill>
                  <a:srgbClr val="000000"/>
                </a:solidFill>
                <a:latin typeface="Corbel"/>
                <a:ea typeface="Corbel"/>
                <a:cs typeface="Corbel"/>
                <a:sym typeface="Corbel"/>
              </a:rPr>
              <a:t>Slide # 5</a:t>
            </a:r>
            <a:endParaRPr b="1" i="0" sz="1400" u="none" cap="none" strike="noStrike">
              <a:solidFill>
                <a:srgbClr val="000000"/>
              </a:solidFill>
              <a:latin typeface="Corbel"/>
              <a:ea typeface="Corbel"/>
              <a:cs typeface="Corbel"/>
              <a:sym typeface="Corbel"/>
            </a:endParaRPr>
          </a:p>
        </p:txBody>
      </p:sp>
      <p:sp>
        <p:nvSpPr>
          <p:cNvPr id="671" name="Google Shape;671;g11566f64e07_0_45"/>
          <p:cNvSpPr/>
          <p:nvPr/>
        </p:nvSpPr>
        <p:spPr>
          <a:xfrm>
            <a:off x="8346675" y="3347250"/>
            <a:ext cx="2016300" cy="467700"/>
          </a:xfrm>
          <a:prstGeom prst="wedgeRectCallout">
            <a:avLst>
              <a:gd fmla="val 60612" name="adj1"/>
              <a:gd fmla="val 34686"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2.</a:t>
            </a:r>
            <a:r>
              <a:rPr b="0" i="0" lang="en-IN" sz="1400" u="none" cap="none" strike="noStrike">
                <a:solidFill>
                  <a:srgbClr val="000000"/>
                </a:solidFill>
                <a:latin typeface="Corbel"/>
                <a:ea typeface="Corbel"/>
                <a:cs typeface="Corbel"/>
                <a:sym typeface="Corbel"/>
              </a:rPr>
              <a:t> Filters options shown in next slide i.e. </a:t>
            </a:r>
            <a:r>
              <a:rPr b="1" i="0" lang="en-IN" sz="1400" u="none" cap="none" strike="noStrike">
                <a:solidFill>
                  <a:srgbClr val="000000"/>
                </a:solidFill>
                <a:latin typeface="Corbel"/>
                <a:ea typeface="Corbel"/>
                <a:cs typeface="Corbel"/>
                <a:sym typeface="Corbel"/>
              </a:rPr>
              <a:t>Slide # 20</a:t>
            </a:r>
            <a:endParaRPr b="1" i="0" sz="1400" u="none" cap="none" strike="noStrike">
              <a:solidFill>
                <a:srgbClr val="000000"/>
              </a:solidFill>
              <a:latin typeface="Corbel"/>
              <a:ea typeface="Corbel"/>
              <a:cs typeface="Corbel"/>
              <a:sym typeface="Corbel"/>
            </a:endParaRPr>
          </a:p>
        </p:txBody>
      </p:sp>
      <p:sp>
        <p:nvSpPr>
          <p:cNvPr id="672" name="Google Shape;672;g11566f64e07_0_45"/>
          <p:cNvSpPr/>
          <p:nvPr/>
        </p:nvSpPr>
        <p:spPr>
          <a:xfrm>
            <a:off x="2491850" y="4035950"/>
            <a:ext cx="7009500" cy="313200"/>
          </a:xfrm>
          <a:prstGeom prst="wedgeRectCallout">
            <a:avLst>
              <a:gd fmla="val -22510" name="adj1"/>
              <a:gd fmla="val 87700"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3. Please double click on the patient’s data to get more details and to apply Filter options</a:t>
            </a:r>
            <a:endParaRPr b="1" i="0" sz="1400" u="none" cap="none" strike="noStrike">
              <a:solidFill>
                <a:srgbClr val="000000"/>
              </a:solidFill>
              <a:latin typeface="Corbel"/>
              <a:ea typeface="Corbel"/>
              <a:cs typeface="Corbel"/>
              <a:sym typeface="Corbel"/>
            </a:endParaRPr>
          </a:p>
        </p:txBody>
      </p:sp>
      <p:sp>
        <p:nvSpPr>
          <p:cNvPr id="673" name="Google Shape;673;g11566f64e07_0_45"/>
          <p:cNvSpPr/>
          <p:nvPr/>
        </p:nvSpPr>
        <p:spPr>
          <a:xfrm>
            <a:off x="2238375" y="4581525"/>
            <a:ext cx="292200" cy="585900"/>
          </a:xfrm>
          <a:prstGeom prst="rightArrow">
            <a:avLst>
              <a:gd fmla="val 50000" name="adj1"/>
              <a:gd fmla="val 50000" name="adj2"/>
            </a:avLst>
          </a:prstGeom>
          <a:solidFill>
            <a:srgbClr val="3086A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73">
                                            <p:txEl>
                                              <p:pRg end="0" st="0"/>
                                            </p:txEl>
                                          </p:spTgt>
                                        </p:tgtEl>
                                        <p:attrNameLst>
                                          <p:attrName>style.visibility</p:attrName>
                                        </p:attrNameLst>
                                      </p:cBhvr>
                                      <p:to>
                                        <p:strVal val="visible"/>
                                      </p:to>
                                    </p:set>
                                    <p:anim calcmode="lin" valueType="num">
                                      <p:cBhvr additive="base">
                                        <p:cTn dur="1000"/>
                                        <p:tgtEl>
                                          <p:spTgt spid="673">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673">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673">
                                            <p:txEl>
                                              <p:pRg end="0" st="0"/>
                                            </p:txEl>
                                          </p:spTgt>
                                        </p:tgtEl>
                                        <p:attrNameLst>
                                          <p:attrName>style.visibility</p:attrName>
                                        </p:attrNameLst>
                                      </p:cBhvr>
                                      <p:to>
                                        <p:strVal val="visible"/>
                                      </p:to>
                                    </p:set>
                                    <p:anim calcmode="lin" valueType="num">
                                      <p:cBhvr additive="base">
                                        <p:cTn dur="1000"/>
                                        <p:tgtEl>
                                          <p:spTgt spid="673">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673">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673"/>
                                        </p:tgtEl>
                                        <p:attrNameLst>
                                          <p:attrName>style.visibility</p:attrName>
                                        </p:attrNameLst>
                                      </p:cBhvr>
                                      <p:to>
                                        <p:strVal val="visible"/>
                                      </p:to>
                                    </p:set>
                                    <p:anim calcmode="lin" valueType="num">
                                      <p:cBhvr additive="base">
                                        <p:cTn dur="1000"/>
                                        <p:tgtEl>
                                          <p:spTgt spid="673"/>
                                        </p:tgtEl>
                                        <p:attrNameLst>
                                          <p:attrName>ppt_w</p:attrName>
                                        </p:attrNameLst>
                                      </p:cBhvr>
                                      <p:tavLst>
                                        <p:tav fmla="" tm="0">
                                          <p:val>
                                            <p:strVal val="0"/>
                                          </p:val>
                                        </p:tav>
                                        <p:tav fmla="" tm="100000">
                                          <p:val>
                                            <p:strVal val="#ppt_w"/>
                                          </p:val>
                                        </p:tav>
                                      </p:tavLst>
                                    </p:anim>
                                    <p:anim calcmode="lin" valueType="num">
                                      <p:cBhvr additive="base">
                                        <p:cTn dur="1000"/>
                                        <p:tgtEl>
                                          <p:spTgt spid="673"/>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673">
                                            <p:txEl>
                                              <p:pRg end="0" st="0"/>
                                            </p:txEl>
                                          </p:spTgt>
                                        </p:tgtEl>
                                        <p:attrNameLst>
                                          <p:attrName>style.visibility</p:attrName>
                                        </p:attrNameLst>
                                      </p:cBhvr>
                                      <p:to>
                                        <p:strVal val="visible"/>
                                      </p:to>
                                    </p:set>
                                    <p:anim calcmode="lin" valueType="num">
                                      <p:cBhvr additive="base">
                                        <p:cTn dur="1500"/>
                                        <p:tgtEl>
                                          <p:spTgt spid="673">
                                            <p:txEl>
                                              <p:pRg end="0" st="0"/>
                                            </p:txEl>
                                          </p:spTgt>
                                        </p:tgtEl>
                                        <p:attrNameLst>
                                          <p:attrName>ppt_w</p:attrName>
                                        </p:attrNameLst>
                                      </p:cBhvr>
                                      <p:tavLst>
                                        <p:tav fmla="" tm="0">
                                          <p:val>
                                            <p:strVal val="0"/>
                                          </p:val>
                                        </p:tav>
                                        <p:tav fmla="" tm="100000">
                                          <p:val>
                                            <p:strVal val="#ppt_w"/>
                                          </p:val>
                                        </p:tav>
                                      </p:tavLst>
                                    </p:anim>
                                    <p:anim calcmode="lin" valueType="num">
                                      <p:cBhvr additive="base">
                                        <p:cTn dur="1500"/>
                                        <p:tgtEl>
                                          <p:spTgt spid="673">
                                            <p:txEl>
                                              <p:pRg end="0" st="0"/>
                                            </p:txEl>
                                          </p:spTgt>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673">
                                            <p:txEl>
                                              <p:pRg end="0" st="0"/>
                                            </p:txEl>
                                          </p:spTgt>
                                        </p:tgtEl>
                                        <p:attrNameLst>
                                          <p:attrName>style.visibility</p:attrName>
                                        </p:attrNameLst>
                                      </p:cBhvr>
                                      <p:to>
                                        <p:strVal val="visible"/>
                                      </p:to>
                                    </p:set>
                                    <p:anim calcmode="lin" valueType="num">
                                      <p:cBhvr additive="base">
                                        <p:cTn dur="1000"/>
                                        <p:tgtEl>
                                          <p:spTgt spid="673">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67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g11566f64e07_0_58"/>
          <p:cNvSpPr txBox="1"/>
          <p:nvPr/>
        </p:nvSpPr>
        <p:spPr>
          <a:xfrm>
            <a:off x="2606722" y="0"/>
            <a:ext cx="9444300" cy="69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N" sz="2800" u="none" cap="none" strike="noStrike">
                <a:solidFill>
                  <a:schemeClr val="lt1"/>
                </a:solidFill>
                <a:latin typeface="Corbel"/>
                <a:ea typeface="Corbel"/>
                <a:cs typeface="Corbel"/>
                <a:sym typeface="Corbel"/>
              </a:rPr>
              <a:t>Diagnostic &gt; My Test &gt; Workbench Option # 2</a:t>
            </a:r>
            <a:endParaRPr b="0" i="0" sz="3200" u="none" cap="none" strike="noStrike">
              <a:solidFill>
                <a:srgbClr val="FFFFFF"/>
              </a:solidFill>
              <a:latin typeface="Calibri"/>
              <a:ea typeface="Calibri"/>
              <a:cs typeface="Calibri"/>
              <a:sym typeface="Calibri"/>
            </a:endParaRPr>
          </a:p>
        </p:txBody>
      </p:sp>
      <p:sp>
        <p:nvSpPr>
          <p:cNvPr id="679" name="Google Shape;679;g11566f64e07_0_58"/>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0" name="Google Shape;680;g11566f64e07_0_58"/>
          <p:cNvSpPr txBox="1"/>
          <p:nvPr/>
        </p:nvSpPr>
        <p:spPr>
          <a:xfrm>
            <a:off x="450376" y="868362"/>
            <a:ext cx="11464200" cy="51213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800"/>
              </a:spcBef>
              <a:spcAft>
                <a:spcPts val="0"/>
              </a:spcAft>
              <a:buClr>
                <a:srgbClr val="000000"/>
              </a:buClr>
              <a:buSzPts val="2000"/>
              <a:buFont typeface="Arial"/>
              <a:buNone/>
            </a:pPr>
            <a:r>
              <a:rPr b="1" i="0" lang="en-IN" sz="2000" u="none" cap="none" strike="noStrike">
                <a:solidFill>
                  <a:schemeClr val="dk1"/>
                </a:solidFill>
                <a:latin typeface="Calibri"/>
                <a:ea typeface="Calibri"/>
                <a:cs typeface="Calibri"/>
                <a:sym typeface="Calibri"/>
              </a:rPr>
              <a:t>Detailed view of the Patients data with the copy and print facility </a:t>
            </a:r>
            <a:endParaRPr b="1" i="0" sz="2000" u="none" cap="none" strike="noStrike">
              <a:solidFill>
                <a:schemeClr val="dk1"/>
              </a:solidFill>
              <a:latin typeface="Calibri"/>
              <a:ea typeface="Calibri"/>
              <a:cs typeface="Calibri"/>
              <a:sym typeface="Calibri"/>
            </a:endParaRPr>
          </a:p>
          <a:p>
            <a:pPr indent="-228600" lvl="0" marL="457200" marR="0" rtl="0" algn="l">
              <a:lnSpc>
                <a:spcPct val="90000"/>
              </a:lnSpc>
              <a:spcBef>
                <a:spcPts val="800"/>
              </a:spcBef>
              <a:spcAft>
                <a:spcPts val="0"/>
              </a:spcAft>
              <a:buClr>
                <a:srgbClr val="40BAD2"/>
              </a:buClr>
              <a:buSzPts val="1867"/>
              <a:buFont typeface="Arial"/>
              <a:buNone/>
            </a:pPr>
            <a:r>
              <a:t/>
            </a:r>
            <a:endParaRPr b="0" i="0" sz="2000" u="none" cap="none" strike="noStrike">
              <a:solidFill>
                <a:srgbClr val="000F46"/>
              </a:solidFill>
              <a:latin typeface="Calibri"/>
              <a:ea typeface="Calibri"/>
              <a:cs typeface="Calibri"/>
              <a:sym typeface="Calibri"/>
            </a:endParaRPr>
          </a:p>
        </p:txBody>
      </p:sp>
      <p:sp>
        <p:nvSpPr>
          <p:cNvPr id="681" name="Google Shape;681;g11566f64e07_0_58"/>
          <p:cNvSpPr txBox="1"/>
          <p:nvPr/>
        </p:nvSpPr>
        <p:spPr>
          <a:xfrm>
            <a:off x="561975" y="1266825"/>
            <a:ext cx="19812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Sample Workbench:</a:t>
            </a:r>
            <a:endParaRPr b="1" i="0" sz="1400" u="none" cap="none" strike="noStrike">
              <a:solidFill>
                <a:srgbClr val="000000"/>
              </a:solidFill>
              <a:latin typeface="Corbel"/>
              <a:ea typeface="Corbel"/>
              <a:cs typeface="Corbel"/>
              <a:sym typeface="Corbel"/>
            </a:endParaRPr>
          </a:p>
        </p:txBody>
      </p:sp>
      <p:pic>
        <p:nvPicPr>
          <p:cNvPr id="682" name="Google Shape;682;g11566f64e07_0_58"/>
          <p:cNvPicPr preferRelativeResize="0"/>
          <p:nvPr/>
        </p:nvPicPr>
        <p:blipFill rotWithShape="1">
          <a:blip r:embed="rId3">
            <a:alphaModFix/>
          </a:blip>
          <a:srcRect b="0" l="0" r="0" t="0"/>
          <a:stretch/>
        </p:blipFill>
        <p:spPr>
          <a:xfrm>
            <a:off x="575400" y="1646625"/>
            <a:ext cx="11464199" cy="4897050"/>
          </a:xfrm>
          <a:prstGeom prst="rect">
            <a:avLst/>
          </a:prstGeom>
          <a:noFill/>
          <a:ln>
            <a:noFill/>
          </a:ln>
        </p:spPr>
      </p:pic>
      <p:sp>
        <p:nvSpPr>
          <p:cNvPr id="683" name="Google Shape;683;g11566f64e07_0_58"/>
          <p:cNvSpPr/>
          <p:nvPr/>
        </p:nvSpPr>
        <p:spPr>
          <a:xfrm>
            <a:off x="5414975" y="1292750"/>
            <a:ext cx="6448500" cy="313200"/>
          </a:xfrm>
          <a:prstGeom prst="wedgeRectCallout">
            <a:avLst>
              <a:gd fmla="val -22510" name="adj1"/>
              <a:gd fmla="val 87700"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317500" lvl="0" marL="457200" marR="0" rtl="0" algn="l">
              <a:lnSpc>
                <a:spcPct val="100000"/>
              </a:lnSpc>
              <a:spcBef>
                <a:spcPts val="0"/>
              </a:spcBef>
              <a:spcAft>
                <a:spcPts val="0"/>
              </a:spcAft>
              <a:buClr>
                <a:schemeClr val="dk1"/>
              </a:buClr>
              <a:buSzPts val="1400"/>
              <a:buFont typeface="Corbel"/>
              <a:buAutoNum type="arabicPeriod"/>
            </a:pPr>
            <a:r>
              <a:rPr b="1" i="0" lang="en-IN" sz="1400" u="none" cap="none" strike="noStrike">
                <a:solidFill>
                  <a:schemeClr val="dk1"/>
                </a:solidFill>
                <a:latin typeface="Corbel"/>
                <a:ea typeface="Corbel"/>
                <a:cs typeface="Corbel"/>
                <a:sym typeface="Corbel"/>
              </a:rPr>
              <a:t>When clicked on any Individual patient data, following details are shown -</a:t>
            </a:r>
            <a:endParaRPr b="1" i="0" sz="1400" u="none" cap="none" strike="noStrike">
              <a:solidFill>
                <a:schemeClr val="dk1"/>
              </a:solidFill>
              <a:latin typeface="Corbel"/>
              <a:ea typeface="Corbel"/>
              <a:cs typeface="Corbel"/>
              <a:sym typeface="Corbel"/>
            </a:endParaRPr>
          </a:p>
          <a:p>
            <a:pPr indent="0" lvl="1" marL="8890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rbel"/>
              <a:ea typeface="Corbel"/>
              <a:cs typeface="Corbel"/>
              <a:sym typeface="Corbel"/>
            </a:endParaRPr>
          </a:p>
        </p:txBody>
      </p:sp>
      <p:sp>
        <p:nvSpPr>
          <p:cNvPr id="684" name="Google Shape;684;g11566f64e07_0_58"/>
          <p:cNvSpPr/>
          <p:nvPr/>
        </p:nvSpPr>
        <p:spPr>
          <a:xfrm>
            <a:off x="5760650" y="6290475"/>
            <a:ext cx="6102900" cy="313200"/>
          </a:xfrm>
          <a:prstGeom prst="wedgeRectCallout">
            <a:avLst>
              <a:gd fmla="val -6204" name="adj1"/>
              <a:gd fmla="val -6917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2.</a:t>
            </a:r>
            <a:r>
              <a:rPr b="0" i="0" lang="en-IN" sz="1400" u="none" cap="none" strike="noStrike">
                <a:solidFill>
                  <a:srgbClr val="000000"/>
                </a:solidFill>
                <a:latin typeface="Corbel"/>
                <a:ea typeface="Corbel"/>
                <a:cs typeface="Corbel"/>
                <a:sym typeface="Corbel"/>
              </a:rPr>
              <a:t> </a:t>
            </a:r>
            <a:r>
              <a:rPr b="1" i="0" lang="en-IN" sz="1400" u="none" cap="none" strike="noStrike">
                <a:solidFill>
                  <a:srgbClr val="000000"/>
                </a:solidFill>
                <a:latin typeface="Corbel"/>
                <a:ea typeface="Corbel"/>
                <a:cs typeface="Corbel"/>
                <a:sym typeface="Corbel"/>
              </a:rPr>
              <a:t>Tests now can be Copied and Printed (in PDF), sample print file is </a:t>
            </a:r>
            <a:r>
              <a:rPr b="1" i="0" lang="en-IN" sz="1400" u="sng" cap="none" strike="noStrike">
                <a:solidFill>
                  <a:srgbClr val="3086AB"/>
                </a:solidFill>
                <a:latin typeface="Corbel"/>
                <a:ea typeface="Corbel"/>
                <a:cs typeface="Corbel"/>
                <a:sym typeface="Corbel"/>
                <a:hlinkClick r:id="rId4">
                  <a:extLst>
                    <a:ext uri="{A12FA001-AC4F-418D-AE19-62706E023703}">
                      <ahyp:hlinkClr val="tx"/>
                    </a:ext>
                  </a:extLst>
                </a:hlinkClick>
              </a:rPr>
              <a:t>attached </a:t>
            </a:r>
            <a:endParaRPr b="1" i="0" sz="1400" u="none" cap="none" strike="noStrike">
              <a:solidFill>
                <a:srgbClr val="3086AB"/>
              </a:solidFill>
              <a:latin typeface="Corbel"/>
              <a:ea typeface="Corbel"/>
              <a:cs typeface="Corbel"/>
              <a:sym typeface="Corbel"/>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g11566f64e07_0_69"/>
          <p:cNvSpPr txBox="1"/>
          <p:nvPr/>
        </p:nvSpPr>
        <p:spPr>
          <a:xfrm>
            <a:off x="2606722" y="0"/>
            <a:ext cx="9444300" cy="69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N" sz="2800" u="none" cap="none" strike="noStrike">
                <a:solidFill>
                  <a:schemeClr val="lt1"/>
                </a:solidFill>
                <a:latin typeface="Corbel"/>
                <a:ea typeface="Corbel"/>
                <a:cs typeface="Corbel"/>
                <a:sym typeface="Corbel"/>
              </a:rPr>
              <a:t>Diagnostic &gt; My Test &gt; Workbench Filter Option</a:t>
            </a:r>
            <a:endParaRPr b="0" i="0" sz="3200" u="none" cap="none" strike="noStrike">
              <a:solidFill>
                <a:srgbClr val="FFFFFF"/>
              </a:solidFill>
              <a:latin typeface="Calibri"/>
              <a:ea typeface="Calibri"/>
              <a:cs typeface="Calibri"/>
              <a:sym typeface="Calibri"/>
            </a:endParaRPr>
          </a:p>
        </p:txBody>
      </p:sp>
      <p:sp>
        <p:nvSpPr>
          <p:cNvPr id="690" name="Google Shape;690;g11566f64e07_0_69"/>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91" name="Google Shape;691;g11566f64e07_0_69"/>
          <p:cNvSpPr txBox="1"/>
          <p:nvPr/>
        </p:nvSpPr>
        <p:spPr>
          <a:xfrm>
            <a:off x="450376" y="868362"/>
            <a:ext cx="11464200" cy="51213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28600" lvl="0" marL="457200" marR="0" rtl="0" algn="l">
              <a:lnSpc>
                <a:spcPct val="90000"/>
              </a:lnSpc>
              <a:spcBef>
                <a:spcPts val="800"/>
              </a:spcBef>
              <a:spcAft>
                <a:spcPts val="0"/>
              </a:spcAft>
              <a:buClr>
                <a:srgbClr val="40BAD2"/>
              </a:buClr>
              <a:buSzPts val="1867"/>
              <a:buFont typeface="Arial"/>
              <a:buNone/>
            </a:pPr>
            <a:r>
              <a:t/>
            </a:r>
            <a:endParaRPr b="0" i="0" sz="2000" u="none" cap="none" strike="noStrike">
              <a:solidFill>
                <a:srgbClr val="000F46"/>
              </a:solidFill>
              <a:latin typeface="Calibri"/>
              <a:ea typeface="Calibri"/>
              <a:cs typeface="Calibri"/>
              <a:sym typeface="Calibri"/>
            </a:endParaRPr>
          </a:p>
        </p:txBody>
      </p:sp>
      <p:sp>
        <p:nvSpPr>
          <p:cNvPr id="692" name="Google Shape;692;g11566f64e07_0_69"/>
          <p:cNvSpPr txBox="1"/>
          <p:nvPr/>
        </p:nvSpPr>
        <p:spPr>
          <a:xfrm>
            <a:off x="514350" y="847725"/>
            <a:ext cx="22146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Workbench Filter options:</a:t>
            </a:r>
            <a:endParaRPr b="1" i="0" sz="1400" u="none" cap="none" strike="noStrike">
              <a:solidFill>
                <a:srgbClr val="000000"/>
              </a:solidFill>
              <a:latin typeface="Corbel"/>
              <a:ea typeface="Corbel"/>
              <a:cs typeface="Corbel"/>
              <a:sym typeface="Corbel"/>
            </a:endParaRPr>
          </a:p>
        </p:txBody>
      </p:sp>
      <p:pic>
        <p:nvPicPr>
          <p:cNvPr id="693" name="Google Shape;693;g11566f64e07_0_69"/>
          <p:cNvPicPr preferRelativeResize="0"/>
          <p:nvPr/>
        </p:nvPicPr>
        <p:blipFill rotWithShape="1">
          <a:blip r:embed="rId3">
            <a:alphaModFix/>
          </a:blip>
          <a:srcRect b="0" l="0" r="0" t="0"/>
          <a:stretch/>
        </p:blipFill>
        <p:spPr>
          <a:xfrm>
            <a:off x="457200" y="1428850"/>
            <a:ext cx="11464198" cy="4762400"/>
          </a:xfrm>
          <a:prstGeom prst="rect">
            <a:avLst/>
          </a:prstGeom>
          <a:noFill/>
          <a:ln>
            <a:noFill/>
          </a:ln>
        </p:spPr>
      </p:pic>
      <p:sp>
        <p:nvSpPr>
          <p:cNvPr id="694" name="Google Shape;694;g11566f64e07_0_69"/>
          <p:cNvSpPr/>
          <p:nvPr/>
        </p:nvSpPr>
        <p:spPr>
          <a:xfrm>
            <a:off x="5711300" y="2623350"/>
            <a:ext cx="2865900" cy="467700"/>
          </a:xfrm>
          <a:prstGeom prst="wedgeRectCallout">
            <a:avLst>
              <a:gd fmla="val -49206" name="adj1"/>
              <a:gd fmla="val 6727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1.</a:t>
            </a:r>
            <a:r>
              <a:rPr b="0" i="0" lang="en-IN" sz="1400" u="none" cap="none" strike="noStrike">
                <a:solidFill>
                  <a:srgbClr val="000000"/>
                </a:solidFill>
                <a:latin typeface="Corbel"/>
                <a:ea typeface="Corbel"/>
                <a:cs typeface="Corbel"/>
                <a:sym typeface="Corbel"/>
              </a:rPr>
              <a:t> Patient details can be searched from here, details shown in </a:t>
            </a:r>
            <a:r>
              <a:rPr b="1" i="0" lang="en-IN" sz="1400" u="none" cap="none" strike="noStrike">
                <a:solidFill>
                  <a:srgbClr val="000000"/>
                </a:solidFill>
                <a:latin typeface="Corbel"/>
                <a:ea typeface="Corbel"/>
                <a:cs typeface="Corbel"/>
                <a:sym typeface="Corbel"/>
              </a:rPr>
              <a:t>Slide # 5</a:t>
            </a:r>
            <a:endParaRPr b="1" i="0" sz="1400" u="none" cap="none" strike="noStrike">
              <a:solidFill>
                <a:srgbClr val="000000"/>
              </a:solidFill>
              <a:latin typeface="Corbel"/>
              <a:ea typeface="Corbel"/>
              <a:cs typeface="Corbel"/>
              <a:sym typeface="Corbel"/>
            </a:endParaRPr>
          </a:p>
        </p:txBody>
      </p:sp>
      <p:sp>
        <p:nvSpPr>
          <p:cNvPr id="695" name="Google Shape;695;g11566f64e07_0_69"/>
          <p:cNvSpPr/>
          <p:nvPr/>
        </p:nvSpPr>
        <p:spPr>
          <a:xfrm>
            <a:off x="7482900" y="4860150"/>
            <a:ext cx="3395400" cy="1697700"/>
          </a:xfrm>
          <a:prstGeom prst="wedgeRectCallout">
            <a:avLst>
              <a:gd fmla="val 62321" name="adj1"/>
              <a:gd fmla="val -1330"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1" marL="88900" marR="0" rtl="0" algn="l">
              <a:lnSpc>
                <a:spcPct val="100000"/>
              </a:lnSpc>
              <a:spcBef>
                <a:spcPts val="0"/>
              </a:spcBef>
              <a:spcAft>
                <a:spcPts val="0"/>
              </a:spcAft>
              <a:buClr>
                <a:srgbClr val="0099FF"/>
              </a:buClr>
              <a:buSzPts val="980"/>
              <a:buFont typeface="Arial"/>
              <a:buNone/>
            </a:pPr>
            <a:r>
              <a:rPr b="1" i="0" lang="en-IN" sz="1400" u="none" cap="none" strike="noStrike">
                <a:solidFill>
                  <a:srgbClr val="000000"/>
                </a:solidFill>
                <a:latin typeface="Corbel"/>
                <a:ea typeface="Corbel"/>
                <a:cs typeface="Corbel"/>
                <a:sym typeface="Corbel"/>
              </a:rPr>
              <a:t>2. Following Filters can be applied to check patient’ details and click on Apply Filter-</a:t>
            </a:r>
            <a:endParaRPr b="1" i="0" sz="1400" u="none" cap="none" strike="noStrike">
              <a:solidFill>
                <a:srgbClr val="000000"/>
              </a:solidFill>
              <a:latin typeface="Arial"/>
              <a:ea typeface="Arial"/>
              <a:cs typeface="Arial"/>
              <a:sym typeface="Arial"/>
            </a:endParaRPr>
          </a:p>
          <a:p>
            <a:pPr indent="-317500" lvl="0" marL="457200" marR="0" rtl="0" algn="l">
              <a:lnSpc>
                <a:spcPct val="100000"/>
              </a:lnSpc>
              <a:spcBef>
                <a:spcPts val="600"/>
              </a:spcBef>
              <a:spcAft>
                <a:spcPts val="0"/>
              </a:spcAft>
              <a:buClr>
                <a:srgbClr val="000000"/>
              </a:buClr>
              <a:buSzPts val="1400"/>
              <a:buFont typeface="Corbel"/>
              <a:buAutoNum type="alphaLcPeriod"/>
            </a:pPr>
            <a:r>
              <a:rPr b="0" i="0" lang="en-IN" sz="1400" u="none" cap="none" strike="noStrike">
                <a:solidFill>
                  <a:srgbClr val="000000"/>
                </a:solidFill>
                <a:latin typeface="Corbel"/>
                <a:ea typeface="Corbel"/>
                <a:cs typeface="Corbel"/>
                <a:sym typeface="Corbel"/>
              </a:rPr>
              <a:t>Test Type</a:t>
            </a:r>
            <a:endParaRPr b="0" i="0" sz="1400" u="none" cap="none" strike="noStrike">
              <a:solidFill>
                <a:srgbClr val="000000"/>
              </a:solidFill>
              <a:latin typeface="Corbel"/>
              <a:ea typeface="Corbel"/>
              <a:cs typeface="Corbel"/>
              <a:sym typeface="Corbel"/>
            </a:endParaRPr>
          </a:p>
          <a:p>
            <a:pPr indent="-317500" lvl="0" marL="457200" marR="0" rtl="0" algn="l">
              <a:lnSpc>
                <a:spcPct val="100000"/>
              </a:lnSpc>
              <a:spcBef>
                <a:spcPts val="0"/>
              </a:spcBef>
              <a:spcAft>
                <a:spcPts val="0"/>
              </a:spcAft>
              <a:buClr>
                <a:srgbClr val="000000"/>
              </a:buClr>
              <a:buSzPts val="1400"/>
              <a:buFont typeface="Corbel"/>
              <a:buAutoNum type="alphaLcPeriod"/>
            </a:pPr>
            <a:r>
              <a:rPr b="0" i="0" lang="en-IN" sz="1400" u="none" cap="none" strike="noStrike">
                <a:solidFill>
                  <a:srgbClr val="000000"/>
                </a:solidFill>
                <a:latin typeface="Corbel"/>
                <a:ea typeface="Corbel"/>
                <a:cs typeface="Corbel"/>
                <a:sym typeface="Corbel"/>
              </a:rPr>
              <a:t>Status</a:t>
            </a:r>
            <a:endParaRPr b="0" i="0" sz="1400" u="none" cap="none" strike="noStrike">
              <a:solidFill>
                <a:srgbClr val="000000"/>
              </a:solidFill>
              <a:latin typeface="Corbel"/>
              <a:ea typeface="Corbel"/>
              <a:cs typeface="Corbel"/>
              <a:sym typeface="Corbel"/>
            </a:endParaRPr>
          </a:p>
          <a:p>
            <a:pPr indent="-317500" lvl="0" marL="457200" marR="0" rtl="0" algn="l">
              <a:lnSpc>
                <a:spcPct val="100000"/>
              </a:lnSpc>
              <a:spcBef>
                <a:spcPts val="0"/>
              </a:spcBef>
              <a:spcAft>
                <a:spcPts val="0"/>
              </a:spcAft>
              <a:buClr>
                <a:srgbClr val="000000"/>
              </a:buClr>
              <a:buSzPts val="1400"/>
              <a:buFont typeface="Corbel"/>
              <a:buAutoNum type="alphaLcPeriod"/>
            </a:pPr>
            <a:r>
              <a:rPr b="0" i="0" lang="en-IN" sz="1400" u="none" cap="none" strike="noStrike">
                <a:solidFill>
                  <a:srgbClr val="000000"/>
                </a:solidFill>
                <a:latin typeface="Corbel"/>
                <a:ea typeface="Corbel"/>
                <a:cs typeface="Corbel"/>
                <a:sym typeface="Corbel"/>
              </a:rPr>
              <a:t>Request Date</a:t>
            </a:r>
            <a:endParaRPr b="0" i="0" sz="1400" u="none" cap="none" strike="noStrike">
              <a:solidFill>
                <a:srgbClr val="000000"/>
              </a:solidFill>
              <a:latin typeface="Corbel"/>
              <a:ea typeface="Corbel"/>
              <a:cs typeface="Corbel"/>
              <a:sym typeface="Corbel"/>
            </a:endParaRPr>
          </a:p>
          <a:p>
            <a:pPr indent="-317500" lvl="0" marL="457200" marR="0" rtl="0" algn="l">
              <a:lnSpc>
                <a:spcPct val="100000"/>
              </a:lnSpc>
              <a:spcBef>
                <a:spcPts val="0"/>
              </a:spcBef>
              <a:spcAft>
                <a:spcPts val="0"/>
              </a:spcAft>
              <a:buClr>
                <a:srgbClr val="000000"/>
              </a:buClr>
              <a:buSzPts val="1400"/>
              <a:buFont typeface="Corbel"/>
              <a:buAutoNum type="alphaLcPeriod"/>
            </a:pPr>
            <a:r>
              <a:rPr b="0" i="0" lang="en-IN" sz="1400" u="none" cap="none" strike="noStrike">
                <a:solidFill>
                  <a:srgbClr val="000000"/>
                </a:solidFill>
                <a:latin typeface="Corbel"/>
                <a:ea typeface="Corbel"/>
                <a:cs typeface="Corbel"/>
                <a:sym typeface="Corbel"/>
              </a:rPr>
              <a:t>Requesting Facility</a:t>
            </a:r>
            <a:endParaRPr b="0" i="0" sz="1400" u="none" cap="none" strike="noStrike">
              <a:solidFill>
                <a:srgbClr val="000000"/>
              </a:solidFill>
              <a:latin typeface="Corbel"/>
              <a:ea typeface="Corbel"/>
              <a:cs typeface="Corbel"/>
              <a:sym typeface="Corbel"/>
            </a:endParaRPr>
          </a:p>
          <a:p>
            <a:pPr indent="-317500" lvl="0" marL="457200" marR="0" rtl="0" algn="l">
              <a:lnSpc>
                <a:spcPct val="100000"/>
              </a:lnSpc>
              <a:spcBef>
                <a:spcPts val="0"/>
              </a:spcBef>
              <a:spcAft>
                <a:spcPts val="0"/>
              </a:spcAft>
              <a:buClr>
                <a:srgbClr val="000000"/>
              </a:buClr>
              <a:buSzPts val="1400"/>
              <a:buFont typeface="Corbel"/>
              <a:buAutoNum type="alphaLcPeriod"/>
            </a:pPr>
            <a:r>
              <a:rPr b="0" i="0" lang="en-IN" sz="1400" u="none" cap="none" strike="noStrike">
                <a:solidFill>
                  <a:srgbClr val="000000"/>
                </a:solidFill>
                <a:latin typeface="Corbel"/>
                <a:ea typeface="Corbel"/>
                <a:cs typeface="Corbel"/>
                <a:sym typeface="Corbel"/>
              </a:rPr>
              <a:t>Testing Facility be</a:t>
            </a:r>
            <a:endParaRPr b="0" i="0" sz="1400" u="none" cap="none" strike="noStrike">
              <a:solidFill>
                <a:srgbClr val="000000"/>
              </a:solidFill>
              <a:latin typeface="Corbel"/>
              <a:ea typeface="Corbel"/>
              <a:cs typeface="Corbel"/>
              <a:sym typeface="Corbel"/>
            </a:endParaRPr>
          </a:p>
        </p:txBody>
      </p:sp>
      <p:sp>
        <p:nvSpPr>
          <p:cNvPr id="696" name="Google Shape;696;g11566f64e07_0_69"/>
          <p:cNvSpPr txBox="1"/>
          <p:nvPr/>
        </p:nvSpPr>
        <p:spPr>
          <a:xfrm>
            <a:off x="2262200" y="4210050"/>
            <a:ext cx="3144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a</a:t>
            </a:r>
            <a:endParaRPr b="1" i="0" sz="1400" u="none" cap="none" strike="noStrike">
              <a:solidFill>
                <a:srgbClr val="000000"/>
              </a:solidFill>
              <a:latin typeface="Corbel"/>
              <a:ea typeface="Corbel"/>
              <a:cs typeface="Corbel"/>
              <a:sym typeface="Corbel"/>
            </a:endParaRPr>
          </a:p>
        </p:txBody>
      </p:sp>
      <p:sp>
        <p:nvSpPr>
          <p:cNvPr id="697" name="Google Shape;697;g11566f64e07_0_69"/>
          <p:cNvSpPr txBox="1"/>
          <p:nvPr/>
        </p:nvSpPr>
        <p:spPr>
          <a:xfrm>
            <a:off x="4700600" y="4210050"/>
            <a:ext cx="3144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b</a:t>
            </a:r>
            <a:endParaRPr b="1" i="0" sz="1400" u="none" cap="none" strike="noStrike">
              <a:solidFill>
                <a:srgbClr val="000000"/>
              </a:solidFill>
              <a:latin typeface="Corbel"/>
              <a:ea typeface="Corbel"/>
              <a:cs typeface="Corbel"/>
              <a:sym typeface="Corbel"/>
            </a:endParaRPr>
          </a:p>
        </p:txBody>
      </p:sp>
      <p:sp>
        <p:nvSpPr>
          <p:cNvPr id="698" name="Google Shape;698;g11566f64e07_0_69"/>
          <p:cNvSpPr txBox="1"/>
          <p:nvPr/>
        </p:nvSpPr>
        <p:spPr>
          <a:xfrm>
            <a:off x="7062800" y="4133850"/>
            <a:ext cx="3144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c</a:t>
            </a:r>
            <a:endParaRPr b="1" i="0" sz="1400" u="none" cap="none" strike="noStrike">
              <a:solidFill>
                <a:srgbClr val="000000"/>
              </a:solidFill>
              <a:latin typeface="Corbel"/>
              <a:ea typeface="Corbel"/>
              <a:cs typeface="Corbel"/>
              <a:sym typeface="Corbel"/>
            </a:endParaRPr>
          </a:p>
        </p:txBody>
      </p:sp>
      <p:sp>
        <p:nvSpPr>
          <p:cNvPr id="699" name="Google Shape;699;g11566f64e07_0_69"/>
          <p:cNvSpPr txBox="1"/>
          <p:nvPr/>
        </p:nvSpPr>
        <p:spPr>
          <a:xfrm>
            <a:off x="2338400" y="5353050"/>
            <a:ext cx="3144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d</a:t>
            </a:r>
            <a:endParaRPr b="1" i="0" sz="1400" u="none" cap="none" strike="noStrike">
              <a:solidFill>
                <a:srgbClr val="000000"/>
              </a:solidFill>
              <a:latin typeface="Corbel"/>
              <a:ea typeface="Corbel"/>
              <a:cs typeface="Corbel"/>
              <a:sym typeface="Corbel"/>
            </a:endParaRPr>
          </a:p>
        </p:txBody>
      </p:sp>
      <p:sp>
        <p:nvSpPr>
          <p:cNvPr id="700" name="Google Shape;700;g11566f64e07_0_69"/>
          <p:cNvSpPr txBox="1"/>
          <p:nvPr/>
        </p:nvSpPr>
        <p:spPr>
          <a:xfrm>
            <a:off x="4700600" y="5276850"/>
            <a:ext cx="314400" cy="4002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e</a:t>
            </a:r>
            <a:endParaRPr b="1" i="0" sz="1400" u="none" cap="none" strike="noStrike">
              <a:solidFill>
                <a:srgbClr val="000000"/>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g11566f64e07_0_18"/>
          <p:cNvSpPr txBox="1"/>
          <p:nvPr>
            <p:ph type="title"/>
          </p:nvPr>
        </p:nvSpPr>
        <p:spPr>
          <a:xfrm>
            <a:off x="3867912" y="1298448"/>
            <a:ext cx="7315200" cy="325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IN">
                <a:latin typeface="Calibri"/>
                <a:ea typeface="Calibri"/>
                <a:cs typeface="Calibri"/>
                <a:sym typeface="Calibri"/>
              </a:rPr>
              <a:t>Sample availability &amp; Turn-Around time Reports</a:t>
            </a:r>
            <a:endParaRPr>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g2bbdad91834_0_0"/>
          <p:cNvSpPr txBox="1"/>
          <p:nvPr/>
        </p:nvSpPr>
        <p:spPr>
          <a:xfrm>
            <a:off x="2653747" y="53268"/>
            <a:ext cx="9414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Reports : Sample Collection Distribution Report </a:t>
            </a:r>
            <a:endParaRPr b="0" i="0" sz="1400" u="none" cap="none" strike="noStrike">
              <a:solidFill>
                <a:srgbClr val="000000"/>
              </a:solidFill>
              <a:latin typeface="Arial"/>
              <a:ea typeface="Arial"/>
              <a:cs typeface="Arial"/>
              <a:sym typeface="Arial"/>
            </a:endParaRPr>
          </a:p>
        </p:txBody>
      </p:sp>
      <p:sp>
        <p:nvSpPr>
          <p:cNvPr id="711" name="Google Shape;711;g2bbdad91834_0_0"/>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2" name="Google Shape;712;g2bbdad91834_0_0"/>
          <p:cNvPicPr preferRelativeResize="0"/>
          <p:nvPr/>
        </p:nvPicPr>
        <p:blipFill rotWithShape="1">
          <a:blip r:embed="rId3">
            <a:alphaModFix/>
          </a:blip>
          <a:srcRect b="0" l="0" r="0" t="0"/>
          <a:stretch/>
        </p:blipFill>
        <p:spPr>
          <a:xfrm>
            <a:off x="283778" y="852126"/>
            <a:ext cx="11761076" cy="543305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g2bbdad91834_0_6"/>
          <p:cNvSpPr txBox="1"/>
          <p:nvPr/>
        </p:nvSpPr>
        <p:spPr>
          <a:xfrm>
            <a:off x="2653747" y="53268"/>
            <a:ext cx="9414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Arial"/>
              <a:buNone/>
            </a:pPr>
            <a:r>
              <a:rPr b="1" i="0" lang="en-IN" sz="2400" u="none" cap="none" strike="noStrike">
                <a:solidFill>
                  <a:srgbClr val="FFFFFF"/>
                </a:solidFill>
                <a:latin typeface="Corbel"/>
                <a:ea typeface="Corbel"/>
                <a:cs typeface="Corbel"/>
                <a:sym typeface="Corbel"/>
              </a:rPr>
              <a:t>Monthly Summary Report – Sample Collection</a:t>
            </a:r>
            <a:endParaRPr b="0" i="0" sz="1400" u="none" cap="none" strike="noStrike">
              <a:solidFill>
                <a:srgbClr val="000000"/>
              </a:solidFill>
              <a:latin typeface="Arial"/>
              <a:ea typeface="Arial"/>
              <a:cs typeface="Arial"/>
              <a:sym typeface="Arial"/>
            </a:endParaRPr>
          </a:p>
        </p:txBody>
      </p:sp>
      <p:sp>
        <p:nvSpPr>
          <p:cNvPr id="718" name="Google Shape;718;g2bbdad91834_0_6"/>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19" name="Google Shape;719;g2bbdad91834_0_6"/>
          <p:cNvPicPr preferRelativeResize="0"/>
          <p:nvPr/>
        </p:nvPicPr>
        <p:blipFill rotWithShape="1">
          <a:blip r:embed="rId3">
            <a:alphaModFix/>
          </a:blip>
          <a:srcRect b="0" l="0" r="0" t="0"/>
          <a:stretch/>
        </p:blipFill>
        <p:spPr>
          <a:xfrm>
            <a:off x="334852" y="683172"/>
            <a:ext cx="11387808" cy="558099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55"/>
          <p:cNvSpPr txBox="1"/>
          <p:nvPr>
            <p:ph type="title"/>
          </p:nvPr>
        </p:nvSpPr>
        <p:spPr>
          <a:xfrm>
            <a:off x="362700" y="781600"/>
            <a:ext cx="11412000" cy="5762400"/>
          </a:xfrm>
          <a:prstGeom prst="rect">
            <a:avLst/>
          </a:prstGeom>
          <a:noFill/>
          <a:ln>
            <a:noFill/>
          </a:ln>
        </p:spPr>
        <p:txBody>
          <a:bodyPr anchorCtr="0" anchor="b" bIns="45700" lIns="91425" spcFirstLastPara="1" rIns="91425" wrap="square" tIns="45700">
            <a:noAutofit/>
          </a:bodyPr>
          <a:lstStyle/>
          <a:p>
            <a:pPr indent="-381000" lvl="0" marL="457200" rtl="0" algn="l">
              <a:lnSpc>
                <a:spcPct val="115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Can I add the test request initially and Sample details and Result details later?</a:t>
            </a:r>
            <a:endParaRPr sz="2400">
              <a:solidFill>
                <a:schemeClr val="dk1"/>
              </a:solidFill>
              <a:latin typeface="Calibri"/>
              <a:ea typeface="Calibri"/>
              <a:cs typeface="Calibri"/>
              <a:sym typeface="Calibri"/>
            </a:endParaRPr>
          </a:p>
          <a:p>
            <a:pPr indent="-381000" lvl="1" marL="914400" rtl="0" algn="l">
              <a:lnSpc>
                <a:spcPct val="115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ANS: Yes, you can add Sample and Result details subsequently if they are not available yet.</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Can I edit a test with a positive test result?</a:t>
            </a:r>
            <a:endParaRPr sz="2400">
              <a:solidFill>
                <a:schemeClr val="dk1"/>
              </a:solidFill>
              <a:latin typeface="Calibri"/>
              <a:ea typeface="Calibri"/>
              <a:cs typeface="Calibri"/>
              <a:sym typeface="Calibri"/>
            </a:endParaRPr>
          </a:p>
          <a:p>
            <a:pPr indent="-381000" lvl="1" marL="914400" rtl="0" algn="l">
              <a:lnSpc>
                <a:spcPct val="115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ANS: Unfortunately, a positive test result cannot be edited. Please raise a service     </a:t>
            </a:r>
            <a:endParaRPr sz="2400">
              <a:solidFill>
                <a:schemeClr val="dk1"/>
              </a:solidFill>
              <a:latin typeface="Calibri"/>
              <a:ea typeface="Calibri"/>
              <a:cs typeface="Calibri"/>
              <a:sym typeface="Calibri"/>
            </a:endParaRPr>
          </a:p>
          <a:p>
            <a:pPr indent="-381000" lvl="1" marL="914400" rtl="0" algn="l">
              <a:lnSpc>
                <a:spcPct val="115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Request with the Nikshay Support Team or submit another test request.</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Can I update a test only from the patient’s profile?</a:t>
            </a:r>
            <a:endParaRPr sz="2400">
              <a:solidFill>
                <a:schemeClr val="dk1"/>
              </a:solidFill>
              <a:latin typeface="Calibri"/>
              <a:ea typeface="Calibri"/>
              <a:cs typeface="Calibri"/>
              <a:sym typeface="Calibri"/>
            </a:endParaRPr>
          </a:p>
          <a:p>
            <a:pPr indent="-381000" lvl="1" marL="914400" rtl="0" algn="l">
              <a:lnSpc>
                <a:spcPct val="115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ANS: No, you need not go to the patient’s profile to update the tests. You can access your facility’s test at the MyTest Workbench.</a:t>
            </a:r>
            <a:endParaRPr sz="2400">
              <a:solidFill>
                <a:schemeClr val="dk1"/>
              </a:solidFill>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How can I look for tests not part of my hierarchy?</a:t>
            </a:r>
            <a:endParaRPr sz="2400">
              <a:solidFill>
                <a:schemeClr val="dk1"/>
              </a:solidFill>
              <a:latin typeface="Calibri"/>
              <a:ea typeface="Calibri"/>
              <a:cs typeface="Calibri"/>
              <a:sym typeface="Calibri"/>
            </a:endParaRPr>
          </a:p>
          <a:p>
            <a:pPr indent="-381000" lvl="1" marL="914400" rtl="0" algn="l">
              <a:lnSpc>
                <a:spcPct val="115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ANS: To search for tests outside your hierarchy, please use the Existing Tests Search option. You will be able to search by Test Id or Patient Id, but will not be able to edit these tests.</a:t>
            </a:r>
            <a:endParaRPr sz="2400">
              <a:solidFill>
                <a:schemeClr val="dk1"/>
              </a:solidFill>
              <a:latin typeface="Calibri"/>
              <a:ea typeface="Calibri"/>
              <a:cs typeface="Calibri"/>
              <a:sym typeface="Calibri"/>
            </a:endParaRPr>
          </a:p>
        </p:txBody>
      </p:sp>
      <p:sp>
        <p:nvSpPr>
          <p:cNvPr id="725" name="Google Shape;725;p55"/>
          <p:cNvSpPr txBox="1"/>
          <p:nvPr/>
        </p:nvSpPr>
        <p:spPr>
          <a:xfrm>
            <a:off x="2653750" y="0"/>
            <a:ext cx="93855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1" i="0" lang="en-IN" sz="2800" u="none" cap="none" strike="noStrike">
                <a:solidFill>
                  <a:srgbClr val="FFFFFF"/>
                </a:solidFill>
                <a:latin typeface="Corbel"/>
                <a:ea typeface="Corbel"/>
                <a:cs typeface="Corbel"/>
                <a:sym typeface="Corbel"/>
              </a:rPr>
              <a:t>NIkshay App &gt;</a:t>
            </a:r>
            <a:r>
              <a:rPr b="1" i="0" lang="en-IN" sz="2600" u="none" cap="none" strike="noStrike">
                <a:solidFill>
                  <a:srgbClr val="FFFFFF"/>
                </a:solidFill>
                <a:latin typeface="Corbel"/>
                <a:ea typeface="Corbel"/>
                <a:cs typeface="Corbel"/>
                <a:sym typeface="Corbel"/>
              </a:rPr>
              <a:t> FAQs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gf04ca52bce_9_2"/>
          <p:cNvSpPr txBox="1"/>
          <p:nvPr>
            <p:ph type="title"/>
          </p:nvPr>
        </p:nvSpPr>
        <p:spPr>
          <a:xfrm>
            <a:off x="362700" y="781600"/>
            <a:ext cx="11412000" cy="5762400"/>
          </a:xfrm>
          <a:prstGeom prst="rect">
            <a:avLst/>
          </a:prstGeom>
          <a:noFill/>
          <a:ln>
            <a:noFill/>
          </a:ln>
        </p:spPr>
        <p:txBody>
          <a:bodyPr anchorCtr="0" anchor="b" bIns="45700" lIns="91425" spcFirstLastPara="1" rIns="91425" wrap="square" tIns="45700">
            <a:noAutofit/>
          </a:bodyPr>
          <a:lstStyle/>
          <a:p>
            <a:pPr indent="-381000" lvl="0" marL="457200" rtl="0" algn="l">
              <a:lnSpc>
                <a:spcPct val="150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Can a test have multiple samples?</a:t>
            </a:r>
            <a:endParaRPr sz="2400">
              <a:solidFill>
                <a:schemeClr val="dk1"/>
              </a:solidFill>
              <a:latin typeface="Calibri"/>
              <a:ea typeface="Calibri"/>
              <a:cs typeface="Calibri"/>
              <a:sym typeface="Calibri"/>
            </a:endParaRPr>
          </a:p>
          <a:p>
            <a:pPr indent="-381000" lvl="1" marL="914400" rtl="0" algn="l">
              <a:lnSpc>
                <a:spcPct val="150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ANS: Yes, more than one sample can be added to a test, via the Sample Registration module.</a:t>
            </a:r>
            <a:endParaRPr sz="2400">
              <a:solidFill>
                <a:schemeClr val="dk1"/>
              </a:solidFill>
              <a:latin typeface="Calibri"/>
              <a:ea typeface="Calibri"/>
              <a:cs typeface="Calibri"/>
              <a:sym typeface="Calibri"/>
            </a:endParaRPr>
          </a:p>
          <a:p>
            <a:pPr indent="-381000" lvl="0" marL="457200" rtl="0" algn="l">
              <a:lnSpc>
                <a:spcPct val="150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Can one sample be mapped to multiple tests?</a:t>
            </a:r>
            <a:endParaRPr sz="2400">
              <a:solidFill>
                <a:schemeClr val="dk1"/>
              </a:solidFill>
              <a:latin typeface="Calibri"/>
              <a:ea typeface="Calibri"/>
              <a:cs typeface="Calibri"/>
              <a:sym typeface="Calibri"/>
            </a:endParaRPr>
          </a:p>
          <a:p>
            <a:pPr indent="-381000" lvl="1" marL="914400" rtl="0" algn="l">
              <a:lnSpc>
                <a:spcPct val="150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ANS: Yes, the same sample can be mapped to multiple tests of the same patient. </a:t>
            </a:r>
            <a:endParaRPr sz="2400">
              <a:solidFill>
                <a:schemeClr val="dk1"/>
              </a:solidFill>
              <a:latin typeface="Calibri"/>
              <a:ea typeface="Calibri"/>
              <a:cs typeface="Calibri"/>
              <a:sym typeface="Calibri"/>
            </a:endParaRPr>
          </a:p>
          <a:p>
            <a:pPr indent="-381000" lvl="1" marL="914400" rtl="0" algn="l">
              <a:lnSpc>
                <a:spcPct val="150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Choose the Map Existing Sample option in the Sample Registration Module.</a:t>
            </a:r>
            <a:endParaRPr sz="2400">
              <a:solidFill>
                <a:schemeClr val="dk1"/>
              </a:solidFill>
              <a:latin typeface="Calibri"/>
              <a:ea typeface="Calibri"/>
              <a:cs typeface="Calibri"/>
              <a:sym typeface="Calibri"/>
            </a:endParaRPr>
          </a:p>
          <a:p>
            <a:pPr indent="-381000" lvl="0" marL="457200" rtl="0" algn="l">
              <a:lnSpc>
                <a:spcPct val="150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Would my old records / data be migrated in this current version?</a:t>
            </a:r>
            <a:endParaRPr sz="2400">
              <a:solidFill>
                <a:schemeClr val="dk1"/>
              </a:solidFill>
              <a:latin typeface="Calibri"/>
              <a:ea typeface="Calibri"/>
              <a:cs typeface="Calibri"/>
              <a:sym typeface="Calibri"/>
            </a:endParaRPr>
          </a:p>
          <a:p>
            <a:pPr indent="-381000" lvl="1" marL="914400" rtl="0" algn="l">
              <a:lnSpc>
                <a:spcPct val="150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ANS: Yes, all old records will be migrated and visible in the new module</a:t>
            </a:r>
            <a:endParaRPr sz="2400">
              <a:solidFill>
                <a:schemeClr val="dk1"/>
              </a:solidFill>
              <a:latin typeface="Calibri"/>
              <a:ea typeface="Calibri"/>
              <a:cs typeface="Calibri"/>
              <a:sym typeface="Calibri"/>
            </a:endParaRPr>
          </a:p>
          <a:p>
            <a:pPr indent="-381000" lvl="0" marL="457200" rtl="0" algn="l">
              <a:lnSpc>
                <a:spcPct val="150000"/>
              </a:lnSpc>
              <a:spcBef>
                <a:spcPts val="0"/>
              </a:spcBef>
              <a:spcAft>
                <a:spcPts val="0"/>
              </a:spcAft>
              <a:buClr>
                <a:schemeClr val="dk1"/>
              </a:buClr>
              <a:buSzPts val="2400"/>
              <a:buFont typeface="Calibri"/>
              <a:buChar char="●"/>
            </a:pPr>
            <a:r>
              <a:rPr lang="en-IN" sz="2400">
                <a:solidFill>
                  <a:schemeClr val="dk1"/>
                </a:solidFill>
                <a:latin typeface="Calibri"/>
                <a:ea typeface="Calibri"/>
                <a:cs typeface="Calibri"/>
                <a:sym typeface="Calibri"/>
              </a:rPr>
              <a:t>For Private sector clients , will this be mandatory to select the Test facility centres?</a:t>
            </a:r>
            <a:endParaRPr sz="2400">
              <a:solidFill>
                <a:schemeClr val="dk1"/>
              </a:solidFill>
              <a:latin typeface="Calibri"/>
              <a:ea typeface="Calibri"/>
              <a:cs typeface="Calibri"/>
              <a:sym typeface="Calibri"/>
            </a:endParaRPr>
          </a:p>
          <a:p>
            <a:pPr indent="-381000" lvl="1" marL="914400" rtl="0" algn="l">
              <a:lnSpc>
                <a:spcPct val="150000"/>
              </a:lnSpc>
              <a:spcBef>
                <a:spcPts val="0"/>
              </a:spcBef>
              <a:spcAft>
                <a:spcPts val="0"/>
              </a:spcAft>
              <a:buSzPts val="2400"/>
              <a:buFont typeface="Calibri"/>
              <a:buChar char="○"/>
            </a:pPr>
            <a:r>
              <a:rPr lang="en-IN" sz="2400">
                <a:solidFill>
                  <a:schemeClr val="dk1"/>
                </a:solidFill>
                <a:latin typeface="Calibri"/>
                <a:ea typeface="Calibri"/>
                <a:cs typeface="Calibri"/>
                <a:sym typeface="Calibri"/>
              </a:rPr>
              <a:t>ANS: Yes, i</a:t>
            </a:r>
            <a:r>
              <a:rPr lang="en-IN" sz="2400">
                <a:solidFill>
                  <a:srgbClr val="1D1C1D"/>
                </a:solidFill>
                <a:highlight>
                  <a:srgbClr val="F8F8F8"/>
                </a:highlight>
                <a:latin typeface="Calibri"/>
                <a:ea typeface="Calibri"/>
                <a:cs typeface="Calibri"/>
                <a:sym typeface="Calibri"/>
              </a:rPr>
              <a:t>t is mandatory to provide testing facility for both public and private sector so that monitoring of the patients can be optimized</a:t>
            </a:r>
            <a:endParaRPr sz="2400">
              <a:solidFill>
                <a:srgbClr val="1D1C1D"/>
              </a:solidFill>
              <a:highlight>
                <a:srgbClr val="F8F8F8"/>
              </a:highlight>
              <a:latin typeface="Calibri"/>
              <a:ea typeface="Calibri"/>
              <a:cs typeface="Calibri"/>
              <a:sym typeface="Calibri"/>
            </a:endParaRPr>
          </a:p>
        </p:txBody>
      </p:sp>
      <p:sp>
        <p:nvSpPr>
          <p:cNvPr id="731" name="Google Shape;731;gf04ca52bce_9_2"/>
          <p:cNvSpPr txBox="1"/>
          <p:nvPr/>
        </p:nvSpPr>
        <p:spPr>
          <a:xfrm>
            <a:off x="2653750" y="0"/>
            <a:ext cx="93855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1" i="0" lang="en-IN" sz="2800" u="none" cap="none" strike="noStrike">
                <a:solidFill>
                  <a:srgbClr val="FFFFFF"/>
                </a:solidFill>
                <a:latin typeface="Corbel"/>
                <a:ea typeface="Corbel"/>
                <a:cs typeface="Corbel"/>
                <a:sym typeface="Corbel"/>
              </a:rPr>
              <a:t>NIkshay App &gt;</a:t>
            </a:r>
            <a:r>
              <a:rPr b="1" i="0" lang="en-IN" sz="2600" u="none" cap="none" strike="noStrike">
                <a:solidFill>
                  <a:srgbClr val="FFFFFF"/>
                </a:solidFill>
                <a:latin typeface="Corbel"/>
                <a:ea typeface="Corbel"/>
                <a:cs typeface="Corbel"/>
                <a:sym typeface="Corbel"/>
              </a:rPr>
              <a:t> FAQs</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29"/>
          <p:cNvSpPr txBox="1"/>
          <p:nvPr>
            <p:ph type="title"/>
          </p:nvPr>
        </p:nvSpPr>
        <p:spPr>
          <a:xfrm>
            <a:off x="3867912" y="1484881"/>
            <a:ext cx="7315200" cy="32552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F46"/>
              </a:buClr>
              <a:buSzPts val="4800"/>
              <a:buFont typeface="Corbel"/>
              <a:buNone/>
            </a:pPr>
            <a:r>
              <a:rPr lang="en-IN" sz="4800"/>
              <a:t>Sample/Test Status</a:t>
            </a:r>
            <a:endParaRPr sz="4800"/>
          </a:p>
          <a:p>
            <a:pPr indent="0" lvl="0" marL="0" rtl="0" algn="l">
              <a:lnSpc>
                <a:spcPct val="90000"/>
              </a:lnSpc>
              <a:spcBef>
                <a:spcPts val="0"/>
              </a:spcBef>
              <a:spcAft>
                <a:spcPts val="0"/>
              </a:spcAft>
              <a:buClr>
                <a:srgbClr val="000F46"/>
              </a:buClr>
              <a:buSzPts val="4800"/>
              <a:buFont typeface="Corbel"/>
              <a:buNone/>
            </a:pPr>
            <a:r>
              <a:t/>
            </a:r>
            <a:endParaRPr sz="4800"/>
          </a:p>
          <a:p>
            <a:pPr indent="0" lvl="0" marL="0" rtl="0" algn="l">
              <a:lnSpc>
                <a:spcPct val="90000"/>
              </a:lnSpc>
              <a:spcBef>
                <a:spcPts val="0"/>
              </a:spcBef>
              <a:spcAft>
                <a:spcPts val="0"/>
              </a:spcAft>
              <a:buClr>
                <a:srgbClr val="000F46"/>
              </a:buClr>
              <a:buSzPts val="4800"/>
              <a:buFont typeface="Corbel"/>
              <a:buNone/>
            </a:pPr>
            <a:r>
              <a:t/>
            </a:r>
            <a:endParaRPr sz="48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30"/>
          <p:cNvSpPr txBox="1"/>
          <p:nvPr>
            <p:ph idx="1" type="body"/>
          </p:nvPr>
        </p:nvSpPr>
        <p:spPr>
          <a:xfrm>
            <a:off x="609600" y="1600200"/>
            <a:ext cx="10972800" cy="39716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200"/>
              </a:spcBef>
              <a:spcAft>
                <a:spcPts val="0"/>
              </a:spcAft>
              <a:buSzPts val="2200"/>
              <a:buNone/>
            </a:pPr>
            <a:r>
              <a:t/>
            </a:r>
            <a:endParaRPr/>
          </a:p>
        </p:txBody>
      </p:sp>
      <p:pic>
        <p:nvPicPr>
          <p:cNvPr id="742" name="Google Shape;742;p30"/>
          <p:cNvPicPr preferRelativeResize="0"/>
          <p:nvPr/>
        </p:nvPicPr>
        <p:blipFill rotWithShape="1">
          <a:blip r:embed="rId3">
            <a:alphaModFix/>
          </a:blip>
          <a:srcRect b="0" l="0" r="0" t="0"/>
          <a:stretch/>
        </p:blipFill>
        <p:spPr>
          <a:xfrm>
            <a:off x="182883" y="795334"/>
            <a:ext cx="11826233" cy="5918700"/>
          </a:xfrm>
          <a:prstGeom prst="rect">
            <a:avLst/>
          </a:prstGeom>
          <a:noFill/>
          <a:ln cap="flat" cmpd="sng" w="9525">
            <a:solidFill>
              <a:schemeClr val="dk2"/>
            </a:solidFill>
            <a:prstDash val="solid"/>
            <a:round/>
            <a:headEnd len="sm" w="sm" type="none"/>
            <a:tailEnd len="sm" w="sm" type="none"/>
          </a:ln>
        </p:spPr>
      </p:pic>
      <p:sp>
        <p:nvSpPr>
          <p:cNvPr id="743" name="Google Shape;743;p30"/>
          <p:cNvSpPr txBox="1"/>
          <p:nvPr/>
        </p:nvSpPr>
        <p:spPr>
          <a:xfrm>
            <a:off x="2330839" y="-31529"/>
            <a:ext cx="11957200" cy="677068"/>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lang="en-IN" sz="2800">
                <a:solidFill>
                  <a:schemeClr val="lt1"/>
                </a:solidFill>
                <a:latin typeface="Calibri"/>
                <a:ea typeface="Calibri"/>
                <a:cs typeface="Calibri"/>
                <a:sym typeface="Calibri"/>
              </a:rPr>
              <a:t>     </a:t>
            </a:r>
            <a:r>
              <a:rPr b="1" i="0" lang="en-IN" sz="2800" u="none" cap="none" strike="noStrike">
                <a:solidFill>
                  <a:schemeClr val="lt1"/>
                </a:solidFill>
                <a:latin typeface="Calibri"/>
                <a:ea typeface="Calibri"/>
                <a:cs typeface="Calibri"/>
                <a:sym typeface="Calibri"/>
              </a:rPr>
              <a:t>New Statuses in Workbench Filter for Web</a:t>
            </a:r>
            <a:endParaRPr b="0" i="0" sz="2800" u="none" cap="none" strike="noStrike">
              <a:solidFill>
                <a:schemeClr val="lt1"/>
              </a:solidFill>
              <a:latin typeface="Calibri"/>
              <a:ea typeface="Calibri"/>
              <a:cs typeface="Calibri"/>
              <a:sym typeface="Calibri"/>
            </a:endParaRPr>
          </a:p>
        </p:txBody>
      </p:sp>
      <p:sp>
        <p:nvSpPr>
          <p:cNvPr id="744" name="Google Shape;744;p30"/>
          <p:cNvSpPr/>
          <p:nvPr/>
        </p:nvSpPr>
        <p:spPr>
          <a:xfrm>
            <a:off x="3587600" y="2489700"/>
            <a:ext cx="2508400" cy="2467200"/>
          </a:xfrm>
          <a:prstGeom prst="rect">
            <a:avLst/>
          </a:prstGeom>
          <a:noFill/>
          <a:ln cap="flat" cmpd="sng" w="38100">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45" name="Google Shape;745;p30"/>
          <p:cNvSpPr txBox="1"/>
          <p:nvPr/>
        </p:nvSpPr>
        <p:spPr>
          <a:xfrm>
            <a:off x="4726000" y="795334"/>
            <a:ext cx="4129200" cy="574412"/>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en-IN" sz="2133" u="none" cap="none" strike="noStrike">
                <a:solidFill>
                  <a:srgbClr val="000000"/>
                </a:solidFill>
                <a:latin typeface="Calibri"/>
                <a:ea typeface="Calibri"/>
                <a:cs typeface="Calibri"/>
                <a:sym typeface="Calibri"/>
              </a:rPr>
              <a:t>Web version : Workbench View</a:t>
            </a:r>
            <a:endParaRPr b="1" i="0" sz="2133"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f0202c9770_0_56"/>
          <p:cNvSpPr txBox="1"/>
          <p:nvPr>
            <p:ph type="title"/>
          </p:nvPr>
        </p:nvSpPr>
        <p:spPr>
          <a:xfrm>
            <a:off x="3867912" y="1298448"/>
            <a:ext cx="7315200" cy="325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alibri"/>
              <a:buNone/>
            </a:pPr>
            <a:r>
              <a:rPr lang="en-IN">
                <a:latin typeface="Calibri"/>
                <a:ea typeface="Calibri"/>
                <a:cs typeface="Calibri"/>
                <a:sym typeface="Calibri"/>
              </a:rPr>
              <a:t>Add Test</a:t>
            </a:r>
            <a:endParaRPr>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31"/>
          <p:cNvSpPr txBox="1"/>
          <p:nvPr/>
        </p:nvSpPr>
        <p:spPr>
          <a:xfrm>
            <a:off x="2435943" y="-42040"/>
            <a:ext cx="11957200" cy="677068"/>
          </a:xfrm>
          <a:prstGeom prst="rect">
            <a:avLst/>
          </a:prstGeom>
          <a:noFill/>
          <a:ln>
            <a:noFill/>
          </a:ln>
        </p:spPr>
        <p:txBody>
          <a:bodyPr anchorCtr="0" anchor="t" bIns="121900" lIns="121900" spcFirstLastPara="1" rIns="121900" wrap="square" tIns="121900">
            <a:spAutoFit/>
          </a:bodyPr>
          <a:lstStyle/>
          <a:p>
            <a:pPr indent="0" lvl="0" marL="287859" marR="0" rtl="0" algn="l">
              <a:lnSpc>
                <a:spcPct val="100000"/>
              </a:lnSpc>
              <a:spcBef>
                <a:spcPts val="0"/>
              </a:spcBef>
              <a:spcAft>
                <a:spcPts val="0"/>
              </a:spcAft>
              <a:buNone/>
            </a:pPr>
            <a:r>
              <a:rPr b="1" i="0" lang="en-IN" sz="2800" u="none" cap="none" strike="noStrike">
                <a:solidFill>
                  <a:schemeClr val="lt1"/>
                </a:solidFill>
                <a:latin typeface="Calibri"/>
                <a:ea typeface="Calibri"/>
                <a:cs typeface="Calibri"/>
                <a:sym typeface="Calibri"/>
              </a:rPr>
              <a:t>New Statuses in App Version</a:t>
            </a:r>
            <a:endParaRPr b="0" i="0" sz="2800" u="none" cap="none" strike="noStrike">
              <a:solidFill>
                <a:schemeClr val="lt1"/>
              </a:solidFill>
              <a:latin typeface="Calibri"/>
              <a:ea typeface="Calibri"/>
              <a:cs typeface="Calibri"/>
              <a:sym typeface="Calibri"/>
            </a:endParaRPr>
          </a:p>
        </p:txBody>
      </p:sp>
      <p:sp>
        <p:nvSpPr>
          <p:cNvPr id="751" name="Google Shape;751;p31"/>
          <p:cNvSpPr txBox="1"/>
          <p:nvPr/>
        </p:nvSpPr>
        <p:spPr>
          <a:xfrm>
            <a:off x="510773" y="700822"/>
            <a:ext cx="3489200" cy="574412"/>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1" i="0" lang="en-IN" sz="2133" u="none" cap="none" strike="noStrike">
                <a:solidFill>
                  <a:srgbClr val="000000"/>
                </a:solidFill>
                <a:latin typeface="Calibri"/>
                <a:ea typeface="Calibri"/>
                <a:cs typeface="Calibri"/>
                <a:sym typeface="Calibri"/>
              </a:rPr>
              <a:t>Mobile App version View</a:t>
            </a:r>
            <a:endParaRPr b="1" i="0" sz="2133" u="none" cap="none" strike="noStrike">
              <a:solidFill>
                <a:srgbClr val="000000"/>
              </a:solidFill>
              <a:latin typeface="Calibri"/>
              <a:ea typeface="Calibri"/>
              <a:cs typeface="Calibri"/>
              <a:sym typeface="Calibri"/>
            </a:endParaRPr>
          </a:p>
        </p:txBody>
      </p:sp>
      <p:pic>
        <p:nvPicPr>
          <p:cNvPr id="752" name="Google Shape;752;p31"/>
          <p:cNvPicPr preferRelativeResize="0"/>
          <p:nvPr/>
        </p:nvPicPr>
        <p:blipFill rotWithShape="1">
          <a:blip r:embed="rId3">
            <a:alphaModFix/>
          </a:blip>
          <a:srcRect b="0" l="0" r="0" t="0"/>
          <a:stretch/>
        </p:blipFill>
        <p:spPr>
          <a:xfrm>
            <a:off x="524772" y="1266456"/>
            <a:ext cx="4030689" cy="5316464"/>
          </a:xfrm>
          <a:prstGeom prst="rect">
            <a:avLst/>
          </a:prstGeom>
          <a:noFill/>
          <a:ln>
            <a:noFill/>
          </a:ln>
        </p:spPr>
      </p:pic>
      <p:pic>
        <p:nvPicPr>
          <p:cNvPr id="753" name="Google Shape;753;p31"/>
          <p:cNvPicPr preferRelativeResize="0"/>
          <p:nvPr/>
        </p:nvPicPr>
        <p:blipFill rotWithShape="1">
          <a:blip r:embed="rId4">
            <a:alphaModFix/>
          </a:blip>
          <a:srcRect b="0" l="0" r="0" t="0"/>
          <a:stretch/>
        </p:blipFill>
        <p:spPr>
          <a:xfrm>
            <a:off x="3568849" y="5630385"/>
            <a:ext cx="952500" cy="1003300"/>
          </a:xfrm>
          <a:prstGeom prst="rect">
            <a:avLst/>
          </a:prstGeom>
          <a:noFill/>
          <a:ln>
            <a:noFill/>
          </a:ln>
        </p:spPr>
      </p:pic>
      <p:sp>
        <p:nvSpPr>
          <p:cNvPr id="754" name="Google Shape;754;p31"/>
          <p:cNvSpPr/>
          <p:nvPr/>
        </p:nvSpPr>
        <p:spPr>
          <a:xfrm>
            <a:off x="553775" y="1752511"/>
            <a:ext cx="3920319" cy="2906911"/>
          </a:xfrm>
          <a:prstGeom prst="rect">
            <a:avLst/>
          </a:prstGeom>
          <a:noFill/>
          <a:ln cap="flat" cmpd="sng" w="38100">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32"/>
          <p:cNvSpPr txBox="1"/>
          <p:nvPr>
            <p:ph idx="1" type="body"/>
          </p:nvPr>
        </p:nvSpPr>
        <p:spPr>
          <a:xfrm>
            <a:off x="271600" y="738800"/>
            <a:ext cx="11622400" cy="5881600"/>
          </a:xfrm>
          <a:prstGeom prst="rect">
            <a:avLst/>
          </a:prstGeom>
          <a:noFill/>
          <a:ln>
            <a:noFill/>
          </a:ln>
        </p:spPr>
        <p:txBody>
          <a:bodyPr anchorCtr="0" anchor="t" bIns="45700" lIns="91425" spcFirstLastPara="1" rIns="91425" wrap="square" tIns="45700">
            <a:normAutofit/>
          </a:bodyPr>
          <a:lstStyle/>
          <a:p>
            <a:pPr indent="0" lvl="0" marL="0" rtl="0" algn="l">
              <a:lnSpc>
                <a:spcPct val="200000"/>
              </a:lnSpc>
              <a:spcBef>
                <a:spcPts val="1200"/>
              </a:spcBef>
              <a:spcAft>
                <a:spcPts val="0"/>
              </a:spcAft>
              <a:buSzPts val="2200"/>
              <a:buNone/>
            </a:pPr>
            <a:r>
              <a:t/>
            </a:r>
            <a:endParaRPr/>
          </a:p>
        </p:txBody>
      </p:sp>
      <p:sp>
        <p:nvSpPr>
          <p:cNvPr id="760" name="Google Shape;760;p32"/>
          <p:cNvSpPr txBox="1"/>
          <p:nvPr/>
        </p:nvSpPr>
        <p:spPr>
          <a:xfrm>
            <a:off x="2330839" y="1"/>
            <a:ext cx="9472278" cy="677068"/>
          </a:xfrm>
          <a:prstGeom prst="rect">
            <a:avLst/>
          </a:prstGeom>
          <a:noFill/>
          <a:ln>
            <a:noFill/>
          </a:ln>
        </p:spPr>
        <p:txBody>
          <a:bodyPr anchorCtr="0" anchor="t" bIns="121900" lIns="121900" spcFirstLastPara="1" rIns="121900" wrap="square" tIns="121900">
            <a:spAutoFit/>
          </a:bodyPr>
          <a:lstStyle/>
          <a:p>
            <a:pPr indent="0" lvl="0" marL="287859" marR="0" rtl="0" algn="l">
              <a:lnSpc>
                <a:spcPct val="100000"/>
              </a:lnSpc>
              <a:spcBef>
                <a:spcPts val="0"/>
              </a:spcBef>
              <a:spcAft>
                <a:spcPts val="0"/>
              </a:spcAft>
              <a:buNone/>
            </a:pPr>
            <a:r>
              <a:rPr b="1" i="0" lang="en-IN" sz="2800" u="none" cap="none" strike="noStrike">
                <a:solidFill>
                  <a:schemeClr val="lt1"/>
                </a:solidFill>
                <a:latin typeface="Calibri"/>
                <a:ea typeface="Calibri"/>
                <a:cs typeface="Calibri"/>
                <a:sym typeface="Calibri"/>
              </a:rPr>
              <a:t>Sample and test status relationship feature</a:t>
            </a:r>
            <a:endParaRPr b="0" i="0" sz="2800" u="none" cap="none" strike="noStrike">
              <a:solidFill>
                <a:schemeClr val="lt1"/>
              </a:solidFill>
              <a:latin typeface="Calibri"/>
              <a:ea typeface="Calibri"/>
              <a:cs typeface="Calibri"/>
              <a:sym typeface="Calibri"/>
            </a:endParaRPr>
          </a:p>
        </p:txBody>
      </p:sp>
      <p:sp>
        <p:nvSpPr>
          <p:cNvPr id="761" name="Google Shape;761;p32"/>
          <p:cNvSpPr txBox="1"/>
          <p:nvPr/>
        </p:nvSpPr>
        <p:spPr>
          <a:xfrm>
            <a:off x="3972200" y="1742800"/>
            <a:ext cx="6518400" cy="533504"/>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pic>
        <p:nvPicPr>
          <p:cNvPr id="762" name="Google Shape;762;p32"/>
          <p:cNvPicPr preferRelativeResize="0"/>
          <p:nvPr/>
        </p:nvPicPr>
        <p:blipFill rotWithShape="1">
          <a:blip r:embed="rId3">
            <a:alphaModFix/>
          </a:blip>
          <a:srcRect b="0" l="0" r="0" t="0"/>
          <a:stretch/>
        </p:blipFill>
        <p:spPr>
          <a:xfrm>
            <a:off x="158433" y="738800"/>
            <a:ext cx="11856467" cy="58816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33"/>
          <p:cNvSpPr txBox="1"/>
          <p:nvPr/>
        </p:nvSpPr>
        <p:spPr>
          <a:xfrm>
            <a:off x="2341550" y="21021"/>
            <a:ext cx="13364100" cy="954300"/>
          </a:xfrm>
          <a:prstGeom prst="rect">
            <a:avLst/>
          </a:prstGeom>
          <a:noFill/>
          <a:ln>
            <a:noFill/>
          </a:ln>
        </p:spPr>
        <p:txBody>
          <a:bodyPr anchorCtr="0" anchor="t" bIns="121900" lIns="121900" spcFirstLastPara="1" rIns="121900" wrap="square" tIns="121900">
            <a:spAutoFit/>
          </a:bodyPr>
          <a:lstStyle/>
          <a:p>
            <a:pPr indent="0" lvl="0" marL="287859" marR="0" rtl="0" algn="l">
              <a:lnSpc>
                <a:spcPct val="100000"/>
              </a:lnSpc>
              <a:spcBef>
                <a:spcPts val="0"/>
              </a:spcBef>
              <a:spcAft>
                <a:spcPts val="0"/>
              </a:spcAft>
              <a:buNone/>
            </a:pPr>
            <a:r>
              <a:rPr b="1" i="0" lang="en-IN" sz="2300" u="none" cap="none" strike="noStrike">
                <a:solidFill>
                  <a:schemeClr val="lt1"/>
                </a:solidFill>
                <a:latin typeface="Calibri"/>
                <a:ea typeface="Calibri"/>
                <a:cs typeface="Calibri"/>
                <a:sym typeface="Calibri"/>
              </a:rPr>
              <a:t>Sample status in “Search sample” page linked with test status</a:t>
            </a:r>
            <a:endParaRPr b="0" i="0" sz="2300" u="none" cap="none" strike="noStrike">
              <a:solidFill>
                <a:schemeClr val="lt1"/>
              </a:solidFill>
              <a:latin typeface="Calibri"/>
              <a:ea typeface="Calibri"/>
              <a:cs typeface="Calibri"/>
              <a:sym typeface="Calibri"/>
            </a:endParaRPr>
          </a:p>
          <a:p>
            <a:pPr indent="0" lvl="0" marL="287859" marR="0" rtl="0" algn="l">
              <a:lnSpc>
                <a:spcPct val="100000"/>
              </a:lnSpc>
              <a:spcBef>
                <a:spcPts val="0"/>
              </a:spcBef>
              <a:spcAft>
                <a:spcPts val="0"/>
              </a:spcAft>
              <a:buNone/>
            </a:pPr>
            <a:r>
              <a:t/>
            </a:r>
            <a:endParaRPr b="1" i="0" sz="2300" u="none" cap="none" strike="noStrike">
              <a:solidFill>
                <a:schemeClr val="lt1"/>
              </a:solidFill>
              <a:latin typeface="Calibri"/>
              <a:ea typeface="Calibri"/>
              <a:cs typeface="Calibri"/>
              <a:sym typeface="Calibri"/>
            </a:endParaRPr>
          </a:p>
        </p:txBody>
      </p:sp>
      <p:pic>
        <p:nvPicPr>
          <p:cNvPr id="768" name="Google Shape;768;p33"/>
          <p:cNvPicPr preferRelativeResize="0"/>
          <p:nvPr/>
        </p:nvPicPr>
        <p:blipFill rotWithShape="1">
          <a:blip r:embed="rId3">
            <a:alphaModFix/>
          </a:blip>
          <a:srcRect b="0" l="0" r="0" t="0"/>
          <a:stretch/>
        </p:blipFill>
        <p:spPr>
          <a:xfrm>
            <a:off x="203200" y="730132"/>
            <a:ext cx="11785600" cy="5867768"/>
          </a:xfrm>
          <a:prstGeom prst="rect">
            <a:avLst/>
          </a:prstGeom>
          <a:noFill/>
          <a:ln cap="flat" cmpd="sng" w="9525">
            <a:solidFill>
              <a:schemeClr val="dk2"/>
            </a:solidFill>
            <a:prstDash val="solid"/>
            <a:round/>
            <a:headEnd len="sm" w="sm" type="none"/>
            <a:tailEnd len="sm" w="sm" type="none"/>
          </a:ln>
        </p:spPr>
      </p:pic>
      <p:sp>
        <p:nvSpPr>
          <p:cNvPr id="769" name="Google Shape;769;p33"/>
          <p:cNvSpPr/>
          <p:nvPr/>
        </p:nvSpPr>
        <p:spPr>
          <a:xfrm>
            <a:off x="10086633" y="2746900"/>
            <a:ext cx="1580000" cy="1190400"/>
          </a:xfrm>
          <a:prstGeom prst="rect">
            <a:avLst/>
          </a:prstGeom>
          <a:noFill/>
          <a:ln cap="flat" cmpd="sng" w="38100">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34"/>
          <p:cNvSpPr txBox="1"/>
          <p:nvPr/>
        </p:nvSpPr>
        <p:spPr>
          <a:xfrm>
            <a:off x="2277568" y="0"/>
            <a:ext cx="12531600" cy="630900"/>
          </a:xfrm>
          <a:prstGeom prst="rect">
            <a:avLst/>
          </a:prstGeom>
          <a:noFill/>
          <a:ln>
            <a:noFill/>
          </a:ln>
        </p:spPr>
        <p:txBody>
          <a:bodyPr anchorCtr="0" anchor="t" bIns="121900" lIns="121900" spcFirstLastPara="1" rIns="121900" wrap="square" tIns="121900">
            <a:spAutoFit/>
          </a:bodyPr>
          <a:lstStyle/>
          <a:p>
            <a:pPr indent="0" lvl="0" marL="287859" marR="0" rtl="0" algn="l">
              <a:lnSpc>
                <a:spcPct val="100000"/>
              </a:lnSpc>
              <a:spcBef>
                <a:spcPts val="0"/>
              </a:spcBef>
              <a:spcAft>
                <a:spcPts val="0"/>
              </a:spcAft>
              <a:buNone/>
            </a:pPr>
            <a:r>
              <a:rPr b="1" i="0" lang="en-IN" sz="2500" u="none" cap="none" strike="noStrike">
                <a:solidFill>
                  <a:schemeClr val="lt1"/>
                </a:solidFill>
                <a:latin typeface="Calibri"/>
                <a:ea typeface="Calibri"/>
                <a:cs typeface="Calibri"/>
                <a:sym typeface="Calibri"/>
              </a:rPr>
              <a:t>Test Status in “My Test” page linked with Sample Status</a:t>
            </a:r>
            <a:endParaRPr b="1" i="0" sz="2500" u="none" cap="none" strike="noStrike">
              <a:solidFill>
                <a:schemeClr val="lt1"/>
              </a:solidFill>
              <a:latin typeface="Calibri"/>
              <a:ea typeface="Calibri"/>
              <a:cs typeface="Calibri"/>
              <a:sym typeface="Calibri"/>
            </a:endParaRPr>
          </a:p>
        </p:txBody>
      </p:sp>
      <p:pic>
        <p:nvPicPr>
          <p:cNvPr id="775" name="Google Shape;775;p34"/>
          <p:cNvPicPr preferRelativeResize="0"/>
          <p:nvPr/>
        </p:nvPicPr>
        <p:blipFill rotWithShape="1">
          <a:blip r:embed="rId3">
            <a:alphaModFix/>
          </a:blip>
          <a:srcRect b="0" l="0" r="0" t="0"/>
          <a:stretch/>
        </p:blipFill>
        <p:spPr>
          <a:xfrm>
            <a:off x="239216" y="989123"/>
            <a:ext cx="11713568" cy="5712800"/>
          </a:xfrm>
          <a:prstGeom prst="rect">
            <a:avLst/>
          </a:prstGeom>
          <a:noFill/>
          <a:ln>
            <a:noFill/>
          </a:ln>
        </p:spPr>
      </p:pic>
      <p:sp>
        <p:nvSpPr>
          <p:cNvPr id="776" name="Google Shape;776;p34"/>
          <p:cNvSpPr/>
          <p:nvPr/>
        </p:nvSpPr>
        <p:spPr>
          <a:xfrm>
            <a:off x="10289833" y="4067699"/>
            <a:ext cx="1580000" cy="2707600"/>
          </a:xfrm>
          <a:prstGeom prst="rect">
            <a:avLst/>
          </a:prstGeom>
          <a:noFill/>
          <a:ln cap="flat" cmpd="sng" w="38100">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g2c00bcc004f_0_0"/>
          <p:cNvSpPr txBox="1"/>
          <p:nvPr>
            <p:ph type="title"/>
          </p:nvPr>
        </p:nvSpPr>
        <p:spPr>
          <a:xfrm>
            <a:off x="388725" y="1265000"/>
            <a:ext cx="8727300" cy="174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IN" sz="1200"/>
              <a:t>A test in Ni-kshay can be edited </a:t>
            </a:r>
            <a:r>
              <a:rPr lang="en-IN" sz="1200"/>
              <a:t>only</a:t>
            </a:r>
            <a:r>
              <a:rPr lang="en-IN" sz="1200"/>
              <a:t> by the following facilities</a:t>
            </a:r>
            <a:endParaRPr sz="1200"/>
          </a:p>
          <a:p>
            <a:pPr indent="-304800" lvl="0" marL="457200" rtl="0" algn="l">
              <a:spcBef>
                <a:spcPts val="0"/>
              </a:spcBef>
              <a:spcAft>
                <a:spcPts val="0"/>
              </a:spcAft>
              <a:buSzPts val="1200"/>
              <a:buChar char="●"/>
            </a:pPr>
            <a:r>
              <a:rPr lang="en-IN" sz="1200"/>
              <a:t>Testing Lab - that is selected under the Facility Details section</a:t>
            </a:r>
            <a:endParaRPr sz="1200"/>
          </a:p>
          <a:p>
            <a:pPr indent="-304800" lvl="0" marL="457200" rtl="0" algn="l">
              <a:spcBef>
                <a:spcPts val="0"/>
              </a:spcBef>
              <a:spcAft>
                <a:spcPts val="0"/>
              </a:spcAft>
              <a:buSzPts val="1200"/>
              <a:buChar char="●"/>
            </a:pPr>
            <a:r>
              <a:rPr lang="en-IN" sz="1200"/>
              <a:t>Request Facility - the facility from which the test is added</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IN" sz="1200"/>
              <a:t>If a test has been added from Facility A </a:t>
            </a:r>
            <a:r>
              <a:rPr lang="en-IN" sz="1200"/>
              <a:t>(Request Facility)</a:t>
            </a:r>
            <a:r>
              <a:rPr lang="en-IN" sz="1200"/>
              <a:t>, and the Facility B is selected as the Testing Facility, then Facility C will be unable to add the result for the test. </a:t>
            </a:r>
            <a:endParaRPr sz="1200"/>
          </a:p>
          <a:p>
            <a:pPr indent="0" lvl="0" marL="0" rtl="0" algn="l">
              <a:spcBef>
                <a:spcPts val="0"/>
              </a:spcBef>
              <a:spcAft>
                <a:spcPts val="0"/>
              </a:spcAft>
              <a:buNone/>
            </a:pPr>
            <a:r>
              <a:rPr lang="en-IN" sz="1200"/>
              <a:t>While editing the test added, an  </a:t>
            </a:r>
            <a:r>
              <a:rPr lang="en-IN" sz="1200"/>
              <a:t>error will be displayed</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IN" sz="1200"/>
              <a:t>If the Sample is at Facility C, then facility C can add a new test to the patient and link the existing sample to the newly created test. </a:t>
            </a:r>
            <a:endParaRPr sz="1200"/>
          </a:p>
        </p:txBody>
      </p:sp>
      <p:sp>
        <p:nvSpPr>
          <p:cNvPr id="783" name="Google Shape;783;g2c00bcc004f_0_0"/>
          <p:cNvSpPr txBox="1"/>
          <p:nvPr/>
        </p:nvSpPr>
        <p:spPr>
          <a:xfrm>
            <a:off x="2277568" y="0"/>
            <a:ext cx="12531600" cy="630900"/>
          </a:xfrm>
          <a:prstGeom prst="rect">
            <a:avLst/>
          </a:prstGeom>
          <a:noFill/>
          <a:ln>
            <a:noFill/>
          </a:ln>
        </p:spPr>
        <p:txBody>
          <a:bodyPr anchorCtr="0" anchor="t" bIns="121900" lIns="121900" spcFirstLastPara="1" rIns="121900" wrap="square" tIns="121900">
            <a:spAutoFit/>
          </a:bodyPr>
          <a:lstStyle/>
          <a:p>
            <a:pPr indent="0" lvl="0" marL="287859" marR="0" rtl="0" algn="l">
              <a:lnSpc>
                <a:spcPct val="100000"/>
              </a:lnSpc>
              <a:spcBef>
                <a:spcPts val="0"/>
              </a:spcBef>
              <a:spcAft>
                <a:spcPts val="0"/>
              </a:spcAft>
              <a:buNone/>
            </a:pPr>
            <a:r>
              <a:rPr b="1" lang="en-IN" sz="2500">
                <a:solidFill>
                  <a:schemeClr val="lt1"/>
                </a:solidFill>
                <a:latin typeface="Calibri"/>
                <a:ea typeface="Calibri"/>
                <a:cs typeface="Calibri"/>
                <a:sym typeface="Calibri"/>
              </a:rPr>
              <a:t>Mapping an existing Sample to a test</a:t>
            </a:r>
            <a:endParaRPr b="1" i="0" sz="2500" u="none" cap="none" strike="noStrike">
              <a:solidFill>
                <a:schemeClr val="lt1"/>
              </a:solidFill>
              <a:latin typeface="Calibri"/>
              <a:ea typeface="Calibri"/>
              <a:cs typeface="Calibri"/>
              <a:sym typeface="Calibri"/>
            </a:endParaRPr>
          </a:p>
        </p:txBody>
      </p:sp>
      <p:pic>
        <p:nvPicPr>
          <p:cNvPr id="784" name="Google Shape;784;g2c00bcc004f_0_0"/>
          <p:cNvPicPr preferRelativeResize="0"/>
          <p:nvPr/>
        </p:nvPicPr>
        <p:blipFill rotWithShape="1">
          <a:blip r:embed="rId3">
            <a:alphaModFix/>
          </a:blip>
          <a:srcRect b="0" l="0" r="0" t="3418"/>
          <a:stretch/>
        </p:blipFill>
        <p:spPr>
          <a:xfrm>
            <a:off x="9290200" y="802875"/>
            <a:ext cx="2595125" cy="5570025"/>
          </a:xfrm>
          <a:prstGeom prst="rect">
            <a:avLst/>
          </a:prstGeom>
          <a:noFill/>
          <a:ln cap="flat" cmpd="sng" w="9525">
            <a:solidFill>
              <a:schemeClr val="dk2"/>
            </a:solidFill>
            <a:prstDash val="solid"/>
            <a:round/>
            <a:headEnd len="sm" w="sm" type="none"/>
            <a:tailEnd len="sm" w="sm" type="none"/>
          </a:ln>
        </p:spPr>
      </p:pic>
      <p:sp>
        <p:nvSpPr>
          <p:cNvPr id="785" name="Google Shape;785;g2c00bcc004f_0_0"/>
          <p:cNvSpPr/>
          <p:nvPr/>
        </p:nvSpPr>
        <p:spPr>
          <a:xfrm>
            <a:off x="9392150" y="5374850"/>
            <a:ext cx="2188500" cy="998100"/>
          </a:xfrm>
          <a:prstGeom prst="rect">
            <a:avLst/>
          </a:prstGeom>
          <a:noFill/>
          <a:ln cap="flat" cmpd="sng" w="38100">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pic>
        <p:nvPicPr>
          <p:cNvPr id="786" name="Google Shape;786;g2c00bcc004f_0_0"/>
          <p:cNvPicPr preferRelativeResize="0"/>
          <p:nvPr/>
        </p:nvPicPr>
        <p:blipFill>
          <a:blip r:embed="rId4">
            <a:alphaModFix/>
          </a:blip>
          <a:stretch>
            <a:fillRect/>
          </a:stretch>
        </p:blipFill>
        <p:spPr>
          <a:xfrm>
            <a:off x="517000" y="3201275"/>
            <a:ext cx="6412475" cy="3422549"/>
          </a:xfrm>
          <a:prstGeom prst="rect">
            <a:avLst/>
          </a:prstGeom>
          <a:noFill/>
          <a:ln cap="flat" cmpd="sng" w="9525">
            <a:solidFill>
              <a:schemeClr val="dk2"/>
            </a:solidFill>
            <a:prstDash val="solid"/>
            <a:round/>
            <a:headEnd len="sm" w="sm" type="none"/>
            <a:tailEnd len="sm" w="sm" type="none"/>
          </a:ln>
        </p:spPr>
      </p:pic>
      <p:sp>
        <p:nvSpPr>
          <p:cNvPr id="787" name="Google Shape;787;g2c00bcc004f_0_0"/>
          <p:cNvSpPr/>
          <p:nvPr/>
        </p:nvSpPr>
        <p:spPr>
          <a:xfrm>
            <a:off x="2414175" y="4974650"/>
            <a:ext cx="985200" cy="400200"/>
          </a:xfrm>
          <a:prstGeom prst="wedgeRectCallout">
            <a:avLst>
              <a:gd fmla="val 201469" name="adj1"/>
              <a:gd fmla="val 22045"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0" marL="0" marR="0" rtl="0" algn="l">
              <a:lnSpc>
                <a:spcPct val="100000"/>
              </a:lnSpc>
              <a:spcBef>
                <a:spcPts val="0"/>
              </a:spcBef>
              <a:spcAft>
                <a:spcPts val="0"/>
              </a:spcAft>
              <a:buNone/>
            </a:pPr>
            <a:r>
              <a:rPr lang="en-IN" sz="1200">
                <a:latin typeface="Corbel"/>
                <a:ea typeface="Corbel"/>
                <a:cs typeface="Corbel"/>
                <a:sym typeface="Corbel"/>
              </a:rPr>
              <a:t>Testing Lab</a:t>
            </a:r>
            <a:endParaRPr i="0" sz="1200" u="none" cap="none" strike="noStrike">
              <a:solidFill>
                <a:srgbClr val="000000"/>
              </a:solidFill>
              <a:latin typeface="Corbel"/>
              <a:ea typeface="Corbel"/>
              <a:cs typeface="Corbel"/>
              <a:sym typeface="Corbel"/>
            </a:endParaRPr>
          </a:p>
        </p:txBody>
      </p:sp>
      <p:sp>
        <p:nvSpPr>
          <p:cNvPr id="788" name="Google Shape;788;g2c00bcc004f_0_0"/>
          <p:cNvSpPr/>
          <p:nvPr/>
        </p:nvSpPr>
        <p:spPr>
          <a:xfrm>
            <a:off x="2148825" y="5725100"/>
            <a:ext cx="1515900" cy="297600"/>
          </a:xfrm>
          <a:prstGeom prst="wedgeRectCallout">
            <a:avLst>
              <a:gd fmla="val 73428" name="adj1"/>
              <a:gd fmla="val -69666"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0" marL="0" marR="0" rtl="0" algn="l">
              <a:lnSpc>
                <a:spcPct val="100000"/>
              </a:lnSpc>
              <a:spcBef>
                <a:spcPts val="0"/>
              </a:spcBef>
              <a:spcAft>
                <a:spcPts val="0"/>
              </a:spcAft>
              <a:buNone/>
            </a:pPr>
            <a:r>
              <a:rPr lang="en-IN" sz="1200">
                <a:latin typeface="Corbel"/>
                <a:ea typeface="Corbel"/>
                <a:cs typeface="Corbel"/>
                <a:sym typeface="Corbel"/>
              </a:rPr>
              <a:t>Request Facility </a:t>
            </a:r>
            <a:endParaRPr i="0" sz="1200" u="none" cap="none" strike="noStrike">
              <a:solidFill>
                <a:srgbClr val="000000"/>
              </a:solidFill>
              <a:latin typeface="Corbel"/>
              <a:ea typeface="Corbel"/>
              <a:cs typeface="Corbel"/>
              <a:sym typeface="Corbe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pic>
        <p:nvPicPr>
          <p:cNvPr id="794" name="Google Shape;794;g2c18bb595b0_0_1"/>
          <p:cNvPicPr preferRelativeResize="0"/>
          <p:nvPr/>
        </p:nvPicPr>
        <p:blipFill rotWithShape="1">
          <a:blip r:embed="rId3">
            <a:alphaModFix/>
          </a:blip>
          <a:srcRect b="7132" l="0" r="0" t="10596"/>
          <a:stretch/>
        </p:blipFill>
        <p:spPr>
          <a:xfrm>
            <a:off x="654200" y="1555600"/>
            <a:ext cx="11322200" cy="4532974"/>
          </a:xfrm>
          <a:prstGeom prst="rect">
            <a:avLst/>
          </a:prstGeom>
          <a:noFill/>
          <a:ln>
            <a:noFill/>
          </a:ln>
        </p:spPr>
      </p:pic>
      <p:sp>
        <p:nvSpPr>
          <p:cNvPr id="795" name="Google Shape;795;g2c18bb595b0_0_1"/>
          <p:cNvSpPr txBox="1"/>
          <p:nvPr/>
        </p:nvSpPr>
        <p:spPr>
          <a:xfrm>
            <a:off x="2277568" y="0"/>
            <a:ext cx="12531600" cy="630900"/>
          </a:xfrm>
          <a:prstGeom prst="rect">
            <a:avLst/>
          </a:prstGeom>
          <a:noFill/>
          <a:ln>
            <a:noFill/>
          </a:ln>
        </p:spPr>
        <p:txBody>
          <a:bodyPr anchorCtr="0" anchor="t" bIns="121900" lIns="121900" spcFirstLastPara="1" rIns="121900" wrap="square" tIns="121900">
            <a:spAutoFit/>
          </a:bodyPr>
          <a:lstStyle/>
          <a:p>
            <a:pPr indent="0" lvl="0" marL="287859" marR="0" rtl="0" algn="l">
              <a:lnSpc>
                <a:spcPct val="100000"/>
              </a:lnSpc>
              <a:spcBef>
                <a:spcPts val="0"/>
              </a:spcBef>
              <a:spcAft>
                <a:spcPts val="0"/>
              </a:spcAft>
              <a:buNone/>
            </a:pPr>
            <a:r>
              <a:rPr b="1" lang="en-IN" sz="2500">
                <a:solidFill>
                  <a:schemeClr val="lt1"/>
                </a:solidFill>
                <a:latin typeface="Calibri"/>
                <a:ea typeface="Calibri"/>
                <a:cs typeface="Calibri"/>
                <a:sym typeface="Calibri"/>
              </a:rPr>
              <a:t>Mapping an existing Sample to a test (Web)</a:t>
            </a:r>
            <a:endParaRPr b="1" i="0" sz="2500" u="none" cap="none" strike="noStrike">
              <a:solidFill>
                <a:schemeClr val="lt1"/>
              </a:solidFill>
              <a:latin typeface="Calibri"/>
              <a:ea typeface="Calibri"/>
              <a:cs typeface="Calibri"/>
              <a:sym typeface="Calibri"/>
            </a:endParaRPr>
          </a:p>
        </p:txBody>
      </p:sp>
      <p:sp>
        <p:nvSpPr>
          <p:cNvPr id="796" name="Google Shape;796;g2c18bb595b0_0_1"/>
          <p:cNvSpPr/>
          <p:nvPr/>
        </p:nvSpPr>
        <p:spPr>
          <a:xfrm>
            <a:off x="6858425" y="2910475"/>
            <a:ext cx="1287600" cy="384600"/>
          </a:xfrm>
          <a:prstGeom prst="rect">
            <a:avLst/>
          </a:prstGeom>
          <a:noFill/>
          <a:ln cap="flat" cmpd="sng" w="38100">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97" name="Google Shape;797;g2c18bb595b0_0_1"/>
          <p:cNvSpPr/>
          <p:nvPr/>
        </p:nvSpPr>
        <p:spPr>
          <a:xfrm>
            <a:off x="2642850" y="3546100"/>
            <a:ext cx="1856700" cy="1020300"/>
          </a:xfrm>
          <a:prstGeom prst="rect">
            <a:avLst/>
          </a:prstGeom>
          <a:noFill/>
          <a:ln cap="flat" cmpd="sng" w="38100">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798" name="Google Shape;798;g2c18bb595b0_0_1"/>
          <p:cNvSpPr/>
          <p:nvPr/>
        </p:nvSpPr>
        <p:spPr>
          <a:xfrm>
            <a:off x="6306075" y="2200600"/>
            <a:ext cx="3395400" cy="384600"/>
          </a:xfrm>
          <a:prstGeom prst="wedgeRectCallout">
            <a:avLst>
              <a:gd fmla="val -2709" name="adj1"/>
              <a:gd fmla="val 108476"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0" marL="0" marR="0" rtl="0" algn="l">
              <a:lnSpc>
                <a:spcPct val="100000"/>
              </a:lnSpc>
              <a:spcBef>
                <a:spcPts val="0"/>
              </a:spcBef>
              <a:spcAft>
                <a:spcPts val="0"/>
              </a:spcAft>
              <a:buNone/>
            </a:pPr>
            <a:r>
              <a:rPr lang="en-IN">
                <a:latin typeface="Corbel"/>
                <a:ea typeface="Corbel"/>
                <a:cs typeface="Corbel"/>
                <a:sym typeface="Corbel"/>
              </a:rPr>
              <a:t>Click on Map Existing Sample</a:t>
            </a:r>
            <a:endParaRPr i="0" sz="1400" u="none" cap="none" strike="noStrike">
              <a:solidFill>
                <a:srgbClr val="000000"/>
              </a:solidFill>
              <a:latin typeface="Corbel"/>
              <a:ea typeface="Corbel"/>
              <a:cs typeface="Corbel"/>
              <a:sym typeface="Corbel"/>
            </a:endParaRPr>
          </a:p>
        </p:txBody>
      </p:sp>
      <p:sp>
        <p:nvSpPr>
          <p:cNvPr id="799" name="Google Shape;799;g2c18bb595b0_0_1"/>
          <p:cNvSpPr/>
          <p:nvPr/>
        </p:nvSpPr>
        <p:spPr>
          <a:xfrm>
            <a:off x="5369375" y="4154900"/>
            <a:ext cx="3395400" cy="630900"/>
          </a:xfrm>
          <a:prstGeom prst="wedgeRectCallout">
            <a:avLst>
              <a:gd fmla="val -75181" name="adj1"/>
              <a:gd fmla="val -7782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0" marL="0" marR="0" rtl="0" algn="l">
              <a:lnSpc>
                <a:spcPct val="100000"/>
              </a:lnSpc>
              <a:spcBef>
                <a:spcPts val="0"/>
              </a:spcBef>
              <a:spcAft>
                <a:spcPts val="0"/>
              </a:spcAft>
              <a:buNone/>
            </a:pPr>
            <a:r>
              <a:rPr lang="en-IN">
                <a:latin typeface="Corbel"/>
                <a:ea typeface="Corbel"/>
                <a:cs typeface="Corbel"/>
                <a:sym typeface="Corbel"/>
              </a:rPr>
              <a:t>Select the Sample from the list of existing samples linked to the patient</a:t>
            </a:r>
            <a:endParaRPr i="0" sz="1400" u="none" cap="none" strike="noStrike">
              <a:solidFill>
                <a:srgbClr val="000000"/>
              </a:solidFill>
              <a:latin typeface="Corbel"/>
              <a:ea typeface="Corbel"/>
              <a:cs typeface="Corbel"/>
              <a:sym typeface="Corbe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pic>
        <p:nvPicPr>
          <p:cNvPr id="805" name="Google Shape;805;g2c18bb595b0_1_0"/>
          <p:cNvPicPr preferRelativeResize="0"/>
          <p:nvPr/>
        </p:nvPicPr>
        <p:blipFill>
          <a:blip r:embed="rId3">
            <a:alphaModFix/>
          </a:blip>
          <a:stretch>
            <a:fillRect/>
          </a:stretch>
        </p:blipFill>
        <p:spPr>
          <a:xfrm>
            <a:off x="4285275" y="1267625"/>
            <a:ext cx="2338051" cy="4958616"/>
          </a:xfrm>
          <a:prstGeom prst="rect">
            <a:avLst/>
          </a:prstGeom>
          <a:noFill/>
          <a:ln cap="flat" cmpd="sng" w="9525">
            <a:solidFill>
              <a:schemeClr val="dk2"/>
            </a:solidFill>
            <a:prstDash val="solid"/>
            <a:round/>
            <a:headEnd len="sm" w="sm" type="none"/>
            <a:tailEnd len="sm" w="sm" type="none"/>
          </a:ln>
        </p:spPr>
      </p:pic>
      <p:sp>
        <p:nvSpPr>
          <p:cNvPr id="806" name="Google Shape;806;g2c18bb595b0_1_0"/>
          <p:cNvSpPr txBox="1"/>
          <p:nvPr/>
        </p:nvSpPr>
        <p:spPr>
          <a:xfrm>
            <a:off x="2277568" y="0"/>
            <a:ext cx="12531600" cy="630900"/>
          </a:xfrm>
          <a:prstGeom prst="rect">
            <a:avLst/>
          </a:prstGeom>
          <a:noFill/>
          <a:ln>
            <a:noFill/>
          </a:ln>
        </p:spPr>
        <p:txBody>
          <a:bodyPr anchorCtr="0" anchor="t" bIns="121900" lIns="121900" spcFirstLastPara="1" rIns="121900" wrap="square" tIns="121900">
            <a:spAutoFit/>
          </a:bodyPr>
          <a:lstStyle/>
          <a:p>
            <a:pPr indent="0" lvl="0" marL="287859" marR="0" rtl="0" algn="l">
              <a:lnSpc>
                <a:spcPct val="100000"/>
              </a:lnSpc>
              <a:spcBef>
                <a:spcPts val="0"/>
              </a:spcBef>
              <a:spcAft>
                <a:spcPts val="0"/>
              </a:spcAft>
              <a:buNone/>
            </a:pPr>
            <a:r>
              <a:rPr b="1" lang="en-IN" sz="2500">
                <a:solidFill>
                  <a:schemeClr val="lt1"/>
                </a:solidFill>
                <a:latin typeface="Calibri"/>
                <a:ea typeface="Calibri"/>
                <a:cs typeface="Calibri"/>
                <a:sym typeface="Calibri"/>
              </a:rPr>
              <a:t>Mapping an existing Sample to a test (App)</a:t>
            </a:r>
            <a:endParaRPr b="1" i="0" sz="2500" u="none" cap="none" strike="noStrike">
              <a:solidFill>
                <a:schemeClr val="lt1"/>
              </a:solidFill>
              <a:latin typeface="Calibri"/>
              <a:ea typeface="Calibri"/>
              <a:cs typeface="Calibri"/>
              <a:sym typeface="Calibri"/>
            </a:endParaRPr>
          </a:p>
        </p:txBody>
      </p:sp>
      <p:sp>
        <p:nvSpPr>
          <p:cNvPr id="807" name="Google Shape;807;g2c18bb595b0_1_0"/>
          <p:cNvSpPr/>
          <p:nvPr/>
        </p:nvSpPr>
        <p:spPr>
          <a:xfrm>
            <a:off x="5335725" y="1715825"/>
            <a:ext cx="1287600" cy="384600"/>
          </a:xfrm>
          <a:prstGeom prst="rect">
            <a:avLst/>
          </a:prstGeom>
          <a:noFill/>
          <a:ln cap="flat" cmpd="sng" w="38100">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08" name="Google Shape;808;g2c18bb595b0_1_0"/>
          <p:cNvSpPr/>
          <p:nvPr/>
        </p:nvSpPr>
        <p:spPr>
          <a:xfrm>
            <a:off x="5339550" y="2437750"/>
            <a:ext cx="1287600" cy="384600"/>
          </a:xfrm>
          <a:prstGeom prst="rect">
            <a:avLst/>
          </a:prstGeom>
          <a:noFill/>
          <a:ln cap="flat" cmpd="sng" w="38100">
            <a:solidFill>
              <a:srgbClr val="FF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809" name="Google Shape;809;g2c18bb595b0_1_0"/>
          <p:cNvSpPr/>
          <p:nvPr/>
        </p:nvSpPr>
        <p:spPr>
          <a:xfrm>
            <a:off x="7016425" y="1267625"/>
            <a:ext cx="3395400" cy="384600"/>
          </a:xfrm>
          <a:prstGeom prst="wedgeRectCallout">
            <a:avLst>
              <a:gd fmla="val -57899" name="adj1"/>
              <a:gd fmla="val 107326"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0" marL="0" marR="0" rtl="0" algn="l">
              <a:lnSpc>
                <a:spcPct val="100000"/>
              </a:lnSpc>
              <a:spcBef>
                <a:spcPts val="0"/>
              </a:spcBef>
              <a:spcAft>
                <a:spcPts val="0"/>
              </a:spcAft>
              <a:buNone/>
            </a:pPr>
            <a:r>
              <a:rPr lang="en-IN">
                <a:latin typeface="Corbel"/>
                <a:ea typeface="Corbel"/>
                <a:cs typeface="Corbel"/>
                <a:sym typeface="Corbel"/>
              </a:rPr>
              <a:t>Click on Map Existing Sample</a:t>
            </a:r>
            <a:endParaRPr i="0" sz="1400" u="none" cap="none" strike="noStrike">
              <a:solidFill>
                <a:srgbClr val="000000"/>
              </a:solidFill>
              <a:latin typeface="Corbel"/>
              <a:ea typeface="Corbel"/>
              <a:cs typeface="Corbel"/>
              <a:sym typeface="Corbel"/>
            </a:endParaRPr>
          </a:p>
        </p:txBody>
      </p:sp>
      <p:sp>
        <p:nvSpPr>
          <p:cNvPr id="810" name="Google Shape;810;g2c18bb595b0_1_0"/>
          <p:cNvSpPr/>
          <p:nvPr/>
        </p:nvSpPr>
        <p:spPr>
          <a:xfrm>
            <a:off x="7548825" y="2718075"/>
            <a:ext cx="3395400" cy="630900"/>
          </a:xfrm>
          <a:prstGeom prst="wedgeRectCallout">
            <a:avLst>
              <a:gd fmla="val -75181" name="adj1"/>
              <a:gd fmla="val -7782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noAutofit/>
          </a:bodyPr>
          <a:lstStyle/>
          <a:p>
            <a:pPr indent="0" lvl="0" marL="0" marR="0" rtl="0" algn="l">
              <a:lnSpc>
                <a:spcPct val="100000"/>
              </a:lnSpc>
              <a:spcBef>
                <a:spcPts val="0"/>
              </a:spcBef>
              <a:spcAft>
                <a:spcPts val="0"/>
              </a:spcAft>
              <a:buNone/>
            </a:pPr>
            <a:r>
              <a:rPr lang="en-IN">
                <a:latin typeface="Corbel"/>
                <a:ea typeface="Corbel"/>
                <a:cs typeface="Corbel"/>
                <a:sym typeface="Corbel"/>
              </a:rPr>
              <a:t>Click here to search for the list of existing samples</a:t>
            </a:r>
            <a:endParaRPr i="0" sz="1400" u="none" cap="none" strike="noStrike">
              <a:solidFill>
                <a:srgbClr val="000000"/>
              </a:solidFill>
              <a:latin typeface="Corbel"/>
              <a:ea typeface="Corbel"/>
              <a:cs typeface="Corbel"/>
              <a:sym typeface="Corbe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gf04ca52bce_6_83"/>
          <p:cNvSpPr txBox="1"/>
          <p:nvPr>
            <p:ph type="title"/>
          </p:nvPr>
        </p:nvSpPr>
        <p:spPr>
          <a:xfrm>
            <a:off x="3867912" y="1222248"/>
            <a:ext cx="7315200" cy="32553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F46"/>
              </a:buClr>
              <a:buSzPts val="5900"/>
              <a:buFont typeface="Corbel"/>
              <a:buNone/>
            </a:pPr>
            <a:r>
              <a:rPr lang="en-IN"/>
              <a:t>Thank You</a:t>
            </a:r>
            <a:endParaRPr/>
          </a:p>
          <a:p>
            <a:pPr indent="0" lvl="0" marL="0" rtl="0" algn="l">
              <a:lnSpc>
                <a:spcPct val="115000"/>
              </a:lnSpc>
              <a:spcBef>
                <a:spcPts val="1200"/>
              </a:spcBef>
              <a:spcAft>
                <a:spcPts val="0"/>
              </a:spcAft>
              <a:buClr>
                <a:schemeClr val="dk1"/>
              </a:buClr>
              <a:buSzPts val="1100"/>
              <a:buFont typeface="Arial"/>
              <a:buNone/>
            </a:pPr>
            <a:r>
              <a:t/>
            </a:r>
            <a:endParaRPr b="1" sz="1100">
              <a:solidFill>
                <a:schemeClr val="dk1"/>
              </a:solidFill>
              <a:latin typeface="Arial"/>
              <a:ea typeface="Arial"/>
              <a:cs typeface="Arial"/>
              <a:sym typeface="Arial"/>
            </a:endParaRPr>
          </a:p>
          <a:p>
            <a:pPr indent="0" lvl="0" marL="0" rtl="0" algn="l">
              <a:lnSpc>
                <a:spcPct val="90000"/>
              </a:lnSpc>
              <a:spcBef>
                <a:spcPts val="200"/>
              </a:spcBef>
              <a:spcAft>
                <a:spcPts val="0"/>
              </a:spcAft>
              <a:buClr>
                <a:srgbClr val="000F46"/>
              </a:buClr>
              <a:buSzPts val="5900"/>
              <a:buFont typeface="Corbel"/>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42"/>
          <p:cNvPicPr preferRelativeResize="0"/>
          <p:nvPr/>
        </p:nvPicPr>
        <p:blipFill rotWithShape="1">
          <a:blip r:embed="rId3">
            <a:alphaModFix/>
          </a:blip>
          <a:srcRect b="0" l="0" r="0" t="0"/>
          <a:stretch/>
        </p:blipFill>
        <p:spPr>
          <a:xfrm>
            <a:off x="142875" y="720800"/>
            <a:ext cx="11915723" cy="5351400"/>
          </a:xfrm>
          <a:prstGeom prst="rect">
            <a:avLst/>
          </a:prstGeom>
          <a:noFill/>
          <a:ln>
            <a:noFill/>
          </a:ln>
        </p:spPr>
      </p:pic>
      <p:sp>
        <p:nvSpPr>
          <p:cNvPr id="324" name="Google Shape;324;p42"/>
          <p:cNvSpPr txBox="1"/>
          <p:nvPr/>
        </p:nvSpPr>
        <p:spPr>
          <a:xfrm>
            <a:off x="2653748" y="0"/>
            <a:ext cx="81401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1" i="0" lang="en-IN" sz="2800" u="none" cap="none" strike="noStrike">
                <a:solidFill>
                  <a:srgbClr val="FFFFFF"/>
                </a:solidFill>
                <a:latin typeface="Corbel"/>
                <a:ea typeface="Corbel"/>
                <a:cs typeface="Corbel"/>
                <a:sym typeface="Corbel"/>
              </a:rPr>
              <a:t>Diagnostic – Add Test&gt;Step 1&gt;Add Test tab</a:t>
            </a:r>
            <a:endParaRPr b="0" i="0" sz="1400" u="none" cap="none" strike="noStrike">
              <a:solidFill>
                <a:srgbClr val="000000"/>
              </a:solidFill>
              <a:latin typeface="Arial"/>
              <a:ea typeface="Arial"/>
              <a:cs typeface="Arial"/>
              <a:sym typeface="Arial"/>
            </a:endParaRPr>
          </a:p>
        </p:txBody>
      </p:sp>
      <p:sp>
        <p:nvSpPr>
          <p:cNvPr id="325" name="Google Shape;325;p42"/>
          <p:cNvSpPr/>
          <p:nvPr/>
        </p:nvSpPr>
        <p:spPr>
          <a:xfrm>
            <a:off x="4602075" y="1181325"/>
            <a:ext cx="4243500" cy="693600"/>
          </a:xfrm>
          <a:prstGeom prst="wedgeRectCallout">
            <a:avLst>
              <a:gd fmla="val -43602" name="adj1"/>
              <a:gd fmla="val 103985"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400"/>
              <a:buFont typeface="Arial"/>
              <a:buNone/>
            </a:pPr>
            <a:r>
              <a:rPr b="1" i="0" lang="en-IN" sz="1400" u="none" cap="none" strike="noStrike">
                <a:solidFill>
                  <a:srgbClr val="000000"/>
                </a:solidFill>
                <a:latin typeface="Corbel"/>
                <a:ea typeface="Corbel"/>
                <a:cs typeface="Corbel"/>
                <a:sym typeface="Corbel"/>
              </a:rPr>
              <a:t>1.</a:t>
            </a:r>
            <a:r>
              <a:rPr b="0" i="0" lang="en-IN" sz="1400" u="none" cap="none" strike="noStrike">
                <a:solidFill>
                  <a:srgbClr val="000000"/>
                </a:solidFill>
                <a:latin typeface="Corbel"/>
                <a:ea typeface="Corbel"/>
                <a:cs typeface="Corbel"/>
                <a:sym typeface="Corbel"/>
              </a:rPr>
              <a:t> Click on </a:t>
            </a:r>
            <a:endParaRPr b="0" i="0" sz="1400" u="none" cap="none" strike="noStrike">
              <a:solidFill>
                <a:srgbClr val="000000"/>
              </a:solidFill>
              <a:latin typeface="Corbel"/>
              <a:ea typeface="Corbel"/>
              <a:cs typeface="Corbel"/>
              <a:sym typeface="Corbel"/>
            </a:endParaRPr>
          </a:p>
          <a:p>
            <a:pPr indent="-317500" lvl="0" marL="457200" marR="0" rtl="0" algn="l">
              <a:lnSpc>
                <a:spcPct val="100000"/>
              </a:lnSpc>
              <a:spcBef>
                <a:spcPts val="0"/>
              </a:spcBef>
              <a:spcAft>
                <a:spcPts val="0"/>
              </a:spcAft>
              <a:buClr>
                <a:srgbClr val="000000"/>
              </a:buClr>
              <a:buSzPts val="1400"/>
              <a:buFont typeface="Corbel"/>
              <a:buAutoNum type="alphaLcPeriod"/>
            </a:pPr>
            <a:r>
              <a:rPr b="0" i="0" lang="en-IN" sz="1400" u="none" cap="none" strike="noStrike">
                <a:solidFill>
                  <a:srgbClr val="000000"/>
                </a:solidFill>
                <a:latin typeface="Corbel"/>
                <a:ea typeface="Corbel"/>
                <a:cs typeface="Corbel"/>
                <a:sym typeface="Corbel"/>
              </a:rPr>
              <a:t>Diagnostic&gt; Add Test to add any new Test or </a:t>
            </a:r>
            <a:endParaRPr b="0" i="0" sz="1400" u="none" cap="none" strike="noStrike">
              <a:solidFill>
                <a:srgbClr val="000000"/>
              </a:solidFill>
              <a:latin typeface="Corbel"/>
              <a:ea typeface="Corbel"/>
              <a:cs typeface="Corbel"/>
              <a:sym typeface="Corbel"/>
            </a:endParaRPr>
          </a:p>
          <a:p>
            <a:pPr indent="-317500" lvl="0" marL="457200" marR="0" rtl="0" algn="l">
              <a:lnSpc>
                <a:spcPct val="100000"/>
              </a:lnSpc>
              <a:spcBef>
                <a:spcPts val="0"/>
              </a:spcBef>
              <a:spcAft>
                <a:spcPts val="0"/>
              </a:spcAft>
              <a:buClr>
                <a:srgbClr val="000000"/>
              </a:buClr>
              <a:buSzPts val="1400"/>
              <a:buFont typeface="Corbel"/>
              <a:buAutoNum type="alphaLcPeriod"/>
            </a:pPr>
            <a:r>
              <a:rPr b="0" i="0" lang="en-IN" sz="1400" u="none" cap="none" strike="noStrike">
                <a:solidFill>
                  <a:srgbClr val="000000"/>
                </a:solidFill>
                <a:latin typeface="Corbel"/>
                <a:ea typeface="Corbel"/>
                <a:cs typeface="Corbel"/>
                <a:sym typeface="Corbel"/>
              </a:rPr>
              <a:t>Search any existing Patients’ test data</a:t>
            </a:r>
            <a:endParaRPr b="0" i="0" sz="1400" u="none" cap="none" strike="noStrike">
              <a:solidFill>
                <a:srgbClr val="000000"/>
              </a:solidFill>
              <a:latin typeface="Corbel"/>
              <a:ea typeface="Corbel"/>
              <a:cs typeface="Corbel"/>
              <a:sym typeface="Corbel"/>
            </a:endParaRPr>
          </a:p>
        </p:txBody>
      </p:sp>
      <p:sp>
        <p:nvSpPr>
          <p:cNvPr id="326" name="Google Shape;326;p42"/>
          <p:cNvSpPr/>
          <p:nvPr/>
        </p:nvSpPr>
        <p:spPr>
          <a:xfrm>
            <a:off x="6679425" y="2620373"/>
            <a:ext cx="4373400" cy="1351500"/>
          </a:xfrm>
          <a:prstGeom prst="wedgeRectCallout">
            <a:avLst>
              <a:gd fmla="val -59638" name="adj1"/>
              <a:gd fmla="val 1511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980"/>
              <a:buFont typeface="Arial"/>
              <a:buNone/>
            </a:pPr>
            <a:r>
              <a:rPr b="1" i="0" lang="en-IN" sz="1400" u="none" cap="none" strike="noStrike">
                <a:solidFill>
                  <a:srgbClr val="000000"/>
                </a:solidFill>
                <a:latin typeface="Corbel"/>
                <a:ea typeface="Corbel"/>
                <a:cs typeface="Corbel"/>
                <a:sym typeface="Corbel"/>
              </a:rPr>
              <a:t>2.</a:t>
            </a:r>
            <a:r>
              <a:rPr b="0" i="0" lang="en-IN" sz="1400" u="none" cap="none" strike="noStrike">
                <a:solidFill>
                  <a:srgbClr val="000000"/>
                </a:solidFill>
                <a:latin typeface="Corbel"/>
                <a:ea typeface="Corbel"/>
                <a:cs typeface="Corbel"/>
                <a:sym typeface="Corbel"/>
              </a:rPr>
              <a:t> Search for patient details through any of the following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600"/>
              </a:spcBef>
              <a:spcAft>
                <a:spcPts val="0"/>
              </a:spcAft>
              <a:buClr>
                <a:srgbClr val="000000"/>
              </a:buClr>
              <a:buSzPts val="1400"/>
              <a:buFont typeface="Corbel"/>
              <a:buAutoNum type="alphaLcPeriod"/>
            </a:pPr>
            <a:r>
              <a:rPr b="0" i="0" lang="en-IN" sz="1400" u="none" cap="none" strike="noStrike">
                <a:solidFill>
                  <a:srgbClr val="000000"/>
                </a:solidFill>
                <a:latin typeface="Corbel"/>
                <a:ea typeface="Corbel"/>
                <a:cs typeface="Corbel"/>
                <a:sym typeface="Corbel"/>
              </a:rPr>
              <a:t>Patient ID</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Corbel"/>
              <a:buAutoNum type="alphaLcPeriod"/>
            </a:pPr>
            <a:r>
              <a:rPr b="0" i="0" lang="en-IN" sz="1400" u="none" cap="none" strike="noStrike">
                <a:solidFill>
                  <a:srgbClr val="000000"/>
                </a:solidFill>
                <a:latin typeface="Corbel"/>
                <a:ea typeface="Corbel"/>
                <a:cs typeface="Corbel"/>
                <a:sym typeface="Corbel"/>
              </a:rPr>
              <a:t>Patient Name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Corbel"/>
              <a:buAutoNum type="alphaLcPeriod"/>
            </a:pPr>
            <a:r>
              <a:rPr b="0" i="0" lang="en-IN" sz="1400" u="none" cap="none" strike="noStrike">
                <a:solidFill>
                  <a:srgbClr val="000000"/>
                </a:solidFill>
                <a:latin typeface="Corbel"/>
                <a:ea typeface="Corbel"/>
                <a:cs typeface="Corbel"/>
                <a:sym typeface="Corbel"/>
              </a:rPr>
              <a:t>Phone no. (through which enrolment is done)</a:t>
            </a:r>
            <a:endParaRPr b="0" i="0" sz="1400" u="none" cap="none" strike="noStrike">
              <a:solidFill>
                <a:srgbClr val="000000"/>
              </a:solidFill>
              <a:latin typeface="Corbel"/>
              <a:ea typeface="Corbel"/>
              <a:cs typeface="Corbel"/>
              <a:sym typeface="Corbel"/>
            </a:endParaRPr>
          </a:p>
          <a:p>
            <a:pPr indent="0" lvl="0" marL="0" marR="0" rtl="0" algn="l">
              <a:lnSpc>
                <a:spcPct val="100000"/>
              </a:lnSpc>
              <a:spcBef>
                <a:spcPts val="60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And click on </a:t>
            </a:r>
            <a:r>
              <a:rPr b="1" i="0" lang="en-IN" sz="1400" u="none" cap="none" strike="noStrike">
                <a:solidFill>
                  <a:srgbClr val="000000"/>
                </a:solidFill>
                <a:latin typeface="Corbel"/>
                <a:ea typeface="Corbel"/>
                <a:cs typeface="Corbel"/>
                <a:sym typeface="Corbel"/>
              </a:rPr>
              <a:t>Search</a:t>
            </a:r>
            <a:r>
              <a:rPr b="0" i="0" lang="en-IN" sz="1400" u="none" cap="none" strike="noStrike">
                <a:solidFill>
                  <a:srgbClr val="000000"/>
                </a:solidFill>
                <a:latin typeface="Corbel"/>
                <a:ea typeface="Corbel"/>
                <a:cs typeface="Corbel"/>
                <a:sym typeface="Corbel"/>
              </a:rPr>
              <a:t> </a:t>
            </a:r>
            <a:endParaRPr b="0" i="0" sz="1400" u="none" cap="none" strike="noStrike">
              <a:solidFill>
                <a:srgbClr val="000000"/>
              </a:solidFill>
              <a:latin typeface="Corbel"/>
              <a:ea typeface="Corbel"/>
              <a:cs typeface="Corbel"/>
              <a:sym typeface="Corbel"/>
            </a:endParaRPr>
          </a:p>
        </p:txBody>
      </p:sp>
      <p:sp>
        <p:nvSpPr>
          <p:cNvPr id="327" name="Google Shape;327;p42"/>
          <p:cNvSpPr/>
          <p:nvPr/>
        </p:nvSpPr>
        <p:spPr>
          <a:xfrm>
            <a:off x="4349318" y="5558901"/>
            <a:ext cx="2307600" cy="693600"/>
          </a:xfrm>
          <a:prstGeom prst="wedgeRectCallout">
            <a:avLst>
              <a:gd fmla="val 66718" name="adj1"/>
              <a:gd fmla="val -21464"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Click to add new enrollment directly from this module, where required</a:t>
            </a:r>
            <a:endParaRPr b="0" i="0" sz="1400" u="none" cap="none" strike="noStrike">
              <a:solidFill>
                <a:srgbClr val="000000"/>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43"/>
          <p:cNvPicPr preferRelativeResize="0"/>
          <p:nvPr/>
        </p:nvPicPr>
        <p:blipFill rotWithShape="1">
          <a:blip r:embed="rId3">
            <a:alphaModFix/>
          </a:blip>
          <a:srcRect b="0" l="0" r="0" t="0"/>
          <a:stretch/>
        </p:blipFill>
        <p:spPr>
          <a:xfrm>
            <a:off x="440924" y="921637"/>
            <a:ext cx="11310152" cy="4393279"/>
          </a:xfrm>
          <a:prstGeom prst="rect">
            <a:avLst/>
          </a:prstGeom>
          <a:noFill/>
          <a:ln>
            <a:noFill/>
          </a:ln>
        </p:spPr>
      </p:pic>
      <p:sp>
        <p:nvSpPr>
          <p:cNvPr id="333" name="Google Shape;333;p43"/>
          <p:cNvSpPr txBox="1"/>
          <p:nvPr/>
        </p:nvSpPr>
        <p:spPr>
          <a:xfrm>
            <a:off x="2653748" y="8878"/>
            <a:ext cx="81401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1" i="0" lang="en-IN" sz="2800" u="none" cap="none" strike="noStrike">
                <a:solidFill>
                  <a:srgbClr val="FFFFFF"/>
                </a:solidFill>
                <a:latin typeface="Corbel"/>
                <a:ea typeface="Corbel"/>
                <a:cs typeface="Corbel"/>
                <a:sym typeface="Corbel"/>
              </a:rPr>
              <a:t>Diagnostic – Add Test&gt;Step 2&gt;Searching patient</a:t>
            </a:r>
            <a:endParaRPr b="0" i="0" sz="1400" u="none" cap="none" strike="noStrike">
              <a:solidFill>
                <a:srgbClr val="000000"/>
              </a:solidFill>
              <a:latin typeface="Arial"/>
              <a:ea typeface="Arial"/>
              <a:cs typeface="Arial"/>
              <a:sym typeface="Arial"/>
            </a:endParaRPr>
          </a:p>
        </p:txBody>
      </p:sp>
      <p:sp>
        <p:nvSpPr>
          <p:cNvPr id="334" name="Google Shape;334;p43"/>
          <p:cNvSpPr/>
          <p:nvPr/>
        </p:nvSpPr>
        <p:spPr>
          <a:xfrm>
            <a:off x="6439735" y="2827530"/>
            <a:ext cx="4275612" cy="1129540"/>
          </a:xfrm>
          <a:prstGeom prst="wedgeRectCallout">
            <a:avLst>
              <a:gd fmla="val -60522" name="adj1"/>
              <a:gd fmla="val -17549"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980"/>
              <a:buFont typeface="Arial"/>
              <a:buNone/>
            </a:pPr>
            <a:r>
              <a:rPr b="0" i="0" lang="en-IN" sz="1400" u="none" cap="none" strike="noStrike">
                <a:solidFill>
                  <a:srgbClr val="000000"/>
                </a:solidFill>
                <a:latin typeface="Corbel"/>
                <a:ea typeface="Corbel"/>
                <a:cs typeface="Corbel"/>
                <a:sym typeface="Corbel"/>
              </a:rPr>
              <a:t>Search for patient details through any of the following –</a:t>
            </a:r>
            <a:endParaRPr b="0" i="0" sz="1400" u="none" cap="none" strike="noStrike">
              <a:solidFill>
                <a:srgbClr val="000000"/>
              </a:solidFill>
              <a:latin typeface="Arial"/>
              <a:ea typeface="Arial"/>
              <a:cs typeface="Arial"/>
              <a:sym typeface="Arial"/>
            </a:endParaRPr>
          </a:p>
          <a:p>
            <a:pPr indent="-342900" lvl="1" marL="431800" marR="0" rtl="0" algn="l">
              <a:lnSpc>
                <a:spcPct val="100000"/>
              </a:lnSpc>
              <a:spcBef>
                <a:spcPts val="600"/>
              </a:spcBef>
              <a:spcAft>
                <a:spcPts val="0"/>
              </a:spcAft>
              <a:buClr>
                <a:srgbClr val="0099FF"/>
              </a:buClr>
              <a:buSzPts val="980"/>
              <a:buFont typeface="Arial"/>
              <a:buAutoNum type="arabicPeriod"/>
            </a:pPr>
            <a:r>
              <a:rPr b="0" i="0" lang="en-IN" sz="1400" u="none" cap="none" strike="noStrike">
                <a:solidFill>
                  <a:srgbClr val="000000"/>
                </a:solidFill>
                <a:latin typeface="Corbel"/>
                <a:ea typeface="Corbel"/>
                <a:cs typeface="Corbel"/>
                <a:sym typeface="Corbel"/>
              </a:rPr>
              <a:t>Patient ID</a:t>
            </a:r>
            <a:endParaRPr b="0" i="0" sz="1400" u="none" cap="none" strike="noStrike">
              <a:solidFill>
                <a:srgbClr val="000000"/>
              </a:solidFill>
              <a:latin typeface="Arial"/>
              <a:ea typeface="Arial"/>
              <a:cs typeface="Arial"/>
              <a:sym typeface="Arial"/>
            </a:endParaRPr>
          </a:p>
          <a:p>
            <a:pPr indent="-342900" lvl="1" marL="431800" marR="0" rtl="0" algn="l">
              <a:lnSpc>
                <a:spcPct val="100000"/>
              </a:lnSpc>
              <a:spcBef>
                <a:spcPts val="600"/>
              </a:spcBef>
              <a:spcAft>
                <a:spcPts val="0"/>
              </a:spcAft>
              <a:buClr>
                <a:srgbClr val="0099FF"/>
              </a:buClr>
              <a:buSzPts val="980"/>
              <a:buFont typeface="Arial"/>
              <a:buAutoNum type="arabicPeriod"/>
            </a:pPr>
            <a:r>
              <a:rPr b="0" i="0" lang="en-IN" sz="1400" u="none" cap="none" strike="noStrike">
                <a:solidFill>
                  <a:srgbClr val="000000"/>
                </a:solidFill>
                <a:latin typeface="Corbel"/>
                <a:ea typeface="Corbel"/>
                <a:cs typeface="Corbel"/>
                <a:sym typeface="Corbel"/>
              </a:rPr>
              <a:t>Patient Name </a:t>
            </a:r>
            <a:endParaRPr b="0" i="0" sz="1400" u="none" cap="none" strike="noStrike">
              <a:solidFill>
                <a:srgbClr val="000000"/>
              </a:solidFill>
              <a:latin typeface="Arial"/>
              <a:ea typeface="Arial"/>
              <a:cs typeface="Arial"/>
              <a:sym typeface="Arial"/>
            </a:endParaRPr>
          </a:p>
          <a:p>
            <a:pPr indent="-342900" lvl="1" marL="431800" marR="0" rtl="0" algn="l">
              <a:lnSpc>
                <a:spcPct val="100000"/>
              </a:lnSpc>
              <a:spcBef>
                <a:spcPts val="600"/>
              </a:spcBef>
              <a:spcAft>
                <a:spcPts val="0"/>
              </a:spcAft>
              <a:buClr>
                <a:srgbClr val="0099FF"/>
              </a:buClr>
              <a:buSzPts val="980"/>
              <a:buFont typeface="Arial"/>
              <a:buAutoNum type="arabicPeriod"/>
            </a:pPr>
            <a:r>
              <a:rPr b="0" i="0" lang="en-IN" sz="1400" u="none" cap="none" strike="noStrike">
                <a:solidFill>
                  <a:srgbClr val="000000"/>
                </a:solidFill>
                <a:latin typeface="Corbel"/>
                <a:ea typeface="Corbel"/>
                <a:cs typeface="Corbel"/>
                <a:sym typeface="Corbel"/>
              </a:rPr>
              <a:t>Phone no. (through which enrolment is done)</a:t>
            </a:r>
            <a:endParaRPr b="0" i="0" sz="1400" u="none" cap="none" strike="noStrike">
              <a:solidFill>
                <a:srgbClr val="000000"/>
              </a:solidFill>
              <a:latin typeface="Corbel"/>
              <a:ea typeface="Corbel"/>
              <a:cs typeface="Corbel"/>
              <a:sym typeface="Corbel"/>
            </a:endParaRPr>
          </a:p>
        </p:txBody>
      </p:sp>
      <p:sp>
        <p:nvSpPr>
          <p:cNvPr id="335" name="Google Shape;335;p43"/>
          <p:cNvSpPr/>
          <p:nvPr/>
        </p:nvSpPr>
        <p:spPr>
          <a:xfrm>
            <a:off x="2130865" y="5253099"/>
            <a:ext cx="2991551" cy="252377"/>
          </a:xfrm>
          <a:prstGeom prst="wedgeRectCallout">
            <a:avLst>
              <a:gd fmla="val 26508" name="adj1"/>
              <a:gd fmla="val -8383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Click here to </a:t>
            </a:r>
            <a:r>
              <a:rPr b="0" i="0" lang="en-IN" sz="1400" u="none" cap="none" strike="noStrike">
                <a:solidFill>
                  <a:srgbClr val="000000"/>
                </a:solidFill>
                <a:latin typeface="Corbel"/>
                <a:ea typeface="Corbel"/>
                <a:cs typeface="Corbel"/>
                <a:sym typeface="Corbel"/>
                <a:extLst>
                  <a:ext uri="http://customooxmlschemas.google.com/">
                    <go:slidesCustomData xmlns:go="http://customooxmlschemas.google.com/" textRoundtripDataId="0"/>
                  </a:ext>
                </a:extLst>
              </a:rPr>
              <a:t>select</a:t>
            </a:r>
            <a:r>
              <a:rPr b="0" i="0" lang="en-IN" sz="1400" u="none" cap="none" strike="noStrike">
                <a:solidFill>
                  <a:srgbClr val="000000"/>
                </a:solidFill>
                <a:latin typeface="Corbel"/>
                <a:ea typeface="Corbel"/>
                <a:cs typeface="Corbel"/>
                <a:sym typeface="Corbel"/>
              </a:rPr>
              <a:t> the patient’s details</a:t>
            </a:r>
            <a:endParaRPr b="0" i="0" sz="1400" u="none" cap="none" strike="noStrike">
              <a:solidFill>
                <a:srgbClr val="000000"/>
              </a:solidFill>
              <a:latin typeface="Corbel"/>
              <a:ea typeface="Corbel"/>
              <a:cs typeface="Corbel"/>
              <a:sym typeface="Corbel"/>
            </a:endParaRPr>
          </a:p>
        </p:txBody>
      </p:sp>
      <p:sp>
        <p:nvSpPr>
          <p:cNvPr id="336" name="Google Shape;336;p43"/>
          <p:cNvSpPr/>
          <p:nvPr/>
        </p:nvSpPr>
        <p:spPr>
          <a:xfrm>
            <a:off x="8737350" y="5245697"/>
            <a:ext cx="2296132" cy="252377"/>
          </a:xfrm>
          <a:prstGeom prst="wedgeRectCallout">
            <a:avLst>
              <a:gd fmla="val 26508" name="adj1"/>
              <a:gd fmla="val -83831"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Click to add new Test(s)</a:t>
            </a:r>
            <a:endParaRPr b="0" i="0" sz="1400" u="none" cap="none" strike="noStrike">
              <a:solidFill>
                <a:srgbClr val="000000"/>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id="341" name="Google Shape;341;p44"/>
          <p:cNvPicPr preferRelativeResize="0"/>
          <p:nvPr/>
        </p:nvPicPr>
        <p:blipFill rotWithShape="1">
          <a:blip r:embed="rId3">
            <a:alphaModFix/>
          </a:blip>
          <a:srcRect b="0" l="0" r="0" t="0"/>
          <a:stretch/>
        </p:blipFill>
        <p:spPr>
          <a:xfrm>
            <a:off x="432045" y="763481"/>
            <a:ext cx="11327909" cy="5699472"/>
          </a:xfrm>
          <a:prstGeom prst="rect">
            <a:avLst/>
          </a:prstGeom>
          <a:noFill/>
          <a:ln>
            <a:noFill/>
          </a:ln>
        </p:spPr>
      </p:pic>
      <p:sp>
        <p:nvSpPr>
          <p:cNvPr id="342" name="Google Shape;342;p44"/>
          <p:cNvSpPr txBox="1"/>
          <p:nvPr/>
        </p:nvSpPr>
        <p:spPr>
          <a:xfrm>
            <a:off x="2653747" y="-26634"/>
            <a:ext cx="903814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1" i="0" lang="en-IN" sz="2800" u="none" cap="none" strike="noStrike">
                <a:solidFill>
                  <a:srgbClr val="FFFFFF"/>
                </a:solidFill>
                <a:latin typeface="Corbel"/>
                <a:ea typeface="Corbel"/>
                <a:cs typeface="Corbel"/>
                <a:sym typeface="Corbel"/>
              </a:rPr>
              <a:t>Diagnostic – Add Test &gt;Step 3&gt;Checking Patient’s details </a:t>
            </a:r>
            <a:endParaRPr b="0" i="0" sz="1400" u="none" cap="none" strike="noStrike">
              <a:solidFill>
                <a:srgbClr val="000000"/>
              </a:solidFill>
              <a:latin typeface="Arial"/>
              <a:ea typeface="Arial"/>
              <a:cs typeface="Arial"/>
              <a:sym typeface="Arial"/>
            </a:endParaRPr>
          </a:p>
        </p:txBody>
      </p:sp>
      <p:sp>
        <p:nvSpPr>
          <p:cNvPr id="343" name="Google Shape;343;p44"/>
          <p:cNvSpPr/>
          <p:nvPr/>
        </p:nvSpPr>
        <p:spPr>
          <a:xfrm>
            <a:off x="4369535" y="4454370"/>
            <a:ext cx="2794743" cy="252377"/>
          </a:xfrm>
          <a:prstGeom prst="wedgeRectCallout">
            <a:avLst>
              <a:gd fmla="val -67451" name="adj1"/>
              <a:gd fmla="val -149462"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Test(s) can also be added from here</a:t>
            </a:r>
            <a:endParaRPr b="0" i="0" sz="1400" u="none" cap="none" strike="noStrike">
              <a:solidFill>
                <a:srgbClr val="000000"/>
              </a:solidFill>
              <a:latin typeface="Corbel"/>
              <a:ea typeface="Corbel"/>
              <a:cs typeface="Corbel"/>
              <a:sym typeface="Corbel"/>
            </a:endParaRPr>
          </a:p>
        </p:txBody>
      </p:sp>
      <p:sp>
        <p:nvSpPr>
          <p:cNvPr id="344" name="Google Shape;344;p44"/>
          <p:cNvSpPr/>
          <p:nvPr/>
        </p:nvSpPr>
        <p:spPr>
          <a:xfrm>
            <a:off x="5844932" y="2516810"/>
            <a:ext cx="4275612" cy="252377"/>
          </a:xfrm>
          <a:prstGeom prst="wedgeRectCallout">
            <a:avLst>
              <a:gd fmla="val -59276" name="adj1"/>
              <a:gd fmla="val -16763"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980"/>
              <a:buFont typeface="Arial"/>
              <a:buNone/>
            </a:pPr>
            <a:r>
              <a:rPr b="0" i="0" lang="en-IN" sz="1400" u="none" cap="none" strike="noStrike">
                <a:solidFill>
                  <a:srgbClr val="000000"/>
                </a:solidFill>
                <a:latin typeface="Corbel"/>
                <a:ea typeface="Corbel"/>
                <a:cs typeface="Corbel"/>
                <a:sym typeface="Corbel"/>
              </a:rPr>
              <a:t>Patient details can be checked here</a:t>
            </a:r>
            <a:endParaRPr b="0" i="0" sz="1400" u="none" cap="none" strike="noStrike">
              <a:solidFill>
                <a:srgbClr val="000000"/>
              </a:solidFill>
              <a:latin typeface="Corbel"/>
              <a:ea typeface="Corbel"/>
              <a:cs typeface="Corbel"/>
              <a:sym typeface="Corbel"/>
            </a:endParaRPr>
          </a:p>
        </p:txBody>
      </p:sp>
      <p:sp>
        <p:nvSpPr>
          <p:cNvPr id="345" name="Google Shape;345;p44"/>
          <p:cNvSpPr/>
          <p:nvPr/>
        </p:nvSpPr>
        <p:spPr>
          <a:xfrm>
            <a:off x="3462516" y="1338041"/>
            <a:ext cx="6098735" cy="252377"/>
          </a:xfrm>
          <a:prstGeom prst="wedgeRectCallout">
            <a:avLst>
              <a:gd fmla="val -32653" name="adj1"/>
              <a:gd fmla="val 109638"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Any new enrolment shall show under Presumptive TB (Diagnosis Pending ) status</a:t>
            </a:r>
            <a:endParaRPr b="0" i="0" sz="1400" u="none" cap="none" strike="noStrike">
              <a:solidFill>
                <a:srgbClr val="000000"/>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45"/>
          <p:cNvPicPr preferRelativeResize="0"/>
          <p:nvPr/>
        </p:nvPicPr>
        <p:blipFill>
          <a:blip r:embed="rId3">
            <a:alphaModFix/>
          </a:blip>
          <a:stretch>
            <a:fillRect/>
          </a:stretch>
        </p:blipFill>
        <p:spPr>
          <a:xfrm>
            <a:off x="317800" y="872625"/>
            <a:ext cx="11647352" cy="5634100"/>
          </a:xfrm>
          <a:prstGeom prst="rect">
            <a:avLst/>
          </a:prstGeom>
          <a:noFill/>
          <a:ln>
            <a:noFill/>
          </a:ln>
        </p:spPr>
      </p:pic>
      <p:sp>
        <p:nvSpPr>
          <p:cNvPr id="351" name="Google Shape;351;p45"/>
          <p:cNvSpPr txBox="1"/>
          <p:nvPr/>
        </p:nvSpPr>
        <p:spPr>
          <a:xfrm>
            <a:off x="2653747" y="0"/>
            <a:ext cx="9090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Arial"/>
              <a:buNone/>
            </a:pPr>
            <a:r>
              <a:rPr b="1" i="0" lang="en-IN" sz="2800" u="none" cap="none" strike="noStrike">
                <a:solidFill>
                  <a:srgbClr val="FFFFFF"/>
                </a:solidFill>
                <a:latin typeface="Corbel"/>
                <a:ea typeface="Corbel"/>
                <a:cs typeface="Corbel"/>
                <a:sym typeface="Corbel"/>
              </a:rPr>
              <a:t>Diagnostic – Add Test&gt;Step 4&gt;Add Test &gt;All required fields</a:t>
            </a:r>
            <a:endParaRPr b="0" i="0" sz="1400" u="none" cap="none" strike="noStrike">
              <a:solidFill>
                <a:srgbClr val="000000"/>
              </a:solidFill>
              <a:latin typeface="Arial"/>
              <a:ea typeface="Arial"/>
              <a:cs typeface="Arial"/>
              <a:sym typeface="Arial"/>
            </a:endParaRPr>
          </a:p>
        </p:txBody>
      </p:sp>
      <p:pic>
        <p:nvPicPr>
          <p:cNvPr id="352" name="Google Shape;352;p45"/>
          <p:cNvPicPr preferRelativeResize="0"/>
          <p:nvPr/>
        </p:nvPicPr>
        <p:blipFill rotWithShape="1">
          <a:blip r:embed="rId4">
            <a:alphaModFix/>
          </a:blip>
          <a:srcRect b="0" l="0" r="0" t="0"/>
          <a:stretch/>
        </p:blipFill>
        <p:spPr>
          <a:xfrm>
            <a:off x="4055064" y="3066846"/>
            <a:ext cx="3126969" cy="626263"/>
          </a:xfrm>
          <a:prstGeom prst="rect">
            <a:avLst/>
          </a:prstGeom>
          <a:noFill/>
          <a:ln>
            <a:noFill/>
          </a:ln>
        </p:spPr>
      </p:pic>
      <p:pic>
        <p:nvPicPr>
          <p:cNvPr id="353" name="Google Shape;353;p45"/>
          <p:cNvPicPr preferRelativeResize="0"/>
          <p:nvPr/>
        </p:nvPicPr>
        <p:blipFill rotWithShape="1">
          <a:blip r:embed="rId5">
            <a:alphaModFix/>
          </a:blip>
          <a:srcRect b="0" l="0" r="0" t="0"/>
          <a:stretch/>
        </p:blipFill>
        <p:spPr>
          <a:xfrm>
            <a:off x="4705165" y="4173976"/>
            <a:ext cx="1381957" cy="2040271"/>
          </a:xfrm>
          <a:prstGeom prst="rect">
            <a:avLst/>
          </a:prstGeom>
          <a:noFill/>
          <a:ln>
            <a:noFill/>
          </a:ln>
        </p:spPr>
      </p:pic>
      <p:sp>
        <p:nvSpPr>
          <p:cNvPr id="354" name="Google Shape;354;p45"/>
          <p:cNvSpPr/>
          <p:nvPr/>
        </p:nvSpPr>
        <p:spPr>
          <a:xfrm>
            <a:off x="6414834" y="4406185"/>
            <a:ext cx="2295000" cy="683400"/>
          </a:xfrm>
          <a:prstGeom prst="wedgeRectCallout">
            <a:avLst>
              <a:gd fmla="val -62029" name="adj1"/>
              <a:gd fmla="val 19950"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0000"/>
              </a:buClr>
              <a:buSzPts val="1400"/>
              <a:buFont typeface="Arial"/>
              <a:buNone/>
            </a:pPr>
            <a:r>
              <a:rPr b="0" i="0" lang="en-IN" sz="1400" u="none" cap="none" strike="noStrike">
                <a:solidFill>
                  <a:srgbClr val="000000"/>
                </a:solidFill>
                <a:latin typeface="Corbel"/>
                <a:ea typeface="Corbel"/>
                <a:cs typeface="Corbel"/>
                <a:sym typeface="Corbel"/>
              </a:rPr>
              <a:t>Click to select Test Type from the dropdown options shown here- </a:t>
            </a:r>
            <a:endParaRPr b="0" i="0" sz="1400" u="none" cap="none" strike="noStrike">
              <a:solidFill>
                <a:srgbClr val="000000"/>
              </a:solidFill>
              <a:latin typeface="Corbel"/>
              <a:ea typeface="Corbel"/>
              <a:cs typeface="Corbel"/>
              <a:sym typeface="Corbel"/>
            </a:endParaRPr>
          </a:p>
        </p:txBody>
      </p:sp>
      <p:sp>
        <p:nvSpPr>
          <p:cNvPr id="355" name="Google Shape;355;p45"/>
          <p:cNvSpPr/>
          <p:nvPr/>
        </p:nvSpPr>
        <p:spPr>
          <a:xfrm>
            <a:off x="3822064" y="2230850"/>
            <a:ext cx="4273500" cy="467700"/>
          </a:xfrm>
          <a:prstGeom prst="wedgeRectCallout">
            <a:avLst>
              <a:gd fmla="val -37683" name="adj1"/>
              <a:gd fmla="val 100925" name="adj2"/>
            </a:avLst>
          </a:prstGeom>
          <a:noFill/>
          <a:ln cap="flat" cmpd="sng" w="28575">
            <a:solidFill>
              <a:srgbClr val="FE7A10"/>
            </a:solidFill>
            <a:prstDash val="solid"/>
            <a:round/>
            <a:headEnd len="sm" w="sm" type="none"/>
            <a:tailEnd len="sm" w="sm" type="none"/>
          </a:ln>
        </p:spPr>
        <p:txBody>
          <a:bodyPr anchorCtr="0" anchor="t" bIns="0" lIns="0" spcFirstLastPara="1" rIns="0" wrap="square" tIns="36575">
            <a:spAutoFit/>
          </a:bodyPr>
          <a:lstStyle/>
          <a:p>
            <a:pPr indent="0" lvl="1" marL="88900" marR="0" rtl="0" algn="l">
              <a:lnSpc>
                <a:spcPct val="100000"/>
              </a:lnSpc>
              <a:spcBef>
                <a:spcPts val="0"/>
              </a:spcBef>
              <a:spcAft>
                <a:spcPts val="0"/>
              </a:spcAft>
              <a:buClr>
                <a:srgbClr val="0099FF"/>
              </a:buClr>
              <a:buSzPts val="980"/>
              <a:buFont typeface="Arial"/>
              <a:buNone/>
            </a:pPr>
            <a:r>
              <a:rPr b="0" i="0" lang="en-IN" sz="1400" u="none" cap="none" strike="noStrike">
                <a:solidFill>
                  <a:srgbClr val="000000"/>
                </a:solidFill>
                <a:latin typeface="Corbel"/>
                <a:ea typeface="Corbel"/>
                <a:cs typeface="Corbel"/>
                <a:sym typeface="Corbel"/>
              </a:rPr>
              <a:t>Enter an appropriate Reason for Testing from the dropdown options shown below-</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7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2018-08-06T06:16:16Z</dcterms:created>
  <dc:creator>Manu Mathew</dc:creator>
</cp:coreProperties>
</file>