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4" r:id="rId1"/>
    <p:sldMasterId id="2147483711" r:id="rId2"/>
    <p:sldMasterId id="2147483723" r:id="rId3"/>
    <p:sldMasterId id="2147483735" r:id="rId4"/>
    <p:sldMasterId id="2147483747" r:id="rId5"/>
  </p:sldMasterIdLst>
  <p:notesMasterIdLst>
    <p:notesMasterId r:id="rId106"/>
  </p:notesMasterIdLst>
  <p:sldIdLst>
    <p:sldId id="350" r:id="rId6"/>
    <p:sldId id="978" r:id="rId7"/>
    <p:sldId id="739" r:id="rId8"/>
    <p:sldId id="1068" r:id="rId9"/>
    <p:sldId id="1067" r:id="rId10"/>
    <p:sldId id="1069" r:id="rId11"/>
    <p:sldId id="1000" r:id="rId12"/>
    <p:sldId id="999" r:id="rId13"/>
    <p:sldId id="1002" r:id="rId14"/>
    <p:sldId id="1004" r:id="rId15"/>
    <p:sldId id="1005" r:id="rId16"/>
    <p:sldId id="1073" r:id="rId17"/>
    <p:sldId id="1006" r:id="rId18"/>
    <p:sldId id="1007" r:id="rId19"/>
    <p:sldId id="1008" r:id="rId20"/>
    <p:sldId id="1010" r:id="rId21"/>
    <p:sldId id="1011" r:id="rId22"/>
    <p:sldId id="1012" r:id="rId23"/>
    <p:sldId id="1013" r:id="rId24"/>
    <p:sldId id="1014" r:id="rId25"/>
    <p:sldId id="1015" r:id="rId26"/>
    <p:sldId id="1016" r:id="rId27"/>
    <p:sldId id="1017" r:id="rId28"/>
    <p:sldId id="1018" r:id="rId29"/>
    <p:sldId id="983" r:id="rId30"/>
    <p:sldId id="986" r:id="rId31"/>
    <p:sldId id="980" r:id="rId32"/>
    <p:sldId id="994" r:id="rId33"/>
    <p:sldId id="996" r:id="rId34"/>
    <p:sldId id="997" r:id="rId35"/>
    <p:sldId id="995" r:id="rId36"/>
    <p:sldId id="1019" r:id="rId37"/>
    <p:sldId id="1020" r:id="rId38"/>
    <p:sldId id="1022" r:id="rId39"/>
    <p:sldId id="1023" r:id="rId40"/>
    <p:sldId id="1026" r:id="rId41"/>
    <p:sldId id="1027" r:id="rId42"/>
    <p:sldId id="1028" r:id="rId43"/>
    <p:sldId id="1029" r:id="rId44"/>
    <p:sldId id="1031" r:id="rId45"/>
    <p:sldId id="1032" r:id="rId46"/>
    <p:sldId id="1030" r:id="rId47"/>
    <p:sldId id="1033" r:id="rId48"/>
    <p:sldId id="1034" r:id="rId49"/>
    <p:sldId id="1035" r:id="rId50"/>
    <p:sldId id="1036" r:id="rId51"/>
    <p:sldId id="1038" r:id="rId52"/>
    <p:sldId id="1039" r:id="rId53"/>
    <p:sldId id="1040" r:id="rId54"/>
    <p:sldId id="1041" r:id="rId55"/>
    <p:sldId id="1046" r:id="rId56"/>
    <p:sldId id="1047" r:id="rId57"/>
    <p:sldId id="1042" r:id="rId58"/>
    <p:sldId id="1043" r:id="rId59"/>
    <p:sldId id="1074" r:id="rId60"/>
    <p:sldId id="1050" r:id="rId61"/>
    <p:sldId id="1051" r:id="rId62"/>
    <p:sldId id="1052" r:id="rId63"/>
    <p:sldId id="1054" r:id="rId64"/>
    <p:sldId id="1055" r:id="rId65"/>
    <p:sldId id="1056" r:id="rId66"/>
    <p:sldId id="1057" r:id="rId67"/>
    <p:sldId id="1058" r:id="rId68"/>
    <p:sldId id="1059" r:id="rId69"/>
    <p:sldId id="1060" r:id="rId70"/>
    <p:sldId id="1061" r:id="rId71"/>
    <p:sldId id="1062" r:id="rId72"/>
    <p:sldId id="1063" r:id="rId73"/>
    <p:sldId id="1064" r:id="rId74"/>
    <p:sldId id="1065" r:id="rId75"/>
    <p:sldId id="1066" r:id="rId76"/>
    <p:sldId id="1127" r:id="rId77"/>
    <p:sldId id="1134" r:id="rId78"/>
    <p:sldId id="1125" r:id="rId79"/>
    <p:sldId id="1128" r:id="rId80"/>
    <p:sldId id="1126" r:id="rId81"/>
    <p:sldId id="1129" r:id="rId82"/>
    <p:sldId id="1135" r:id="rId83"/>
    <p:sldId id="1174" r:id="rId84"/>
    <p:sldId id="1136" r:id="rId85"/>
    <p:sldId id="1137" r:id="rId86"/>
    <p:sldId id="1139" r:id="rId87"/>
    <p:sldId id="1138" r:id="rId88"/>
    <p:sldId id="1173" r:id="rId89"/>
    <p:sldId id="1140" r:id="rId90"/>
    <p:sldId id="1159" r:id="rId91"/>
    <p:sldId id="1143" r:id="rId92"/>
    <p:sldId id="1163" r:id="rId93"/>
    <p:sldId id="1164" r:id="rId94"/>
    <p:sldId id="1165" r:id="rId95"/>
    <p:sldId id="1166" r:id="rId96"/>
    <p:sldId id="1167" r:id="rId97"/>
    <p:sldId id="1168" r:id="rId98"/>
    <p:sldId id="1169" r:id="rId99"/>
    <p:sldId id="1160" r:id="rId100"/>
    <p:sldId id="1162" r:id="rId101"/>
    <p:sldId id="1170" r:id="rId102"/>
    <p:sldId id="1161" r:id="rId103"/>
    <p:sldId id="1171" r:id="rId104"/>
    <p:sldId id="1172" r:id="rId10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Introduction to Nikshay" id="{F2B9C4F0-44DC-4888-89CD-4490EF0D395A}">
          <p14:sldIdLst>
            <p14:sldId id="350"/>
            <p14:sldId id="978"/>
            <p14:sldId id="739"/>
            <p14:sldId id="1068"/>
            <p14:sldId id="1067"/>
            <p14:sldId id="1069"/>
            <p14:sldId id="1000"/>
            <p14:sldId id="999"/>
            <p14:sldId id="1002"/>
            <p14:sldId id="1004"/>
            <p14:sldId id="1005"/>
            <p14:sldId id="1073"/>
            <p14:sldId id="1006"/>
            <p14:sldId id="1007"/>
            <p14:sldId id="1008"/>
            <p14:sldId id="1010"/>
            <p14:sldId id="1011"/>
            <p14:sldId id="1012"/>
            <p14:sldId id="1013"/>
            <p14:sldId id="1014"/>
            <p14:sldId id="1015"/>
            <p14:sldId id="1016"/>
            <p14:sldId id="1017"/>
            <p14:sldId id="1018"/>
            <p14:sldId id="983"/>
            <p14:sldId id="986"/>
            <p14:sldId id="980"/>
            <p14:sldId id="994"/>
            <p14:sldId id="996"/>
            <p14:sldId id="997"/>
            <p14:sldId id="995"/>
            <p14:sldId id="1019"/>
            <p14:sldId id="1020"/>
            <p14:sldId id="1022"/>
            <p14:sldId id="1023"/>
            <p14:sldId id="1026"/>
            <p14:sldId id="1027"/>
            <p14:sldId id="1028"/>
            <p14:sldId id="1029"/>
            <p14:sldId id="1031"/>
            <p14:sldId id="1032"/>
            <p14:sldId id="1030"/>
            <p14:sldId id="1033"/>
            <p14:sldId id="1034"/>
            <p14:sldId id="1035"/>
            <p14:sldId id="1036"/>
            <p14:sldId id="1038"/>
            <p14:sldId id="1039"/>
            <p14:sldId id="1040"/>
            <p14:sldId id="1041"/>
            <p14:sldId id="1046"/>
            <p14:sldId id="1047"/>
            <p14:sldId id="1042"/>
            <p14:sldId id="1043"/>
            <p14:sldId id="1074"/>
            <p14:sldId id="1050"/>
            <p14:sldId id="1051"/>
            <p14:sldId id="1052"/>
            <p14:sldId id="1054"/>
            <p14:sldId id="1055"/>
            <p14:sldId id="1056"/>
            <p14:sldId id="1057"/>
            <p14:sldId id="1058"/>
            <p14:sldId id="1059"/>
            <p14:sldId id="1060"/>
            <p14:sldId id="1061"/>
            <p14:sldId id="1062"/>
            <p14:sldId id="1063"/>
            <p14:sldId id="1064"/>
            <p14:sldId id="1065"/>
            <p14:sldId id="1066"/>
            <p14:sldId id="1127"/>
            <p14:sldId id="1134"/>
            <p14:sldId id="1125"/>
            <p14:sldId id="1128"/>
            <p14:sldId id="1126"/>
            <p14:sldId id="1129"/>
            <p14:sldId id="1135"/>
            <p14:sldId id="1174"/>
            <p14:sldId id="1136"/>
            <p14:sldId id="1137"/>
            <p14:sldId id="1139"/>
            <p14:sldId id="1138"/>
            <p14:sldId id="1173"/>
            <p14:sldId id="1140"/>
            <p14:sldId id="1159"/>
            <p14:sldId id="1143"/>
            <p14:sldId id="1163"/>
            <p14:sldId id="1164"/>
            <p14:sldId id="1165"/>
            <p14:sldId id="1166"/>
            <p14:sldId id="1167"/>
            <p14:sldId id="1168"/>
            <p14:sldId id="1169"/>
            <p14:sldId id="1160"/>
            <p14:sldId id="1162"/>
            <p14:sldId id="1170"/>
            <p14:sldId id="1161"/>
            <p14:sldId id="1171"/>
            <p14:sldId id="117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13" roundtripDataSignature="AMtx7mged4uOU5B1dzn+ZZbdQLJBnp0Wx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tu R Chaudhury" initials="MRC" lastIdx="1" clrIdx="0">
    <p:extLst>
      <p:ext uri="{19B8F6BF-5375-455C-9EA6-DF929625EA0E}">
        <p15:presenceInfo xmlns:p15="http://schemas.microsoft.com/office/powerpoint/2012/main" userId="S-1-5-21-1644491937-1275210071-1417001333-408080" providerId="AD"/>
      </p:ext>
    </p:extLst>
  </p:cmAuthor>
  <p:cmAuthor id="2" name="Sarbani DeySarkar" initials="SD" lastIdx="0" clrIdx="1">
    <p:extLst>
      <p:ext uri="{19B8F6BF-5375-455C-9EA6-DF929625EA0E}">
        <p15:presenceInfo xmlns:p15="http://schemas.microsoft.com/office/powerpoint/2012/main" userId="S-1-5-21-1644491937-1275210071-1417001333-3099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6E7B655-C571-4936-A472-B0EC13E22957}">
  <a:tblStyle styleId="{66E7B655-C571-4936-A472-B0EC13E22957}"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65" autoAdjust="0"/>
    <p:restoredTop sz="94353" autoAdjust="0"/>
  </p:normalViewPr>
  <p:slideViewPr>
    <p:cSldViewPr snapToGrid="0">
      <p:cViewPr varScale="1">
        <p:scale>
          <a:sx n="86" d="100"/>
          <a:sy n="86" d="100"/>
        </p:scale>
        <p:origin x="480"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314"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31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315"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notesMaster" Target="notesMasters/notesMaster1.xml"/><Relationship Id="rId313" Type="http://customschemas.google.com/relationships/presentationmetadata" Target="metadata"/><Relationship Id="rId318"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16" Type="http://schemas.openxmlformats.org/officeDocument/2006/relationships/viewProps" Target="viewProp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8CB914-E5CC-430D-BF05-969579F260CE}" type="doc">
      <dgm:prSet loTypeId="urn:microsoft.com/office/officeart/2005/8/layout/bProcess4" loCatId="process" qsTypeId="urn:microsoft.com/office/officeart/2005/8/quickstyle/simple1" qsCatId="simple" csTypeId="urn:microsoft.com/office/officeart/2005/8/colors/colorful3" csCatId="colorful" phldr="1"/>
      <dgm:spPr/>
      <dgm:t>
        <a:bodyPr/>
        <a:lstStyle/>
        <a:p>
          <a:endParaRPr lang="en-IN"/>
        </a:p>
      </dgm:t>
    </dgm:pt>
    <dgm:pt modelId="{ADEAD930-E187-4D0C-8023-539C7D8D0528}">
      <dgm:prSet custT="1"/>
      <dgm:spPr/>
      <dgm:t>
        <a:bodyPr/>
        <a:lstStyle/>
        <a:p>
          <a:r>
            <a:rPr lang="en-IN" sz="1600" b="1" dirty="0"/>
            <a:t>a. DSC Enrolment</a:t>
          </a:r>
        </a:p>
        <a:p>
          <a:r>
            <a:rPr lang="en-IN" sz="1600" b="1" dirty="0"/>
            <a:t>(One time activity from DA Login)</a:t>
          </a:r>
        </a:p>
      </dgm:t>
    </dgm:pt>
    <dgm:pt modelId="{D98F56F0-5840-472E-B992-5890C9C26A86}" type="parTrans" cxnId="{B95DD4F8-5DC6-44F5-BB5C-CF6A0FF070BB}">
      <dgm:prSet/>
      <dgm:spPr/>
      <dgm:t>
        <a:bodyPr/>
        <a:lstStyle/>
        <a:p>
          <a:endParaRPr lang="en-IN"/>
        </a:p>
      </dgm:t>
    </dgm:pt>
    <dgm:pt modelId="{05D3AA93-2E57-4267-B8B7-62D64B509B2B}" type="sibTrans" cxnId="{B95DD4F8-5DC6-44F5-BB5C-CF6A0FF070BB}">
      <dgm:prSet/>
      <dgm:spPr/>
      <dgm:t>
        <a:bodyPr/>
        <a:lstStyle/>
        <a:p>
          <a:endParaRPr lang="en-IN"/>
        </a:p>
      </dgm:t>
    </dgm:pt>
    <dgm:pt modelId="{027FC962-CC78-4B55-9DA6-F003B8B461CD}">
      <dgm:prSet custT="1"/>
      <dgm:spPr/>
      <dgm:t>
        <a:bodyPr/>
        <a:lstStyle/>
        <a:p>
          <a:r>
            <a:rPr lang="en-IN" sz="1600" b="1" dirty="0"/>
            <a:t>b. Account Activation for e-Payment vide DSC</a:t>
          </a:r>
        </a:p>
        <a:p>
          <a:r>
            <a:rPr lang="en-IN" sz="1600" b="1" dirty="0"/>
            <a:t>(One time activity from Admin Login) </a:t>
          </a:r>
        </a:p>
      </dgm:t>
    </dgm:pt>
    <dgm:pt modelId="{B58BE01C-6321-4B1B-BDF7-15D8A2B2859F}" type="parTrans" cxnId="{BE3D9DB5-5FDA-468E-AE05-83543811C38F}">
      <dgm:prSet/>
      <dgm:spPr/>
      <dgm:t>
        <a:bodyPr/>
        <a:lstStyle/>
        <a:p>
          <a:endParaRPr lang="en-IN"/>
        </a:p>
      </dgm:t>
    </dgm:pt>
    <dgm:pt modelId="{54DF0508-7114-4080-9EAD-E65E9B87B7B3}" type="sibTrans" cxnId="{BE3D9DB5-5FDA-468E-AE05-83543811C38F}">
      <dgm:prSet/>
      <dgm:spPr/>
      <dgm:t>
        <a:bodyPr/>
        <a:lstStyle/>
        <a:p>
          <a:endParaRPr lang="en-IN"/>
        </a:p>
      </dgm:t>
    </dgm:pt>
    <dgm:pt modelId="{2FAB7F42-6943-4327-BE12-E398BA3248E8}">
      <dgm:prSet custT="1"/>
      <dgm:spPr/>
      <dgm:t>
        <a:bodyPr/>
        <a:lstStyle/>
        <a:p>
          <a:r>
            <a:rPr lang="en-IN" sz="1600" b="1" dirty="0"/>
            <a:t>c. Signatory Configuration – One time activity for each PFMS Agency  (Admin  Login)</a:t>
          </a:r>
        </a:p>
      </dgm:t>
    </dgm:pt>
    <dgm:pt modelId="{0721785D-9E5C-49F0-B358-BF3C37A3C97C}" type="parTrans" cxnId="{BE157C0D-83E2-4A7A-BF77-031F8AB17DB4}">
      <dgm:prSet/>
      <dgm:spPr/>
      <dgm:t>
        <a:bodyPr/>
        <a:lstStyle/>
        <a:p>
          <a:endParaRPr lang="en-IN"/>
        </a:p>
      </dgm:t>
    </dgm:pt>
    <dgm:pt modelId="{07F6E565-C25E-41ED-8D7D-47BFC65827C0}" type="sibTrans" cxnId="{BE157C0D-83E2-4A7A-BF77-031F8AB17DB4}">
      <dgm:prSet/>
      <dgm:spPr/>
      <dgm:t>
        <a:bodyPr/>
        <a:lstStyle/>
        <a:p>
          <a:endParaRPr lang="en-IN"/>
        </a:p>
      </dgm:t>
    </dgm:pt>
    <dgm:pt modelId="{3D9EA104-B8BB-449D-85D0-806858C70E72}">
      <dgm:prSet custT="1"/>
      <dgm:spPr/>
      <dgm:t>
        <a:bodyPr/>
        <a:lstStyle/>
        <a:p>
          <a:r>
            <a:rPr lang="en-IN" sz="1600" b="1" dirty="0"/>
            <a:t>d.  Sign Enrolment File – One time activity for each PFMS Agency (DA Login)</a:t>
          </a:r>
        </a:p>
      </dgm:t>
    </dgm:pt>
    <dgm:pt modelId="{5D3FA233-9DE9-44A7-AD48-CE552536FA80}" type="parTrans" cxnId="{6B580670-5A2E-42F3-AF0A-34A9173C0B71}">
      <dgm:prSet/>
      <dgm:spPr/>
      <dgm:t>
        <a:bodyPr/>
        <a:lstStyle/>
        <a:p>
          <a:endParaRPr lang="en-IN"/>
        </a:p>
      </dgm:t>
    </dgm:pt>
    <dgm:pt modelId="{5DFDA363-836F-4DDE-ABDA-569B14E97923}" type="sibTrans" cxnId="{6B580670-5A2E-42F3-AF0A-34A9173C0B71}">
      <dgm:prSet/>
      <dgm:spPr/>
      <dgm:t>
        <a:bodyPr/>
        <a:lstStyle/>
        <a:p>
          <a:endParaRPr lang="en-IN"/>
        </a:p>
      </dgm:t>
    </dgm:pt>
    <dgm:pt modelId="{7F88DD67-5D53-49D2-ADE7-AA5EC1263284}">
      <dgm:prSet custT="1"/>
      <dgm:spPr/>
      <dgm:t>
        <a:bodyPr/>
        <a:lstStyle/>
        <a:p>
          <a:r>
            <a:rPr lang="en-IN" sz="1600" b="1" dirty="0"/>
            <a:t>e. Opening Balance to be added – One time activity (DO Login)</a:t>
          </a:r>
        </a:p>
      </dgm:t>
    </dgm:pt>
    <dgm:pt modelId="{C55C2714-8B79-484D-A738-2217D9A6EF0D}" type="parTrans" cxnId="{B86DAAB8-11B1-4DDC-A17D-14B7168EAAFC}">
      <dgm:prSet/>
      <dgm:spPr/>
      <dgm:t>
        <a:bodyPr/>
        <a:lstStyle/>
        <a:p>
          <a:endParaRPr lang="en-IN"/>
        </a:p>
      </dgm:t>
    </dgm:pt>
    <dgm:pt modelId="{4FDDB7AD-85FF-48E4-846C-2990CD84F1F2}" type="sibTrans" cxnId="{B86DAAB8-11B1-4DDC-A17D-14B7168EAAFC}">
      <dgm:prSet/>
      <dgm:spPr/>
      <dgm:t>
        <a:bodyPr/>
        <a:lstStyle/>
        <a:p>
          <a:endParaRPr lang="en-IN"/>
        </a:p>
      </dgm:t>
    </dgm:pt>
    <dgm:pt modelId="{83ADFD6E-DE0D-403B-8010-E74C1011353E}">
      <dgm:prSet custT="1"/>
      <dgm:spPr/>
      <dgm:t>
        <a:bodyPr/>
        <a:lstStyle/>
        <a:p>
          <a:r>
            <a:rPr lang="en-IN" sz="1600" b="1" dirty="0"/>
            <a:t>f. Opening Balance to be Approved – One time activity (DA Login)</a:t>
          </a:r>
        </a:p>
      </dgm:t>
    </dgm:pt>
    <dgm:pt modelId="{525A814C-E192-4A94-B414-3AD99351C16D}" type="parTrans" cxnId="{78E221F1-F40B-4C37-A05D-A9CDFCD1CA5A}">
      <dgm:prSet/>
      <dgm:spPr/>
      <dgm:t>
        <a:bodyPr/>
        <a:lstStyle/>
        <a:p>
          <a:endParaRPr lang="en-IN"/>
        </a:p>
      </dgm:t>
    </dgm:pt>
    <dgm:pt modelId="{3B80FB51-F69C-4187-A012-4D72B4D752A4}" type="sibTrans" cxnId="{78E221F1-F40B-4C37-A05D-A9CDFCD1CA5A}">
      <dgm:prSet/>
      <dgm:spPr/>
      <dgm:t>
        <a:bodyPr/>
        <a:lstStyle/>
        <a:p>
          <a:endParaRPr lang="en-IN"/>
        </a:p>
      </dgm:t>
    </dgm:pt>
    <dgm:pt modelId="{54C7B22D-49A2-427D-821D-6E66567F6226}" type="pres">
      <dgm:prSet presAssocID="{678CB914-E5CC-430D-BF05-969579F260CE}" presName="Name0" presStyleCnt="0">
        <dgm:presLayoutVars>
          <dgm:dir/>
          <dgm:resizeHandles/>
        </dgm:presLayoutVars>
      </dgm:prSet>
      <dgm:spPr/>
    </dgm:pt>
    <dgm:pt modelId="{003C944B-336E-40A4-AF8A-B6CD467A3450}" type="pres">
      <dgm:prSet presAssocID="{ADEAD930-E187-4D0C-8023-539C7D8D0528}" presName="compNode" presStyleCnt="0"/>
      <dgm:spPr/>
    </dgm:pt>
    <dgm:pt modelId="{DAAD0A58-426A-4ECB-9BB2-50478161CF7C}" type="pres">
      <dgm:prSet presAssocID="{ADEAD930-E187-4D0C-8023-539C7D8D0528}" presName="dummyConnPt" presStyleCnt="0"/>
      <dgm:spPr/>
    </dgm:pt>
    <dgm:pt modelId="{A1AF935B-C411-4FEA-8914-6F59C62F7F58}" type="pres">
      <dgm:prSet presAssocID="{ADEAD930-E187-4D0C-8023-539C7D8D0528}" presName="node" presStyleLbl="node1" presStyleIdx="0" presStyleCnt="6" custScaleX="131383">
        <dgm:presLayoutVars>
          <dgm:bulletEnabled val="1"/>
        </dgm:presLayoutVars>
      </dgm:prSet>
      <dgm:spPr/>
    </dgm:pt>
    <dgm:pt modelId="{4795DCF6-FF0F-479C-A00D-40C7BBDC9EB3}" type="pres">
      <dgm:prSet presAssocID="{05D3AA93-2E57-4267-B8B7-62D64B509B2B}" presName="sibTrans" presStyleLbl="bgSibTrans2D1" presStyleIdx="0" presStyleCnt="5"/>
      <dgm:spPr/>
    </dgm:pt>
    <dgm:pt modelId="{A572DDDB-630B-43E0-87EA-AA4FDEF926C9}" type="pres">
      <dgm:prSet presAssocID="{027FC962-CC78-4B55-9DA6-F003B8B461CD}" presName="compNode" presStyleCnt="0"/>
      <dgm:spPr/>
    </dgm:pt>
    <dgm:pt modelId="{36FD3E6A-AF16-4606-8A5A-E1C2A85B317E}" type="pres">
      <dgm:prSet presAssocID="{027FC962-CC78-4B55-9DA6-F003B8B461CD}" presName="dummyConnPt" presStyleCnt="0"/>
      <dgm:spPr/>
    </dgm:pt>
    <dgm:pt modelId="{FA442748-65A7-4A9C-8438-7AF0F08D95EA}" type="pres">
      <dgm:prSet presAssocID="{027FC962-CC78-4B55-9DA6-F003B8B461CD}" presName="node" presStyleLbl="node1" presStyleIdx="1" presStyleCnt="6" custScaleX="138130">
        <dgm:presLayoutVars>
          <dgm:bulletEnabled val="1"/>
        </dgm:presLayoutVars>
      </dgm:prSet>
      <dgm:spPr/>
    </dgm:pt>
    <dgm:pt modelId="{4B1A5ECF-9849-4850-B30B-76966AE316BA}" type="pres">
      <dgm:prSet presAssocID="{54DF0508-7114-4080-9EAD-E65E9B87B7B3}" presName="sibTrans" presStyleLbl="bgSibTrans2D1" presStyleIdx="1" presStyleCnt="5"/>
      <dgm:spPr/>
    </dgm:pt>
    <dgm:pt modelId="{143E6092-5263-4363-A394-1BBFC9D617AB}" type="pres">
      <dgm:prSet presAssocID="{2FAB7F42-6943-4327-BE12-E398BA3248E8}" presName="compNode" presStyleCnt="0"/>
      <dgm:spPr/>
    </dgm:pt>
    <dgm:pt modelId="{D91D4B15-3849-46A6-BE9A-A7C876523B0F}" type="pres">
      <dgm:prSet presAssocID="{2FAB7F42-6943-4327-BE12-E398BA3248E8}" presName="dummyConnPt" presStyleCnt="0"/>
      <dgm:spPr/>
    </dgm:pt>
    <dgm:pt modelId="{C8E01156-8320-4C15-94BD-F98E4A193F65}" type="pres">
      <dgm:prSet presAssocID="{2FAB7F42-6943-4327-BE12-E398BA3248E8}" presName="node" presStyleLbl="node1" presStyleIdx="2" presStyleCnt="6">
        <dgm:presLayoutVars>
          <dgm:bulletEnabled val="1"/>
        </dgm:presLayoutVars>
      </dgm:prSet>
      <dgm:spPr/>
    </dgm:pt>
    <dgm:pt modelId="{AE0307E2-8CCE-4147-8E5E-7D622B6B293B}" type="pres">
      <dgm:prSet presAssocID="{07F6E565-C25E-41ED-8D7D-47BFC65827C0}" presName="sibTrans" presStyleLbl="bgSibTrans2D1" presStyleIdx="2" presStyleCnt="5"/>
      <dgm:spPr/>
    </dgm:pt>
    <dgm:pt modelId="{64C86DDB-BA11-449C-9013-F09A8A5DEFC9}" type="pres">
      <dgm:prSet presAssocID="{3D9EA104-B8BB-449D-85D0-806858C70E72}" presName="compNode" presStyleCnt="0"/>
      <dgm:spPr/>
    </dgm:pt>
    <dgm:pt modelId="{540A4390-2CBC-48E3-94D4-5245FE76D5EC}" type="pres">
      <dgm:prSet presAssocID="{3D9EA104-B8BB-449D-85D0-806858C70E72}" presName="dummyConnPt" presStyleCnt="0"/>
      <dgm:spPr/>
    </dgm:pt>
    <dgm:pt modelId="{A181D552-A51C-44BE-95E7-CCFF419E0233}" type="pres">
      <dgm:prSet presAssocID="{3D9EA104-B8BB-449D-85D0-806858C70E72}" presName="node" presStyleLbl="node1" presStyleIdx="3" presStyleCnt="6">
        <dgm:presLayoutVars>
          <dgm:bulletEnabled val="1"/>
        </dgm:presLayoutVars>
      </dgm:prSet>
      <dgm:spPr/>
    </dgm:pt>
    <dgm:pt modelId="{9C54C7F6-7602-447D-A376-69D72ACD4732}" type="pres">
      <dgm:prSet presAssocID="{5DFDA363-836F-4DDE-ABDA-569B14E97923}" presName="sibTrans" presStyleLbl="bgSibTrans2D1" presStyleIdx="3" presStyleCnt="5"/>
      <dgm:spPr/>
    </dgm:pt>
    <dgm:pt modelId="{BF340B93-D482-4F96-AD58-30CC6F138395}" type="pres">
      <dgm:prSet presAssocID="{7F88DD67-5D53-49D2-ADE7-AA5EC1263284}" presName="compNode" presStyleCnt="0"/>
      <dgm:spPr/>
    </dgm:pt>
    <dgm:pt modelId="{DE434C54-A616-4CF6-AEC1-111C583F525E}" type="pres">
      <dgm:prSet presAssocID="{7F88DD67-5D53-49D2-ADE7-AA5EC1263284}" presName="dummyConnPt" presStyleCnt="0"/>
      <dgm:spPr/>
    </dgm:pt>
    <dgm:pt modelId="{1BCF61F1-FC86-412B-9273-6602CD288E8C}" type="pres">
      <dgm:prSet presAssocID="{7F88DD67-5D53-49D2-ADE7-AA5EC1263284}" presName="node" presStyleLbl="node1" presStyleIdx="4" presStyleCnt="6" custLinFactNeighborX="-870">
        <dgm:presLayoutVars>
          <dgm:bulletEnabled val="1"/>
        </dgm:presLayoutVars>
      </dgm:prSet>
      <dgm:spPr/>
    </dgm:pt>
    <dgm:pt modelId="{882B04BD-FB5A-441D-9933-503255F71911}" type="pres">
      <dgm:prSet presAssocID="{4FDDB7AD-85FF-48E4-846C-2990CD84F1F2}" presName="sibTrans" presStyleLbl="bgSibTrans2D1" presStyleIdx="4" presStyleCnt="5"/>
      <dgm:spPr/>
    </dgm:pt>
    <dgm:pt modelId="{EE1FB9B9-D4C4-4460-AEBB-AC626BAF44D8}" type="pres">
      <dgm:prSet presAssocID="{83ADFD6E-DE0D-403B-8010-E74C1011353E}" presName="compNode" presStyleCnt="0"/>
      <dgm:spPr/>
    </dgm:pt>
    <dgm:pt modelId="{A463E569-A20C-4A5C-93F6-95E589A783F1}" type="pres">
      <dgm:prSet presAssocID="{83ADFD6E-DE0D-403B-8010-E74C1011353E}" presName="dummyConnPt" presStyleCnt="0"/>
      <dgm:spPr/>
    </dgm:pt>
    <dgm:pt modelId="{13A5A851-6817-4287-B958-4B36B37B54D5}" type="pres">
      <dgm:prSet presAssocID="{83ADFD6E-DE0D-403B-8010-E74C1011353E}" presName="node" presStyleLbl="node1" presStyleIdx="5" presStyleCnt="6" custLinFactNeighborY="-302">
        <dgm:presLayoutVars>
          <dgm:bulletEnabled val="1"/>
        </dgm:presLayoutVars>
      </dgm:prSet>
      <dgm:spPr/>
    </dgm:pt>
  </dgm:ptLst>
  <dgm:cxnLst>
    <dgm:cxn modelId="{BE157C0D-83E2-4A7A-BF77-031F8AB17DB4}" srcId="{678CB914-E5CC-430D-BF05-969579F260CE}" destId="{2FAB7F42-6943-4327-BE12-E398BA3248E8}" srcOrd="2" destOrd="0" parTransId="{0721785D-9E5C-49F0-B358-BF3C37A3C97C}" sibTransId="{07F6E565-C25E-41ED-8D7D-47BFC65827C0}"/>
    <dgm:cxn modelId="{16A38F15-3F8F-4E2F-AAE8-C5867437D305}" type="presOf" srcId="{05D3AA93-2E57-4267-B8B7-62D64B509B2B}" destId="{4795DCF6-FF0F-479C-A00D-40C7BBDC9EB3}" srcOrd="0" destOrd="0" presId="urn:microsoft.com/office/officeart/2005/8/layout/bProcess4"/>
    <dgm:cxn modelId="{5DCE0216-D60E-4829-9F81-5570C73668D9}" type="presOf" srcId="{027FC962-CC78-4B55-9DA6-F003B8B461CD}" destId="{FA442748-65A7-4A9C-8438-7AF0F08D95EA}" srcOrd="0" destOrd="0" presId="urn:microsoft.com/office/officeart/2005/8/layout/bProcess4"/>
    <dgm:cxn modelId="{3B083022-931B-4F3C-8CC8-3AE8DCA0F496}" type="presOf" srcId="{54DF0508-7114-4080-9EAD-E65E9B87B7B3}" destId="{4B1A5ECF-9849-4850-B30B-76966AE316BA}" srcOrd="0" destOrd="0" presId="urn:microsoft.com/office/officeart/2005/8/layout/bProcess4"/>
    <dgm:cxn modelId="{A716FB34-5668-44D1-8C0D-22F2097C7AF9}" type="presOf" srcId="{3D9EA104-B8BB-449D-85D0-806858C70E72}" destId="{A181D552-A51C-44BE-95E7-CCFF419E0233}" srcOrd="0" destOrd="0" presId="urn:microsoft.com/office/officeart/2005/8/layout/bProcess4"/>
    <dgm:cxn modelId="{1BEB6040-2FAF-4294-8AFC-F8BB333E1E0F}" type="presOf" srcId="{ADEAD930-E187-4D0C-8023-539C7D8D0528}" destId="{A1AF935B-C411-4FEA-8914-6F59C62F7F58}" srcOrd="0" destOrd="0" presId="urn:microsoft.com/office/officeart/2005/8/layout/bProcess4"/>
    <dgm:cxn modelId="{C155B547-BBFC-41D6-89FC-C6F8485D0EA4}" type="presOf" srcId="{4FDDB7AD-85FF-48E4-846C-2990CD84F1F2}" destId="{882B04BD-FB5A-441D-9933-503255F71911}" srcOrd="0" destOrd="0" presId="urn:microsoft.com/office/officeart/2005/8/layout/bProcess4"/>
    <dgm:cxn modelId="{13F7F24C-D7AE-45AC-9FE2-5F8269506995}" type="presOf" srcId="{07F6E565-C25E-41ED-8D7D-47BFC65827C0}" destId="{AE0307E2-8CCE-4147-8E5E-7D622B6B293B}" srcOrd="0" destOrd="0" presId="urn:microsoft.com/office/officeart/2005/8/layout/bProcess4"/>
    <dgm:cxn modelId="{6B580670-5A2E-42F3-AF0A-34A9173C0B71}" srcId="{678CB914-E5CC-430D-BF05-969579F260CE}" destId="{3D9EA104-B8BB-449D-85D0-806858C70E72}" srcOrd="3" destOrd="0" parTransId="{5D3FA233-9DE9-44A7-AD48-CE552536FA80}" sibTransId="{5DFDA363-836F-4DDE-ABDA-569B14E97923}"/>
    <dgm:cxn modelId="{9B970184-7838-4262-9599-5C8F85DDCDB2}" type="presOf" srcId="{7F88DD67-5D53-49D2-ADE7-AA5EC1263284}" destId="{1BCF61F1-FC86-412B-9273-6602CD288E8C}" srcOrd="0" destOrd="0" presId="urn:microsoft.com/office/officeart/2005/8/layout/bProcess4"/>
    <dgm:cxn modelId="{62DBB0B3-8F59-49DD-8ACC-685AB0435C95}" type="presOf" srcId="{2FAB7F42-6943-4327-BE12-E398BA3248E8}" destId="{C8E01156-8320-4C15-94BD-F98E4A193F65}" srcOrd="0" destOrd="0" presId="urn:microsoft.com/office/officeart/2005/8/layout/bProcess4"/>
    <dgm:cxn modelId="{BE3D9DB5-5FDA-468E-AE05-83543811C38F}" srcId="{678CB914-E5CC-430D-BF05-969579F260CE}" destId="{027FC962-CC78-4B55-9DA6-F003B8B461CD}" srcOrd="1" destOrd="0" parTransId="{B58BE01C-6321-4B1B-BDF7-15D8A2B2859F}" sibTransId="{54DF0508-7114-4080-9EAD-E65E9B87B7B3}"/>
    <dgm:cxn modelId="{B86DAAB8-11B1-4DDC-A17D-14B7168EAAFC}" srcId="{678CB914-E5CC-430D-BF05-969579F260CE}" destId="{7F88DD67-5D53-49D2-ADE7-AA5EC1263284}" srcOrd="4" destOrd="0" parTransId="{C55C2714-8B79-484D-A738-2217D9A6EF0D}" sibTransId="{4FDDB7AD-85FF-48E4-846C-2990CD84F1F2}"/>
    <dgm:cxn modelId="{D1895EE4-4A19-4574-B26E-EFA0DA5AD87B}" type="presOf" srcId="{678CB914-E5CC-430D-BF05-969579F260CE}" destId="{54C7B22D-49A2-427D-821D-6E66567F6226}" srcOrd="0" destOrd="0" presId="urn:microsoft.com/office/officeart/2005/8/layout/bProcess4"/>
    <dgm:cxn modelId="{7853A3E9-6511-4FFB-A384-B4F78A81B466}" type="presOf" srcId="{83ADFD6E-DE0D-403B-8010-E74C1011353E}" destId="{13A5A851-6817-4287-B958-4B36B37B54D5}" srcOrd="0" destOrd="0" presId="urn:microsoft.com/office/officeart/2005/8/layout/bProcess4"/>
    <dgm:cxn modelId="{B6A397EC-619E-4752-A4CA-38D0553914F5}" type="presOf" srcId="{5DFDA363-836F-4DDE-ABDA-569B14E97923}" destId="{9C54C7F6-7602-447D-A376-69D72ACD4732}" srcOrd="0" destOrd="0" presId="urn:microsoft.com/office/officeart/2005/8/layout/bProcess4"/>
    <dgm:cxn modelId="{78E221F1-F40B-4C37-A05D-A9CDFCD1CA5A}" srcId="{678CB914-E5CC-430D-BF05-969579F260CE}" destId="{83ADFD6E-DE0D-403B-8010-E74C1011353E}" srcOrd="5" destOrd="0" parTransId="{525A814C-E192-4A94-B414-3AD99351C16D}" sibTransId="{3B80FB51-F69C-4187-A012-4D72B4D752A4}"/>
    <dgm:cxn modelId="{B95DD4F8-5DC6-44F5-BB5C-CF6A0FF070BB}" srcId="{678CB914-E5CC-430D-BF05-969579F260CE}" destId="{ADEAD930-E187-4D0C-8023-539C7D8D0528}" srcOrd="0" destOrd="0" parTransId="{D98F56F0-5840-472E-B992-5890C9C26A86}" sibTransId="{05D3AA93-2E57-4267-B8B7-62D64B509B2B}"/>
    <dgm:cxn modelId="{F89D66FD-69D6-4151-9014-529AD4B1A3CA}" type="presParOf" srcId="{54C7B22D-49A2-427D-821D-6E66567F6226}" destId="{003C944B-336E-40A4-AF8A-B6CD467A3450}" srcOrd="0" destOrd="0" presId="urn:microsoft.com/office/officeart/2005/8/layout/bProcess4"/>
    <dgm:cxn modelId="{36575E45-C004-4C93-BA94-DE29B529CD51}" type="presParOf" srcId="{003C944B-336E-40A4-AF8A-B6CD467A3450}" destId="{DAAD0A58-426A-4ECB-9BB2-50478161CF7C}" srcOrd="0" destOrd="0" presId="urn:microsoft.com/office/officeart/2005/8/layout/bProcess4"/>
    <dgm:cxn modelId="{B6A427F4-5810-4000-8804-4858804B5CCA}" type="presParOf" srcId="{003C944B-336E-40A4-AF8A-B6CD467A3450}" destId="{A1AF935B-C411-4FEA-8914-6F59C62F7F58}" srcOrd="1" destOrd="0" presId="urn:microsoft.com/office/officeart/2005/8/layout/bProcess4"/>
    <dgm:cxn modelId="{D3C1DD82-3660-4FB4-B300-983923CC1A93}" type="presParOf" srcId="{54C7B22D-49A2-427D-821D-6E66567F6226}" destId="{4795DCF6-FF0F-479C-A00D-40C7BBDC9EB3}" srcOrd="1" destOrd="0" presId="urn:microsoft.com/office/officeart/2005/8/layout/bProcess4"/>
    <dgm:cxn modelId="{CA06F52A-B8A5-430E-9696-21ADF0FE3F03}" type="presParOf" srcId="{54C7B22D-49A2-427D-821D-6E66567F6226}" destId="{A572DDDB-630B-43E0-87EA-AA4FDEF926C9}" srcOrd="2" destOrd="0" presId="urn:microsoft.com/office/officeart/2005/8/layout/bProcess4"/>
    <dgm:cxn modelId="{E624BB90-D535-4115-9D3B-55B51ED79D5D}" type="presParOf" srcId="{A572DDDB-630B-43E0-87EA-AA4FDEF926C9}" destId="{36FD3E6A-AF16-4606-8A5A-E1C2A85B317E}" srcOrd="0" destOrd="0" presId="urn:microsoft.com/office/officeart/2005/8/layout/bProcess4"/>
    <dgm:cxn modelId="{B4E0F252-0D47-400A-9E2C-66A3E31C9A88}" type="presParOf" srcId="{A572DDDB-630B-43E0-87EA-AA4FDEF926C9}" destId="{FA442748-65A7-4A9C-8438-7AF0F08D95EA}" srcOrd="1" destOrd="0" presId="urn:microsoft.com/office/officeart/2005/8/layout/bProcess4"/>
    <dgm:cxn modelId="{38CDAD72-A988-48A5-A178-B9243336E106}" type="presParOf" srcId="{54C7B22D-49A2-427D-821D-6E66567F6226}" destId="{4B1A5ECF-9849-4850-B30B-76966AE316BA}" srcOrd="3" destOrd="0" presId="urn:microsoft.com/office/officeart/2005/8/layout/bProcess4"/>
    <dgm:cxn modelId="{DC978E0D-1361-4073-9331-795010053292}" type="presParOf" srcId="{54C7B22D-49A2-427D-821D-6E66567F6226}" destId="{143E6092-5263-4363-A394-1BBFC9D617AB}" srcOrd="4" destOrd="0" presId="urn:microsoft.com/office/officeart/2005/8/layout/bProcess4"/>
    <dgm:cxn modelId="{8C5BBE91-CF99-4534-BBA1-F14949F647EC}" type="presParOf" srcId="{143E6092-5263-4363-A394-1BBFC9D617AB}" destId="{D91D4B15-3849-46A6-BE9A-A7C876523B0F}" srcOrd="0" destOrd="0" presId="urn:microsoft.com/office/officeart/2005/8/layout/bProcess4"/>
    <dgm:cxn modelId="{D2C45DDC-B4F9-4D7A-A79E-685F9EB462FF}" type="presParOf" srcId="{143E6092-5263-4363-A394-1BBFC9D617AB}" destId="{C8E01156-8320-4C15-94BD-F98E4A193F65}" srcOrd="1" destOrd="0" presId="urn:microsoft.com/office/officeart/2005/8/layout/bProcess4"/>
    <dgm:cxn modelId="{FF843B21-1BF4-46B2-BEE7-7F4DB96F9FAF}" type="presParOf" srcId="{54C7B22D-49A2-427D-821D-6E66567F6226}" destId="{AE0307E2-8CCE-4147-8E5E-7D622B6B293B}" srcOrd="5" destOrd="0" presId="urn:microsoft.com/office/officeart/2005/8/layout/bProcess4"/>
    <dgm:cxn modelId="{704390B4-A92D-4461-9C33-22162DF58586}" type="presParOf" srcId="{54C7B22D-49A2-427D-821D-6E66567F6226}" destId="{64C86DDB-BA11-449C-9013-F09A8A5DEFC9}" srcOrd="6" destOrd="0" presId="urn:microsoft.com/office/officeart/2005/8/layout/bProcess4"/>
    <dgm:cxn modelId="{77435B59-D353-412D-95B8-CCE50700AF57}" type="presParOf" srcId="{64C86DDB-BA11-449C-9013-F09A8A5DEFC9}" destId="{540A4390-2CBC-48E3-94D4-5245FE76D5EC}" srcOrd="0" destOrd="0" presId="urn:microsoft.com/office/officeart/2005/8/layout/bProcess4"/>
    <dgm:cxn modelId="{8A34CA7C-6401-479E-93B0-A47BB8D7BC2C}" type="presParOf" srcId="{64C86DDB-BA11-449C-9013-F09A8A5DEFC9}" destId="{A181D552-A51C-44BE-95E7-CCFF419E0233}" srcOrd="1" destOrd="0" presId="urn:microsoft.com/office/officeart/2005/8/layout/bProcess4"/>
    <dgm:cxn modelId="{D0716AD9-6DAC-44E1-A027-6459FE51535C}" type="presParOf" srcId="{54C7B22D-49A2-427D-821D-6E66567F6226}" destId="{9C54C7F6-7602-447D-A376-69D72ACD4732}" srcOrd="7" destOrd="0" presId="urn:microsoft.com/office/officeart/2005/8/layout/bProcess4"/>
    <dgm:cxn modelId="{B7870C13-97D6-41FC-9ABC-D75882C07E92}" type="presParOf" srcId="{54C7B22D-49A2-427D-821D-6E66567F6226}" destId="{BF340B93-D482-4F96-AD58-30CC6F138395}" srcOrd="8" destOrd="0" presId="urn:microsoft.com/office/officeart/2005/8/layout/bProcess4"/>
    <dgm:cxn modelId="{12400D46-8F9E-4BEA-A6CC-C0581A8C6D9D}" type="presParOf" srcId="{BF340B93-D482-4F96-AD58-30CC6F138395}" destId="{DE434C54-A616-4CF6-AEC1-111C583F525E}" srcOrd="0" destOrd="0" presId="urn:microsoft.com/office/officeart/2005/8/layout/bProcess4"/>
    <dgm:cxn modelId="{C365521B-2198-43C6-AF33-863E9D16486D}" type="presParOf" srcId="{BF340B93-D482-4F96-AD58-30CC6F138395}" destId="{1BCF61F1-FC86-412B-9273-6602CD288E8C}" srcOrd="1" destOrd="0" presId="urn:microsoft.com/office/officeart/2005/8/layout/bProcess4"/>
    <dgm:cxn modelId="{1F03358A-3126-4D7A-9BA2-91B26AF0827F}" type="presParOf" srcId="{54C7B22D-49A2-427D-821D-6E66567F6226}" destId="{882B04BD-FB5A-441D-9933-503255F71911}" srcOrd="9" destOrd="0" presId="urn:microsoft.com/office/officeart/2005/8/layout/bProcess4"/>
    <dgm:cxn modelId="{FACBC53C-BFBC-4235-BE2F-82DE6024185D}" type="presParOf" srcId="{54C7B22D-49A2-427D-821D-6E66567F6226}" destId="{EE1FB9B9-D4C4-4460-AEBB-AC626BAF44D8}" srcOrd="10" destOrd="0" presId="urn:microsoft.com/office/officeart/2005/8/layout/bProcess4"/>
    <dgm:cxn modelId="{B85E45FF-255E-4341-9629-B5E18A91C539}" type="presParOf" srcId="{EE1FB9B9-D4C4-4460-AEBB-AC626BAF44D8}" destId="{A463E569-A20C-4A5C-93F6-95E589A783F1}" srcOrd="0" destOrd="0" presId="urn:microsoft.com/office/officeart/2005/8/layout/bProcess4"/>
    <dgm:cxn modelId="{42C4C967-275D-4739-B124-A1201E917098}" type="presParOf" srcId="{EE1FB9B9-D4C4-4460-AEBB-AC626BAF44D8}" destId="{13A5A851-6817-4287-B958-4B36B37B54D5}"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8CB914-E5CC-430D-BF05-969579F260CE}" type="doc">
      <dgm:prSet loTypeId="urn:microsoft.com/office/officeart/2009/3/layout/StepUpProcess" loCatId="process" qsTypeId="urn:microsoft.com/office/officeart/2005/8/quickstyle/simple1" qsCatId="simple" csTypeId="urn:microsoft.com/office/officeart/2005/8/colors/colorful3" csCatId="colorful" phldr="1"/>
      <dgm:spPr/>
      <dgm:t>
        <a:bodyPr/>
        <a:lstStyle/>
        <a:p>
          <a:endParaRPr lang="en-IN"/>
        </a:p>
      </dgm:t>
    </dgm:pt>
    <dgm:pt modelId="{ADEAD930-E187-4D0C-8023-539C7D8D0528}">
      <dgm:prSet custT="1"/>
      <dgm:spPr/>
      <dgm:t>
        <a:bodyPr/>
        <a:lstStyle/>
        <a:p>
          <a:r>
            <a:rPr lang="en-IN" sz="1600" b="1" dirty="0"/>
            <a:t>a. Creating Second DA User - One time activity from Admin Login  </a:t>
          </a:r>
        </a:p>
      </dgm:t>
    </dgm:pt>
    <dgm:pt modelId="{D98F56F0-5840-472E-B992-5890C9C26A86}" type="parTrans" cxnId="{B95DD4F8-5DC6-44F5-BB5C-CF6A0FF070BB}">
      <dgm:prSet/>
      <dgm:spPr/>
      <dgm:t>
        <a:bodyPr/>
        <a:lstStyle/>
        <a:p>
          <a:endParaRPr lang="en-IN"/>
        </a:p>
      </dgm:t>
    </dgm:pt>
    <dgm:pt modelId="{05D3AA93-2E57-4267-B8B7-62D64B509B2B}" type="sibTrans" cxnId="{B95DD4F8-5DC6-44F5-BB5C-CF6A0FF070BB}">
      <dgm:prSet/>
      <dgm:spPr/>
      <dgm:t>
        <a:bodyPr/>
        <a:lstStyle/>
        <a:p>
          <a:endParaRPr lang="en-IN"/>
        </a:p>
      </dgm:t>
    </dgm:pt>
    <dgm:pt modelId="{027FC962-CC78-4B55-9DA6-F003B8B461CD}">
      <dgm:prSet custT="1"/>
      <dgm:spPr/>
      <dgm:t>
        <a:bodyPr/>
        <a:lstStyle/>
        <a:p>
          <a:r>
            <a:rPr lang="en-IN" sz="1600" b="1" dirty="0"/>
            <a:t>b. Signatory Updation – One time activity from Admin Login</a:t>
          </a:r>
        </a:p>
      </dgm:t>
    </dgm:pt>
    <dgm:pt modelId="{B58BE01C-6321-4B1B-BDF7-15D8A2B2859F}" type="parTrans" cxnId="{BE3D9DB5-5FDA-468E-AE05-83543811C38F}">
      <dgm:prSet/>
      <dgm:spPr/>
      <dgm:t>
        <a:bodyPr/>
        <a:lstStyle/>
        <a:p>
          <a:endParaRPr lang="en-IN"/>
        </a:p>
      </dgm:t>
    </dgm:pt>
    <dgm:pt modelId="{54DF0508-7114-4080-9EAD-E65E9B87B7B3}" type="sibTrans" cxnId="{BE3D9DB5-5FDA-468E-AE05-83543811C38F}">
      <dgm:prSet/>
      <dgm:spPr/>
      <dgm:t>
        <a:bodyPr/>
        <a:lstStyle/>
        <a:p>
          <a:endParaRPr lang="en-IN"/>
        </a:p>
      </dgm:t>
    </dgm:pt>
    <dgm:pt modelId="{2FAB7F42-6943-4327-BE12-E398BA3248E8}">
      <dgm:prSet custT="1"/>
      <dgm:spPr/>
      <dgm:t>
        <a:bodyPr/>
        <a:lstStyle/>
        <a:p>
          <a:r>
            <a:rPr lang="en-IN" sz="1600" b="1" dirty="0"/>
            <a:t>c. DSC Enrolment</a:t>
          </a:r>
        </a:p>
        <a:p>
          <a:r>
            <a:rPr lang="en-IN" sz="1600" b="1" dirty="0"/>
            <a:t>- One time activity from Second DA Login</a:t>
          </a:r>
        </a:p>
      </dgm:t>
    </dgm:pt>
    <dgm:pt modelId="{0721785D-9E5C-49F0-B358-BF3C37A3C97C}" type="parTrans" cxnId="{BE157C0D-83E2-4A7A-BF77-031F8AB17DB4}">
      <dgm:prSet/>
      <dgm:spPr/>
      <dgm:t>
        <a:bodyPr/>
        <a:lstStyle/>
        <a:p>
          <a:endParaRPr lang="en-IN"/>
        </a:p>
      </dgm:t>
    </dgm:pt>
    <dgm:pt modelId="{07F6E565-C25E-41ED-8D7D-47BFC65827C0}" type="sibTrans" cxnId="{BE157C0D-83E2-4A7A-BF77-031F8AB17DB4}">
      <dgm:prSet/>
      <dgm:spPr/>
      <dgm:t>
        <a:bodyPr/>
        <a:lstStyle/>
        <a:p>
          <a:endParaRPr lang="en-IN"/>
        </a:p>
      </dgm:t>
    </dgm:pt>
    <dgm:pt modelId="{F9B07B3A-9402-414E-8E60-420812B198A6}">
      <dgm:prSet custT="1"/>
      <dgm:spPr>
        <a:solidFill>
          <a:schemeClr val="accent1">
            <a:lumMod val="40000"/>
            <a:lumOff val="60000"/>
          </a:schemeClr>
        </a:solidFill>
      </dgm:spPr>
      <dgm:t>
        <a:bodyPr/>
        <a:lstStyle/>
        <a:p>
          <a:r>
            <a:rPr lang="en-IN" sz="1600" b="1" dirty="0"/>
            <a:t>d. Approval process for e-Payment with Two level DSCs</a:t>
          </a:r>
        </a:p>
      </dgm:t>
    </dgm:pt>
    <dgm:pt modelId="{22B30B77-BAF7-4FBF-A9F7-9CF3D60B004E}" type="parTrans" cxnId="{8E402445-5A09-4E5E-A168-2BB1D22C9A4F}">
      <dgm:prSet/>
      <dgm:spPr/>
      <dgm:t>
        <a:bodyPr/>
        <a:lstStyle/>
        <a:p>
          <a:endParaRPr lang="en-IN"/>
        </a:p>
      </dgm:t>
    </dgm:pt>
    <dgm:pt modelId="{4A189214-E366-401B-BB35-93DE12EB1C90}" type="sibTrans" cxnId="{8E402445-5A09-4E5E-A168-2BB1D22C9A4F}">
      <dgm:prSet/>
      <dgm:spPr/>
      <dgm:t>
        <a:bodyPr/>
        <a:lstStyle/>
        <a:p>
          <a:endParaRPr lang="en-IN"/>
        </a:p>
      </dgm:t>
    </dgm:pt>
    <dgm:pt modelId="{50E4D503-4F9B-4DF8-A01F-50D2EE71C538}" type="pres">
      <dgm:prSet presAssocID="{678CB914-E5CC-430D-BF05-969579F260CE}" presName="rootnode" presStyleCnt="0">
        <dgm:presLayoutVars>
          <dgm:chMax/>
          <dgm:chPref/>
          <dgm:dir/>
          <dgm:animLvl val="lvl"/>
        </dgm:presLayoutVars>
      </dgm:prSet>
      <dgm:spPr/>
    </dgm:pt>
    <dgm:pt modelId="{BD01D7F5-6322-442D-B53C-6AD47AF0B50B}" type="pres">
      <dgm:prSet presAssocID="{ADEAD930-E187-4D0C-8023-539C7D8D0528}" presName="composite" presStyleCnt="0"/>
      <dgm:spPr/>
    </dgm:pt>
    <dgm:pt modelId="{29C094BD-35B4-494E-9BC8-0283355FB5A1}" type="pres">
      <dgm:prSet presAssocID="{ADEAD930-E187-4D0C-8023-539C7D8D0528}" presName="LShape" presStyleLbl="alignNode1" presStyleIdx="0" presStyleCnt="7"/>
      <dgm:spPr/>
    </dgm:pt>
    <dgm:pt modelId="{4F272330-6EC4-4069-8441-2DC280810467}" type="pres">
      <dgm:prSet presAssocID="{ADEAD930-E187-4D0C-8023-539C7D8D0528}" presName="ParentText" presStyleLbl="revTx" presStyleIdx="0" presStyleCnt="4">
        <dgm:presLayoutVars>
          <dgm:chMax val="0"/>
          <dgm:chPref val="0"/>
          <dgm:bulletEnabled val="1"/>
        </dgm:presLayoutVars>
      </dgm:prSet>
      <dgm:spPr/>
    </dgm:pt>
    <dgm:pt modelId="{B5C7142C-E4BA-4C45-86A6-66ACA1329808}" type="pres">
      <dgm:prSet presAssocID="{ADEAD930-E187-4D0C-8023-539C7D8D0528}" presName="Triangle" presStyleLbl="alignNode1" presStyleIdx="1" presStyleCnt="7"/>
      <dgm:spPr/>
    </dgm:pt>
    <dgm:pt modelId="{32E308BA-CCA0-49AA-AAB3-9A0BE5CCD51F}" type="pres">
      <dgm:prSet presAssocID="{05D3AA93-2E57-4267-B8B7-62D64B509B2B}" presName="sibTrans" presStyleCnt="0"/>
      <dgm:spPr/>
    </dgm:pt>
    <dgm:pt modelId="{A43F9A60-1F95-4819-98C2-5F4832C3B75D}" type="pres">
      <dgm:prSet presAssocID="{05D3AA93-2E57-4267-B8B7-62D64B509B2B}" presName="space" presStyleCnt="0"/>
      <dgm:spPr/>
    </dgm:pt>
    <dgm:pt modelId="{BB8F1206-F5E5-45C0-A764-DB1F47579CDE}" type="pres">
      <dgm:prSet presAssocID="{027FC962-CC78-4B55-9DA6-F003B8B461CD}" presName="composite" presStyleCnt="0"/>
      <dgm:spPr/>
    </dgm:pt>
    <dgm:pt modelId="{54738E78-413E-418E-B204-7751A0D88FCD}" type="pres">
      <dgm:prSet presAssocID="{027FC962-CC78-4B55-9DA6-F003B8B461CD}" presName="LShape" presStyleLbl="alignNode1" presStyleIdx="2" presStyleCnt="7"/>
      <dgm:spPr/>
    </dgm:pt>
    <dgm:pt modelId="{D858336A-DA6B-472B-9A82-DD665147700D}" type="pres">
      <dgm:prSet presAssocID="{027FC962-CC78-4B55-9DA6-F003B8B461CD}" presName="ParentText" presStyleLbl="revTx" presStyleIdx="1" presStyleCnt="4">
        <dgm:presLayoutVars>
          <dgm:chMax val="0"/>
          <dgm:chPref val="0"/>
          <dgm:bulletEnabled val="1"/>
        </dgm:presLayoutVars>
      </dgm:prSet>
      <dgm:spPr/>
    </dgm:pt>
    <dgm:pt modelId="{E4B2142A-819C-4CEA-8D64-8C9148C97E68}" type="pres">
      <dgm:prSet presAssocID="{027FC962-CC78-4B55-9DA6-F003B8B461CD}" presName="Triangle" presStyleLbl="alignNode1" presStyleIdx="3" presStyleCnt="7"/>
      <dgm:spPr/>
    </dgm:pt>
    <dgm:pt modelId="{DF616632-5928-41FC-8154-201B6B3C8B7F}" type="pres">
      <dgm:prSet presAssocID="{54DF0508-7114-4080-9EAD-E65E9B87B7B3}" presName="sibTrans" presStyleCnt="0"/>
      <dgm:spPr/>
    </dgm:pt>
    <dgm:pt modelId="{E2FA5896-EBB2-4390-BDA5-0F999A1FB594}" type="pres">
      <dgm:prSet presAssocID="{54DF0508-7114-4080-9EAD-E65E9B87B7B3}" presName="space" presStyleCnt="0"/>
      <dgm:spPr/>
    </dgm:pt>
    <dgm:pt modelId="{D56201E6-6DD3-4C82-BF97-2AE3C2CEA649}" type="pres">
      <dgm:prSet presAssocID="{2FAB7F42-6943-4327-BE12-E398BA3248E8}" presName="composite" presStyleCnt="0"/>
      <dgm:spPr/>
    </dgm:pt>
    <dgm:pt modelId="{7B396442-E443-4CA9-B706-13A8A01F7E43}" type="pres">
      <dgm:prSet presAssocID="{2FAB7F42-6943-4327-BE12-E398BA3248E8}" presName="LShape" presStyleLbl="alignNode1" presStyleIdx="4" presStyleCnt="7"/>
      <dgm:spPr/>
    </dgm:pt>
    <dgm:pt modelId="{0D8879B7-4BCF-4162-88DD-DA27BE5BCEBE}" type="pres">
      <dgm:prSet presAssocID="{2FAB7F42-6943-4327-BE12-E398BA3248E8}" presName="ParentText" presStyleLbl="revTx" presStyleIdx="2" presStyleCnt="4">
        <dgm:presLayoutVars>
          <dgm:chMax val="0"/>
          <dgm:chPref val="0"/>
          <dgm:bulletEnabled val="1"/>
        </dgm:presLayoutVars>
      </dgm:prSet>
      <dgm:spPr/>
    </dgm:pt>
    <dgm:pt modelId="{139AE145-D67D-463A-960A-6559359CC2A5}" type="pres">
      <dgm:prSet presAssocID="{2FAB7F42-6943-4327-BE12-E398BA3248E8}" presName="Triangle" presStyleLbl="alignNode1" presStyleIdx="5" presStyleCnt="7"/>
      <dgm:spPr/>
    </dgm:pt>
    <dgm:pt modelId="{0BE15579-4749-448B-B9CC-1765F12C6E0D}" type="pres">
      <dgm:prSet presAssocID="{07F6E565-C25E-41ED-8D7D-47BFC65827C0}" presName="sibTrans" presStyleCnt="0"/>
      <dgm:spPr/>
    </dgm:pt>
    <dgm:pt modelId="{A70E258F-8AFF-4FA0-A976-A8A01131EEB6}" type="pres">
      <dgm:prSet presAssocID="{07F6E565-C25E-41ED-8D7D-47BFC65827C0}" presName="space" presStyleCnt="0"/>
      <dgm:spPr/>
    </dgm:pt>
    <dgm:pt modelId="{F330C911-FDB0-468C-9CD9-76175F96ED45}" type="pres">
      <dgm:prSet presAssocID="{F9B07B3A-9402-414E-8E60-420812B198A6}" presName="composite" presStyleCnt="0"/>
      <dgm:spPr/>
    </dgm:pt>
    <dgm:pt modelId="{568CC957-1118-4E4D-B00A-902E37A9C601}" type="pres">
      <dgm:prSet presAssocID="{F9B07B3A-9402-414E-8E60-420812B198A6}" presName="LShape" presStyleLbl="alignNode1" presStyleIdx="6" presStyleCnt="7"/>
      <dgm:spPr/>
    </dgm:pt>
    <dgm:pt modelId="{8F467856-B434-41EB-B422-5AE447105A0D}" type="pres">
      <dgm:prSet presAssocID="{F9B07B3A-9402-414E-8E60-420812B198A6}" presName="ParentText" presStyleLbl="revTx" presStyleIdx="3" presStyleCnt="4">
        <dgm:presLayoutVars>
          <dgm:chMax val="0"/>
          <dgm:chPref val="0"/>
          <dgm:bulletEnabled val="1"/>
        </dgm:presLayoutVars>
      </dgm:prSet>
      <dgm:spPr/>
    </dgm:pt>
  </dgm:ptLst>
  <dgm:cxnLst>
    <dgm:cxn modelId="{BE157C0D-83E2-4A7A-BF77-031F8AB17DB4}" srcId="{678CB914-E5CC-430D-BF05-969579F260CE}" destId="{2FAB7F42-6943-4327-BE12-E398BA3248E8}" srcOrd="2" destOrd="0" parTransId="{0721785D-9E5C-49F0-B358-BF3C37A3C97C}" sibTransId="{07F6E565-C25E-41ED-8D7D-47BFC65827C0}"/>
    <dgm:cxn modelId="{A1E9B813-31C5-49F4-80D8-E5EAC2571157}" type="presOf" srcId="{2FAB7F42-6943-4327-BE12-E398BA3248E8}" destId="{0D8879B7-4BCF-4162-88DD-DA27BE5BCEBE}" srcOrd="0" destOrd="0" presId="urn:microsoft.com/office/officeart/2009/3/layout/StepUpProcess"/>
    <dgm:cxn modelId="{F3631E3F-14CF-42D9-8681-B453341BE47D}" type="presOf" srcId="{027FC962-CC78-4B55-9DA6-F003B8B461CD}" destId="{D858336A-DA6B-472B-9A82-DD665147700D}" srcOrd="0" destOrd="0" presId="urn:microsoft.com/office/officeart/2009/3/layout/StepUpProcess"/>
    <dgm:cxn modelId="{CF46DF40-0E10-4FDB-8AF0-D1766B6799BD}" type="presOf" srcId="{F9B07B3A-9402-414E-8E60-420812B198A6}" destId="{8F467856-B434-41EB-B422-5AE447105A0D}" srcOrd="0" destOrd="0" presId="urn:microsoft.com/office/officeart/2009/3/layout/StepUpProcess"/>
    <dgm:cxn modelId="{8E402445-5A09-4E5E-A168-2BB1D22C9A4F}" srcId="{678CB914-E5CC-430D-BF05-969579F260CE}" destId="{F9B07B3A-9402-414E-8E60-420812B198A6}" srcOrd="3" destOrd="0" parTransId="{22B30B77-BAF7-4FBF-A9F7-9CF3D60B004E}" sibTransId="{4A189214-E366-401B-BB35-93DE12EB1C90}"/>
    <dgm:cxn modelId="{0286EE65-E23F-494D-86E6-47439D06AD57}" type="presOf" srcId="{678CB914-E5CC-430D-BF05-969579F260CE}" destId="{50E4D503-4F9B-4DF8-A01F-50D2EE71C538}" srcOrd="0" destOrd="0" presId="urn:microsoft.com/office/officeart/2009/3/layout/StepUpProcess"/>
    <dgm:cxn modelId="{BE3D9DB5-5FDA-468E-AE05-83543811C38F}" srcId="{678CB914-E5CC-430D-BF05-969579F260CE}" destId="{027FC962-CC78-4B55-9DA6-F003B8B461CD}" srcOrd="1" destOrd="0" parTransId="{B58BE01C-6321-4B1B-BDF7-15D8A2B2859F}" sibTransId="{54DF0508-7114-4080-9EAD-E65E9B87B7B3}"/>
    <dgm:cxn modelId="{F67363CD-2962-47F1-A175-A64F028F4C50}" type="presOf" srcId="{ADEAD930-E187-4D0C-8023-539C7D8D0528}" destId="{4F272330-6EC4-4069-8441-2DC280810467}" srcOrd="0" destOrd="0" presId="urn:microsoft.com/office/officeart/2009/3/layout/StepUpProcess"/>
    <dgm:cxn modelId="{B95DD4F8-5DC6-44F5-BB5C-CF6A0FF070BB}" srcId="{678CB914-E5CC-430D-BF05-969579F260CE}" destId="{ADEAD930-E187-4D0C-8023-539C7D8D0528}" srcOrd="0" destOrd="0" parTransId="{D98F56F0-5840-472E-B992-5890C9C26A86}" sibTransId="{05D3AA93-2E57-4267-B8B7-62D64B509B2B}"/>
    <dgm:cxn modelId="{D62A6167-4D0E-48AA-838A-1FC68EAF9187}" type="presParOf" srcId="{50E4D503-4F9B-4DF8-A01F-50D2EE71C538}" destId="{BD01D7F5-6322-442D-B53C-6AD47AF0B50B}" srcOrd="0" destOrd="0" presId="urn:microsoft.com/office/officeart/2009/3/layout/StepUpProcess"/>
    <dgm:cxn modelId="{212279EA-88D9-430C-98DA-9C8487624DB1}" type="presParOf" srcId="{BD01D7F5-6322-442D-B53C-6AD47AF0B50B}" destId="{29C094BD-35B4-494E-9BC8-0283355FB5A1}" srcOrd="0" destOrd="0" presId="urn:microsoft.com/office/officeart/2009/3/layout/StepUpProcess"/>
    <dgm:cxn modelId="{2D70C017-B34F-4F5E-920D-427EBF50650A}" type="presParOf" srcId="{BD01D7F5-6322-442D-B53C-6AD47AF0B50B}" destId="{4F272330-6EC4-4069-8441-2DC280810467}" srcOrd="1" destOrd="0" presId="urn:microsoft.com/office/officeart/2009/3/layout/StepUpProcess"/>
    <dgm:cxn modelId="{4A23CAE6-C3C5-4CE3-9031-ACF741035015}" type="presParOf" srcId="{BD01D7F5-6322-442D-B53C-6AD47AF0B50B}" destId="{B5C7142C-E4BA-4C45-86A6-66ACA1329808}" srcOrd="2" destOrd="0" presId="urn:microsoft.com/office/officeart/2009/3/layout/StepUpProcess"/>
    <dgm:cxn modelId="{5E168297-7D31-4F81-B95F-4980C0696468}" type="presParOf" srcId="{50E4D503-4F9B-4DF8-A01F-50D2EE71C538}" destId="{32E308BA-CCA0-49AA-AAB3-9A0BE5CCD51F}" srcOrd="1" destOrd="0" presId="urn:microsoft.com/office/officeart/2009/3/layout/StepUpProcess"/>
    <dgm:cxn modelId="{B9BCE9DA-99AA-4DAA-B185-E9CC405FD972}" type="presParOf" srcId="{32E308BA-CCA0-49AA-AAB3-9A0BE5CCD51F}" destId="{A43F9A60-1F95-4819-98C2-5F4832C3B75D}" srcOrd="0" destOrd="0" presId="urn:microsoft.com/office/officeart/2009/3/layout/StepUpProcess"/>
    <dgm:cxn modelId="{3C7446B4-335C-4805-A183-D3AE7A0F4DD0}" type="presParOf" srcId="{50E4D503-4F9B-4DF8-A01F-50D2EE71C538}" destId="{BB8F1206-F5E5-45C0-A764-DB1F47579CDE}" srcOrd="2" destOrd="0" presId="urn:microsoft.com/office/officeart/2009/3/layout/StepUpProcess"/>
    <dgm:cxn modelId="{16D15464-2409-45E1-B1B1-3ABEAB483FC2}" type="presParOf" srcId="{BB8F1206-F5E5-45C0-A764-DB1F47579CDE}" destId="{54738E78-413E-418E-B204-7751A0D88FCD}" srcOrd="0" destOrd="0" presId="urn:microsoft.com/office/officeart/2009/3/layout/StepUpProcess"/>
    <dgm:cxn modelId="{58CA2D45-A2D1-4B18-891A-407847D025B1}" type="presParOf" srcId="{BB8F1206-F5E5-45C0-A764-DB1F47579CDE}" destId="{D858336A-DA6B-472B-9A82-DD665147700D}" srcOrd="1" destOrd="0" presId="urn:microsoft.com/office/officeart/2009/3/layout/StepUpProcess"/>
    <dgm:cxn modelId="{36FBC06A-54C1-47B3-89CD-65F20694F72E}" type="presParOf" srcId="{BB8F1206-F5E5-45C0-A764-DB1F47579CDE}" destId="{E4B2142A-819C-4CEA-8D64-8C9148C97E68}" srcOrd="2" destOrd="0" presId="urn:microsoft.com/office/officeart/2009/3/layout/StepUpProcess"/>
    <dgm:cxn modelId="{23CE9DEE-9C1D-4B1E-8704-65315FE0A32D}" type="presParOf" srcId="{50E4D503-4F9B-4DF8-A01F-50D2EE71C538}" destId="{DF616632-5928-41FC-8154-201B6B3C8B7F}" srcOrd="3" destOrd="0" presId="urn:microsoft.com/office/officeart/2009/3/layout/StepUpProcess"/>
    <dgm:cxn modelId="{7BD69B2E-2646-463C-8607-AF50FA353D32}" type="presParOf" srcId="{DF616632-5928-41FC-8154-201B6B3C8B7F}" destId="{E2FA5896-EBB2-4390-BDA5-0F999A1FB594}" srcOrd="0" destOrd="0" presId="urn:microsoft.com/office/officeart/2009/3/layout/StepUpProcess"/>
    <dgm:cxn modelId="{AE2A10BD-2448-4F83-9D26-0575B4BE7638}" type="presParOf" srcId="{50E4D503-4F9B-4DF8-A01F-50D2EE71C538}" destId="{D56201E6-6DD3-4C82-BF97-2AE3C2CEA649}" srcOrd="4" destOrd="0" presId="urn:microsoft.com/office/officeart/2009/3/layout/StepUpProcess"/>
    <dgm:cxn modelId="{52680C9D-8881-4A9B-AAF1-E206C9DBEE1F}" type="presParOf" srcId="{D56201E6-6DD3-4C82-BF97-2AE3C2CEA649}" destId="{7B396442-E443-4CA9-B706-13A8A01F7E43}" srcOrd="0" destOrd="0" presId="urn:microsoft.com/office/officeart/2009/3/layout/StepUpProcess"/>
    <dgm:cxn modelId="{A0E235C4-A629-4D30-BB92-DA320A4F9F42}" type="presParOf" srcId="{D56201E6-6DD3-4C82-BF97-2AE3C2CEA649}" destId="{0D8879B7-4BCF-4162-88DD-DA27BE5BCEBE}" srcOrd="1" destOrd="0" presId="urn:microsoft.com/office/officeart/2009/3/layout/StepUpProcess"/>
    <dgm:cxn modelId="{3DF9202C-AB99-434C-8F5A-C932158908BA}" type="presParOf" srcId="{D56201E6-6DD3-4C82-BF97-2AE3C2CEA649}" destId="{139AE145-D67D-463A-960A-6559359CC2A5}" srcOrd="2" destOrd="0" presId="urn:microsoft.com/office/officeart/2009/3/layout/StepUpProcess"/>
    <dgm:cxn modelId="{E2CEEC08-1C25-4377-844B-DE3A5137CE86}" type="presParOf" srcId="{50E4D503-4F9B-4DF8-A01F-50D2EE71C538}" destId="{0BE15579-4749-448B-B9CC-1765F12C6E0D}" srcOrd="5" destOrd="0" presId="urn:microsoft.com/office/officeart/2009/3/layout/StepUpProcess"/>
    <dgm:cxn modelId="{838538A6-AC81-4639-B2F3-3F1F3A12F738}" type="presParOf" srcId="{0BE15579-4749-448B-B9CC-1765F12C6E0D}" destId="{A70E258F-8AFF-4FA0-A976-A8A01131EEB6}" srcOrd="0" destOrd="0" presId="urn:microsoft.com/office/officeart/2009/3/layout/StepUpProcess"/>
    <dgm:cxn modelId="{01F72006-29CF-494A-926C-CA6FD3BF9629}" type="presParOf" srcId="{50E4D503-4F9B-4DF8-A01F-50D2EE71C538}" destId="{F330C911-FDB0-468C-9CD9-76175F96ED45}" srcOrd="6" destOrd="0" presId="urn:microsoft.com/office/officeart/2009/3/layout/StepUpProcess"/>
    <dgm:cxn modelId="{507F29BF-D1EA-4FC6-B171-5DD1C376F8CB}" type="presParOf" srcId="{F330C911-FDB0-468C-9CD9-76175F96ED45}" destId="{568CC957-1118-4E4D-B00A-902E37A9C601}" srcOrd="0" destOrd="0" presId="urn:microsoft.com/office/officeart/2009/3/layout/StepUpProcess"/>
    <dgm:cxn modelId="{3D201D5E-13FC-422D-977E-3F2BB6F56B72}" type="presParOf" srcId="{F330C911-FDB0-468C-9CD9-76175F96ED45}" destId="{8F467856-B434-41EB-B422-5AE447105A0D}"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5DCF6-FF0F-479C-A00D-40C7BBDC9EB3}">
      <dsp:nvSpPr>
        <dsp:cNvPr id="0" name=""/>
        <dsp:cNvSpPr/>
      </dsp:nvSpPr>
      <dsp:spPr>
        <a:xfrm rot="5400000">
          <a:off x="1128981" y="1047776"/>
          <a:ext cx="1630725" cy="196853"/>
        </a:xfrm>
        <a:prstGeom prst="rect">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AF935B-C411-4FEA-8914-6F59C62F7F58}">
      <dsp:nvSpPr>
        <dsp:cNvPr id="0" name=""/>
        <dsp:cNvSpPr/>
      </dsp:nvSpPr>
      <dsp:spPr>
        <a:xfrm>
          <a:off x="1158817" y="3967"/>
          <a:ext cx="2873689" cy="1312356"/>
        </a:xfrm>
        <a:prstGeom prst="roundRect">
          <a:avLst>
            <a:gd name="adj" fmla="val 10000"/>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IN" sz="1600" b="1" kern="1200" dirty="0"/>
            <a:t>a. DSC Enrolment</a:t>
          </a:r>
        </a:p>
        <a:p>
          <a:pPr marL="0" lvl="0" indent="0" algn="ctr" defTabSz="711200">
            <a:lnSpc>
              <a:spcPct val="90000"/>
            </a:lnSpc>
            <a:spcBef>
              <a:spcPct val="0"/>
            </a:spcBef>
            <a:spcAft>
              <a:spcPct val="35000"/>
            </a:spcAft>
            <a:buNone/>
          </a:pPr>
          <a:r>
            <a:rPr lang="en-IN" sz="1600" b="1" kern="1200" dirty="0"/>
            <a:t>(One time activity from DA Login)</a:t>
          </a:r>
        </a:p>
      </dsp:txBody>
      <dsp:txXfrm>
        <a:off x="1197255" y="42405"/>
        <a:ext cx="2796813" cy="1235480"/>
      </dsp:txXfrm>
    </dsp:sp>
    <dsp:sp modelId="{4B1A5ECF-9849-4850-B30B-76966AE316BA}">
      <dsp:nvSpPr>
        <dsp:cNvPr id="0" name=""/>
        <dsp:cNvSpPr/>
      </dsp:nvSpPr>
      <dsp:spPr>
        <a:xfrm rot="5400000">
          <a:off x="1128981" y="2688222"/>
          <a:ext cx="1630725" cy="196853"/>
        </a:xfrm>
        <a:prstGeom prst="rect">
          <a:avLst/>
        </a:prstGeom>
        <a:solidFill>
          <a:schemeClr val="accent3">
            <a:hueOff val="-747669"/>
            <a:satOff val="6256"/>
            <a:lumOff val="117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A442748-65A7-4A9C-8438-7AF0F08D95EA}">
      <dsp:nvSpPr>
        <dsp:cNvPr id="0" name=""/>
        <dsp:cNvSpPr/>
      </dsp:nvSpPr>
      <dsp:spPr>
        <a:xfrm>
          <a:off x="1085030" y="1644413"/>
          <a:ext cx="3021263" cy="1312356"/>
        </a:xfrm>
        <a:prstGeom prst="roundRect">
          <a:avLst>
            <a:gd name="adj" fmla="val 10000"/>
          </a:avLst>
        </a:prstGeom>
        <a:solidFill>
          <a:schemeClr val="accent3">
            <a:hueOff val="-598135"/>
            <a:satOff val="5005"/>
            <a:lumOff val="941"/>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IN" sz="1600" b="1" kern="1200" dirty="0"/>
            <a:t>b. Account Activation for e-Payment vide DSC</a:t>
          </a:r>
        </a:p>
        <a:p>
          <a:pPr marL="0" lvl="0" indent="0" algn="ctr" defTabSz="711200">
            <a:lnSpc>
              <a:spcPct val="90000"/>
            </a:lnSpc>
            <a:spcBef>
              <a:spcPct val="0"/>
            </a:spcBef>
            <a:spcAft>
              <a:spcPct val="35000"/>
            </a:spcAft>
            <a:buNone/>
          </a:pPr>
          <a:r>
            <a:rPr lang="en-IN" sz="1600" b="1" kern="1200" dirty="0"/>
            <a:t>(One time activity from Admin Login) </a:t>
          </a:r>
        </a:p>
      </dsp:txBody>
      <dsp:txXfrm>
        <a:off x="1123468" y="1682851"/>
        <a:ext cx="2944387" cy="1235480"/>
      </dsp:txXfrm>
    </dsp:sp>
    <dsp:sp modelId="{AE0307E2-8CCE-4147-8E5E-7D622B6B293B}">
      <dsp:nvSpPr>
        <dsp:cNvPr id="0" name=""/>
        <dsp:cNvSpPr/>
      </dsp:nvSpPr>
      <dsp:spPr>
        <a:xfrm>
          <a:off x="1949204" y="3508445"/>
          <a:ext cx="3316337" cy="196853"/>
        </a:xfrm>
        <a:prstGeom prst="rect">
          <a:avLst/>
        </a:prstGeom>
        <a:solidFill>
          <a:schemeClr val="accent3">
            <a:hueOff val="-1495338"/>
            <a:satOff val="12512"/>
            <a:lumOff val="235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8E01156-8320-4C15-94BD-F98E4A193F65}">
      <dsp:nvSpPr>
        <dsp:cNvPr id="0" name=""/>
        <dsp:cNvSpPr/>
      </dsp:nvSpPr>
      <dsp:spPr>
        <a:xfrm>
          <a:off x="1502031" y="3284858"/>
          <a:ext cx="2187261" cy="1312356"/>
        </a:xfrm>
        <a:prstGeom prst="roundRect">
          <a:avLst>
            <a:gd name="adj" fmla="val 10000"/>
          </a:avLst>
        </a:prstGeom>
        <a:solidFill>
          <a:schemeClr val="accent3">
            <a:hueOff val="-1196271"/>
            <a:satOff val="10010"/>
            <a:lumOff val="1882"/>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IN" sz="1600" b="1" kern="1200" dirty="0"/>
            <a:t>c. Signatory Configuration – One time activity for each PFMS Agency  (Admin  Login)</a:t>
          </a:r>
        </a:p>
      </dsp:txBody>
      <dsp:txXfrm>
        <a:off x="1540469" y="3323296"/>
        <a:ext cx="2110385" cy="1235480"/>
      </dsp:txXfrm>
    </dsp:sp>
    <dsp:sp modelId="{9C54C7F6-7602-447D-A376-69D72ACD4732}">
      <dsp:nvSpPr>
        <dsp:cNvPr id="0" name=""/>
        <dsp:cNvSpPr/>
      </dsp:nvSpPr>
      <dsp:spPr>
        <a:xfrm rot="16159886">
          <a:off x="4445469" y="2688222"/>
          <a:ext cx="1630836" cy="196853"/>
        </a:xfrm>
        <a:prstGeom prst="rect">
          <a:avLst/>
        </a:prstGeom>
        <a:solidFill>
          <a:schemeClr val="accent3">
            <a:hueOff val="-2243008"/>
            <a:satOff val="18769"/>
            <a:lumOff val="353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81D552-A51C-44BE-95E7-CCFF419E0233}">
      <dsp:nvSpPr>
        <dsp:cNvPr id="0" name=""/>
        <dsp:cNvSpPr/>
      </dsp:nvSpPr>
      <dsp:spPr>
        <a:xfrm>
          <a:off x="4828089" y="3284858"/>
          <a:ext cx="2187261" cy="1312356"/>
        </a:xfrm>
        <a:prstGeom prst="roundRect">
          <a:avLst>
            <a:gd name="adj" fmla="val 10000"/>
          </a:avLst>
        </a:prstGeom>
        <a:solidFill>
          <a:schemeClr val="accent3">
            <a:hueOff val="-1794406"/>
            <a:satOff val="15015"/>
            <a:lumOff val="2824"/>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IN" sz="1600" b="1" kern="1200" dirty="0"/>
            <a:t>d.  Sign Enrolment File – One time activity for each PFMS Agency (DA Login)</a:t>
          </a:r>
        </a:p>
      </dsp:txBody>
      <dsp:txXfrm>
        <a:off x="4866527" y="3323296"/>
        <a:ext cx="2110385" cy="1235480"/>
      </dsp:txXfrm>
    </dsp:sp>
    <dsp:sp modelId="{882B04BD-FB5A-441D-9933-503255F71911}">
      <dsp:nvSpPr>
        <dsp:cNvPr id="0" name=""/>
        <dsp:cNvSpPr/>
      </dsp:nvSpPr>
      <dsp:spPr>
        <a:xfrm rot="16229708">
          <a:off x="4443513" y="1048225"/>
          <a:ext cx="1639609" cy="196853"/>
        </a:xfrm>
        <a:prstGeom prst="rect">
          <a:avLst/>
        </a:prstGeom>
        <a:solidFill>
          <a:schemeClr val="accent3">
            <a:hueOff val="-2990677"/>
            <a:satOff val="25025"/>
            <a:lumOff val="470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BCF61F1-FC86-412B-9273-6602CD288E8C}">
      <dsp:nvSpPr>
        <dsp:cNvPr id="0" name=""/>
        <dsp:cNvSpPr/>
      </dsp:nvSpPr>
      <dsp:spPr>
        <a:xfrm>
          <a:off x="4809060" y="1644413"/>
          <a:ext cx="2187261" cy="1312356"/>
        </a:xfrm>
        <a:prstGeom prst="roundRect">
          <a:avLst>
            <a:gd name="adj" fmla="val 10000"/>
          </a:avLst>
        </a:prstGeom>
        <a:solidFill>
          <a:schemeClr val="accent3">
            <a:hueOff val="-2392541"/>
            <a:satOff val="20020"/>
            <a:lumOff val="3765"/>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IN" sz="1600" b="1" kern="1200" dirty="0"/>
            <a:t>e. Opening Balance to be added – One time activity (DO Login)</a:t>
          </a:r>
        </a:p>
      </dsp:txBody>
      <dsp:txXfrm>
        <a:off x="4847498" y="1682851"/>
        <a:ext cx="2110385" cy="1235480"/>
      </dsp:txXfrm>
    </dsp:sp>
    <dsp:sp modelId="{13A5A851-6817-4287-B958-4B36B37B54D5}">
      <dsp:nvSpPr>
        <dsp:cNvPr id="0" name=""/>
        <dsp:cNvSpPr/>
      </dsp:nvSpPr>
      <dsp:spPr>
        <a:xfrm>
          <a:off x="4828089" y="4"/>
          <a:ext cx="2187261" cy="1312356"/>
        </a:xfrm>
        <a:prstGeom prst="roundRect">
          <a:avLst>
            <a:gd name="adj" fmla="val 10000"/>
          </a:avLst>
        </a:prstGeom>
        <a:solidFill>
          <a:schemeClr val="accent3">
            <a:hueOff val="-2990677"/>
            <a:satOff val="25025"/>
            <a:lumOff val="470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IN" sz="1600" b="1" kern="1200" dirty="0"/>
            <a:t>f. Opening Balance to be Approved – One time activity (DA Login)</a:t>
          </a:r>
        </a:p>
      </dsp:txBody>
      <dsp:txXfrm>
        <a:off x="4866527" y="38442"/>
        <a:ext cx="2110385" cy="12354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C094BD-35B4-494E-9BC8-0283355FB5A1}">
      <dsp:nvSpPr>
        <dsp:cNvPr id="0" name=""/>
        <dsp:cNvSpPr/>
      </dsp:nvSpPr>
      <dsp:spPr>
        <a:xfrm rot="5400000">
          <a:off x="374767" y="1864413"/>
          <a:ext cx="1128710" cy="1878148"/>
        </a:xfrm>
        <a:prstGeom prst="corner">
          <a:avLst>
            <a:gd name="adj1" fmla="val 16120"/>
            <a:gd name="adj2" fmla="val 16110"/>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272330-6EC4-4069-8441-2DC280810467}">
      <dsp:nvSpPr>
        <dsp:cNvPr id="0" name=""/>
        <dsp:cNvSpPr/>
      </dsp:nvSpPr>
      <dsp:spPr>
        <a:xfrm>
          <a:off x="186357" y="2425574"/>
          <a:ext cx="1695602" cy="1486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IN" sz="1600" b="1" kern="1200" dirty="0"/>
            <a:t>a. Creating Second DA User - One time activity from Admin Login  </a:t>
          </a:r>
        </a:p>
      </dsp:txBody>
      <dsp:txXfrm>
        <a:off x="186357" y="2425574"/>
        <a:ext cx="1695602" cy="1486295"/>
      </dsp:txXfrm>
    </dsp:sp>
    <dsp:sp modelId="{B5C7142C-E4BA-4C45-86A6-66ACA1329808}">
      <dsp:nvSpPr>
        <dsp:cNvPr id="0" name=""/>
        <dsp:cNvSpPr/>
      </dsp:nvSpPr>
      <dsp:spPr>
        <a:xfrm>
          <a:off x="1562035" y="1726141"/>
          <a:ext cx="319925" cy="319925"/>
        </a:xfrm>
        <a:prstGeom prst="triangle">
          <a:avLst>
            <a:gd name="adj" fmla="val 100000"/>
          </a:avLst>
        </a:prstGeom>
        <a:solidFill>
          <a:schemeClr val="accent3">
            <a:hueOff val="-498446"/>
            <a:satOff val="4171"/>
            <a:lumOff val="784"/>
            <a:alphaOff val="0"/>
          </a:schemeClr>
        </a:solidFill>
        <a:ln w="10795" cap="flat" cmpd="sng" algn="ctr">
          <a:solidFill>
            <a:schemeClr val="accent3">
              <a:hueOff val="-498446"/>
              <a:satOff val="4171"/>
              <a:lumOff val="78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738E78-413E-418E-B204-7751A0D88FCD}">
      <dsp:nvSpPr>
        <dsp:cNvPr id="0" name=""/>
        <dsp:cNvSpPr/>
      </dsp:nvSpPr>
      <dsp:spPr>
        <a:xfrm rot="5400000">
          <a:off x="2450516" y="1350766"/>
          <a:ext cx="1128710" cy="1878148"/>
        </a:xfrm>
        <a:prstGeom prst="corner">
          <a:avLst>
            <a:gd name="adj1" fmla="val 16120"/>
            <a:gd name="adj2" fmla="val 16110"/>
          </a:avLst>
        </a:prstGeom>
        <a:solidFill>
          <a:schemeClr val="accent3">
            <a:hueOff val="-996892"/>
            <a:satOff val="8342"/>
            <a:lumOff val="1569"/>
            <a:alphaOff val="0"/>
          </a:schemeClr>
        </a:solidFill>
        <a:ln w="10795" cap="flat" cmpd="sng" algn="ctr">
          <a:solidFill>
            <a:schemeClr val="accent3">
              <a:hueOff val="-996892"/>
              <a:satOff val="8342"/>
              <a:lumOff val="156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58336A-DA6B-472B-9A82-DD665147700D}">
      <dsp:nvSpPr>
        <dsp:cNvPr id="0" name=""/>
        <dsp:cNvSpPr/>
      </dsp:nvSpPr>
      <dsp:spPr>
        <a:xfrm>
          <a:off x="2262106" y="1911928"/>
          <a:ext cx="1695602" cy="1486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IN" sz="1600" b="1" kern="1200" dirty="0"/>
            <a:t>b. Signatory Updation – One time activity from Admin Login</a:t>
          </a:r>
        </a:p>
      </dsp:txBody>
      <dsp:txXfrm>
        <a:off x="2262106" y="1911928"/>
        <a:ext cx="1695602" cy="1486295"/>
      </dsp:txXfrm>
    </dsp:sp>
    <dsp:sp modelId="{E4B2142A-819C-4CEA-8D64-8C9148C97E68}">
      <dsp:nvSpPr>
        <dsp:cNvPr id="0" name=""/>
        <dsp:cNvSpPr/>
      </dsp:nvSpPr>
      <dsp:spPr>
        <a:xfrm>
          <a:off x="3637784" y="1212495"/>
          <a:ext cx="319925" cy="319925"/>
        </a:xfrm>
        <a:prstGeom prst="triangle">
          <a:avLst>
            <a:gd name="adj" fmla="val 100000"/>
          </a:avLst>
        </a:prstGeom>
        <a:solidFill>
          <a:schemeClr val="accent3">
            <a:hueOff val="-1495338"/>
            <a:satOff val="12512"/>
            <a:lumOff val="2353"/>
            <a:alphaOff val="0"/>
          </a:schemeClr>
        </a:solidFill>
        <a:ln w="10795" cap="flat" cmpd="sng" algn="ctr">
          <a:solidFill>
            <a:schemeClr val="accent3">
              <a:hueOff val="-1495338"/>
              <a:satOff val="12512"/>
              <a:lumOff val="235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396442-E443-4CA9-B706-13A8A01F7E43}">
      <dsp:nvSpPr>
        <dsp:cNvPr id="0" name=""/>
        <dsp:cNvSpPr/>
      </dsp:nvSpPr>
      <dsp:spPr>
        <a:xfrm rot="5400000">
          <a:off x="4526265" y="837120"/>
          <a:ext cx="1128710" cy="1878148"/>
        </a:xfrm>
        <a:prstGeom prst="corner">
          <a:avLst>
            <a:gd name="adj1" fmla="val 16120"/>
            <a:gd name="adj2" fmla="val 16110"/>
          </a:avLst>
        </a:prstGeom>
        <a:solidFill>
          <a:schemeClr val="accent3">
            <a:hueOff val="-1993785"/>
            <a:satOff val="16683"/>
            <a:lumOff val="3137"/>
            <a:alphaOff val="0"/>
          </a:schemeClr>
        </a:solidFill>
        <a:ln w="10795" cap="flat" cmpd="sng" algn="ctr">
          <a:solidFill>
            <a:schemeClr val="accent3">
              <a:hueOff val="-1993785"/>
              <a:satOff val="16683"/>
              <a:lumOff val="313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8879B7-4BCF-4162-88DD-DA27BE5BCEBE}">
      <dsp:nvSpPr>
        <dsp:cNvPr id="0" name=""/>
        <dsp:cNvSpPr/>
      </dsp:nvSpPr>
      <dsp:spPr>
        <a:xfrm>
          <a:off x="4337855" y="1398282"/>
          <a:ext cx="1695602" cy="1486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IN" sz="1600" b="1" kern="1200" dirty="0"/>
            <a:t>c. DSC Enrolment</a:t>
          </a:r>
        </a:p>
        <a:p>
          <a:pPr marL="0" lvl="0" indent="0" algn="l" defTabSz="711200">
            <a:lnSpc>
              <a:spcPct val="90000"/>
            </a:lnSpc>
            <a:spcBef>
              <a:spcPct val="0"/>
            </a:spcBef>
            <a:spcAft>
              <a:spcPct val="35000"/>
            </a:spcAft>
            <a:buNone/>
          </a:pPr>
          <a:r>
            <a:rPr lang="en-IN" sz="1600" b="1" kern="1200" dirty="0"/>
            <a:t>- One time activity from Second DA Login</a:t>
          </a:r>
        </a:p>
      </dsp:txBody>
      <dsp:txXfrm>
        <a:off x="4337855" y="1398282"/>
        <a:ext cx="1695602" cy="1486295"/>
      </dsp:txXfrm>
    </dsp:sp>
    <dsp:sp modelId="{139AE145-D67D-463A-960A-6559359CC2A5}">
      <dsp:nvSpPr>
        <dsp:cNvPr id="0" name=""/>
        <dsp:cNvSpPr/>
      </dsp:nvSpPr>
      <dsp:spPr>
        <a:xfrm>
          <a:off x="5713533" y="698849"/>
          <a:ext cx="319925" cy="319925"/>
        </a:xfrm>
        <a:prstGeom prst="triangle">
          <a:avLst>
            <a:gd name="adj" fmla="val 100000"/>
          </a:avLst>
        </a:prstGeom>
        <a:solidFill>
          <a:schemeClr val="accent3">
            <a:hueOff val="-2492230"/>
            <a:satOff val="20854"/>
            <a:lumOff val="3922"/>
            <a:alphaOff val="0"/>
          </a:schemeClr>
        </a:solidFill>
        <a:ln w="10795" cap="flat" cmpd="sng" algn="ctr">
          <a:solidFill>
            <a:schemeClr val="accent3">
              <a:hueOff val="-2492230"/>
              <a:satOff val="20854"/>
              <a:lumOff val="392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8CC957-1118-4E4D-B00A-902E37A9C601}">
      <dsp:nvSpPr>
        <dsp:cNvPr id="0" name=""/>
        <dsp:cNvSpPr/>
      </dsp:nvSpPr>
      <dsp:spPr>
        <a:xfrm rot="5400000">
          <a:off x="6602014" y="323474"/>
          <a:ext cx="1128710" cy="1878148"/>
        </a:xfrm>
        <a:prstGeom prst="corner">
          <a:avLst>
            <a:gd name="adj1" fmla="val 16120"/>
            <a:gd name="adj2" fmla="val 16110"/>
          </a:avLst>
        </a:prstGeom>
        <a:solidFill>
          <a:schemeClr val="accent3">
            <a:hueOff val="-2990677"/>
            <a:satOff val="25025"/>
            <a:lumOff val="4706"/>
            <a:alphaOff val="0"/>
          </a:schemeClr>
        </a:solidFill>
        <a:ln w="10795" cap="flat" cmpd="sng" algn="ctr">
          <a:solidFill>
            <a:schemeClr val="accent3">
              <a:hueOff val="-2990677"/>
              <a:satOff val="25025"/>
              <a:lumOff val="470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467856-B434-41EB-B422-5AE447105A0D}">
      <dsp:nvSpPr>
        <dsp:cNvPr id="0" name=""/>
        <dsp:cNvSpPr/>
      </dsp:nvSpPr>
      <dsp:spPr>
        <a:xfrm>
          <a:off x="6413605" y="884636"/>
          <a:ext cx="1695602" cy="1486295"/>
        </a:xfrm>
        <a:prstGeom prst="rect">
          <a:avLst/>
        </a:prstGeom>
        <a:solidFill>
          <a:schemeClr val="accent1">
            <a:lumMod val="40000"/>
            <a:lumOff val="6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IN" sz="1600" b="1" kern="1200" dirty="0"/>
            <a:t>d. Approval process for e-Payment with Two level DSCs</a:t>
          </a:r>
        </a:p>
      </dsp:txBody>
      <dsp:txXfrm>
        <a:off x="6413605" y="884636"/>
        <a:ext cx="1695602" cy="1486295"/>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IN"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7592967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69847" y="1298448"/>
            <a:ext cx="10216461" cy="3255264"/>
          </a:xfrm>
        </p:spPr>
        <p:txBody>
          <a:bodyPr anchor="b">
            <a:normAutofit/>
          </a:bodyPr>
          <a:lstStyle>
            <a:lvl1pPr algn="l">
              <a:defRPr sz="5900" spc="-100" baseline="0">
                <a:solidFill>
                  <a:srgbClr val="000546"/>
                </a:solidFill>
              </a:defRPr>
            </a:lvl1pPr>
          </a:lstStyle>
          <a:p>
            <a:r>
              <a:rPr lang="en-US" dirty="0"/>
              <a:t>Click to edit Master title style</a:t>
            </a:r>
          </a:p>
        </p:txBody>
      </p:sp>
      <p:sp>
        <p:nvSpPr>
          <p:cNvPr id="3" name="Subtitle 2"/>
          <p:cNvSpPr>
            <a:spLocks noGrp="1"/>
          </p:cNvSpPr>
          <p:nvPr>
            <p:ph type="subTitle" idx="1"/>
          </p:nvPr>
        </p:nvSpPr>
        <p:spPr>
          <a:xfrm>
            <a:off x="1100014" y="4670246"/>
            <a:ext cx="10186293" cy="914400"/>
          </a:xfrm>
        </p:spPr>
        <p:txBody>
          <a:bodyPr anchor="t">
            <a:normAutofit/>
          </a:bodyPr>
          <a:lstStyle>
            <a:lvl1pPr marL="0" indent="0" algn="l">
              <a:buNone/>
              <a:defRPr sz="2200" cap="none" spc="0" baseline="0">
                <a:solidFill>
                  <a:srgbClr val="CC4B14"/>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11-03-2020</a:t>
            </a:fld>
            <a:endParaRPr lang="en-IN" dirty="0">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en-IN"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9" name="Picture 8">
            <a:extLst>
              <a:ext uri="{FF2B5EF4-FFF2-40B4-BE49-F238E27FC236}">
                <a16:creationId xmlns:a16="http://schemas.microsoft.com/office/drawing/2014/main" id="{A8E212AD-7BDF-4F5A-97B5-D6C23DC2D9D0}"/>
              </a:ext>
            </a:extLst>
          </p:cNvPr>
          <p:cNvPicPr>
            <a:picLocks noChangeAspect="1"/>
          </p:cNvPicPr>
          <p:nvPr userDrawn="1"/>
        </p:nvPicPr>
        <p:blipFill>
          <a:blip r:embed="rId2"/>
          <a:stretch>
            <a:fillRect/>
          </a:stretch>
        </p:blipFill>
        <p:spPr>
          <a:xfrm>
            <a:off x="26938" y="6707875"/>
            <a:ext cx="12192000" cy="172586"/>
          </a:xfrm>
          <a:prstGeom prst="rect">
            <a:avLst/>
          </a:prstGeom>
        </p:spPr>
      </p:pic>
    </p:spTree>
    <p:extLst>
      <p:ext uri="{BB962C8B-B14F-4D97-AF65-F5344CB8AC3E}">
        <p14:creationId xmlns:p14="http://schemas.microsoft.com/office/powerpoint/2010/main" val="762186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11-03-2020</a:t>
            </a:fld>
            <a:endParaRPr lang="en-IN" dirty="0">
              <a:solidFill>
                <a:srgbClr val="000000">
                  <a:lumMod val="50000"/>
                  <a:lumOff val="50000"/>
                </a:srgbClr>
              </a:solidFill>
            </a:endParaRPr>
          </a:p>
        </p:txBody>
      </p:sp>
      <p:sp>
        <p:nvSpPr>
          <p:cNvPr id="8" name="Footer Placeholder 7"/>
          <p:cNvSpPr>
            <a:spLocks noGrp="1"/>
          </p:cNvSpPr>
          <p:nvPr>
            <p:ph type="ftr" sz="quarter" idx="11"/>
          </p:nvPr>
        </p:nvSpPr>
        <p:spPr/>
        <p:txBody>
          <a:bodyPr/>
          <a:lstStyle/>
          <a:p>
            <a:endParaRPr lang="en-IN" dirty="0">
              <a:solidFill>
                <a:srgbClr val="000000">
                  <a:lumMod val="50000"/>
                  <a:lumOff val="50000"/>
                </a:srgbClr>
              </a:solidFill>
            </a:endParaRPr>
          </a:p>
        </p:txBody>
      </p:sp>
      <p:sp>
        <p:nvSpPr>
          <p:cNvPr id="9" name="Slide Number Placeholder 8"/>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10" name="Picture 9">
            <a:extLst>
              <a:ext uri="{FF2B5EF4-FFF2-40B4-BE49-F238E27FC236}">
                <a16:creationId xmlns:a16="http://schemas.microsoft.com/office/drawing/2014/main" id="{A5A70CCE-300C-43FA-9B52-15F45FEEAB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2912854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11-03-2020</a:t>
            </a:fld>
            <a:endParaRPr lang="en-IN" dirty="0">
              <a:solidFill>
                <a:srgbClr val="000000">
                  <a:lumMod val="50000"/>
                  <a:lumOff val="50000"/>
                </a:srgbClr>
              </a:solidFill>
            </a:endParaRPr>
          </a:p>
        </p:txBody>
      </p:sp>
      <p:sp>
        <p:nvSpPr>
          <p:cNvPr id="8" name="Footer Placeholder 7"/>
          <p:cNvSpPr>
            <a:spLocks noGrp="1"/>
          </p:cNvSpPr>
          <p:nvPr>
            <p:ph type="ftr" sz="quarter" idx="11"/>
          </p:nvPr>
        </p:nvSpPr>
        <p:spPr/>
        <p:txBody>
          <a:bodyPr/>
          <a:lstStyle/>
          <a:p>
            <a:endParaRPr lang="en-IN" dirty="0">
              <a:solidFill>
                <a:srgbClr val="000000">
                  <a:lumMod val="50000"/>
                  <a:lumOff val="50000"/>
                </a:srgbClr>
              </a:solidFill>
            </a:endParaRPr>
          </a:p>
        </p:txBody>
      </p:sp>
      <p:sp>
        <p:nvSpPr>
          <p:cNvPr id="9" name="Slide Number Placeholder 8"/>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10" name="Picture 9">
            <a:extLst>
              <a:ext uri="{FF2B5EF4-FFF2-40B4-BE49-F238E27FC236}">
                <a16:creationId xmlns:a16="http://schemas.microsoft.com/office/drawing/2014/main" id="{112C72B3-A82A-427D-8259-76A6E9BF1A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432990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69847" y="1298448"/>
            <a:ext cx="10216461" cy="3255264"/>
          </a:xfrm>
        </p:spPr>
        <p:txBody>
          <a:bodyPr anchor="b">
            <a:normAutofit/>
          </a:bodyPr>
          <a:lstStyle>
            <a:lvl1pPr algn="l">
              <a:defRPr sz="5900" spc="-100" baseline="0">
                <a:solidFill>
                  <a:srgbClr val="000546"/>
                </a:solidFill>
              </a:defRPr>
            </a:lvl1pPr>
          </a:lstStyle>
          <a:p>
            <a:r>
              <a:rPr lang="en-US" dirty="0"/>
              <a:t>Click to edit Master title style</a:t>
            </a:r>
          </a:p>
        </p:txBody>
      </p:sp>
      <p:sp>
        <p:nvSpPr>
          <p:cNvPr id="3" name="Subtitle 2"/>
          <p:cNvSpPr>
            <a:spLocks noGrp="1"/>
          </p:cNvSpPr>
          <p:nvPr>
            <p:ph type="subTitle" idx="1"/>
          </p:nvPr>
        </p:nvSpPr>
        <p:spPr>
          <a:xfrm>
            <a:off x="1100014" y="4670246"/>
            <a:ext cx="10186293" cy="914400"/>
          </a:xfrm>
        </p:spPr>
        <p:txBody>
          <a:bodyPr anchor="t">
            <a:normAutofit/>
          </a:bodyPr>
          <a:lstStyle>
            <a:lvl1pPr marL="0" indent="0" algn="l">
              <a:buNone/>
              <a:defRPr sz="2200" cap="none" spc="0" baseline="0">
                <a:solidFill>
                  <a:srgbClr val="CC4B14"/>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11-03-2020</a:t>
            </a:fld>
            <a:endParaRPr lang="en-IN" dirty="0">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en-IN"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9" name="Picture 8">
            <a:extLst>
              <a:ext uri="{FF2B5EF4-FFF2-40B4-BE49-F238E27FC236}">
                <a16:creationId xmlns:a16="http://schemas.microsoft.com/office/drawing/2014/main" id="{A8E212AD-7BDF-4F5A-97B5-D6C23DC2D9D0}"/>
              </a:ext>
            </a:extLst>
          </p:cNvPr>
          <p:cNvPicPr>
            <a:picLocks noChangeAspect="1"/>
          </p:cNvPicPr>
          <p:nvPr userDrawn="1"/>
        </p:nvPicPr>
        <p:blipFill>
          <a:blip r:embed="rId2"/>
          <a:stretch>
            <a:fillRect/>
          </a:stretch>
        </p:blipFill>
        <p:spPr>
          <a:xfrm>
            <a:off x="26938" y="6707875"/>
            <a:ext cx="12192000" cy="172586"/>
          </a:xfrm>
          <a:prstGeom prst="rect">
            <a:avLst/>
          </a:prstGeom>
        </p:spPr>
      </p:pic>
    </p:spTree>
    <p:extLst>
      <p:ext uri="{BB962C8B-B14F-4D97-AF65-F5344CB8AC3E}">
        <p14:creationId xmlns:p14="http://schemas.microsoft.com/office/powerpoint/2010/main" val="2774270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rgbClr val="000F46"/>
                </a:solidFill>
              </a:defRPr>
            </a:lvl1pPr>
            <a:lvl2pPr>
              <a:defRPr>
                <a:solidFill>
                  <a:srgbClr val="000F46"/>
                </a:solidFill>
              </a:defRPr>
            </a:lvl2pPr>
            <a:lvl3pPr>
              <a:defRPr>
                <a:solidFill>
                  <a:srgbClr val="000F46"/>
                </a:solidFill>
              </a:defRPr>
            </a:lvl3pPr>
            <a:lvl4pPr>
              <a:defRPr>
                <a:solidFill>
                  <a:srgbClr val="000F46"/>
                </a:solidFill>
              </a:defRPr>
            </a:lvl4pPr>
            <a:lvl5pPr>
              <a:defRPr>
                <a:solidFill>
                  <a:srgbClr val="000F4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11-03-2020</a:t>
            </a:fld>
            <a:endParaRPr lang="en-IN" dirty="0">
              <a:solidFill>
                <a:srgbClr val="000000">
                  <a:lumMod val="50000"/>
                  <a:lumOff val="50000"/>
                </a:srgbClr>
              </a:solidFill>
            </a:endParaRPr>
          </a:p>
        </p:txBody>
      </p:sp>
      <p:sp>
        <p:nvSpPr>
          <p:cNvPr id="5" name="Footer Placeholder 4"/>
          <p:cNvSpPr>
            <a:spLocks noGrp="1"/>
          </p:cNvSpPr>
          <p:nvPr>
            <p:ph type="ftr" sz="quarter" idx="11"/>
          </p:nvPr>
        </p:nvSpPr>
        <p:spPr>
          <a:xfrm>
            <a:off x="3869268" y="6356350"/>
            <a:ext cx="5911517" cy="365125"/>
          </a:xfrm>
        </p:spPr>
        <p:txBody>
          <a:bodyPr/>
          <a:lstStyle/>
          <a:p>
            <a:endParaRPr lang="en-IN"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7" name="Picture 6">
            <a:extLst>
              <a:ext uri="{FF2B5EF4-FFF2-40B4-BE49-F238E27FC236}">
                <a16:creationId xmlns:a16="http://schemas.microsoft.com/office/drawing/2014/main" id="{1EEB5D1E-B592-4073-B1FA-63D911255B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673887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rgbClr val="000F46"/>
                </a:solidFill>
              </a:defRPr>
            </a:lvl1pPr>
          </a:lstStyle>
          <a:p>
            <a:r>
              <a:rPr lang="en-US" dirty="0"/>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11-03-2020</a:t>
            </a:fld>
            <a:endParaRPr lang="en-IN" dirty="0">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en-IN"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8" name="Picture 7">
            <a:extLst>
              <a:ext uri="{FF2B5EF4-FFF2-40B4-BE49-F238E27FC236}">
                <a16:creationId xmlns:a16="http://schemas.microsoft.com/office/drawing/2014/main" id="{FF9EA425-4206-4864-A99F-860504ED8DD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2277618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11-03-2020</a:t>
            </a:fld>
            <a:endParaRPr lang="en-IN" dirty="0">
              <a:solidFill>
                <a:srgbClr val="000000">
                  <a:lumMod val="50000"/>
                  <a:lumOff val="50000"/>
                </a:srgbClr>
              </a:solidFill>
            </a:endParaRPr>
          </a:p>
        </p:txBody>
      </p:sp>
      <p:sp>
        <p:nvSpPr>
          <p:cNvPr id="9" name="Footer Placeholder 8"/>
          <p:cNvSpPr>
            <a:spLocks noGrp="1"/>
          </p:cNvSpPr>
          <p:nvPr>
            <p:ph type="ftr" sz="quarter" idx="11"/>
          </p:nvPr>
        </p:nvSpPr>
        <p:spPr/>
        <p:txBody>
          <a:bodyPr/>
          <a:lstStyle/>
          <a:p>
            <a:endParaRPr lang="en-IN" dirty="0">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11" name="Picture 10">
            <a:extLst>
              <a:ext uri="{FF2B5EF4-FFF2-40B4-BE49-F238E27FC236}">
                <a16:creationId xmlns:a16="http://schemas.microsoft.com/office/drawing/2014/main" id="{37F2223E-3C34-418B-A110-3485A94353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2020054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11-03-2020</a:t>
            </a:fld>
            <a:endParaRPr lang="en-IN" dirty="0">
              <a:solidFill>
                <a:srgbClr val="000000">
                  <a:lumMod val="50000"/>
                  <a:lumOff val="50000"/>
                </a:srgbClr>
              </a:solidFill>
            </a:endParaRPr>
          </a:p>
        </p:txBody>
      </p:sp>
      <p:sp>
        <p:nvSpPr>
          <p:cNvPr id="11" name="Footer Placeholder 10"/>
          <p:cNvSpPr>
            <a:spLocks noGrp="1"/>
          </p:cNvSpPr>
          <p:nvPr>
            <p:ph type="ftr" sz="quarter" idx="11"/>
          </p:nvPr>
        </p:nvSpPr>
        <p:spPr/>
        <p:txBody>
          <a:bodyPr/>
          <a:lstStyle/>
          <a:p>
            <a:endParaRPr lang="en-IN" dirty="0">
              <a:solidFill>
                <a:srgbClr val="000000">
                  <a:lumMod val="50000"/>
                  <a:lumOff val="50000"/>
                </a:srgbClr>
              </a:solidFill>
            </a:endParaRPr>
          </a:p>
        </p:txBody>
      </p:sp>
      <p:sp>
        <p:nvSpPr>
          <p:cNvPr id="12" name="Slide Number Placeholder 11"/>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13" name="Picture 12">
            <a:extLst>
              <a:ext uri="{FF2B5EF4-FFF2-40B4-BE49-F238E27FC236}">
                <a16:creationId xmlns:a16="http://schemas.microsoft.com/office/drawing/2014/main" id="{BF0A4563-71F1-4BBE-BEBD-39ED938053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24915050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11-03-2020</a:t>
            </a:fld>
            <a:endParaRPr lang="en-IN" dirty="0">
              <a:solidFill>
                <a:srgbClr val="000000">
                  <a:lumMod val="50000"/>
                  <a:lumOff val="50000"/>
                </a:srgbClr>
              </a:solidFill>
            </a:endParaRPr>
          </a:p>
        </p:txBody>
      </p:sp>
      <p:sp>
        <p:nvSpPr>
          <p:cNvPr id="7" name="Footer Placeholder 6"/>
          <p:cNvSpPr>
            <a:spLocks noGrp="1"/>
          </p:cNvSpPr>
          <p:nvPr>
            <p:ph type="ftr" sz="quarter" idx="11"/>
          </p:nvPr>
        </p:nvSpPr>
        <p:spPr/>
        <p:txBody>
          <a:bodyPr/>
          <a:lstStyle/>
          <a:p>
            <a:endParaRPr lang="en-IN" dirty="0">
              <a:solidFill>
                <a:srgbClr val="000000">
                  <a:lumMod val="50000"/>
                  <a:lumOff val="50000"/>
                </a:srgbClr>
              </a:solidFill>
            </a:endParaRPr>
          </a:p>
        </p:txBody>
      </p:sp>
      <p:sp>
        <p:nvSpPr>
          <p:cNvPr id="8" name="Slide Number Placeholder 7"/>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9" name="Picture 8">
            <a:extLst>
              <a:ext uri="{FF2B5EF4-FFF2-40B4-BE49-F238E27FC236}">
                <a16:creationId xmlns:a16="http://schemas.microsoft.com/office/drawing/2014/main" id="{65BA24BE-C740-4D25-A3E5-75BB476288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9360302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11-03-2020</a:t>
            </a:fld>
            <a:endParaRPr lang="en-IN" dirty="0">
              <a:solidFill>
                <a:srgbClr val="000000">
                  <a:lumMod val="50000"/>
                  <a:lumOff val="50000"/>
                </a:srgbClr>
              </a:solidFill>
            </a:endParaRPr>
          </a:p>
        </p:txBody>
      </p:sp>
      <p:sp>
        <p:nvSpPr>
          <p:cNvPr id="6" name="Footer Placeholder 5"/>
          <p:cNvSpPr>
            <a:spLocks noGrp="1"/>
          </p:cNvSpPr>
          <p:nvPr>
            <p:ph type="ftr" sz="quarter" idx="11"/>
          </p:nvPr>
        </p:nvSpPr>
        <p:spPr/>
        <p:txBody>
          <a:bodyPr/>
          <a:lstStyle/>
          <a:p>
            <a:endParaRPr lang="en-IN" dirty="0">
              <a:solidFill>
                <a:srgbClr val="000000">
                  <a:lumMod val="50000"/>
                  <a:lumOff val="50000"/>
                </a:srgbClr>
              </a:solidFill>
            </a:endParaRPr>
          </a:p>
        </p:txBody>
      </p:sp>
      <p:sp>
        <p:nvSpPr>
          <p:cNvPr id="7" name="Slide Number Placeholder 6"/>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8" name="Picture 7">
            <a:extLst>
              <a:ext uri="{FF2B5EF4-FFF2-40B4-BE49-F238E27FC236}">
                <a16:creationId xmlns:a16="http://schemas.microsoft.com/office/drawing/2014/main" id="{35EBF547-C395-46D3-9E30-33E513BA5F24}"/>
              </a:ext>
            </a:extLst>
          </p:cNvPr>
          <p:cNvPicPr>
            <a:picLocks noChangeAspect="1"/>
          </p:cNvPicPr>
          <p:nvPr userDrawn="1"/>
        </p:nvPicPr>
        <p:blipFill>
          <a:blip r:embed="rId2"/>
          <a:stretch>
            <a:fillRect/>
          </a:stretch>
        </p:blipFill>
        <p:spPr>
          <a:xfrm>
            <a:off x="26938" y="6707875"/>
            <a:ext cx="12192000" cy="172586"/>
          </a:xfrm>
          <a:prstGeom prst="rect">
            <a:avLst/>
          </a:prstGeom>
        </p:spPr>
      </p:pic>
      <p:sp>
        <p:nvSpPr>
          <p:cNvPr id="9" name="Rectangle 8">
            <a:extLst>
              <a:ext uri="{FF2B5EF4-FFF2-40B4-BE49-F238E27FC236}">
                <a16:creationId xmlns:a16="http://schemas.microsoft.com/office/drawing/2014/main" id="{0E1907B8-2621-4BF9-988D-C28476625AB5}"/>
              </a:ext>
            </a:extLst>
          </p:cNvPr>
          <p:cNvSpPr/>
          <p:nvPr userDrawn="1"/>
        </p:nvSpPr>
        <p:spPr>
          <a:xfrm>
            <a:off x="11815864" y="758952"/>
            <a:ext cx="384048" cy="5330952"/>
          </a:xfrm>
          <a:prstGeom prst="rect">
            <a:avLst/>
          </a:prstGeom>
          <a:solidFill>
            <a:srgbClr val="000F4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8DE1C66B-6AF1-4A59-BD48-A10DCCAF6482}"/>
              </a:ext>
            </a:extLst>
          </p:cNvPr>
          <p:cNvSpPr/>
          <p:nvPr userDrawn="1"/>
        </p:nvSpPr>
        <p:spPr>
          <a:xfrm>
            <a:off x="1" y="758952"/>
            <a:ext cx="384048" cy="5330952"/>
          </a:xfrm>
          <a:prstGeom prst="rect">
            <a:avLst/>
          </a:prstGeom>
          <a:solidFill>
            <a:srgbClr val="FE7A1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200">
              <a:buClrTx/>
              <a:buFontTx/>
              <a:buNone/>
            </a:pPr>
            <a:endParaRPr lang="en-IN" sz="1800" kern="1200" dirty="0">
              <a:solidFill>
                <a:srgbClr val="FFFFFF"/>
              </a:solidFill>
            </a:endParaRPr>
          </a:p>
        </p:txBody>
      </p:sp>
    </p:spTree>
    <p:extLst>
      <p:ext uri="{BB962C8B-B14F-4D97-AF65-F5344CB8AC3E}">
        <p14:creationId xmlns:p14="http://schemas.microsoft.com/office/powerpoint/2010/main" val="3019270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11-03-2020</a:t>
            </a:fld>
            <a:endParaRPr lang="en-IN" dirty="0">
              <a:solidFill>
                <a:srgbClr val="000000">
                  <a:lumMod val="50000"/>
                  <a:lumOff val="50000"/>
                </a:srgbClr>
              </a:solidFill>
            </a:endParaRPr>
          </a:p>
        </p:txBody>
      </p:sp>
      <p:sp>
        <p:nvSpPr>
          <p:cNvPr id="9" name="Footer Placeholder 8"/>
          <p:cNvSpPr>
            <a:spLocks noGrp="1"/>
          </p:cNvSpPr>
          <p:nvPr>
            <p:ph type="ftr" sz="quarter" idx="11"/>
          </p:nvPr>
        </p:nvSpPr>
        <p:spPr/>
        <p:txBody>
          <a:bodyPr/>
          <a:lstStyle/>
          <a:p>
            <a:endParaRPr lang="en-IN" dirty="0">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11" name="Picture 10">
            <a:extLst>
              <a:ext uri="{FF2B5EF4-FFF2-40B4-BE49-F238E27FC236}">
                <a16:creationId xmlns:a16="http://schemas.microsoft.com/office/drawing/2014/main" id="{C58036C1-B869-494C-B43E-49DE2A49B0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2345979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rgbClr val="000F46"/>
                </a:solidFill>
              </a:defRPr>
            </a:lvl1pPr>
            <a:lvl2pPr>
              <a:defRPr>
                <a:solidFill>
                  <a:srgbClr val="000F46"/>
                </a:solidFill>
              </a:defRPr>
            </a:lvl2pPr>
            <a:lvl3pPr>
              <a:defRPr>
                <a:solidFill>
                  <a:srgbClr val="000F46"/>
                </a:solidFill>
              </a:defRPr>
            </a:lvl3pPr>
            <a:lvl4pPr>
              <a:defRPr>
                <a:solidFill>
                  <a:srgbClr val="000F46"/>
                </a:solidFill>
              </a:defRPr>
            </a:lvl4pPr>
            <a:lvl5pPr>
              <a:defRPr>
                <a:solidFill>
                  <a:srgbClr val="000F4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11-03-2020</a:t>
            </a:fld>
            <a:endParaRPr lang="en-IN" dirty="0">
              <a:solidFill>
                <a:srgbClr val="000000">
                  <a:lumMod val="50000"/>
                  <a:lumOff val="50000"/>
                </a:srgbClr>
              </a:solidFill>
            </a:endParaRPr>
          </a:p>
        </p:txBody>
      </p:sp>
      <p:sp>
        <p:nvSpPr>
          <p:cNvPr id="5" name="Footer Placeholder 4"/>
          <p:cNvSpPr>
            <a:spLocks noGrp="1"/>
          </p:cNvSpPr>
          <p:nvPr>
            <p:ph type="ftr" sz="quarter" idx="11"/>
          </p:nvPr>
        </p:nvSpPr>
        <p:spPr>
          <a:xfrm>
            <a:off x="3869268" y="6356350"/>
            <a:ext cx="5911517" cy="365125"/>
          </a:xfrm>
        </p:spPr>
        <p:txBody>
          <a:bodyPr/>
          <a:lstStyle/>
          <a:p>
            <a:endParaRPr lang="en-IN"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7" name="Picture 6">
            <a:extLst>
              <a:ext uri="{FF2B5EF4-FFF2-40B4-BE49-F238E27FC236}">
                <a16:creationId xmlns:a16="http://schemas.microsoft.com/office/drawing/2014/main" id="{1EEB5D1E-B592-4073-B1FA-63D911255B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21234432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11-03-2020</a:t>
            </a:fld>
            <a:endParaRPr lang="en-IN" dirty="0">
              <a:solidFill>
                <a:srgbClr val="000000">
                  <a:lumMod val="50000"/>
                  <a:lumOff val="50000"/>
                </a:srgbClr>
              </a:solidFill>
            </a:endParaRPr>
          </a:p>
        </p:txBody>
      </p:sp>
      <p:sp>
        <p:nvSpPr>
          <p:cNvPr id="9" name="Footer Placeholder 8"/>
          <p:cNvSpPr>
            <a:spLocks noGrp="1"/>
          </p:cNvSpPr>
          <p:nvPr>
            <p:ph type="ftr" sz="quarter" idx="11"/>
          </p:nvPr>
        </p:nvSpPr>
        <p:spPr>
          <a:xfrm>
            <a:off x="3499101" y="6356350"/>
            <a:ext cx="5911517" cy="365125"/>
          </a:xfrm>
        </p:spPr>
        <p:txBody>
          <a:bodyPr/>
          <a:lstStyle/>
          <a:p>
            <a:endParaRPr lang="en-IN" dirty="0">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11" name="Picture 10">
            <a:extLst>
              <a:ext uri="{FF2B5EF4-FFF2-40B4-BE49-F238E27FC236}">
                <a16:creationId xmlns:a16="http://schemas.microsoft.com/office/drawing/2014/main" id="{AACBA954-F8EA-4B94-97CC-780A6E1C61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3565855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11-03-2020</a:t>
            </a:fld>
            <a:endParaRPr lang="en-IN" dirty="0">
              <a:solidFill>
                <a:srgbClr val="000000">
                  <a:lumMod val="50000"/>
                  <a:lumOff val="50000"/>
                </a:srgbClr>
              </a:solidFill>
            </a:endParaRPr>
          </a:p>
        </p:txBody>
      </p:sp>
      <p:sp>
        <p:nvSpPr>
          <p:cNvPr id="8" name="Footer Placeholder 7"/>
          <p:cNvSpPr>
            <a:spLocks noGrp="1"/>
          </p:cNvSpPr>
          <p:nvPr>
            <p:ph type="ftr" sz="quarter" idx="11"/>
          </p:nvPr>
        </p:nvSpPr>
        <p:spPr/>
        <p:txBody>
          <a:bodyPr/>
          <a:lstStyle/>
          <a:p>
            <a:endParaRPr lang="en-IN" dirty="0">
              <a:solidFill>
                <a:srgbClr val="000000">
                  <a:lumMod val="50000"/>
                  <a:lumOff val="50000"/>
                </a:srgbClr>
              </a:solidFill>
            </a:endParaRPr>
          </a:p>
        </p:txBody>
      </p:sp>
      <p:sp>
        <p:nvSpPr>
          <p:cNvPr id="9" name="Slide Number Placeholder 8"/>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10" name="Picture 9">
            <a:extLst>
              <a:ext uri="{FF2B5EF4-FFF2-40B4-BE49-F238E27FC236}">
                <a16:creationId xmlns:a16="http://schemas.microsoft.com/office/drawing/2014/main" id="{A5A70CCE-300C-43FA-9B52-15F45FEEAB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26437146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11-03-2020</a:t>
            </a:fld>
            <a:endParaRPr lang="en-IN" dirty="0">
              <a:solidFill>
                <a:srgbClr val="000000">
                  <a:lumMod val="50000"/>
                  <a:lumOff val="50000"/>
                </a:srgbClr>
              </a:solidFill>
            </a:endParaRPr>
          </a:p>
        </p:txBody>
      </p:sp>
      <p:sp>
        <p:nvSpPr>
          <p:cNvPr id="8" name="Footer Placeholder 7"/>
          <p:cNvSpPr>
            <a:spLocks noGrp="1"/>
          </p:cNvSpPr>
          <p:nvPr>
            <p:ph type="ftr" sz="quarter" idx="11"/>
          </p:nvPr>
        </p:nvSpPr>
        <p:spPr/>
        <p:txBody>
          <a:bodyPr/>
          <a:lstStyle/>
          <a:p>
            <a:endParaRPr lang="en-IN" dirty="0">
              <a:solidFill>
                <a:srgbClr val="000000">
                  <a:lumMod val="50000"/>
                  <a:lumOff val="50000"/>
                </a:srgbClr>
              </a:solidFill>
            </a:endParaRPr>
          </a:p>
        </p:txBody>
      </p:sp>
      <p:sp>
        <p:nvSpPr>
          <p:cNvPr id="9" name="Slide Number Placeholder 8"/>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10" name="Picture 9">
            <a:extLst>
              <a:ext uri="{FF2B5EF4-FFF2-40B4-BE49-F238E27FC236}">
                <a16:creationId xmlns:a16="http://schemas.microsoft.com/office/drawing/2014/main" id="{112C72B3-A82A-427D-8259-76A6E9BF1A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1395956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69847" y="1298448"/>
            <a:ext cx="10216461" cy="3255264"/>
          </a:xfrm>
        </p:spPr>
        <p:txBody>
          <a:bodyPr anchor="b">
            <a:normAutofit/>
          </a:bodyPr>
          <a:lstStyle>
            <a:lvl1pPr algn="l">
              <a:defRPr sz="5900" spc="-100" baseline="0">
                <a:solidFill>
                  <a:srgbClr val="000546"/>
                </a:solidFill>
              </a:defRPr>
            </a:lvl1pPr>
          </a:lstStyle>
          <a:p>
            <a:r>
              <a:rPr lang="en-US" dirty="0"/>
              <a:t>Click to edit Master title style</a:t>
            </a:r>
          </a:p>
        </p:txBody>
      </p:sp>
      <p:sp>
        <p:nvSpPr>
          <p:cNvPr id="3" name="Subtitle 2"/>
          <p:cNvSpPr>
            <a:spLocks noGrp="1"/>
          </p:cNvSpPr>
          <p:nvPr>
            <p:ph type="subTitle" idx="1"/>
          </p:nvPr>
        </p:nvSpPr>
        <p:spPr>
          <a:xfrm>
            <a:off x="1100014" y="4670246"/>
            <a:ext cx="10186293" cy="914400"/>
          </a:xfrm>
        </p:spPr>
        <p:txBody>
          <a:bodyPr anchor="t">
            <a:normAutofit/>
          </a:bodyPr>
          <a:lstStyle>
            <a:lvl1pPr marL="0" indent="0" algn="l">
              <a:buNone/>
              <a:defRPr sz="2200" cap="none" spc="0" baseline="0">
                <a:solidFill>
                  <a:srgbClr val="CC4B14"/>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11-03-2020</a:t>
            </a:fld>
            <a:endParaRPr lang="en-IN" dirty="0">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en-IN"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9" name="Picture 8">
            <a:extLst>
              <a:ext uri="{FF2B5EF4-FFF2-40B4-BE49-F238E27FC236}">
                <a16:creationId xmlns:a16="http://schemas.microsoft.com/office/drawing/2014/main" id="{A8E212AD-7BDF-4F5A-97B5-D6C23DC2D9D0}"/>
              </a:ext>
            </a:extLst>
          </p:cNvPr>
          <p:cNvPicPr>
            <a:picLocks noChangeAspect="1"/>
          </p:cNvPicPr>
          <p:nvPr userDrawn="1"/>
        </p:nvPicPr>
        <p:blipFill>
          <a:blip r:embed="rId2"/>
          <a:stretch>
            <a:fillRect/>
          </a:stretch>
        </p:blipFill>
        <p:spPr>
          <a:xfrm>
            <a:off x="26938" y="6707875"/>
            <a:ext cx="12192000" cy="172586"/>
          </a:xfrm>
          <a:prstGeom prst="rect">
            <a:avLst/>
          </a:prstGeom>
        </p:spPr>
      </p:pic>
    </p:spTree>
    <p:extLst>
      <p:ext uri="{BB962C8B-B14F-4D97-AF65-F5344CB8AC3E}">
        <p14:creationId xmlns:p14="http://schemas.microsoft.com/office/powerpoint/2010/main" val="20669993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rgbClr val="000F46"/>
                </a:solidFill>
              </a:defRPr>
            </a:lvl1pPr>
            <a:lvl2pPr>
              <a:defRPr>
                <a:solidFill>
                  <a:srgbClr val="000F46"/>
                </a:solidFill>
              </a:defRPr>
            </a:lvl2pPr>
            <a:lvl3pPr>
              <a:defRPr>
                <a:solidFill>
                  <a:srgbClr val="000F46"/>
                </a:solidFill>
              </a:defRPr>
            </a:lvl3pPr>
            <a:lvl4pPr>
              <a:defRPr>
                <a:solidFill>
                  <a:srgbClr val="000F46"/>
                </a:solidFill>
              </a:defRPr>
            </a:lvl4pPr>
            <a:lvl5pPr>
              <a:defRPr>
                <a:solidFill>
                  <a:srgbClr val="000F4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11-03-2020</a:t>
            </a:fld>
            <a:endParaRPr lang="en-IN" dirty="0">
              <a:solidFill>
                <a:srgbClr val="000000">
                  <a:lumMod val="50000"/>
                  <a:lumOff val="50000"/>
                </a:srgbClr>
              </a:solidFill>
            </a:endParaRPr>
          </a:p>
        </p:txBody>
      </p:sp>
      <p:sp>
        <p:nvSpPr>
          <p:cNvPr id="5" name="Footer Placeholder 4"/>
          <p:cNvSpPr>
            <a:spLocks noGrp="1"/>
          </p:cNvSpPr>
          <p:nvPr>
            <p:ph type="ftr" sz="quarter" idx="11"/>
          </p:nvPr>
        </p:nvSpPr>
        <p:spPr>
          <a:xfrm>
            <a:off x="3869268" y="6356350"/>
            <a:ext cx="5911517" cy="365125"/>
          </a:xfrm>
        </p:spPr>
        <p:txBody>
          <a:bodyPr/>
          <a:lstStyle/>
          <a:p>
            <a:endParaRPr lang="en-IN"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7" name="Picture 6">
            <a:extLst>
              <a:ext uri="{FF2B5EF4-FFF2-40B4-BE49-F238E27FC236}">
                <a16:creationId xmlns:a16="http://schemas.microsoft.com/office/drawing/2014/main" id="{1EEB5D1E-B592-4073-B1FA-63D911255B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24741661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rgbClr val="000F46"/>
                </a:solidFill>
              </a:defRPr>
            </a:lvl1pPr>
          </a:lstStyle>
          <a:p>
            <a:r>
              <a:rPr lang="en-US" dirty="0"/>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11-03-2020</a:t>
            </a:fld>
            <a:endParaRPr lang="en-IN" dirty="0">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en-IN"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8" name="Picture 7">
            <a:extLst>
              <a:ext uri="{FF2B5EF4-FFF2-40B4-BE49-F238E27FC236}">
                <a16:creationId xmlns:a16="http://schemas.microsoft.com/office/drawing/2014/main" id="{FF9EA425-4206-4864-A99F-860504ED8DD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12653295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11-03-2020</a:t>
            </a:fld>
            <a:endParaRPr lang="en-IN" dirty="0">
              <a:solidFill>
                <a:srgbClr val="000000">
                  <a:lumMod val="50000"/>
                  <a:lumOff val="50000"/>
                </a:srgbClr>
              </a:solidFill>
            </a:endParaRPr>
          </a:p>
        </p:txBody>
      </p:sp>
      <p:sp>
        <p:nvSpPr>
          <p:cNvPr id="9" name="Footer Placeholder 8"/>
          <p:cNvSpPr>
            <a:spLocks noGrp="1"/>
          </p:cNvSpPr>
          <p:nvPr>
            <p:ph type="ftr" sz="quarter" idx="11"/>
          </p:nvPr>
        </p:nvSpPr>
        <p:spPr/>
        <p:txBody>
          <a:bodyPr/>
          <a:lstStyle/>
          <a:p>
            <a:endParaRPr lang="en-IN" dirty="0">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11" name="Picture 10">
            <a:extLst>
              <a:ext uri="{FF2B5EF4-FFF2-40B4-BE49-F238E27FC236}">
                <a16:creationId xmlns:a16="http://schemas.microsoft.com/office/drawing/2014/main" id="{37F2223E-3C34-418B-A110-3485A94353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32640804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11-03-2020</a:t>
            </a:fld>
            <a:endParaRPr lang="en-IN" dirty="0">
              <a:solidFill>
                <a:srgbClr val="000000">
                  <a:lumMod val="50000"/>
                  <a:lumOff val="50000"/>
                </a:srgbClr>
              </a:solidFill>
            </a:endParaRPr>
          </a:p>
        </p:txBody>
      </p:sp>
      <p:sp>
        <p:nvSpPr>
          <p:cNvPr id="11" name="Footer Placeholder 10"/>
          <p:cNvSpPr>
            <a:spLocks noGrp="1"/>
          </p:cNvSpPr>
          <p:nvPr>
            <p:ph type="ftr" sz="quarter" idx="11"/>
          </p:nvPr>
        </p:nvSpPr>
        <p:spPr/>
        <p:txBody>
          <a:bodyPr/>
          <a:lstStyle/>
          <a:p>
            <a:endParaRPr lang="en-IN" dirty="0">
              <a:solidFill>
                <a:srgbClr val="000000">
                  <a:lumMod val="50000"/>
                  <a:lumOff val="50000"/>
                </a:srgbClr>
              </a:solidFill>
            </a:endParaRPr>
          </a:p>
        </p:txBody>
      </p:sp>
      <p:sp>
        <p:nvSpPr>
          <p:cNvPr id="12" name="Slide Number Placeholder 11"/>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13" name="Picture 12">
            <a:extLst>
              <a:ext uri="{FF2B5EF4-FFF2-40B4-BE49-F238E27FC236}">
                <a16:creationId xmlns:a16="http://schemas.microsoft.com/office/drawing/2014/main" id="{BF0A4563-71F1-4BBE-BEBD-39ED938053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9312448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11-03-2020</a:t>
            </a:fld>
            <a:endParaRPr lang="en-IN" dirty="0">
              <a:solidFill>
                <a:srgbClr val="000000">
                  <a:lumMod val="50000"/>
                  <a:lumOff val="50000"/>
                </a:srgbClr>
              </a:solidFill>
            </a:endParaRPr>
          </a:p>
        </p:txBody>
      </p:sp>
      <p:sp>
        <p:nvSpPr>
          <p:cNvPr id="7" name="Footer Placeholder 6"/>
          <p:cNvSpPr>
            <a:spLocks noGrp="1"/>
          </p:cNvSpPr>
          <p:nvPr>
            <p:ph type="ftr" sz="quarter" idx="11"/>
          </p:nvPr>
        </p:nvSpPr>
        <p:spPr/>
        <p:txBody>
          <a:bodyPr/>
          <a:lstStyle/>
          <a:p>
            <a:endParaRPr lang="en-IN" dirty="0">
              <a:solidFill>
                <a:srgbClr val="000000">
                  <a:lumMod val="50000"/>
                  <a:lumOff val="50000"/>
                </a:srgbClr>
              </a:solidFill>
            </a:endParaRPr>
          </a:p>
        </p:txBody>
      </p:sp>
      <p:sp>
        <p:nvSpPr>
          <p:cNvPr id="8" name="Slide Number Placeholder 7"/>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9" name="Picture 8">
            <a:extLst>
              <a:ext uri="{FF2B5EF4-FFF2-40B4-BE49-F238E27FC236}">
                <a16:creationId xmlns:a16="http://schemas.microsoft.com/office/drawing/2014/main" id="{65BA24BE-C740-4D25-A3E5-75BB476288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7162187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11-03-2020</a:t>
            </a:fld>
            <a:endParaRPr lang="en-IN" dirty="0">
              <a:solidFill>
                <a:srgbClr val="000000">
                  <a:lumMod val="50000"/>
                  <a:lumOff val="50000"/>
                </a:srgbClr>
              </a:solidFill>
            </a:endParaRPr>
          </a:p>
        </p:txBody>
      </p:sp>
      <p:sp>
        <p:nvSpPr>
          <p:cNvPr id="6" name="Footer Placeholder 5"/>
          <p:cNvSpPr>
            <a:spLocks noGrp="1"/>
          </p:cNvSpPr>
          <p:nvPr>
            <p:ph type="ftr" sz="quarter" idx="11"/>
          </p:nvPr>
        </p:nvSpPr>
        <p:spPr/>
        <p:txBody>
          <a:bodyPr/>
          <a:lstStyle/>
          <a:p>
            <a:endParaRPr lang="en-IN" dirty="0">
              <a:solidFill>
                <a:srgbClr val="000000">
                  <a:lumMod val="50000"/>
                  <a:lumOff val="50000"/>
                </a:srgbClr>
              </a:solidFill>
            </a:endParaRPr>
          </a:p>
        </p:txBody>
      </p:sp>
      <p:sp>
        <p:nvSpPr>
          <p:cNvPr id="7" name="Slide Number Placeholder 6"/>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8" name="Picture 7">
            <a:extLst>
              <a:ext uri="{FF2B5EF4-FFF2-40B4-BE49-F238E27FC236}">
                <a16:creationId xmlns:a16="http://schemas.microsoft.com/office/drawing/2014/main" id="{35EBF547-C395-46D3-9E30-33E513BA5F24}"/>
              </a:ext>
            </a:extLst>
          </p:cNvPr>
          <p:cNvPicPr>
            <a:picLocks noChangeAspect="1"/>
          </p:cNvPicPr>
          <p:nvPr userDrawn="1"/>
        </p:nvPicPr>
        <p:blipFill>
          <a:blip r:embed="rId2"/>
          <a:stretch>
            <a:fillRect/>
          </a:stretch>
        </p:blipFill>
        <p:spPr>
          <a:xfrm>
            <a:off x="26938" y="6707875"/>
            <a:ext cx="12192000" cy="172586"/>
          </a:xfrm>
          <a:prstGeom prst="rect">
            <a:avLst/>
          </a:prstGeom>
        </p:spPr>
      </p:pic>
      <p:sp>
        <p:nvSpPr>
          <p:cNvPr id="9" name="Rectangle 8">
            <a:extLst>
              <a:ext uri="{FF2B5EF4-FFF2-40B4-BE49-F238E27FC236}">
                <a16:creationId xmlns:a16="http://schemas.microsoft.com/office/drawing/2014/main" id="{0E1907B8-2621-4BF9-988D-C28476625AB5}"/>
              </a:ext>
            </a:extLst>
          </p:cNvPr>
          <p:cNvSpPr/>
          <p:nvPr userDrawn="1"/>
        </p:nvSpPr>
        <p:spPr>
          <a:xfrm>
            <a:off x="11815864" y="758952"/>
            <a:ext cx="384048" cy="5330952"/>
          </a:xfrm>
          <a:prstGeom prst="rect">
            <a:avLst/>
          </a:prstGeom>
          <a:solidFill>
            <a:srgbClr val="000F4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8DE1C66B-6AF1-4A59-BD48-A10DCCAF6482}"/>
              </a:ext>
            </a:extLst>
          </p:cNvPr>
          <p:cNvSpPr/>
          <p:nvPr userDrawn="1"/>
        </p:nvSpPr>
        <p:spPr>
          <a:xfrm>
            <a:off x="1" y="758952"/>
            <a:ext cx="384048" cy="5330952"/>
          </a:xfrm>
          <a:prstGeom prst="rect">
            <a:avLst/>
          </a:prstGeom>
          <a:solidFill>
            <a:srgbClr val="FE7A1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200">
              <a:buClrTx/>
              <a:buFontTx/>
              <a:buNone/>
            </a:pPr>
            <a:endParaRPr lang="en-IN" sz="1800" kern="1200" dirty="0">
              <a:solidFill>
                <a:srgbClr val="FFFFFF"/>
              </a:solidFill>
            </a:endParaRPr>
          </a:p>
        </p:txBody>
      </p:sp>
    </p:spTree>
    <p:extLst>
      <p:ext uri="{BB962C8B-B14F-4D97-AF65-F5344CB8AC3E}">
        <p14:creationId xmlns:p14="http://schemas.microsoft.com/office/powerpoint/2010/main" val="4031053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rgbClr val="000F46"/>
                </a:solidFill>
              </a:defRPr>
            </a:lvl1pPr>
          </a:lstStyle>
          <a:p>
            <a:r>
              <a:rPr lang="en-US" dirty="0"/>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11-03-2020</a:t>
            </a:fld>
            <a:endParaRPr lang="en-IN" dirty="0">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en-IN"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8" name="Picture 7">
            <a:extLst>
              <a:ext uri="{FF2B5EF4-FFF2-40B4-BE49-F238E27FC236}">
                <a16:creationId xmlns:a16="http://schemas.microsoft.com/office/drawing/2014/main" id="{FF9EA425-4206-4864-A99F-860504ED8DD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37295069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11-03-2020</a:t>
            </a:fld>
            <a:endParaRPr lang="en-IN" dirty="0">
              <a:solidFill>
                <a:srgbClr val="000000">
                  <a:lumMod val="50000"/>
                  <a:lumOff val="50000"/>
                </a:srgbClr>
              </a:solidFill>
            </a:endParaRPr>
          </a:p>
        </p:txBody>
      </p:sp>
      <p:sp>
        <p:nvSpPr>
          <p:cNvPr id="9" name="Footer Placeholder 8"/>
          <p:cNvSpPr>
            <a:spLocks noGrp="1"/>
          </p:cNvSpPr>
          <p:nvPr>
            <p:ph type="ftr" sz="quarter" idx="11"/>
          </p:nvPr>
        </p:nvSpPr>
        <p:spPr/>
        <p:txBody>
          <a:bodyPr/>
          <a:lstStyle/>
          <a:p>
            <a:endParaRPr lang="en-IN" dirty="0">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11" name="Picture 10">
            <a:extLst>
              <a:ext uri="{FF2B5EF4-FFF2-40B4-BE49-F238E27FC236}">
                <a16:creationId xmlns:a16="http://schemas.microsoft.com/office/drawing/2014/main" id="{C58036C1-B869-494C-B43E-49DE2A49B0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7448354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11-03-2020</a:t>
            </a:fld>
            <a:endParaRPr lang="en-IN" dirty="0">
              <a:solidFill>
                <a:srgbClr val="000000">
                  <a:lumMod val="50000"/>
                  <a:lumOff val="50000"/>
                </a:srgbClr>
              </a:solidFill>
            </a:endParaRPr>
          </a:p>
        </p:txBody>
      </p:sp>
      <p:sp>
        <p:nvSpPr>
          <p:cNvPr id="9" name="Footer Placeholder 8"/>
          <p:cNvSpPr>
            <a:spLocks noGrp="1"/>
          </p:cNvSpPr>
          <p:nvPr>
            <p:ph type="ftr" sz="quarter" idx="11"/>
          </p:nvPr>
        </p:nvSpPr>
        <p:spPr>
          <a:xfrm>
            <a:off x="3499101" y="6356350"/>
            <a:ext cx="5911517" cy="365125"/>
          </a:xfrm>
        </p:spPr>
        <p:txBody>
          <a:bodyPr/>
          <a:lstStyle/>
          <a:p>
            <a:endParaRPr lang="en-IN" dirty="0">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11" name="Picture 10">
            <a:extLst>
              <a:ext uri="{FF2B5EF4-FFF2-40B4-BE49-F238E27FC236}">
                <a16:creationId xmlns:a16="http://schemas.microsoft.com/office/drawing/2014/main" id="{AACBA954-F8EA-4B94-97CC-780A6E1C61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8272117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11-03-2020</a:t>
            </a:fld>
            <a:endParaRPr lang="en-IN" dirty="0">
              <a:solidFill>
                <a:srgbClr val="000000">
                  <a:lumMod val="50000"/>
                  <a:lumOff val="50000"/>
                </a:srgbClr>
              </a:solidFill>
            </a:endParaRPr>
          </a:p>
        </p:txBody>
      </p:sp>
      <p:sp>
        <p:nvSpPr>
          <p:cNvPr id="8" name="Footer Placeholder 7"/>
          <p:cNvSpPr>
            <a:spLocks noGrp="1"/>
          </p:cNvSpPr>
          <p:nvPr>
            <p:ph type="ftr" sz="quarter" idx="11"/>
          </p:nvPr>
        </p:nvSpPr>
        <p:spPr/>
        <p:txBody>
          <a:bodyPr/>
          <a:lstStyle/>
          <a:p>
            <a:endParaRPr lang="en-IN" dirty="0">
              <a:solidFill>
                <a:srgbClr val="000000">
                  <a:lumMod val="50000"/>
                  <a:lumOff val="50000"/>
                </a:srgbClr>
              </a:solidFill>
            </a:endParaRPr>
          </a:p>
        </p:txBody>
      </p:sp>
      <p:sp>
        <p:nvSpPr>
          <p:cNvPr id="9" name="Slide Number Placeholder 8"/>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10" name="Picture 9">
            <a:extLst>
              <a:ext uri="{FF2B5EF4-FFF2-40B4-BE49-F238E27FC236}">
                <a16:creationId xmlns:a16="http://schemas.microsoft.com/office/drawing/2014/main" id="{A5A70CCE-300C-43FA-9B52-15F45FEEAB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38084922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11-03-2020</a:t>
            </a:fld>
            <a:endParaRPr lang="en-IN" dirty="0">
              <a:solidFill>
                <a:srgbClr val="000000">
                  <a:lumMod val="50000"/>
                  <a:lumOff val="50000"/>
                </a:srgbClr>
              </a:solidFill>
            </a:endParaRPr>
          </a:p>
        </p:txBody>
      </p:sp>
      <p:sp>
        <p:nvSpPr>
          <p:cNvPr id="8" name="Footer Placeholder 7"/>
          <p:cNvSpPr>
            <a:spLocks noGrp="1"/>
          </p:cNvSpPr>
          <p:nvPr>
            <p:ph type="ftr" sz="quarter" idx="11"/>
          </p:nvPr>
        </p:nvSpPr>
        <p:spPr/>
        <p:txBody>
          <a:bodyPr/>
          <a:lstStyle/>
          <a:p>
            <a:endParaRPr lang="en-IN" dirty="0">
              <a:solidFill>
                <a:srgbClr val="000000">
                  <a:lumMod val="50000"/>
                  <a:lumOff val="50000"/>
                </a:srgbClr>
              </a:solidFill>
            </a:endParaRPr>
          </a:p>
        </p:txBody>
      </p:sp>
      <p:sp>
        <p:nvSpPr>
          <p:cNvPr id="9" name="Slide Number Placeholder 8"/>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10" name="Picture 9">
            <a:extLst>
              <a:ext uri="{FF2B5EF4-FFF2-40B4-BE49-F238E27FC236}">
                <a16:creationId xmlns:a16="http://schemas.microsoft.com/office/drawing/2014/main" id="{112C72B3-A82A-427D-8259-76A6E9BF1A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23975721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69847" y="1298448"/>
            <a:ext cx="10216461" cy="3255264"/>
          </a:xfrm>
        </p:spPr>
        <p:txBody>
          <a:bodyPr anchor="b">
            <a:normAutofit/>
          </a:bodyPr>
          <a:lstStyle>
            <a:lvl1pPr algn="l">
              <a:defRPr sz="5900" spc="-100" baseline="0">
                <a:solidFill>
                  <a:srgbClr val="000546"/>
                </a:solidFill>
              </a:defRPr>
            </a:lvl1pPr>
          </a:lstStyle>
          <a:p>
            <a:r>
              <a:rPr lang="en-US" dirty="0"/>
              <a:t>Click to edit Master title style</a:t>
            </a:r>
          </a:p>
        </p:txBody>
      </p:sp>
      <p:sp>
        <p:nvSpPr>
          <p:cNvPr id="3" name="Subtitle 2"/>
          <p:cNvSpPr>
            <a:spLocks noGrp="1"/>
          </p:cNvSpPr>
          <p:nvPr>
            <p:ph type="subTitle" idx="1"/>
          </p:nvPr>
        </p:nvSpPr>
        <p:spPr>
          <a:xfrm>
            <a:off x="1100014" y="4670246"/>
            <a:ext cx="10186293" cy="914400"/>
          </a:xfrm>
        </p:spPr>
        <p:txBody>
          <a:bodyPr anchor="t">
            <a:normAutofit/>
          </a:bodyPr>
          <a:lstStyle>
            <a:lvl1pPr marL="0" indent="0" algn="l">
              <a:buNone/>
              <a:defRPr sz="2200" cap="none" spc="0" baseline="0">
                <a:solidFill>
                  <a:srgbClr val="CC4B14"/>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4A444CD0-FC2C-42A0-8238-B5560E603626}" type="datetimeFigureOut">
              <a:rPr lang="en-IN" smtClean="0"/>
              <a:pPr/>
              <a:t>11-03-2020</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E566D426-5B99-4009-B816-91CE10B8C909}" type="slidenum">
              <a:rPr lang="en-IN" smtClean="0"/>
              <a:pPr/>
              <a:t>‹#›</a:t>
            </a:fld>
            <a:endParaRPr lang="en-IN" dirty="0"/>
          </a:p>
        </p:txBody>
      </p:sp>
      <p:pic>
        <p:nvPicPr>
          <p:cNvPr id="9" name="Picture 8">
            <a:extLst>
              <a:ext uri="{FF2B5EF4-FFF2-40B4-BE49-F238E27FC236}">
                <a16:creationId xmlns:a16="http://schemas.microsoft.com/office/drawing/2014/main" id="{A8E212AD-7BDF-4F5A-97B5-D6C23DC2D9D0}"/>
              </a:ext>
            </a:extLst>
          </p:cNvPr>
          <p:cNvPicPr>
            <a:picLocks noChangeAspect="1"/>
          </p:cNvPicPr>
          <p:nvPr userDrawn="1"/>
        </p:nvPicPr>
        <p:blipFill>
          <a:blip r:embed="rId2"/>
          <a:stretch>
            <a:fillRect/>
          </a:stretch>
        </p:blipFill>
        <p:spPr>
          <a:xfrm>
            <a:off x="26938" y="6707875"/>
            <a:ext cx="12192000" cy="172586"/>
          </a:xfrm>
          <a:prstGeom prst="rect">
            <a:avLst/>
          </a:prstGeom>
        </p:spPr>
      </p:pic>
    </p:spTree>
    <p:extLst>
      <p:ext uri="{BB962C8B-B14F-4D97-AF65-F5344CB8AC3E}">
        <p14:creationId xmlns:p14="http://schemas.microsoft.com/office/powerpoint/2010/main" val="30636636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rgbClr val="000F46"/>
                </a:solidFill>
              </a:defRPr>
            </a:lvl1pPr>
            <a:lvl2pPr>
              <a:defRPr>
                <a:solidFill>
                  <a:srgbClr val="000F46"/>
                </a:solidFill>
              </a:defRPr>
            </a:lvl2pPr>
            <a:lvl3pPr>
              <a:defRPr>
                <a:solidFill>
                  <a:srgbClr val="000F46"/>
                </a:solidFill>
              </a:defRPr>
            </a:lvl3pPr>
            <a:lvl4pPr>
              <a:defRPr>
                <a:solidFill>
                  <a:srgbClr val="000F46"/>
                </a:solidFill>
              </a:defRPr>
            </a:lvl4pPr>
            <a:lvl5pPr>
              <a:defRPr>
                <a:solidFill>
                  <a:srgbClr val="000F4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A444CD0-FC2C-42A0-8238-B5560E603626}" type="datetimeFigureOut">
              <a:rPr lang="en-IN" smtClean="0"/>
              <a:pPr/>
              <a:t>11-03-2020</a:t>
            </a:fld>
            <a:endParaRPr lang="en-IN" dirty="0"/>
          </a:p>
        </p:txBody>
      </p:sp>
      <p:sp>
        <p:nvSpPr>
          <p:cNvPr id="5" name="Footer Placeholder 4"/>
          <p:cNvSpPr>
            <a:spLocks noGrp="1"/>
          </p:cNvSpPr>
          <p:nvPr>
            <p:ph type="ftr" sz="quarter" idx="11"/>
          </p:nvPr>
        </p:nvSpPr>
        <p:spPr>
          <a:xfrm>
            <a:off x="3869268" y="6356350"/>
            <a:ext cx="5911517" cy="365125"/>
          </a:xfrm>
        </p:spPr>
        <p:txBody>
          <a:bodyPr/>
          <a:lstStyle/>
          <a:p>
            <a:endParaRPr lang="en-IN" dirty="0"/>
          </a:p>
        </p:txBody>
      </p:sp>
      <p:sp>
        <p:nvSpPr>
          <p:cNvPr id="6" name="Slide Number Placeholder 5"/>
          <p:cNvSpPr>
            <a:spLocks noGrp="1"/>
          </p:cNvSpPr>
          <p:nvPr>
            <p:ph type="sldNum" sz="quarter" idx="12"/>
          </p:nvPr>
        </p:nvSpPr>
        <p:spPr/>
        <p:txBody>
          <a:bodyPr/>
          <a:lstStyle/>
          <a:p>
            <a:fld id="{E566D426-5B99-4009-B816-91CE10B8C909}" type="slidenum">
              <a:rPr lang="en-IN" smtClean="0"/>
              <a:pPr/>
              <a:t>‹#›</a:t>
            </a:fld>
            <a:endParaRPr lang="en-IN" dirty="0"/>
          </a:p>
        </p:txBody>
      </p:sp>
      <p:pic>
        <p:nvPicPr>
          <p:cNvPr id="7" name="Picture 6">
            <a:extLst>
              <a:ext uri="{FF2B5EF4-FFF2-40B4-BE49-F238E27FC236}">
                <a16:creationId xmlns:a16="http://schemas.microsoft.com/office/drawing/2014/main" id="{1EEB5D1E-B592-4073-B1FA-63D911255B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18506024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rgbClr val="000F46"/>
                </a:solidFill>
              </a:defRPr>
            </a:lvl1pPr>
          </a:lstStyle>
          <a:p>
            <a:r>
              <a:rPr lang="en-US" dirty="0"/>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444CD0-FC2C-42A0-8238-B5560E603626}" type="datetimeFigureOut">
              <a:rPr lang="en-IN" smtClean="0"/>
              <a:pPr/>
              <a:t>11-03-2020</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E566D426-5B99-4009-B816-91CE10B8C909}" type="slidenum">
              <a:rPr lang="en-IN" smtClean="0"/>
              <a:pPr/>
              <a:t>‹#›</a:t>
            </a:fld>
            <a:endParaRPr lang="en-IN" dirty="0"/>
          </a:p>
        </p:txBody>
      </p:sp>
      <p:pic>
        <p:nvPicPr>
          <p:cNvPr id="8" name="Picture 7">
            <a:extLst>
              <a:ext uri="{FF2B5EF4-FFF2-40B4-BE49-F238E27FC236}">
                <a16:creationId xmlns:a16="http://schemas.microsoft.com/office/drawing/2014/main" id="{FF9EA425-4206-4864-A99F-860504ED8DD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4366561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4A444CD0-FC2C-42A0-8238-B5560E603626}" type="datetimeFigureOut">
              <a:rPr lang="en-IN" smtClean="0"/>
              <a:pPr/>
              <a:t>11-03-2020</a:t>
            </a:fld>
            <a:endParaRPr lang="en-IN" dirty="0"/>
          </a:p>
        </p:txBody>
      </p:sp>
      <p:sp>
        <p:nvSpPr>
          <p:cNvPr id="9" name="Footer Placeholder 8"/>
          <p:cNvSpPr>
            <a:spLocks noGrp="1"/>
          </p:cNvSpPr>
          <p:nvPr>
            <p:ph type="ftr" sz="quarter" idx="11"/>
          </p:nvPr>
        </p:nvSpPr>
        <p:spPr/>
        <p:txBody>
          <a:bodyPr/>
          <a:lstStyle/>
          <a:p>
            <a:endParaRPr lang="en-IN" dirty="0"/>
          </a:p>
        </p:txBody>
      </p:sp>
      <p:sp>
        <p:nvSpPr>
          <p:cNvPr id="10" name="Slide Number Placeholder 9"/>
          <p:cNvSpPr>
            <a:spLocks noGrp="1"/>
          </p:cNvSpPr>
          <p:nvPr>
            <p:ph type="sldNum" sz="quarter" idx="12"/>
          </p:nvPr>
        </p:nvSpPr>
        <p:spPr/>
        <p:txBody>
          <a:bodyPr/>
          <a:lstStyle/>
          <a:p>
            <a:fld id="{E566D426-5B99-4009-B816-91CE10B8C909}" type="slidenum">
              <a:rPr lang="en-IN" smtClean="0"/>
              <a:pPr/>
              <a:t>‹#›</a:t>
            </a:fld>
            <a:endParaRPr lang="en-IN" dirty="0"/>
          </a:p>
        </p:txBody>
      </p:sp>
      <p:pic>
        <p:nvPicPr>
          <p:cNvPr id="11" name="Picture 10">
            <a:extLst>
              <a:ext uri="{FF2B5EF4-FFF2-40B4-BE49-F238E27FC236}">
                <a16:creationId xmlns:a16="http://schemas.microsoft.com/office/drawing/2014/main" id="{37F2223E-3C34-418B-A110-3485A94353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26003348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4A444CD0-FC2C-42A0-8238-B5560E603626}" type="datetimeFigureOut">
              <a:rPr lang="en-IN" smtClean="0"/>
              <a:pPr/>
              <a:t>11-03-2020</a:t>
            </a:fld>
            <a:endParaRPr lang="en-IN" dirty="0"/>
          </a:p>
        </p:txBody>
      </p:sp>
      <p:sp>
        <p:nvSpPr>
          <p:cNvPr id="11" name="Footer Placeholder 10"/>
          <p:cNvSpPr>
            <a:spLocks noGrp="1"/>
          </p:cNvSpPr>
          <p:nvPr>
            <p:ph type="ftr" sz="quarter" idx="11"/>
          </p:nvPr>
        </p:nvSpPr>
        <p:spPr/>
        <p:txBody>
          <a:bodyPr/>
          <a:lstStyle/>
          <a:p>
            <a:endParaRPr lang="en-IN" dirty="0"/>
          </a:p>
        </p:txBody>
      </p:sp>
      <p:sp>
        <p:nvSpPr>
          <p:cNvPr id="12" name="Slide Number Placeholder 11"/>
          <p:cNvSpPr>
            <a:spLocks noGrp="1"/>
          </p:cNvSpPr>
          <p:nvPr>
            <p:ph type="sldNum" sz="quarter" idx="12"/>
          </p:nvPr>
        </p:nvSpPr>
        <p:spPr/>
        <p:txBody>
          <a:bodyPr/>
          <a:lstStyle/>
          <a:p>
            <a:fld id="{E566D426-5B99-4009-B816-91CE10B8C909}" type="slidenum">
              <a:rPr lang="en-IN" smtClean="0"/>
              <a:pPr/>
              <a:t>‹#›</a:t>
            </a:fld>
            <a:endParaRPr lang="en-IN" dirty="0"/>
          </a:p>
        </p:txBody>
      </p:sp>
      <p:pic>
        <p:nvPicPr>
          <p:cNvPr id="13" name="Picture 12">
            <a:extLst>
              <a:ext uri="{FF2B5EF4-FFF2-40B4-BE49-F238E27FC236}">
                <a16:creationId xmlns:a16="http://schemas.microsoft.com/office/drawing/2014/main" id="{BF0A4563-71F1-4BBE-BEBD-39ED938053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3911426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4A444CD0-FC2C-42A0-8238-B5560E603626}" type="datetimeFigureOut">
              <a:rPr lang="en-IN" smtClean="0"/>
              <a:pPr/>
              <a:t>11-03-2020</a:t>
            </a:fld>
            <a:endParaRPr lang="en-IN" dirty="0"/>
          </a:p>
        </p:txBody>
      </p:sp>
      <p:sp>
        <p:nvSpPr>
          <p:cNvPr id="7" name="Footer Placeholder 6"/>
          <p:cNvSpPr>
            <a:spLocks noGrp="1"/>
          </p:cNvSpPr>
          <p:nvPr>
            <p:ph type="ftr" sz="quarter" idx="11"/>
          </p:nvPr>
        </p:nvSpPr>
        <p:spPr/>
        <p:txBody>
          <a:bodyPr/>
          <a:lstStyle/>
          <a:p>
            <a:endParaRPr lang="en-IN" dirty="0"/>
          </a:p>
        </p:txBody>
      </p:sp>
      <p:sp>
        <p:nvSpPr>
          <p:cNvPr id="8" name="Slide Number Placeholder 7"/>
          <p:cNvSpPr>
            <a:spLocks noGrp="1"/>
          </p:cNvSpPr>
          <p:nvPr>
            <p:ph type="sldNum" sz="quarter" idx="12"/>
          </p:nvPr>
        </p:nvSpPr>
        <p:spPr/>
        <p:txBody>
          <a:bodyPr/>
          <a:lstStyle/>
          <a:p>
            <a:fld id="{E566D426-5B99-4009-B816-91CE10B8C909}" type="slidenum">
              <a:rPr lang="en-IN" smtClean="0"/>
              <a:pPr/>
              <a:t>‹#›</a:t>
            </a:fld>
            <a:endParaRPr lang="en-IN" dirty="0"/>
          </a:p>
        </p:txBody>
      </p:sp>
      <p:pic>
        <p:nvPicPr>
          <p:cNvPr id="9" name="Picture 8">
            <a:extLst>
              <a:ext uri="{FF2B5EF4-FFF2-40B4-BE49-F238E27FC236}">
                <a16:creationId xmlns:a16="http://schemas.microsoft.com/office/drawing/2014/main" id="{65BA24BE-C740-4D25-A3E5-75BB476288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3378951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11-03-2020</a:t>
            </a:fld>
            <a:endParaRPr lang="en-IN" dirty="0">
              <a:solidFill>
                <a:srgbClr val="000000">
                  <a:lumMod val="50000"/>
                  <a:lumOff val="50000"/>
                </a:srgbClr>
              </a:solidFill>
            </a:endParaRPr>
          </a:p>
        </p:txBody>
      </p:sp>
      <p:sp>
        <p:nvSpPr>
          <p:cNvPr id="9" name="Footer Placeholder 8"/>
          <p:cNvSpPr>
            <a:spLocks noGrp="1"/>
          </p:cNvSpPr>
          <p:nvPr>
            <p:ph type="ftr" sz="quarter" idx="11"/>
          </p:nvPr>
        </p:nvSpPr>
        <p:spPr/>
        <p:txBody>
          <a:bodyPr/>
          <a:lstStyle/>
          <a:p>
            <a:endParaRPr lang="en-IN" dirty="0">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11" name="Picture 10">
            <a:extLst>
              <a:ext uri="{FF2B5EF4-FFF2-40B4-BE49-F238E27FC236}">
                <a16:creationId xmlns:a16="http://schemas.microsoft.com/office/drawing/2014/main" id="{37F2223E-3C34-418B-A110-3485A94353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42737628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A444CD0-FC2C-42A0-8238-B5560E603626}" type="datetimeFigureOut">
              <a:rPr lang="en-IN" smtClean="0"/>
              <a:pPr/>
              <a:t>11-03-2020</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E566D426-5B99-4009-B816-91CE10B8C909}" type="slidenum">
              <a:rPr lang="en-IN" smtClean="0"/>
              <a:pPr/>
              <a:t>‹#›</a:t>
            </a:fld>
            <a:endParaRPr lang="en-IN" dirty="0"/>
          </a:p>
        </p:txBody>
      </p:sp>
      <p:pic>
        <p:nvPicPr>
          <p:cNvPr id="8" name="Picture 7">
            <a:extLst>
              <a:ext uri="{FF2B5EF4-FFF2-40B4-BE49-F238E27FC236}">
                <a16:creationId xmlns:a16="http://schemas.microsoft.com/office/drawing/2014/main" id="{35EBF547-C395-46D3-9E30-33E513BA5F24}"/>
              </a:ext>
            </a:extLst>
          </p:cNvPr>
          <p:cNvPicPr>
            <a:picLocks noChangeAspect="1"/>
          </p:cNvPicPr>
          <p:nvPr userDrawn="1"/>
        </p:nvPicPr>
        <p:blipFill>
          <a:blip r:embed="rId2"/>
          <a:stretch>
            <a:fillRect/>
          </a:stretch>
        </p:blipFill>
        <p:spPr>
          <a:xfrm>
            <a:off x="26938" y="6707875"/>
            <a:ext cx="12192000" cy="172586"/>
          </a:xfrm>
          <a:prstGeom prst="rect">
            <a:avLst/>
          </a:prstGeom>
        </p:spPr>
      </p:pic>
      <p:sp>
        <p:nvSpPr>
          <p:cNvPr id="9" name="Rectangle 8">
            <a:extLst>
              <a:ext uri="{FF2B5EF4-FFF2-40B4-BE49-F238E27FC236}">
                <a16:creationId xmlns:a16="http://schemas.microsoft.com/office/drawing/2014/main" id="{0E1907B8-2621-4BF9-988D-C28476625AB5}"/>
              </a:ext>
            </a:extLst>
          </p:cNvPr>
          <p:cNvSpPr/>
          <p:nvPr userDrawn="1"/>
        </p:nvSpPr>
        <p:spPr>
          <a:xfrm>
            <a:off x="11815864" y="758952"/>
            <a:ext cx="384048" cy="5330952"/>
          </a:xfrm>
          <a:prstGeom prst="rect">
            <a:avLst/>
          </a:prstGeom>
          <a:solidFill>
            <a:srgbClr val="000F4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8DE1C66B-6AF1-4A59-BD48-A10DCCAF6482}"/>
              </a:ext>
            </a:extLst>
          </p:cNvPr>
          <p:cNvSpPr/>
          <p:nvPr userDrawn="1"/>
        </p:nvSpPr>
        <p:spPr>
          <a:xfrm>
            <a:off x="1" y="758952"/>
            <a:ext cx="384048" cy="5330952"/>
          </a:xfrm>
          <a:prstGeom prst="rect">
            <a:avLst/>
          </a:prstGeom>
          <a:solidFill>
            <a:srgbClr val="FE7A1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dirty="0"/>
          </a:p>
        </p:txBody>
      </p:sp>
    </p:spTree>
    <p:extLst>
      <p:ext uri="{BB962C8B-B14F-4D97-AF65-F5344CB8AC3E}">
        <p14:creationId xmlns:p14="http://schemas.microsoft.com/office/powerpoint/2010/main" val="27680480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4A444CD0-FC2C-42A0-8238-B5560E603626}" type="datetimeFigureOut">
              <a:rPr lang="en-IN" smtClean="0"/>
              <a:pPr/>
              <a:t>11-03-2020</a:t>
            </a:fld>
            <a:endParaRPr lang="en-IN" dirty="0"/>
          </a:p>
        </p:txBody>
      </p:sp>
      <p:sp>
        <p:nvSpPr>
          <p:cNvPr id="9" name="Footer Placeholder 8"/>
          <p:cNvSpPr>
            <a:spLocks noGrp="1"/>
          </p:cNvSpPr>
          <p:nvPr>
            <p:ph type="ftr" sz="quarter" idx="11"/>
          </p:nvPr>
        </p:nvSpPr>
        <p:spPr/>
        <p:txBody>
          <a:bodyPr/>
          <a:lstStyle/>
          <a:p>
            <a:endParaRPr lang="en-IN" dirty="0"/>
          </a:p>
        </p:txBody>
      </p:sp>
      <p:sp>
        <p:nvSpPr>
          <p:cNvPr id="10" name="Slide Number Placeholder 9"/>
          <p:cNvSpPr>
            <a:spLocks noGrp="1"/>
          </p:cNvSpPr>
          <p:nvPr>
            <p:ph type="sldNum" sz="quarter" idx="12"/>
          </p:nvPr>
        </p:nvSpPr>
        <p:spPr/>
        <p:txBody>
          <a:bodyPr/>
          <a:lstStyle/>
          <a:p>
            <a:fld id="{E566D426-5B99-4009-B816-91CE10B8C909}" type="slidenum">
              <a:rPr lang="en-IN" smtClean="0"/>
              <a:pPr/>
              <a:t>‹#›</a:t>
            </a:fld>
            <a:endParaRPr lang="en-IN" dirty="0"/>
          </a:p>
        </p:txBody>
      </p:sp>
      <p:pic>
        <p:nvPicPr>
          <p:cNvPr id="11" name="Picture 10">
            <a:extLst>
              <a:ext uri="{FF2B5EF4-FFF2-40B4-BE49-F238E27FC236}">
                <a16:creationId xmlns:a16="http://schemas.microsoft.com/office/drawing/2014/main" id="{C58036C1-B869-494C-B43E-49DE2A49B0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31979024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4A444CD0-FC2C-42A0-8238-B5560E603626}" type="datetimeFigureOut">
              <a:rPr lang="en-IN" smtClean="0"/>
              <a:pPr/>
              <a:t>11-03-2020</a:t>
            </a:fld>
            <a:endParaRPr lang="en-IN" dirty="0"/>
          </a:p>
        </p:txBody>
      </p:sp>
      <p:sp>
        <p:nvSpPr>
          <p:cNvPr id="9" name="Footer Placeholder 8"/>
          <p:cNvSpPr>
            <a:spLocks noGrp="1"/>
          </p:cNvSpPr>
          <p:nvPr>
            <p:ph type="ftr" sz="quarter" idx="11"/>
          </p:nvPr>
        </p:nvSpPr>
        <p:spPr>
          <a:xfrm>
            <a:off x="3499101" y="6356350"/>
            <a:ext cx="5911517" cy="365125"/>
          </a:xfrm>
        </p:spPr>
        <p:txBody>
          <a:bodyPr/>
          <a:lstStyle/>
          <a:p>
            <a:endParaRPr lang="en-IN" dirty="0"/>
          </a:p>
        </p:txBody>
      </p:sp>
      <p:sp>
        <p:nvSpPr>
          <p:cNvPr id="10" name="Slide Number Placeholder 9"/>
          <p:cNvSpPr>
            <a:spLocks noGrp="1"/>
          </p:cNvSpPr>
          <p:nvPr>
            <p:ph type="sldNum" sz="quarter" idx="12"/>
          </p:nvPr>
        </p:nvSpPr>
        <p:spPr/>
        <p:txBody>
          <a:bodyPr/>
          <a:lstStyle/>
          <a:p>
            <a:fld id="{E566D426-5B99-4009-B816-91CE10B8C909}" type="slidenum">
              <a:rPr lang="en-IN" smtClean="0"/>
              <a:pPr/>
              <a:t>‹#›</a:t>
            </a:fld>
            <a:endParaRPr lang="en-IN" dirty="0"/>
          </a:p>
        </p:txBody>
      </p:sp>
      <p:pic>
        <p:nvPicPr>
          <p:cNvPr id="11" name="Picture 10">
            <a:extLst>
              <a:ext uri="{FF2B5EF4-FFF2-40B4-BE49-F238E27FC236}">
                <a16:creationId xmlns:a16="http://schemas.microsoft.com/office/drawing/2014/main" id="{AACBA954-F8EA-4B94-97CC-780A6E1C61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35434072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444CD0-FC2C-42A0-8238-B5560E603626}" type="datetimeFigureOut">
              <a:rPr lang="en-IN" smtClean="0"/>
              <a:pPr/>
              <a:t>11-03-2020</a:t>
            </a:fld>
            <a:endParaRPr lang="en-IN" dirty="0"/>
          </a:p>
        </p:txBody>
      </p:sp>
      <p:sp>
        <p:nvSpPr>
          <p:cNvPr id="8" name="Footer Placeholder 7"/>
          <p:cNvSpPr>
            <a:spLocks noGrp="1"/>
          </p:cNvSpPr>
          <p:nvPr>
            <p:ph type="ftr" sz="quarter" idx="11"/>
          </p:nvPr>
        </p:nvSpPr>
        <p:spPr/>
        <p:txBody>
          <a:bodyPr/>
          <a:lstStyle/>
          <a:p>
            <a:endParaRPr lang="en-IN" dirty="0"/>
          </a:p>
        </p:txBody>
      </p:sp>
      <p:sp>
        <p:nvSpPr>
          <p:cNvPr id="9" name="Slide Number Placeholder 8"/>
          <p:cNvSpPr>
            <a:spLocks noGrp="1"/>
          </p:cNvSpPr>
          <p:nvPr>
            <p:ph type="sldNum" sz="quarter" idx="12"/>
          </p:nvPr>
        </p:nvSpPr>
        <p:spPr/>
        <p:txBody>
          <a:bodyPr/>
          <a:lstStyle/>
          <a:p>
            <a:fld id="{E566D426-5B99-4009-B816-91CE10B8C909}" type="slidenum">
              <a:rPr lang="en-IN" smtClean="0"/>
              <a:pPr/>
              <a:t>‹#›</a:t>
            </a:fld>
            <a:endParaRPr lang="en-IN" dirty="0"/>
          </a:p>
        </p:txBody>
      </p:sp>
      <p:pic>
        <p:nvPicPr>
          <p:cNvPr id="10" name="Picture 9">
            <a:extLst>
              <a:ext uri="{FF2B5EF4-FFF2-40B4-BE49-F238E27FC236}">
                <a16:creationId xmlns:a16="http://schemas.microsoft.com/office/drawing/2014/main" id="{A5A70CCE-300C-43FA-9B52-15F45FEEAB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11813493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444CD0-FC2C-42A0-8238-B5560E603626}" type="datetimeFigureOut">
              <a:rPr lang="en-IN" smtClean="0"/>
              <a:pPr/>
              <a:t>11-03-2020</a:t>
            </a:fld>
            <a:endParaRPr lang="en-IN" dirty="0"/>
          </a:p>
        </p:txBody>
      </p:sp>
      <p:sp>
        <p:nvSpPr>
          <p:cNvPr id="8" name="Footer Placeholder 7"/>
          <p:cNvSpPr>
            <a:spLocks noGrp="1"/>
          </p:cNvSpPr>
          <p:nvPr>
            <p:ph type="ftr" sz="quarter" idx="11"/>
          </p:nvPr>
        </p:nvSpPr>
        <p:spPr/>
        <p:txBody>
          <a:bodyPr/>
          <a:lstStyle/>
          <a:p>
            <a:endParaRPr lang="en-IN" dirty="0"/>
          </a:p>
        </p:txBody>
      </p:sp>
      <p:sp>
        <p:nvSpPr>
          <p:cNvPr id="9" name="Slide Number Placeholder 8"/>
          <p:cNvSpPr>
            <a:spLocks noGrp="1"/>
          </p:cNvSpPr>
          <p:nvPr>
            <p:ph type="sldNum" sz="quarter" idx="12"/>
          </p:nvPr>
        </p:nvSpPr>
        <p:spPr/>
        <p:txBody>
          <a:bodyPr/>
          <a:lstStyle/>
          <a:p>
            <a:fld id="{E566D426-5B99-4009-B816-91CE10B8C909}" type="slidenum">
              <a:rPr lang="en-IN" smtClean="0"/>
              <a:pPr/>
              <a:t>‹#›</a:t>
            </a:fld>
            <a:endParaRPr lang="en-IN" dirty="0"/>
          </a:p>
        </p:txBody>
      </p:sp>
      <p:pic>
        <p:nvPicPr>
          <p:cNvPr id="10" name="Picture 9">
            <a:extLst>
              <a:ext uri="{FF2B5EF4-FFF2-40B4-BE49-F238E27FC236}">
                <a16:creationId xmlns:a16="http://schemas.microsoft.com/office/drawing/2014/main" id="{112C72B3-A82A-427D-8259-76A6E9BF1A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20081077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69847" y="1298448"/>
            <a:ext cx="10216461" cy="3255264"/>
          </a:xfrm>
        </p:spPr>
        <p:txBody>
          <a:bodyPr anchor="b">
            <a:normAutofit/>
          </a:bodyPr>
          <a:lstStyle>
            <a:lvl1pPr algn="l">
              <a:defRPr sz="5900" spc="-100" baseline="0">
                <a:solidFill>
                  <a:srgbClr val="000546"/>
                </a:solidFill>
              </a:defRPr>
            </a:lvl1pPr>
          </a:lstStyle>
          <a:p>
            <a:r>
              <a:rPr lang="en-US" dirty="0"/>
              <a:t>Click to edit Master title style</a:t>
            </a:r>
          </a:p>
        </p:txBody>
      </p:sp>
      <p:sp>
        <p:nvSpPr>
          <p:cNvPr id="3" name="Subtitle 2"/>
          <p:cNvSpPr>
            <a:spLocks noGrp="1"/>
          </p:cNvSpPr>
          <p:nvPr>
            <p:ph type="subTitle" idx="1"/>
          </p:nvPr>
        </p:nvSpPr>
        <p:spPr>
          <a:xfrm>
            <a:off x="1100014" y="4670246"/>
            <a:ext cx="10186293" cy="914400"/>
          </a:xfrm>
        </p:spPr>
        <p:txBody>
          <a:bodyPr anchor="t">
            <a:normAutofit/>
          </a:bodyPr>
          <a:lstStyle>
            <a:lvl1pPr marL="0" indent="0" algn="l">
              <a:buNone/>
              <a:defRPr sz="2200" cap="none" spc="0" baseline="0">
                <a:solidFill>
                  <a:srgbClr val="CC4B14"/>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4A444CD0-FC2C-42A0-8238-B5560E603626}" type="datetimeFigureOut">
              <a:rPr lang="en-IN" smtClean="0"/>
              <a:pPr/>
              <a:t>11-03-2020</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E566D426-5B99-4009-B816-91CE10B8C909}" type="slidenum">
              <a:rPr lang="en-IN" smtClean="0"/>
              <a:pPr/>
              <a:t>‹#›</a:t>
            </a:fld>
            <a:endParaRPr lang="en-IN" dirty="0"/>
          </a:p>
        </p:txBody>
      </p:sp>
      <p:pic>
        <p:nvPicPr>
          <p:cNvPr id="9" name="Picture 8">
            <a:extLst>
              <a:ext uri="{FF2B5EF4-FFF2-40B4-BE49-F238E27FC236}">
                <a16:creationId xmlns:a16="http://schemas.microsoft.com/office/drawing/2014/main" id="{A8E212AD-7BDF-4F5A-97B5-D6C23DC2D9D0}"/>
              </a:ext>
            </a:extLst>
          </p:cNvPr>
          <p:cNvPicPr>
            <a:picLocks noChangeAspect="1"/>
          </p:cNvPicPr>
          <p:nvPr userDrawn="1"/>
        </p:nvPicPr>
        <p:blipFill>
          <a:blip r:embed="rId2"/>
          <a:stretch>
            <a:fillRect/>
          </a:stretch>
        </p:blipFill>
        <p:spPr>
          <a:xfrm>
            <a:off x="26938" y="6707875"/>
            <a:ext cx="12192000" cy="172586"/>
          </a:xfrm>
          <a:prstGeom prst="rect">
            <a:avLst/>
          </a:prstGeom>
        </p:spPr>
      </p:pic>
    </p:spTree>
    <p:extLst>
      <p:ext uri="{BB962C8B-B14F-4D97-AF65-F5344CB8AC3E}">
        <p14:creationId xmlns:p14="http://schemas.microsoft.com/office/powerpoint/2010/main" val="23643105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rgbClr val="000F46"/>
                </a:solidFill>
              </a:defRPr>
            </a:lvl1pPr>
            <a:lvl2pPr>
              <a:defRPr>
                <a:solidFill>
                  <a:srgbClr val="000F46"/>
                </a:solidFill>
              </a:defRPr>
            </a:lvl2pPr>
            <a:lvl3pPr>
              <a:defRPr>
                <a:solidFill>
                  <a:srgbClr val="000F46"/>
                </a:solidFill>
              </a:defRPr>
            </a:lvl3pPr>
            <a:lvl4pPr>
              <a:defRPr>
                <a:solidFill>
                  <a:srgbClr val="000F46"/>
                </a:solidFill>
              </a:defRPr>
            </a:lvl4pPr>
            <a:lvl5pPr>
              <a:defRPr>
                <a:solidFill>
                  <a:srgbClr val="000F46"/>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A444CD0-FC2C-42A0-8238-B5560E603626}" type="datetimeFigureOut">
              <a:rPr lang="en-IN" smtClean="0"/>
              <a:pPr/>
              <a:t>11-03-2020</a:t>
            </a:fld>
            <a:endParaRPr lang="en-IN" dirty="0"/>
          </a:p>
        </p:txBody>
      </p:sp>
      <p:sp>
        <p:nvSpPr>
          <p:cNvPr id="5" name="Footer Placeholder 4"/>
          <p:cNvSpPr>
            <a:spLocks noGrp="1"/>
          </p:cNvSpPr>
          <p:nvPr>
            <p:ph type="ftr" sz="quarter" idx="11"/>
          </p:nvPr>
        </p:nvSpPr>
        <p:spPr>
          <a:xfrm>
            <a:off x="3869268" y="6356350"/>
            <a:ext cx="5911517" cy="365125"/>
          </a:xfrm>
        </p:spPr>
        <p:txBody>
          <a:bodyPr/>
          <a:lstStyle/>
          <a:p>
            <a:endParaRPr lang="en-IN" dirty="0"/>
          </a:p>
        </p:txBody>
      </p:sp>
      <p:sp>
        <p:nvSpPr>
          <p:cNvPr id="6" name="Slide Number Placeholder 5"/>
          <p:cNvSpPr>
            <a:spLocks noGrp="1"/>
          </p:cNvSpPr>
          <p:nvPr>
            <p:ph type="sldNum" sz="quarter" idx="12"/>
          </p:nvPr>
        </p:nvSpPr>
        <p:spPr/>
        <p:txBody>
          <a:bodyPr/>
          <a:lstStyle/>
          <a:p>
            <a:fld id="{E566D426-5B99-4009-B816-91CE10B8C909}" type="slidenum">
              <a:rPr lang="en-IN" smtClean="0"/>
              <a:pPr/>
              <a:t>‹#›</a:t>
            </a:fld>
            <a:endParaRPr lang="en-IN" dirty="0"/>
          </a:p>
        </p:txBody>
      </p:sp>
      <p:pic>
        <p:nvPicPr>
          <p:cNvPr id="7" name="Picture 6">
            <a:extLst>
              <a:ext uri="{FF2B5EF4-FFF2-40B4-BE49-F238E27FC236}">
                <a16:creationId xmlns:a16="http://schemas.microsoft.com/office/drawing/2014/main" id="{1EEB5D1E-B592-4073-B1FA-63D911255B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592851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rgbClr val="000F46"/>
                </a:solidFill>
              </a:defRPr>
            </a:lvl1pPr>
          </a:lstStyle>
          <a:p>
            <a:r>
              <a:rPr lang="en-US" dirty="0"/>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444CD0-FC2C-42A0-8238-B5560E603626}" type="datetimeFigureOut">
              <a:rPr lang="en-IN" smtClean="0"/>
              <a:pPr/>
              <a:t>11-03-2020</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E566D426-5B99-4009-B816-91CE10B8C909}" type="slidenum">
              <a:rPr lang="en-IN" smtClean="0"/>
              <a:pPr/>
              <a:t>‹#›</a:t>
            </a:fld>
            <a:endParaRPr lang="en-IN" dirty="0"/>
          </a:p>
        </p:txBody>
      </p:sp>
      <p:pic>
        <p:nvPicPr>
          <p:cNvPr id="8" name="Picture 7">
            <a:extLst>
              <a:ext uri="{FF2B5EF4-FFF2-40B4-BE49-F238E27FC236}">
                <a16:creationId xmlns:a16="http://schemas.microsoft.com/office/drawing/2014/main" id="{FF9EA425-4206-4864-A99F-860504ED8DD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10229107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4A444CD0-FC2C-42A0-8238-B5560E603626}" type="datetimeFigureOut">
              <a:rPr lang="en-IN" smtClean="0"/>
              <a:pPr/>
              <a:t>11-03-2020</a:t>
            </a:fld>
            <a:endParaRPr lang="en-IN" dirty="0"/>
          </a:p>
        </p:txBody>
      </p:sp>
      <p:sp>
        <p:nvSpPr>
          <p:cNvPr id="9" name="Footer Placeholder 8"/>
          <p:cNvSpPr>
            <a:spLocks noGrp="1"/>
          </p:cNvSpPr>
          <p:nvPr>
            <p:ph type="ftr" sz="quarter" idx="11"/>
          </p:nvPr>
        </p:nvSpPr>
        <p:spPr/>
        <p:txBody>
          <a:bodyPr/>
          <a:lstStyle/>
          <a:p>
            <a:endParaRPr lang="en-IN" dirty="0"/>
          </a:p>
        </p:txBody>
      </p:sp>
      <p:sp>
        <p:nvSpPr>
          <p:cNvPr id="10" name="Slide Number Placeholder 9"/>
          <p:cNvSpPr>
            <a:spLocks noGrp="1"/>
          </p:cNvSpPr>
          <p:nvPr>
            <p:ph type="sldNum" sz="quarter" idx="12"/>
          </p:nvPr>
        </p:nvSpPr>
        <p:spPr/>
        <p:txBody>
          <a:bodyPr/>
          <a:lstStyle/>
          <a:p>
            <a:fld id="{E566D426-5B99-4009-B816-91CE10B8C909}" type="slidenum">
              <a:rPr lang="en-IN" smtClean="0"/>
              <a:pPr/>
              <a:t>‹#›</a:t>
            </a:fld>
            <a:endParaRPr lang="en-IN" dirty="0"/>
          </a:p>
        </p:txBody>
      </p:sp>
      <p:pic>
        <p:nvPicPr>
          <p:cNvPr id="11" name="Picture 10">
            <a:extLst>
              <a:ext uri="{FF2B5EF4-FFF2-40B4-BE49-F238E27FC236}">
                <a16:creationId xmlns:a16="http://schemas.microsoft.com/office/drawing/2014/main" id="{37F2223E-3C34-418B-A110-3485A94353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21713644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4A444CD0-FC2C-42A0-8238-B5560E603626}" type="datetimeFigureOut">
              <a:rPr lang="en-IN" smtClean="0"/>
              <a:pPr/>
              <a:t>11-03-2020</a:t>
            </a:fld>
            <a:endParaRPr lang="en-IN" dirty="0"/>
          </a:p>
        </p:txBody>
      </p:sp>
      <p:sp>
        <p:nvSpPr>
          <p:cNvPr id="11" name="Footer Placeholder 10"/>
          <p:cNvSpPr>
            <a:spLocks noGrp="1"/>
          </p:cNvSpPr>
          <p:nvPr>
            <p:ph type="ftr" sz="quarter" idx="11"/>
          </p:nvPr>
        </p:nvSpPr>
        <p:spPr/>
        <p:txBody>
          <a:bodyPr/>
          <a:lstStyle/>
          <a:p>
            <a:endParaRPr lang="en-IN" dirty="0"/>
          </a:p>
        </p:txBody>
      </p:sp>
      <p:sp>
        <p:nvSpPr>
          <p:cNvPr id="12" name="Slide Number Placeholder 11"/>
          <p:cNvSpPr>
            <a:spLocks noGrp="1"/>
          </p:cNvSpPr>
          <p:nvPr>
            <p:ph type="sldNum" sz="quarter" idx="12"/>
          </p:nvPr>
        </p:nvSpPr>
        <p:spPr/>
        <p:txBody>
          <a:bodyPr/>
          <a:lstStyle/>
          <a:p>
            <a:fld id="{E566D426-5B99-4009-B816-91CE10B8C909}" type="slidenum">
              <a:rPr lang="en-IN" smtClean="0"/>
              <a:pPr/>
              <a:t>‹#›</a:t>
            </a:fld>
            <a:endParaRPr lang="en-IN" dirty="0"/>
          </a:p>
        </p:txBody>
      </p:sp>
      <p:pic>
        <p:nvPicPr>
          <p:cNvPr id="13" name="Picture 12">
            <a:extLst>
              <a:ext uri="{FF2B5EF4-FFF2-40B4-BE49-F238E27FC236}">
                <a16:creationId xmlns:a16="http://schemas.microsoft.com/office/drawing/2014/main" id="{BF0A4563-71F1-4BBE-BEBD-39ED938053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328410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11-03-2020</a:t>
            </a:fld>
            <a:endParaRPr lang="en-IN" dirty="0">
              <a:solidFill>
                <a:srgbClr val="000000">
                  <a:lumMod val="50000"/>
                  <a:lumOff val="50000"/>
                </a:srgbClr>
              </a:solidFill>
            </a:endParaRPr>
          </a:p>
        </p:txBody>
      </p:sp>
      <p:sp>
        <p:nvSpPr>
          <p:cNvPr id="11" name="Footer Placeholder 10"/>
          <p:cNvSpPr>
            <a:spLocks noGrp="1"/>
          </p:cNvSpPr>
          <p:nvPr>
            <p:ph type="ftr" sz="quarter" idx="11"/>
          </p:nvPr>
        </p:nvSpPr>
        <p:spPr/>
        <p:txBody>
          <a:bodyPr/>
          <a:lstStyle/>
          <a:p>
            <a:endParaRPr lang="en-IN" dirty="0">
              <a:solidFill>
                <a:srgbClr val="000000">
                  <a:lumMod val="50000"/>
                  <a:lumOff val="50000"/>
                </a:srgbClr>
              </a:solidFill>
            </a:endParaRPr>
          </a:p>
        </p:txBody>
      </p:sp>
      <p:sp>
        <p:nvSpPr>
          <p:cNvPr id="12" name="Slide Number Placeholder 11"/>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13" name="Picture 12">
            <a:extLst>
              <a:ext uri="{FF2B5EF4-FFF2-40B4-BE49-F238E27FC236}">
                <a16:creationId xmlns:a16="http://schemas.microsoft.com/office/drawing/2014/main" id="{BF0A4563-71F1-4BBE-BEBD-39ED938053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17179547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4A444CD0-FC2C-42A0-8238-B5560E603626}" type="datetimeFigureOut">
              <a:rPr lang="en-IN" smtClean="0"/>
              <a:pPr/>
              <a:t>11-03-2020</a:t>
            </a:fld>
            <a:endParaRPr lang="en-IN" dirty="0"/>
          </a:p>
        </p:txBody>
      </p:sp>
      <p:sp>
        <p:nvSpPr>
          <p:cNvPr id="7" name="Footer Placeholder 6"/>
          <p:cNvSpPr>
            <a:spLocks noGrp="1"/>
          </p:cNvSpPr>
          <p:nvPr>
            <p:ph type="ftr" sz="quarter" idx="11"/>
          </p:nvPr>
        </p:nvSpPr>
        <p:spPr/>
        <p:txBody>
          <a:bodyPr/>
          <a:lstStyle/>
          <a:p>
            <a:endParaRPr lang="en-IN" dirty="0"/>
          </a:p>
        </p:txBody>
      </p:sp>
      <p:sp>
        <p:nvSpPr>
          <p:cNvPr id="8" name="Slide Number Placeholder 7"/>
          <p:cNvSpPr>
            <a:spLocks noGrp="1"/>
          </p:cNvSpPr>
          <p:nvPr>
            <p:ph type="sldNum" sz="quarter" idx="12"/>
          </p:nvPr>
        </p:nvSpPr>
        <p:spPr/>
        <p:txBody>
          <a:bodyPr/>
          <a:lstStyle/>
          <a:p>
            <a:fld id="{E566D426-5B99-4009-B816-91CE10B8C909}" type="slidenum">
              <a:rPr lang="en-IN" smtClean="0"/>
              <a:pPr/>
              <a:t>‹#›</a:t>
            </a:fld>
            <a:endParaRPr lang="en-IN" dirty="0"/>
          </a:p>
        </p:txBody>
      </p:sp>
      <p:pic>
        <p:nvPicPr>
          <p:cNvPr id="9" name="Picture 8">
            <a:extLst>
              <a:ext uri="{FF2B5EF4-FFF2-40B4-BE49-F238E27FC236}">
                <a16:creationId xmlns:a16="http://schemas.microsoft.com/office/drawing/2014/main" id="{65BA24BE-C740-4D25-A3E5-75BB476288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31022237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A444CD0-FC2C-42A0-8238-B5560E603626}" type="datetimeFigureOut">
              <a:rPr lang="en-IN" smtClean="0"/>
              <a:pPr/>
              <a:t>11-03-2020</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E566D426-5B99-4009-B816-91CE10B8C909}" type="slidenum">
              <a:rPr lang="en-IN" smtClean="0"/>
              <a:pPr/>
              <a:t>‹#›</a:t>
            </a:fld>
            <a:endParaRPr lang="en-IN" dirty="0"/>
          </a:p>
        </p:txBody>
      </p:sp>
      <p:pic>
        <p:nvPicPr>
          <p:cNvPr id="8" name="Picture 7">
            <a:extLst>
              <a:ext uri="{FF2B5EF4-FFF2-40B4-BE49-F238E27FC236}">
                <a16:creationId xmlns:a16="http://schemas.microsoft.com/office/drawing/2014/main" id="{35EBF547-C395-46D3-9E30-33E513BA5F24}"/>
              </a:ext>
            </a:extLst>
          </p:cNvPr>
          <p:cNvPicPr>
            <a:picLocks noChangeAspect="1"/>
          </p:cNvPicPr>
          <p:nvPr userDrawn="1"/>
        </p:nvPicPr>
        <p:blipFill>
          <a:blip r:embed="rId2"/>
          <a:stretch>
            <a:fillRect/>
          </a:stretch>
        </p:blipFill>
        <p:spPr>
          <a:xfrm>
            <a:off x="26938" y="6707875"/>
            <a:ext cx="12192000" cy="172586"/>
          </a:xfrm>
          <a:prstGeom prst="rect">
            <a:avLst/>
          </a:prstGeom>
        </p:spPr>
      </p:pic>
      <p:sp>
        <p:nvSpPr>
          <p:cNvPr id="9" name="Rectangle 8">
            <a:extLst>
              <a:ext uri="{FF2B5EF4-FFF2-40B4-BE49-F238E27FC236}">
                <a16:creationId xmlns:a16="http://schemas.microsoft.com/office/drawing/2014/main" id="{0E1907B8-2621-4BF9-988D-C28476625AB5}"/>
              </a:ext>
            </a:extLst>
          </p:cNvPr>
          <p:cNvSpPr/>
          <p:nvPr userDrawn="1"/>
        </p:nvSpPr>
        <p:spPr>
          <a:xfrm>
            <a:off x="11815864" y="758952"/>
            <a:ext cx="384048" cy="5330952"/>
          </a:xfrm>
          <a:prstGeom prst="rect">
            <a:avLst/>
          </a:prstGeom>
          <a:solidFill>
            <a:srgbClr val="000F4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8DE1C66B-6AF1-4A59-BD48-A10DCCAF6482}"/>
              </a:ext>
            </a:extLst>
          </p:cNvPr>
          <p:cNvSpPr/>
          <p:nvPr userDrawn="1"/>
        </p:nvSpPr>
        <p:spPr>
          <a:xfrm>
            <a:off x="1" y="758952"/>
            <a:ext cx="384048" cy="5330952"/>
          </a:xfrm>
          <a:prstGeom prst="rect">
            <a:avLst/>
          </a:prstGeom>
          <a:solidFill>
            <a:srgbClr val="FE7A1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dirty="0"/>
          </a:p>
        </p:txBody>
      </p:sp>
    </p:spTree>
    <p:extLst>
      <p:ext uri="{BB962C8B-B14F-4D97-AF65-F5344CB8AC3E}">
        <p14:creationId xmlns:p14="http://schemas.microsoft.com/office/powerpoint/2010/main" val="26533164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4A444CD0-FC2C-42A0-8238-B5560E603626}" type="datetimeFigureOut">
              <a:rPr lang="en-IN" smtClean="0"/>
              <a:pPr/>
              <a:t>11-03-2020</a:t>
            </a:fld>
            <a:endParaRPr lang="en-IN" dirty="0"/>
          </a:p>
        </p:txBody>
      </p:sp>
      <p:sp>
        <p:nvSpPr>
          <p:cNvPr id="9" name="Footer Placeholder 8"/>
          <p:cNvSpPr>
            <a:spLocks noGrp="1"/>
          </p:cNvSpPr>
          <p:nvPr>
            <p:ph type="ftr" sz="quarter" idx="11"/>
          </p:nvPr>
        </p:nvSpPr>
        <p:spPr/>
        <p:txBody>
          <a:bodyPr/>
          <a:lstStyle/>
          <a:p>
            <a:endParaRPr lang="en-IN" dirty="0"/>
          </a:p>
        </p:txBody>
      </p:sp>
      <p:sp>
        <p:nvSpPr>
          <p:cNvPr id="10" name="Slide Number Placeholder 9"/>
          <p:cNvSpPr>
            <a:spLocks noGrp="1"/>
          </p:cNvSpPr>
          <p:nvPr>
            <p:ph type="sldNum" sz="quarter" idx="12"/>
          </p:nvPr>
        </p:nvSpPr>
        <p:spPr/>
        <p:txBody>
          <a:bodyPr/>
          <a:lstStyle/>
          <a:p>
            <a:fld id="{E566D426-5B99-4009-B816-91CE10B8C909}" type="slidenum">
              <a:rPr lang="en-IN" smtClean="0"/>
              <a:pPr/>
              <a:t>‹#›</a:t>
            </a:fld>
            <a:endParaRPr lang="en-IN" dirty="0"/>
          </a:p>
        </p:txBody>
      </p:sp>
      <p:pic>
        <p:nvPicPr>
          <p:cNvPr id="11" name="Picture 10">
            <a:extLst>
              <a:ext uri="{FF2B5EF4-FFF2-40B4-BE49-F238E27FC236}">
                <a16:creationId xmlns:a16="http://schemas.microsoft.com/office/drawing/2014/main" id="{C58036C1-B869-494C-B43E-49DE2A49B0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7700769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4A444CD0-FC2C-42A0-8238-B5560E603626}" type="datetimeFigureOut">
              <a:rPr lang="en-IN" smtClean="0"/>
              <a:pPr/>
              <a:t>11-03-2020</a:t>
            </a:fld>
            <a:endParaRPr lang="en-IN" dirty="0"/>
          </a:p>
        </p:txBody>
      </p:sp>
      <p:sp>
        <p:nvSpPr>
          <p:cNvPr id="9" name="Footer Placeholder 8"/>
          <p:cNvSpPr>
            <a:spLocks noGrp="1"/>
          </p:cNvSpPr>
          <p:nvPr>
            <p:ph type="ftr" sz="quarter" idx="11"/>
          </p:nvPr>
        </p:nvSpPr>
        <p:spPr>
          <a:xfrm>
            <a:off x="3499101" y="6356350"/>
            <a:ext cx="5911517" cy="365125"/>
          </a:xfrm>
        </p:spPr>
        <p:txBody>
          <a:bodyPr/>
          <a:lstStyle/>
          <a:p>
            <a:endParaRPr lang="en-IN" dirty="0"/>
          </a:p>
        </p:txBody>
      </p:sp>
      <p:sp>
        <p:nvSpPr>
          <p:cNvPr id="10" name="Slide Number Placeholder 9"/>
          <p:cNvSpPr>
            <a:spLocks noGrp="1"/>
          </p:cNvSpPr>
          <p:nvPr>
            <p:ph type="sldNum" sz="quarter" idx="12"/>
          </p:nvPr>
        </p:nvSpPr>
        <p:spPr/>
        <p:txBody>
          <a:bodyPr/>
          <a:lstStyle/>
          <a:p>
            <a:fld id="{E566D426-5B99-4009-B816-91CE10B8C909}" type="slidenum">
              <a:rPr lang="en-IN" smtClean="0"/>
              <a:pPr/>
              <a:t>‹#›</a:t>
            </a:fld>
            <a:endParaRPr lang="en-IN" dirty="0"/>
          </a:p>
        </p:txBody>
      </p:sp>
      <p:pic>
        <p:nvPicPr>
          <p:cNvPr id="11" name="Picture 10">
            <a:extLst>
              <a:ext uri="{FF2B5EF4-FFF2-40B4-BE49-F238E27FC236}">
                <a16:creationId xmlns:a16="http://schemas.microsoft.com/office/drawing/2014/main" id="{AACBA954-F8EA-4B94-97CC-780A6E1C61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36752016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444CD0-FC2C-42A0-8238-B5560E603626}" type="datetimeFigureOut">
              <a:rPr lang="en-IN" smtClean="0"/>
              <a:pPr/>
              <a:t>11-03-2020</a:t>
            </a:fld>
            <a:endParaRPr lang="en-IN" dirty="0"/>
          </a:p>
        </p:txBody>
      </p:sp>
      <p:sp>
        <p:nvSpPr>
          <p:cNvPr id="8" name="Footer Placeholder 7"/>
          <p:cNvSpPr>
            <a:spLocks noGrp="1"/>
          </p:cNvSpPr>
          <p:nvPr>
            <p:ph type="ftr" sz="quarter" idx="11"/>
          </p:nvPr>
        </p:nvSpPr>
        <p:spPr/>
        <p:txBody>
          <a:bodyPr/>
          <a:lstStyle/>
          <a:p>
            <a:endParaRPr lang="en-IN" dirty="0"/>
          </a:p>
        </p:txBody>
      </p:sp>
      <p:sp>
        <p:nvSpPr>
          <p:cNvPr id="9" name="Slide Number Placeholder 8"/>
          <p:cNvSpPr>
            <a:spLocks noGrp="1"/>
          </p:cNvSpPr>
          <p:nvPr>
            <p:ph type="sldNum" sz="quarter" idx="12"/>
          </p:nvPr>
        </p:nvSpPr>
        <p:spPr/>
        <p:txBody>
          <a:bodyPr/>
          <a:lstStyle/>
          <a:p>
            <a:fld id="{E566D426-5B99-4009-B816-91CE10B8C909}" type="slidenum">
              <a:rPr lang="en-IN" smtClean="0"/>
              <a:pPr/>
              <a:t>‹#›</a:t>
            </a:fld>
            <a:endParaRPr lang="en-IN" dirty="0"/>
          </a:p>
        </p:txBody>
      </p:sp>
      <p:pic>
        <p:nvPicPr>
          <p:cNvPr id="10" name="Picture 9">
            <a:extLst>
              <a:ext uri="{FF2B5EF4-FFF2-40B4-BE49-F238E27FC236}">
                <a16:creationId xmlns:a16="http://schemas.microsoft.com/office/drawing/2014/main" id="{A5A70CCE-300C-43FA-9B52-15F45FEEAB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21036844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444CD0-FC2C-42A0-8238-B5560E603626}" type="datetimeFigureOut">
              <a:rPr lang="en-IN" smtClean="0"/>
              <a:pPr/>
              <a:t>11-03-2020</a:t>
            </a:fld>
            <a:endParaRPr lang="en-IN" dirty="0"/>
          </a:p>
        </p:txBody>
      </p:sp>
      <p:sp>
        <p:nvSpPr>
          <p:cNvPr id="8" name="Footer Placeholder 7"/>
          <p:cNvSpPr>
            <a:spLocks noGrp="1"/>
          </p:cNvSpPr>
          <p:nvPr>
            <p:ph type="ftr" sz="quarter" idx="11"/>
          </p:nvPr>
        </p:nvSpPr>
        <p:spPr/>
        <p:txBody>
          <a:bodyPr/>
          <a:lstStyle/>
          <a:p>
            <a:endParaRPr lang="en-IN" dirty="0"/>
          </a:p>
        </p:txBody>
      </p:sp>
      <p:sp>
        <p:nvSpPr>
          <p:cNvPr id="9" name="Slide Number Placeholder 8"/>
          <p:cNvSpPr>
            <a:spLocks noGrp="1"/>
          </p:cNvSpPr>
          <p:nvPr>
            <p:ph type="sldNum" sz="quarter" idx="12"/>
          </p:nvPr>
        </p:nvSpPr>
        <p:spPr/>
        <p:txBody>
          <a:bodyPr/>
          <a:lstStyle/>
          <a:p>
            <a:fld id="{E566D426-5B99-4009-B816-91CE10B8C909}" type="slidenum">
              <a:rPr lang="en-IN" smtClean="0"/>
              <a:pPr/>
              <a:t>‹#›</a:t>
            </a:fld>
            <a:endParaRPr lang="en-IN" dirty="0"/>
          </a:p>
        </p:txBody>
      </p:sp>
      <p:pic>
        <p:nvPicPr>
          <p:cNvPr id="10" name="Picture 9">
            <a:extLst>
              <a:ext uri="{FF2B5EF4-FFF2-40B4-BE49-F238E27FC236}">
                <a16:creationId xmlns:a16="http://schemas.microsoft.com/office/drawing/2014/main" id="{112C72B3-A82A-427D-8259-76A6E9BF1A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715902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11-03-2020</a:t>
            </a:fld>
            <a:endParaRPr lang="en-IN" dirty="0">
              <a:solidFill>
                <a:srgbClr val="000000">
                  <a:lumMod val="50000"/>
                  <a:lumOff val="50000"/>
                </a:srgbClr>
              </a:solidFill>
            </a:endParaRPr>
          </a:p>
        </p:txBody>
      </p:sp>
      <p:sp>
        <p:nvSpPr>
          <p:cNvPr id="7" name="Footer Placeholder 6"/>
          <p:cNvSpPr>
            <a:spLocks noGrp="1"/>
          </p:cNvSpPr>
          <p:nvPr>
            <p:ph type="ftr" sz="quarter" idx="11"/>
          </p:nvPr>
        </p:nvSpPr>
        <p:spPr/>
        <p:txBody>
          <a:bodyPr/>
          <a:lstStyle/>
          <a:p>
            <a:endParaRPr lang="en-IN" dirty="0">
              <a:solidFill>
                <a:srgbClr val="000000">
                  <a:lumMod val="50000"/>
                  <a:lumOff val="50000"/>
                </a:srgbClr>
              </a:solidFill>
            </a:endParaRPr>
          </a:p>
        </p:txBody>
      </p:sp>
      <p:sp>
        <p:nvSpPr>
          <p:cNvPr id="8" name="Slide Number Placeholder 7"/>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9" name="Picture 8">
            <a:extLst>
              <a:ext uri="{FF2B5EF4-FFF2-40B4-BE49-F238E27FC236}">
                <a16:creationId xmlns:a16="http://schemas.microsoft.com/office/drawing/2014/main" id="{65BA24BE-C740-4D25-A3E5-75BB476288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275615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11-03-2020</a:t>
            </a:fld>
            <a:endParaRPr lang="en-IN" dirty="0">
              <a:solidFill>
                <a:srgbClr val="000000">
                  <a:lumMod val="50000"/>
                  <a:lumOff val="50000"/>
                </a:srgbClr>
              </a:solidFill>
            </a:endParaRPr>
          </a:p>
        </p:txBody>
      </p:sp>
      <p:sp>
        <p:nvSpPr>
          <p:cNvPr id="6" name="Footer Placeholder 5"/>
          <p:cNvSpPr>
            <a:spLocks noGrp="1"/>
          </p:cNvSpPr>
          <p:nvPr>
            <p:ph type="ftr" sz="quarter" idx="11"/>
          </p:nvPr>
        </p:nvSpPr>
        <p:spPr/>
        <p:txBody>
          <a:bodyPr/>
          <a:lstStyle/>
          <a:p>
            <a:endParaRPr lang="en-IN" dirty="0">
              <a:solidFill>
                <a:srgbClr val="000000">
                  <a:lumMod val="50000"/>
                  <a:lumOff val="50000"/>
                </a:srgbClr>
              </a:solidFill>
            </a:endParaRPr>
          </a:p>
        </p:txBody>
      </p:sp>
      <p:sp>
        <p:nvSpPr>
          <p:cNvPr id="7" name="Slide Number Placeholder 6"/>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8" name="Picture 7">
            <a:extLst>
              <a:ext uri="{FF2B5EF4-FFF2-40B4-BE49-F238E27FC236}">
                <a16:creationId xmlns:a16="http://schemas.microsoft.com/office/drawing/2014/main" id="{35EBF547-C395-46D3-9E30-33E513BA5F24}"/>
              </a:ext>
            </a:extLst>
          </p:cNvPr>
          <p:cNvPicPr>
            <a:picLocks noChangeAspect="1"/>
          </p:cNvPicPr>
          <p:nvPr userDrawn="1"/>
        </p:nvPicPr>
        <p:blipFill>
          <a:blip r:embed="rId2"/>
          <a:stretch>
            <a:fillRect/>
          </a:stretch>
        </p:blipFill>
        <p:spPr>
          <a:xfrm>
            <a:off x="26938" y="6707875"/>
            <a:ext cx="12192000" cy="172586"/>
          </a:xfrm>
          <a:prstGeom prst="rect">
            <a:avLst/>
          </a:prstGeom>
        </p:spPr>
      </p:pic>
      <p:sp>
        <p:nvSpPr>
          <p:cNvPr id="9" name="Rectangle 8">
            <a:extLst>
              <a:ext uri="{FF2B5EF4-FFF2-40B4-BE49-F238E27FC236}">
                <a16:creationId xmlns:a16="http://schemas.microsoft.com/office/drawing/2014/main" id="{0E1907B8-2621-4BF9-988D-C28476625AB5}"/>
              </a:ext>
            </a:extLst>
          </p:cNvPr>
          <p:cNvSpPr/>
          <p:nvPr userDrawn="1"/>
        </p:nvSpPr>
        <p:spPr>
          <a:xfrm>
            <a:off x="11815864" y="758952"/>
            <a:ext cx="384048" cy="5330952"/>
          </a:xfrm>
          <a:prstGeom prst="rect">
            <a:avLst/>
          </a:prstGeom>
          <a:solidFill>
            <a:srgbClr val="000F4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8DE1C66B-6AF1-4A59-BD48-A10DCCAF6482}"/>
              </a:ext>
            </a:extLst>
          </p:cNvPr>
          <p:cNvSpPr/>
          <p:nvPr userDrawn="1"/>
        </p:nvSpPr>
        <p:spPr>
          <a:xfrm>
            <a:off x="1" y="758952"/>
            <a:ext cx="384048" cy="5330952"/>
          </a:xfrm>
          <a:prstGeom prst="rect">
            <a:avLst/>
          </a:prstGeom>
          <a:solidFill>
            <a:srgbClr val="FE7A1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200">
              <a:buClrTx/>
              <a:buFontTx/>
              <a:buNone/>
            </a:pPr>
            <a:endParaRPr lang="en-IN" sz="1800" kern="1200" dirty="0">
              <a:solidFill>
                <a:srgbClr val="FFFFFF"/>
              </a:solidFill>
            </a:endParaRPr>
          </a:p>
        </p:txBody>
      </p:sp>
    </p:spTree>
    <p:extLst>
      <p:ext uri="{BB962C8B-B14F-4D97-AF65-F5344CB8AC3E}">
        <p14:creationId xmlns:p14="http://schemas.microsoft.com/office/powerpoint/2010/main" val="3997910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11-03-2020</a:t>
            </a:fld>
            <a:endParaRPr lang="en-IN" dirty="0">
              <a:solidFill>
                <a:srgbClr val="000000">
                  <a:lumMod val="50000"/>
                  <a:lumOff val="50000"/>
                </a:srgbClr>
              </a:solidFill>
            </a:endParaRPr>
          </a:p>
        </p:txBody>
      </p:sp>
      <p:sp>
        <p:nvSpPr>
          <p:cNvPr id="9" name="Footer Placeholder 8"/>
          <p:cNvSpPr>
            <a:spLocks noGrp="1"/>
          </p:cNvSpPr>
          <p:nvPr>
            <p:ph type="ftr" sz="quarter" idx="11"/>
          </p:nvPr>
        </p:nvSpPr>
        <p:spPr/>
        <p:txBody>
          <a:bodyPr/>
          <a:lstStyle/>
          <a:p>
            <a:endParaRPr lang="en-IN" dirty="0">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11" name="Picture 10">
            <a:extLst>
              <a:ext uri="{FF2B5EF4-FFF2-40B4-BE49-F238E27FC236}">
                <a16:creationId xmlns:a16="http://schemas.microsoft.com/office/drawing/2014/main" id="{C58036C1-B869-494C-B43E-49DE2A49B0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2280421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4A444CD0-FC2C-42A0-8238-B5560E603626}" type="datetimeFigureOut">
              <a:rPr lang="en-IN" smtClean="0">
                <a:solidFill>
                  <a:srgbClr val="000000">
                    <a:lumMod val="50000"/>
                    <a:lumOff val="50000"/>
                  </a:srgbClr>
                </a:solidFill>
              </a:rPr>
              <a:pPr/>
              <a:t>11-03-2020</a:t>
            </a:fld>
            <a:endParaRPr lang="en-IN" dirty="0">
              <a:solidFill>
                <a:srgbClr val="000000">
                  <a:lumMod val="50000"/>
                  <a:lumOff val="50000"/>
                </a:srgbClr>
              </a:solidFill>
            </a:endParaRPr>
          </a:p>
        </p:txBody>
      </p:sp>
      <p:sp>
        <p:nvSpPr>
          <p:cNvPr id="9" name="Footer Placeholder 8"/>
          <p:cNvSpPr>
            <a:spLocks noGrp="1"/>
          </p:cNvSpPr>
          <p:nvPr>
            <p:ph type="ftr" sz="quarter" idx="11"/>
          </p:nvPr>
        </p:nvSpPr>
        <p:spPr>
          <a:xfrm>
            <a:off x="3499101" y="6356350"/>
            <a:ext cx="5911517" cy="365125"/>
          </a:xfrm>
        </p:spPr>
        <p:txBody>
          <a:bodyPr/>
          <a:lstStyle/>
          <a:p>
            <a:endParaRPr lang="en-IN" dirty="0">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E566D426-5B99-4009-B816-91CE10B8C909}" type="slidenum">
              <a:rPr lang="en-IN" smtClean="0">
                <a:solidFill>
                  <a:srgbClr val="40BAD2"/>
                </a:solidFill>
              </a:rPr>
              <a:pPr/>
              <a:t>‹#›</a:t>
            </a:fld>
            <a:endParaRPr lang="en-IN" dirty="0">
              <a:solidFill>
                <a:srgbClr val="40BAD2"/>
              </a:solidFill>
            </a:endParaRPr>
          </a:p>
        </p:txBody>
      </p:sp>
      <p:pic>
        <p:nvPicPr>
          <p:cNvPr id="11" name="Picture 10">
            <a:extLst>
              <a:ext uri="{FF2B5EF4-FFF2-40B4-BE49-F238E27FC236}">
                <a16:creationId xmlns:a16="http://schemas.microsoft.com/office/drawing/2014/main" id="{AACBA954-F8EA-4B94-97CC-780A6E1C61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152" y="0"/>
            <a:ext cx="1823778" cy="735504"/>
          </a:xfrm>
          <a:prstGeom prst="rect">
            <a:avLst/>
          </a:prstGeom>
        </p:spPr>
      </p:pic>
    </p:spTree>
    <p:extLst>
      <p:ext uri="{BB962C8B-B14F-4D97-AF65-F5344CB8AC3E}">
        <p14:creationId xmlns:p14="http://schemas.microsoft.com/office/powerpoint/2010/main" val="2922075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rgbClr val="FE7A1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200">
              <a:buClrTx/>
              <a:buFontTx/>
              <a:buNone/>
            </a:pPr>
            <a:endParaRPr lang="en-IN" sz="1800" kern="1200" dirty="0">
              <a:solidFill>
                <a:srgbClr val="FFFFFF"/>
              </a:solidFill>
            </a:endParaRPr>
          </a:p>
        </p:txBody>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dirty="0"/>
              <a:t>Click to edit Master title style</a:t>
            </a:r>
          </a:p>
        </p:txBody>
      </p:sp>
      <p:sp>
        <p:nvSpPr>
          <p:cNvPr id="38" name="Rectangle 37"/>
          <p:cNvSpPr/>
          <p:nvPr/>
        </p:nvSpPr>
        <p:spPr>
          <a:xfrm>
            <a:off x="11815864" y="758952"/>
            <a:ext cx="384048" cy="5330952"/>
          </a:xfrm>
          <a:prstGeom prst="rect">
            <a:avLst/>
          </a:prstGeom>
          <a:solidFill>
            <a:srgbClr val="000F4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defTabSz="457200">
              <a:buClrTx/>
              <a:buFontTx/>
              <a:buNone/>
            </a:pPr>
            <a:fld id="{4A444CD0-FC2C-42A0-8238-B5560E603626}" type="datetimeFigureOut">
              <a:rPr lang="en-IN" kern="1200" smtClean="0">
                <a:solidFill>
                  <a:srgbClr val="000000">
                    <a:lumMod val="50000"/>
                    <a:lumOff val="50000"/>
                  </a:srgbClr>
                </a:solidFill>
                <a:latin typeface="Corbel"/>
                <a:ea typeface="+mn-ea"/>
                <a:cs typeface="+mn-cs"/>
              </a:rPr>
              <a:pPr defTabSz="457200">
                <a:buClrTx/>
                <a:buFontTx/>
                <a:buNone/>
              </a:pPr>
              <a:t>11-03-2020</a:t>
            </a:fld>
            <a:endParaRPr lang="en-IN" kern="1200" dirty="0">
              <a:solidFill>
                <a:srgbClr val="000000">
                  <a:lumMod val="50000"/>
                  <a:lumOff val="50000"/>
                </a:srgbClr>
              </a:solidFill>
              <a:latin typeface="Corbel"/>
              <a:ea typeface="+mn-ea"/>
              <a:cs typeface="+mn-cs"/>
            </a:endParaRPr>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defTabSz="457200">
              <a:buClrTx/>
              <a:buFontTx/>
              <a:buNone/>
            </a:pPr>
            <a:endParaRPr lang="en-IN" kern="1200" dirty="0">
              <a:solidFill>
                <a:srgbClr val="000000">
                  <a:lumMod val="50000"/>
                  <a:lumOff val="50000"/>
                </a:srgbClr>
              </a:solidFill>
              <a:latin typeface="Corbel"/>
              <a:ea typeface="+mn-ea"/>
              <a:cs typeface="+mn-cs"/>
            </a:endParaRPr>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pPr defTabSz="457200">
              <a:buClrTx/>
              <a:buFontTx/>
              <a:buNone/>
            </a:pPr>
            <a:fld id="{E566D426-5B99-4009-B816-91CE10B8C909}" type="slidenum">
              <a:rPr lang="en-IN" kern="1200" smtClean="0">
                <a:solidFill>
                  <a:srgbClr val="40BAD2"/>
                </a:solidFill>
                <a:latin typeface="Corbel"/>
                <a:ea typeface="+mn-ea"/>
                <a:cs typeface="+mn-cs"/>
              </a:rPr>
              <a:pPr defTabSz="457200">
                <a:buClrTx/>
                <a:buFontTx/>
                <a:buNone/>
              </a:pPr>
              <a:t>‹#›</a:t>
            </a:fld>
            <a:endParaRPr lang="en-IN" kern="1200" dirty="0">
              <a:solidFill>
                <a:srgbClr val="40BAD2"/>
              </a:solidFill>
              <a:latin typeface="Corbel"/>
              <a:ea typeface="+mn-ea"/>
              <a:cs typeface="+mn-cs"/>
            </a:endParaRPr>
          </a:p>
        </p:txBody>
      </p:sp>
      <p:pic>
        <p:nvPicPr>
          <p:cNvPr id="9" name="Picture 8">
            <a:extLst>
              <a:ext uri="{FF2B5EF4-FFF2-40B4-BE49-F238E27FC236}">
                <a16:creationId xmlns:a16="http://schemas.microsoft.com/office/drawing/2014/main" id="{4DA8B1C3-5324-4B70-90AE-CE586592B290}"/>
              </a:ext>
            </a:extLst>
          </p:cNvPr>
          <p:cNvPicPr>
            <a:picLocks noChangeAspect="1"/>
          </p:cNvPicPr>
          <p:nvPr userDrawn="1"/>
        </p:nvPicPr>
        <p:blipFill>
          <a:blip r:embed="rId13"/>
          <a:stretch>
            <a:fillRect/>
          </a:stretch>
        </p:blipFill>
        <p:spPr>
          <a:xfrm>
            <a:off x="26938" y="6707875"/>
            <a:ext cx="12192000" cy="172586"/>
          </a:xfrm>
          <a:prstGeom prst="rect">
            <a:avLst/>
          </a:prstGeom>
        </p:spPr>
      </p:pic>
    </p:spTree>
    <p:extLst>
      <p:ext uri="{BB962C8B-B14F-4D97-AF65-F5344CB8AC3E}">
        <p14:creationId xmlns:p14="http://schemas.microsoft.com/office/powerpoint/2010/main" val="332465881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rgbClr val="000F46"/>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rgbClr val="000F46"/>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rgbClr val="000F46"/>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rgbClr val="000F46"/>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rgbClr val="000F46"/>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rgbClr val="FE7A1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200">
              <a:buClrTx/>
              <a:buFontTx/>
              <a:buNone/>
            </a:pPr>
            <a:endParaRPr lang="en-IN" sz="1800" kern="1200" dirty="0">
              <a:solidFill>
                <a:srgbClr val="FFFFFF"/>
              </a:solidFill>
            </a:endParaRPr>
          </a:p>
        </p:txBody>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dirty="0"/>
              <a:t>Click to edit Master title style</a:t>
            </a:r>
          </a:p>
        </p:txBody>
      </p:sp>
      <p:sp>
        <p:nvSpPr>
          <p:cNvPr id="38" name="Rectangle 37"/>
          <p:cNvSpPr/>
          <p:nvPr/>
        </p:nvSpPr>
        <p:spPr>
          <a:xfrm>
            <a:off x="11815864" y="758952"/>
            <a:ext cx="384048" cy="5330952"/>
          </a:xfrm>
          <a:prstGeom prst="rect">
            <a:avLst/>
          </a:prstGeom>
          <a:solidFill>
            <a:srgbClr val="000F4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defTabSz="457200">
              <a:buClrTx/>
              <a:buFontTx/>
              <a:buNone/>
            </a:pPr>
            <a:fld id="{4A444CD0-FC2C-42A0-8238-B5560E603626}" type="datetimeFigureOut">
              <a:rPr lang="en-IN" kern="1200" smtClean="0">
                <a:solidFill>
                  <a:srgbClr val="000000">
                    <a:lumMod val="50000"/>
                    <a:lumOff val="50000"/>
                  </a:srgbClr>
                </a:solidFill>
                <a:latin typeface="Corbel"/>
                <a:ea typeface="+mn-ea"/>
                <a:cs typeface="+mn-cs"/>
              </a:rPr>
              <a:pPr defTabSz="457200">
                <a:buClrTx/>
                <a:buFontTx/>
                <a:buNone/>
              </a:pPr>
              <a:t>11-03-2020</a:t>
            </a:fld>
            <a:endParaRPr lang="en-IN" kern="1200" dirty="0">
              <a:solidFill>
                <a:srgbClr val="000000">
                  <a:lumMod val="50000"/>
                  <a:lumOff val="50000"/>
                </a:srgbClr>
              </a:solidFill>
              <a:latin typeface="Corbel"/>
              <a:ea typeface="+mn-ea"/>
              <a:cs typeface="+mn-cs"/>
            </a:endParaRPr>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defTabSz="457200">
              <a:buClrTx/>
              <a:buFontTx/>
              <a:buNone/>
            </a:pPr>
            <a:endParaRPr lang="en-IN" kern="1200" dirty="0">
              <a:solidFill>
                <a:srgbClr val="000000">
                  <a:lumMod val="50000"/>
                  <a:lumOff val="50000"/>
                </a:srgbClr>
              </a:solidFill>
              <a:latin typeface="Corbel"/>
              <a:ea typeface="+mn-ea"/>
              <a:cs typeface="+mn-cs"/>
            </a:endParaRPr>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pPr defTabSz="457200">
              <a:buClrTx/>
              <a:buFontTx/>
              <a:buNone/>
            </a:pPr>
            <a:fld id="{E566D426-5B99-4009-B816-91CE10B8C909}" type="slidenum">
              <a:rPr lang="en-IN" kern="1200" smtClean="0">
                <a:solidFill>
                  <a:srgbClr val="40BAD2"/>
                </a:solidFill>
                <a:latin typeface="Corbel"/>
                <a:ea typeface="+mn-ea"/>
                <a:cs typeface="+mn-cs"/>
              </a:rPr>
              <a:pPr defTabSz="457200">
                <a:buClrTx/>
                <a:buFontTx/>
                <a:buNone/>
              </a:pPr>
              <a:t>‹#›</a:t>
            </a:fld>
            <a:endParaRPr lang="en-IN" kern="1200" dirty="0">
              <a:solidFill>
                <a:srgbClr val="40BAD2"/>
              </a:solidFill>
              <a:latin typeface="Corbel"/>
              <a:ea typeface="+mn-ea"/>
              <a:cs typeface="+mn-cs"/>
            </a:endParaRPr>
          </a:p>
        </p:txBody>
      </p:sp>
      <p:pic>
        <p:nvPicPr>
          <p:cNvPr id="9" name="Picture 8">
            <a:extLst>
              <a:ext uri="{FF2B5EF4-FFF2-40B4-BE49-F238E27FC236}">
                <a16:creationId xmlns:a16="http://schemas.microsoft.com/office/drawing/2014/main" id="{4DA8B1C3-5324-4B70-90AE-CE586592B290}"/>
              </a:ext>
            </a:extLst>
          </p:cNvPr>
          <p:cNvPicPr>
            <a:picLocks noChangeAspect="1"/>
          </p:cNvPicPr>
          <p:nvPr userDrawn="1"/>
        </p:nvPicPr>
        <p:blipFill>
          <a:blip r:embed="rId13"/>
          <a:stretch>
            <a:fillRect/>
          </a:stretch>
        </p:blipFill>
        <p:spPr>
          <a:xfrm>
            <a:off x="26938" y="6707875"/>
            <a:ext cx="12192000" cy="172586"/>
          </a:xfrm>
          <a:prstGeom prst="rect">
            <a:avLst/>
          </a:prstGeom>
        </p:spPr>
      </p:pic>
    </p:spTree>
    <p:extLst>
      <p:ext uri="{BB962C8B-B14F-4D97-AF65-F5344CB8AC3E}">
        <p14:creationId xmlns:p14="http://schemas.microsoft.com/office/powerpoint/2010/main" val="389250907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rgbClr val="000F46"/>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rgbClr val="000F46"/>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rgbClr val="000F46"/>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rgbClr val="000F46"/>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rgbClr val="000F46"/>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rgbClr val="FE7A1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200">
              <a:buClrTx/>
              <a:buFontTx/>
              <a:buNone/>
            </a:pPr>
            <a:endParaRPr lang="en-IN" sz="1800" kern="1200" dirty="0">
              <a:solidFill>
                <a:srgbClr val="FFFFFF"/>
              </a:solidFill>
            </a:endParaRPr>
          </a:p>
        </p:txBody>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dirty="0"/>
              <a:t>Click to edit Master title style</a:t>
            </a:r>
          </a:p>
        </p:txBody>
      </p:sp>
      <p:sp>
        <p:nvSpPr>
          <p:cNvPr id="38" name="Rectangle 37"/>
          <p:cNvSpPr/>
          <p:nvPr/>
        </p:nvSpPr>
        <p:spPr>
          <a:xfrm>
            <a:off x="11815864" y="758952"/>
            <a:ext cx="384048" cy="5330952"/>
          </a:xfrm>
          <a:prstGeom prst="rect">
            <a:avLst/>
          </a:prstGeom>
          <a:solidFill>
            <a:srgbClr val="000F4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defTabSz="457200">
              <a:buClrTx/>
              <a:buFontTx/>
              <a:buNone/>
            </a:pPr>
            <a:fld id="{4A444CD0-FC2C-42A0-8238-B5560E603626}" type="datetimeFigureOut">
              <a:rPr lang="en-IN" kern="1200" smtClean="0">
                <a:solidFill>
                  <a:srgbClr val="000000">
                    <a:lumMod val="50000"/>
                    <a:lumOff val="50000"/>
                  </a:srgbClr>
                </a:solidFill>
                <a:latin typeface="Corbel"/>
                <a:ea typeface="+mn-ea"/>
              </a:rPr>
              <a:pPr defTabSz="457200">
                <a:buClrTx/>
                <a:buFontTx/>
                <a:buNone/>
              </a:pPr>
              <a:t>11-03-2020</a:t>
            </a:fld>
            <a:endParaRPr lang="en-IN" kern="1200" dirty="0">
              <a:solidFill>
                <a:srgbClr val="000000">
                  <a:lumMod val="50000"/>
                  <a:lumOff val="50000"/>
                </a:srgbClr>
              </a:solidFill>
              <a:latin typeface="Corbel"/>
              <a:ea typeface="+mn-ea"/>
            </a:endParaRPr>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defTabSz="457200">
              <a:buClrTx/>
              <a:buFontTx/>
              <a:buNone/>
            </a:pPr>
            <a:endParaRPr lang="en-IN" kern="1200" dirty="0">
              <a:solidFill>
                <a:srgbClr val="000000">
                  <a:lumMod val="50000"/>
                  <a:lumOff val="50000"/>
                </a:srgbClr>
              </a:solidFill>
              <a:latin typeface="Corbel"/>
              <a:ea typeface="+mn-ea"/>
            </a:endParaRPr>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pPr defTabSz="457200">
              <a:buClrTx/>
              <a:buFontTx/>
              <a:buNone/>
            </a:pPr>
            <a:fld id="{E566D426-5B99-4009-B816-91CE10B8C909}" type="slidenum">
              <a:rPr lang="en-IN" kern="1200" smtClean="0">
                <a:solidFill>
                  <a:srgbClr val="40BAD2"/>
                </a:solidFill>
                <a:latin typeface="Corbel"/>
                <a:ea typeface="+mn-ea"/>
              </a:rPr>
              <a:pPr defTabSz="457200">
                <a:buClrTx/>
                <a:buFontTx/>
                <a:buNone/>
              </a:pPr>
              <a:t>‹#›</a:t>
            </a:fld>
            <a:endParaRPr lang="en-IN" kern="1200" dirty="0">
              <a:solidFill>
                <a:srgbClr val="40BAD2"/>
              </a:solidFill>
              <a:latin typeface="Corbel"/>
              <a:ea typeface="+mn-ea"/>
            </a:endParaRPr>
          </a:p>
        </p:txBody>
      </p:sp>
      <p:pic>
        <p:nvPicPr>
          <p:cNvPr id="9" name="Picture 8">
            <a:extLst>
              <a:ext uri="{FF2B5EF4-FFF2-40B4-BE49-F238E27FC236}">
                <a16:creationId xmlns:a16="http://schemas.microsoft.com/office/drawing/2014/main" id="{4DA8B1C3-5324-4B70-90AE-CE586592B290}"/>
              </a:ext>
            </a:extLst>
          </p:cNvPr>
          <p:cNvPicPr>
            <a:picLocks noChangeAspect="1"/>
          </p:cNvPicPr>
          <p:nvPr userDrawn="1"/>
        </p:nvPicPr>
        <p:blipFill>
          <a:blip r:embed="rId13"/>
          <a:stretch>
            <a:fillRect/>
          </a:stretch>
        </p:blipFill>
        <p:spPr>
          <a:xfrm>
            <a:off x="26938" y="6707875"/>
            <a:ext cx="12192000" cy="172586"/>
          </a:xfrm>
          <a:prstGeom prst="rect">
            <a:avLst/>
          </a:prstGeom>
        </p:spPr>
      </p:pic>
    </p:spTree>
    <p:extLst>
      <p:ext uri="{BB962C8B-B14F-4D97-AF65-F5344CB8AC3E}">
        <p14:creationId xmlns:p14="http://schemas.microsoft.com/office/powerpoint/2010/main" val="247000970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rgbClr val="000F46"/>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rgbClr val="000F46"/>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rgbClr val="000F46"/>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rgbClr val="000F46"/>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rgbClr val="000F46"/>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644878" y="0"/>
            <a:ext cx="9574060" cy="504000"/>
          </a:xfrm>
          <a:prstGeom prst="rect">
            <a:avLst/>
          </a:prstGeom>
          <a:solidFill>
            <a:srgbClr val="FE7A1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dirty="0"/>
          </a:p>
        </p:txBody>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dirty="0"/>
              <a:t>Click to edit Master title style</a:t>
            </a:r>
          </a:p>
        </p:txBody>
      </p:sp>
      <p:sp>
        <p:nvSpPr>
          <p:cNvPr id="38" name="Rectangle 37"/>
          <p:cNvSpPr/>
          <p:nvPr userDrawn="1"/>
        </p:nvSpPr>
        <p:spPr>
          <a:xfrm>
            <a:off x="0" y="1452906"/>
            <a:ext cx="108000" cy="4392000"/>
          </a:xfrm>
          <a:prstGeom prst="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4A444CD0-FC2C-42A0-8238-B5560E603626}" type="datetimeFigureOut">
              <a:rPr lang="en-IN" smtClean="0"/>
              <a:pPr/>
              <a:t>11-03-2020</a:t>
            </a:fld>
            <a:endParaRPr lang="en-IN"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IN"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E566D426-5B99-4009-B816-91CE10B8C909}" type="slidenum">
              <a:rPr lang="en-IN" smtClean="0"/>
              <a:pPr/>
              <a:t>‹#›</a:t>
            </a:fld>
            <a:endParaRPr lang="en-IN" dirty="0"/>
          </a:p>
        </p:txBody>
      </p:sp>
      <p:pic>
        <p:nvPicPr>
          <p:cNvPr id="9" name="Picture 8">
            <a:extLst>
              <a:ext uri="{FF2B5EF4-FFF2-40B4-BE49-F238E27FC236}">
                <a16:creationId xmlns:a16="http://schemas.microsoft.com/office/drawing/2014/main" id="{4DA8B1C3-5324-4B70-90AE-CE586592B290}"/>
              </a:ext>
            </a:extLst>
          </p:cNvPr>
          <p:cNvPicPr>
            <a:picLocks noChangeAspect="1"/>
          </p:cNvPicPr>
          <p:nvPr userDrawn="1"/>
        </p:nvPicPr>
        <p:blipFill>
          <a:blip r:embed="rId13"/>
          <a:stretch>
            <a:fillRect/>
          </a:stretch>
        </p:blipFill>
        <p:spPr>
          <a:xfrm>
            <a:off x="26938" y="6707875"/>
            <a:ext cx="12192000" cy="172586"/>
          </a:xfrm>
          <a:prstGeom prst="rect">
            <a:avLst/>
          </a:prstGeom>
        </p:spPr>
      </p:pic>
    </p:spTree>
    <p:extLst>
      <p:ext uri="{BB962C8B-B14F-4D97-AF65-F5344CB8AC3E}">
        <p14:creationId xmlns:p14="http://schemas.microsoft.com/office/powerpoint/2010/main" val="18584397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rgbClr val="000F46"/>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rgbClr val="000F46"/>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rgbClr val="000F46"/>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rgbClr val="000F46"/>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rgbClr val="000F46"/>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rgbClr val="FE7A1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N" dirty="0"/>
          </a:p>
        </p:txBody>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dirty="0"/>
              <a:t>Click to edit Master title style</a:t>
            </a:r>
          </a:p>
        </p:txBody>
      </p:sp>
      <p:sp>
        <p:nvSpPr>
          <p:cNvPr id="38" name="Rectangle 37"/>
          <p:cNvSpPr/>
          <p:nvPr/>
        </p:nvSpPr>
        <p:spPr>
          <a:xfrm>
            <a:off x="11815864" y="758952"/>
            <a:ext cx="384048" cy="5330952"/>
          </a:xfrm>
          <a:prstGeom prst="rect">
            <a:avLst/>
          </a:prstGeom>
          <a:solidFill>
            <a:srgbClr val="000F4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4A444CD0-FC2C-42A0-8238-B5560E603626}" type="datetimeFigureOut">
              <a:rPr lang="en-IN" smtClean="0"/>
              <a:pPr/>
              <a:t>11-03-2020</a:t>
            </a:fld>
            <a:endParaRPr lang="en-IN"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IN"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E566D426-5B99-4009-B816-91CE10B8C909}" type="slidenum">
              <a:rPr lang="en-IN" smtClean="0"/>
              <a:pPr/>
              <a:t>‹#›</a:t>
            </a:fld>
            <a:endParaRPr lang="en-IN" dirty="0"/>
          </a:p>
        </p:txBody>
      </p:sp>
      <p:pic>
        <p:nvPicPr>
          <p:cNvPr id="9" name="Picture 8">
            <a:extLst>
              <a:ext uri="{FF2B5EF4-FFF2-40B4-BE49-F238E27FC236}">
                <a16:creationId xmlns:a16="http://schemas.microsoft.com/office/drawing/2014/main" id="{4DA8B1C3-5324-4B70-90AE-CE586592B290}"/>
              </a:ext>
            </a:extLst>
          </p:cNvPr>
          <p:cNvPicPr>
            <a:picLocks noChangeAspect="1"/>
          </p:cNvPicPr>
          <p:nvPr userDrawn="1"/>
        </p:nvPicPr>
        <p:blipFill>
          <a:blip r:embed="rId13"/>
          <a:stretch>
            <a:fillRect/>
          </a:stretch>
        </p:blipFill>
        <p:spPr>
          <a:xfrm>
            <a:off x="26938" y="6707875"/>
            <a:ext cx="12192000" cy="172586"/>
          </a:xfrm>
          <a:prstGeom prst="rect">
            <a:avLst/>
          </a:prstGeom>
        </p:spPr>
      </p:pic>
    </p:spTree>
    <p:extLst>
      <p:ext uri="{BB962C8B-B14F-4D97-AF65-F5344CB8AC3E}">
        <p14:creationId xmlns:p14="http://schemas.microsoft.com/office/powerpoint/2010/main" val="132310886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rgbClr val="000F46"/>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rgbClr val="000F46"/>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rgbClr val="000F46"/>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rgbClr val="000F46"/>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rgbClr val="000F46"/>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5.xml"/></Relationships>
</file>

<file path=ppt/slides/_rels/slide10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hyperlink" Target="https://pfms.nic.in/" TargetMode="External"/><Relationship Id="rId2" Type="http://schemas.openxmlformats.org/officeDocument/2006/relationships/image" Target="../media/image12.pn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mca.gov.in/MinistryV2/certifyingauthorities.html" TargetMode="External"/><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4.wmf"/><Relationship Id="rId5" Type="http://schemas.openxmlformats.org/officeDocument/2006/relationships/oleObject" Target="../embeddings/oleObject1.bin"/><Relationship Id="rId4" Type="http://schemas.openxmlformats.org/officeDocument/2006/relationships/hyperlink" Target="https://vpn.nic.in/resources/application_forms/DSC-Request-Form.pdf"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hyperlink" Target="https://pfms.nic.in/"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5.xml"/></Relationships>
</file>

<file path=ppt/slides/_rels/slide7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5.xml"/><Relationship Id="rId4" Type="http://schemas.openxmlformats.org/officeDocument/2006/relationships/image" Target="../media/image70.png"/></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5.xml"/></Relationships>
</file>

<file path=ppt/slides/_rels/slide7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5.xml"/></Relationships>
</file>

<file path=ppt/slides/_rels/slide8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5.xml"/></Relationships>
</file>

<file path=ppt/slides/_rels/slide8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5.xml"/></Relationships>
</file>

<file path=ppt/slides/_rels/slide8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5.xml"/></Relationships>
</file>

<file path=ppt/slides/_rels/slide8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5.xml"/></Relationships>
</file>

<file path=ppt/slides/_rels/slide8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hyperlink" Target="https://www.java.com/en/download/" TargetMode="External"/><Relationship Id="rId2" Type="http://schemas.openxmlformats.org/officeDocument/2006/relationships/image" Target="../media/image6.png"/><Relationship Id="rId1" Type="http://schemas.openxmlformats.org/officeDocument/2006/relationships/slideLayout" Target="../slideLayouts/slideLayout35.xml"/></Relationships>
</file>

<file path=ppt/slides/_rels/slide9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5.xml"/></Relationships>
</file>

<file path=ppt/slides/_rels/slide9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5.xml"/></Relationships>
</file>

<file path=ppt/slides/_rels/slide9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5.xml"/></Relationships>
</file>

<file path=ppt/slides/_rels/slide9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5.xml"/></Relationships>
</file>

<file path=ppt/slides/_rels/slide9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5.xml"/></Relationships>
</file>

<file path=ppt/slides/_rels/slide9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5.xml"/></Relationships>
</file>

<file path=ppt/slides/_rels/slide9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5.xml"/></Relationships>
</file>

<file path=ppt/slides/_rels/slide9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5.xml"/></Relationships>
</file>

<file path=ppt/slides/_rels/slide9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5.xml"/></Relationships>
</file>

<file path=ppt/slides/_rels/slide9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97C245-CF22-4223-AA01-1131DF80C50D}"/>
              </a:ext>
            </a:extLst>
          </p:cNvPr>
          <p:cNvSpPr>
            <a:spLocks noGrp="1"/>
          </p:cNvSpPr>
          <p:nvPr>
            <p:ph type="title"/>
          </p:nvPr>
        </p:nvSpPr>
        <p:spPr/>
        <p:txBody>
          <a:bodyPr>
            <a:normAutofit fontScale="90000"/>
          </a:bodyPr>
          <a:lstStyle/>
          <a:p>
            <a:r>
              <a:rPr lang="en-IN" dirty="0"/>
              <a:t>Disbursing DBT using Digital Signature Certificates (DSCs) in PFMS platform</a:t>
            </a:r>
          </a:p>
        </p:txBody>
      </p:sp>
    </p:spTree>
    <p:extLst>
      <p:ext uri="{BB962C8B-B14F-4D97-AF65-F5344CB8AC3E}">
        <p14:creationId xmlns:p14="http://schemas.microsoft.com/office/powerpoint/2010/main" val="2070719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508998DE-0A75-4E88-B0D2-2DD0D69D6F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 y="965200"/>
            <a:ext cx="11904658" cy="56286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Callout 7" descr="1">
            <a:extLst>
              <a:ext uri="{FF2B5EF4-FFF2-40B4-BE49-F238E27FC236}">
                <a16:creationId xmlns:a16="http://schemas.microsoft.com/office/drawing/2014/main" id="{110ADC26-0ECA-40B1-9C51-775AE6378877}"/>
              </a:ext>
            </a:extLst>
          </p:cNvPr>
          <p:cNvSpPr/>
          <p:nvPr/>
        </p:nvSpPr>
        <p:spPr>
          <a:xfrm>
            <a:off x="7802666" y="4956553"/>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orbel" panose="020B0503020204020204"/>
                <a:ea typeface="+mn-ea"/>
                <a:cs typeface="+mn-cs"/>
                <a:sym typeface="Arial"/>
              </a:rPr>
              <a:t>1</a:t>
            </a:r>
          </a:p>
        </p:txBody>
      </p:sp>
      <p:sp>
        <p:nvSpPr>
          <p:cNvPr id="9" name="Oval Callout 7">
            <a:extLst>
              <a:ext uri="{FF2B5EF4-FFF2-40B4-BE49-F238E27FC236}">
                <a16:creationId xmlns:a16="http://schemas.microsoft.com/office/drawing/2014/main" id="{4EC07582-DCF4-47F0-9AC4-394337AA4B25}"/>
              </a:ext>
            </a:extLst>
          </p:cNvPr>
          <p:cNvSpPr/>
          <p:nvPr/>
        </p:nvSpPr>
        <p:spPr>
          <a:xfrm>
            <a:off x="8818666" y="5682488"/>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orbel" panose="020B0503020204020204"/>
                <a:ea typeface="+mn-ea"/>
                <a:cs typeface="+mn-cs"/>
                <a:sym typeface="Arial"/>
              </a:rPr>
              <a:t>2</a:t>
            </a:r>
          </a:p>
        </p:txBody>
      </p:sp>
      <p:sp>
        <p:nvSpPr>
          <p:cNvPr id="10" name="Rectangle 9">
            <a:extLst>
              <a:ext uri="{FF2B5EF4-FFF2-40B4-BE49-F238E27FC236}">
                <a16:creationId xmlns:a16="http://schemas.microsoft.com/office/drawing/2014/main" id="{AAAA13A7-B0CC-4BBC-81EF-F4EDE2B7BEF8}"/>
              </a:ext>
            </a:extLst>
          </p:cNvPr>
          <p:cNvSpPr/>
          <p:nvPr/>
        </p:nvSpPr>
        <p:spPr>
          <a:xfrm>
            <a:off x="2635140" y="501996"/>
            <a:ext cx="947113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rPr>
              <a:t>Step – 3 : </a:t>
            </a:r>
            <a:r>
              <a:rPr kumimoji="0" lang="en-IN" sz="2000" b="1" i="0" u="none" strike="noStrike" kern="0" cap="none" spc="0" normalizeH="0" baseline="0" noProof="0" dirty="0">
                <a:ln>
                  <a:noFill/>
                </a:ln>
                <a:solidFill>
                  <a:srgbClr val="000000"/>
                </a:solidFill>
                <a:effectLst/>
                <a:uLnTx/>
                <a:uFillTx/>
                <a:latin typeface="Corbel" panose="020B0503020204020204"/>
                <a:cs typeface="Arial"/>
                <a:sym typeface="Arial"/>
              </a:rPr>
              <a:t>Click on “Agree and Start Free Download” and Save</a:t>
            </a:r>
            <a:endParaRPr kumimoji="0" lang="en-IN"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endParaRPr>
          </a:p>
        </p:txBody>
      </p:sp>
      <p:sp>
        <p:nvSpPr>
          <p:cNvPr id="11" name="Rectangle 10">
            <a:extLst>
              <a:ext uri="{FF2B5EF4-FFF2-40B4-BE49-F238E27FC236}">
                <a16:creationId xmlns:a16="http://schemas.microsoft.com/office/drawing/2014/main" id="{667DC4D7-9082-4ECE-B13C-AD54E1265B03}"/>
              </a:ext>
            </a:extLst>
          </p:cNvPr>
          <p:cNvSpPr/>
          <p:nvPr/>
        </p:nvSpPr>
        <p:spPr>
          <a:xfrm>
            <a:off x="2650184" y="23969"/>
            <a:ext cx="4585117" cy="461665"/>
          </a:xfrm>
          <a:prstGeom prst="rect">
            <a:avLst/>
          </a:prstGeom>
        </p:spPr>
        <p:txBody>
          <a:bodyPr wrap="square">
            <a:spAutoFit/>
          </a:bodyPr>
          <a:lstStyle/>
          <a:p>
            <a:pPr lvl="0">
              <a:defRPr/>
            </a:pP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4a. DSC </a:t>
            </a:r>
            <a:r>
              <a:rPr lang="en-IN" sz="2400" dirty="0">
                <a:solidFill>
                  <a:srgbClr val="FFFFFF"/>
                </a:solidFill>
                <a:latin typeface="Corbel" panose="020B0503020204020204"/>
              </a:rPr>
              <a:t>Enrolment (DA Login)</a:t>
            </a:r>
            <a:endPar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endParaRPr>
          </a:p>
        </p:txBody>
      </p:sp>
    </p:spTree>
    <p:extLst>
      <p:ext uri="{BB962C8B-B14F-4D97-AF65-F5344CB8AC3E}">
        <p14:creationId xmlns:p14="http://schemas.microsoft.com/office/powerpoint/2010/main" val="382276005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7E96F4-C369-4945-B6F0-267BB8074E4A}"/>
              </a:ext>
            </a:extLst>
          </p:cNvPr>
          <p:cNvSpPr/>
          <p:nvPr/>
        </p:nvSpPr>
        <p:spPr>
          <a:xfrm>
            <a:off x="2650184" y="23969"/>
            <a:ext cx="810955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6d. </a:t>
            </a:r>
            <a:r>
              <a:rPr lang="en-IN" sz="2400" dirty="0">
                <a:solidFill>
                  <a:srgbClr val="FFFFFF"/>
                </a:solidFill>
                <a:latin typeface="Corbel" panose="020B0503020204020204"/>
              </a:rPr>
              <a:t>Two Levels of E-Payment Approval </a:t>
            </a: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( 2</a:t>
            </a:r>
            <a:r>
              <a:rPr kumimoji="0" lang="en-IN" sz="2400" b="0" i="0" u="none" strike="noStrike" kern="0" cap="none" spc="0" normalizeH="0" baseline="30000" noProof="0" dirty="0">
                <a:ln>
                  <a:noFill/>
                </a:ln>
                <a:solidFill>
                  <a:srgbClr val="FFFFFF"/>
                </a:solidFill>
                <a:effectLst/>
                <a:uLnTx/>
                <a:uFillTx/>
                <a:latin typeface="Corbel" panose="020B0503020204020204"/>
                <a:cs typeface="Arial"/>
                <a:sym typeface="Arial"/>
              </a:rPr>
              <a:t>nd</a:t>
            </a: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 DA Login)</a:t>
            </a:r>
          </a:p>
        </p:txBody>
      </p:sp>
      <p:sp>
        <p:nvSpPr>
          <p:cNvPr id="5" name="Rectangle 4">
            <a:extLst>
              <a:ext uri="{FF2B5EF4-FFF2-40B4-BE49-F238E27FC236}">
                <a16:creationId xmlns:a16="http://schemas.microsoft.com/office/drawing/2014/main" id="{B3AE3EDF-FC1C-458E-AB32-21DCD9F26961}"/>
              </a:ext>
            </a:extLst>
          </p:cNvPr>
          <p:cNvSpPr/>
          <p:nvPr/>
        </p:nvSpPr>
        <p:spPr>
          <a:xfrm>
            <a:off x="2635140" y="503937"/>
            <a:ext cx="947113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rPr>
              <a:t>Digitally Signed Payment File can be seen in the below screen </a:t>
            </a:r>
          </a:p>
        </p:txBody>
      </p:sp>
      <p:pic>
        <p:nvPicPr>
          <p:cNvPr id="6" name="Picture 5">
            <a:extLst>
              <a:ext uri="{FF2B5EF4-FFF2-40B4-BE49-F238E27FC236}">
                <a16:creationId xmlns:a16="http://schemas.microsoft.com/office/drawing/2014/main" id="{73A5F84F-B1C6-4A5B-9DC0-AF3F56E0BEF5}"/>
              </a:ext>
            </a:extLst>
          </p:cNvPr>
          <p:cNvPicPr>
            <a:picLocks noChangeAspect="1"/>
          </p:cNvPicPr>
          <p:nvPr/>
        </p:nvPicPr>
        <p:blipFill>
          <a:blip r:embed="rId2"/>
          <a:stretch>
            <a:fillRect/>
          </a:stretch>
        </p:blipFill>
        <p:spPr>
          <a:xfrm>
            <a:off x="365093" y="1115440"/>
            <a:ext cx="11246899" cy="4868108"/>
          </a:xfrm>
          <a:prstGeom prst="rect">
            <a:avLst/>
          </a:prstGeom>
        </p:spPr>
      </p:pic>
      <p:sp>
        <p:nvSpPr>
          <p:cNvPr id="7" name="Rectangle 6">
            <a:extLst>
              <a:ext uri="{FF2B5EF4-FFF2-40B4-BE49-F238E27FC236}">
                <a16:creationId xmlns:a16="http://schemas.microsoft.com/office/drawing/2014/main" id="{E7245476-37AA-4F2A-B30B-816681C3F336}"/>
              </a:ext>
            </a:extLst>
          </p:cNvPr>
          <p:cNvSpPr/>
          <p:nvPr/>
        </p:nvSpPr>
        <p:spPr>
          <a:xfrm>
            <a:off x="311398" y="6066119"/>
            <a:ext cx="11246899" cy="523220"/>
          </a:xfrm>
          <a:prstGeom prst="rect">
            <a:avLst/>
          </a:prstGeom>
          <a:solidFill>
            <a:schemeClr val="bg1">
              <a:lumMod val="85000"/>
            </a:schemeClr>
          </a:solidFill>
        </p:spPr>
        <p:txBody>
          <a:bodyPr wrap="square">
            <a:spAutoFit/>
          </a:bodyPr>
          <a:lstStyle/>
          <a:p>
            <a:r>
              <a:rPr lang="en-GB" b="1" i="1" dirty="0">
                <a:latin typeface="+mn-lt"/>
              </a:rPr>
              <a:t>As the batch file is Digital signed successfully, file now can be seen under “Digital Signed Payment File”. The rejected files can also be viewed under the “Reject payment file”</a:t>
            </a:r>
            <a:endParaRPr lang="en-IN" b="1" i="1" dirty="0">
              <a:latin typeface="+mn-lt"/>
            </a:endParaRPr>
          </a:p>
        </p:txBody>
      </p:sp>
    </p:spTree>
    <p:extLst>
      <p:ext uri="{BB962C8B-B14F-4D97-AF65-F5344CB8AC3E}">
        <p14:creationId xmlns:p14="http://schemas.microsoft.com/office/powerpoint/2010/main" val="3883686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EB4C5BA4-BCAF-4CF7-802B-AC98993129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49" y="1207947"/>
            <a:ext cx="11172825" cy="53865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9D9B1F9D-BBC1-4457-B5F6-4564824F7967}"/>
              </a:ext>
            </a:extLst>
          </p:cNvPr>
          <p:cNvSpPr/>
          <p:nvPr/>
        </p:nvSpPr>
        <p:spPr>
          <a:xfrm>
            <a:off x="2635140" y="501996"/>
            <a:ext cx="947113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rPr>
              <a:t>Step – 4 : </a:t>
            </a:r>
            <a:r>
              <a:rPr kumimoji="0" lang="en-IN" sz="2000" b="1" i="0" u="none" strike="noStrike" kern="0" cap="none" spc="0" normalizeH="0" baseline="0" noProof="0" dirty="0">
                <a:ln>
                  <a:noFill/>
                </a:ln>
                <a:solidFill>
                  <a:srgbClr val="000000"/>
                </a:solidFill>
                <a:effectLst/>
                <a:uLnTx/>
                <a:uFillTx/>
                <a:latin typeface="Corbel" panose="020B0503020204020204"/>
                <a:cs typeface="Arial"/>
                <a:sym typeface="Arial"/>
              </a:rPr>
              <a:t>Click on ‘Install’</a:t>
            </a:r>
            <a:endParaRPr kumimoji="0" lang="en-IN"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endParaRPr>
          </a:p>
        </p:txBody>
      </p:sp>
      <p:sp>
        <p:nvSpPr>
          <p:cNvPr id="5" name="Oval Callout 7" descr="1">
            <a:extLst>
              <a:ext uri="{FF2B5EF4-FFF2-40B4-BE49-F238E27FC236}">
                <a16:creationId xmlns:a16="http://schemas.microsoft.com/office/drawing/2014/main" id="{EEC41273-F5D3-4886-B98B-8921D0AF1064}"/>
              </a:ext>
            </a:extLst>
          </p:cNvPr>
          <p:cNvSpPr/>
          <p:nvPr/>
        </p:nvSpPr>
        <p:spPr>
          <a:xfrm>
            <a:off x="7802666" y="4601447"/>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Corbel" panose="020B0503020204020204"/>
              <a:ea typeface="+mn-ea"/>
              <a:cs typeface="+mn-cs"/>
              <a:sym typeface="Arial"/>
            </a:endParaRPr>
          </a:p>
        </p:txBody>
      </p:sp>
      <p:sp>
        <p:nvSpPr>
          <p:cNvPr id="8" name="Rectangle 7">
            <a:extLst>
              <a:ext uri="{FF2B5EF4-FFF2-40B4-BE49-F238E27FC236}">
                <a16:creationId xmlns:a16="http://schemas.microsoft.com/office/drawing/2014/main" id="{87C83E9F-3AE5-45B6-8751-57F374D66348}"/>
              </a:ext>
            </a:extLst>
          </p:cNvPr>
          <p:cNvSpPr/>
          <p:nvPr/>
        </p:nvSpPr>
        <p:spPr>
          <a:xfrm>
            <a:off x="2650185" y="23969"/>
            <a:ext cx="5286452" cy="461665"/>
          </a:xfrm>
          <a:prstGeom prst="rect">
            <a:avLst/>
          </a:prstGeom>
        </p:spPr>
        <p:txBody>
          <a:bodyPr wrap="square">
            <a:spAutoFit/>
          </a:bodyPr>
          <a:lstStyle/>
          <a:p>
            <a:pPr lvl="0">
              <a:defRPr/>
            </a:pP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4a. DSC </a:t>
            </a:r>
            <a:r>
              <a:rPr lang="en-IN" sz="2400" dirty="0">
                <a:solidFill>
                  <a:srgbClr val="FFFFFF"/>
                </a:solidFill>
                <a:latin typeface="Corbel" panose="020B0503020204020204"/>
              </a:rPr>
              <a:t>Enrolment (DA Login)</a:t>
            </a:r>
            <a:endPar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endParaRPr>
          </a:p>
        </p:txBody>
      </p:sp>
    </p:spTree>
    <p:extLst>
      <p:ext uri="{BB962C8B-B14F-4D97-AF65-F5344CB8AC3E}">
        <p14:creationId xmlns:p14="http://schemas.microsoft.com/office/powerpoint/2010/main" val="3861361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DA4D64-BF6B-4267-8D66-DEBEF74C5925}"/>
              </a:ext>
            </a:extLst>
          </p:cNvPr>
          <p:cNvPicPr>
            <a:picLocks noChangeAspect="1"/>
          </p:cNvPicPr>
          <p:nvPr/>
        </p:nvPicPr>
        <p:blipFill>
          <a:blip r:embed="rId2"/>
          <a:stretch>
            <a:fillRect/>
          </a:stretch>
        </p:blipFill>
        <p:spPr>
          <a:xfrm>
            <a:off x="177340" y="1713405"/>
            <a:ext cx="4457700" cy="2762250"/>
          </a:xfrm>
          <a:prstGeom prst="rect">
            <a:avLst/>
          </a:prstGeom>
          <a:ln>
            <a:solidFill>
              <a:schemeClr val="tx1">
                <a:lumMod val="50000"/>
                <a:lumOff val="50000"/>
              </a:schemeClr>
            </a:solidFill>
          </a:ln>
        </p:spPr>
      </p:pic>
      <p:sp>
        <p:nvSpPr>
          <p:cNvPr id="10" name="Rectangle 9">
            <a:extLst>
              <a:ext uri="{FF2B5EF4-FFF2-40B4-BE49-F238E27FC236}">
                <a16:creationId xmlns:a16="http://schemas.microsoft.com/office/drawing/2014/main" id="{4F65C0CB-734C-44A8-94DE-6E69B65755E9}"/>
              </a:ext>
            </a:extLst>
          </p:cNvPr>
          <p:cNvSpPr/>
          <p:nvPr/>
        </p:nvSpPr>
        <p:spPr>
          <a:xfrm>
            <a:off x="2590750" y="448728"/>
            <a:ext cx="9651555"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rPr>
              <a:t>Step – 5 : </a:t>
            </a:r>
            <a:r>
              <a:rPr kumimoji="0" lang="en-IN" sz="2000" b="1" i="0" u="none" strike="noStrike" kern="0" cap="none" spc="0" normalizeH="0" baseline="0" noProof="0" dirty="0">
                <a:ln>
                  <a:noFill/>
                </a:ln>
                <a:solidFill>
                  <a:srgbClr val="000000"/>
                </a:solidFill>
                <a:effectLst/>
                <a:uLnTx/>
                <a:uFillTx/>
                <a:latin typeface="Corbel" panose="020B0503020204020204"/>
                <a:cs typeface="Arial"/>
                <a:sym typeface="Arial"/>
              </a:rPr>
              <a:t>Screen 1 shall appear as Java is getting installed (do not interrupt the Java Installation). Once the installation is complete, Screen 2 shall appear saying “You have successfully installed Java”, then click on “Close” to finish the Java Installation</a:t>
            </a:r>
            <a:endParaRPr kumimoji="0" lang="en-IN"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endParaRPr>
          </a:p>
        </p:txBody>
      </p:sp>
      <p:pic>
        <p:nvPicPr>
          <p:cNvPr id="3" name="Picture 2">
            <a:extLst>
              <a:ext uri="{FF2B5EF4-FFF2-40B4-BE49-F238E27FC236}">
                <a16:creationId xmlns:a16="http://schemas.microsoft.com/office/drawing/2014/main" id="{D9EB42C4-A5DE-469D-BF29-BB95DC149083}"/>
              </a:ext>
            </a:extLst>
          </p:cNvPr>
          <p:cNvPicPr>
            <a:picLocks noChangeAspect="1"/>
          </p:cNvPicPr>
          <p:nvPr/>
        </p:nvPicPr>
        <p:blipFill>
          <a:blip r:embed="rId3"/>
          <a:stretch>
            <a:fillRect/>
          </a:stretch>
        </p:blipFill>
        <p:spPr>
          <a:xfrm>
            <a:off x="4658129" y="1704518"/>
            <a:ext cx="7058499" cy="4944859"/>
          </a:xfrm>
          <a:prstGeom prst="rect">
            <a:avLst/>
          </a:prstGeom>
          <a:ln>
            <a:solidFill>
              <a:schemeClr val="tx1">
                <a:lumMod val="50000"/>
                <a:lumOff val="50000"/>
              </a:schemeClr>
            </a:solidFill>
          </a:ln>
        </p:spPr>
      </p:pic>
      <p:sp>
        <p:nvSpPr>
          <p:cNvPr id="4" name="TextBox 3">
            <a:extLst>
              <a:ext uri="{FF2B5EF4-FFF2-40B4-BE49-F238E27FC236}">
                <a16:creationId xmlns:a16="http://schemas.microsoft.com/office/drawing/2014/main" id="{5DC65CD7-A83A-49B0-8447-FFA459C0CDDB}"/>
              </a:ext>
            </a:extLst>
          </p:cNvPr>
          <p:cNvSpPr txBox="1"/>
          <p:nvPr/>
        </p:nvSpPr>
        <p:spPr>
          <a:xfrm>
            <a:off x="186432" y="1722260"/>
            <a:ext cx="1118587" cy="307777"/>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400" b="1" i="0" u="none" strike="noStrike" kern="0" cap="none" spc="0" normalizeH="0" baseline="0" noProof="0" dirty="0">
                <a:ln>
                  <a:noFill/>
                </a:ln>
                <a:solidFill>
                  <a:srgbClr val="000000"/>
                </a:solidFill>
                <a:effectLst/>
                <a:uLnTx/>
                <a:uFillTx/>
                <a:latin typeface="Corbel" panose="020B0503020204020204"/>
                <a:cs typeface="Arial"/>
                <a:sym typeface="Arial"/>
              </a:rPr>
              <a:t>Screen 1</a:t>
            </a:r>
          </a:p>
        </p:txBody>
      </p:sp>
      <p:sp>
        <p:nvSpPr>
          <p:cNvPr id="7" name="TextBox 6">
            <a:extLst>
              <a:ext uri="{FF2B5EF4-FFF2-40B4-BE49-F238E27FC236}">
                <a16:creationId xmlns:a16="http://schemas.microsoft.com/office/drawing/2014/main" id="{A501F0EE-0AFA-4AC0-8CC0-B3F6428F2A9A}"/>
              </a:ext>
            </a:extLst>
          </p:cNvPr>
          <p:cNvSpPr txBox="1"/>
          <p:nvPr/>
        </p:nvSpPr>
        <p:spPr>
          <a:xfrm>
            <a:off x="4697776" y="1714865"/>
            <a:ext cx="1118587" cy="307777"/>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400" b="1" i="0" u="none" strike="noStrike" kern="0" cap="none" spc="0" normalizeH="0" baseline="0" noProof="0" dirty="0">
                <a:ln>
                  <a:noFill/>
                </a:ln>
                <a:solidFill>
                  <a:srgbClr val="000000"/>
                </a:solidFill>
                <a:effectLst/>
                <a:uLnTx/>
                <a:uFillTx/>
                <a:latin typeface="Corbel" panose="020B0503020204020204"/>
                <a:cs typeface="Arial"/>
                <a:sym typeface="Arial"/>
              </a:rPr>
              <a:t>Screen 2</a:t>
            </a:r>
          </a:p>
        </p:txBody>
      </p:sp>
      <p:sp>
        <p:nvSpPr>
          <p:cNvPr id="8" name="Oval Callout 7" descr="1">
            <a:extLst>
              <a:ext uri="{FF2B5EF4-FFF2-40B4-BE49-F238E27FC236}">
                <a16:creationId xmlns:a16="http://schemas.microsoft.com/office/drawing/2014/main" id="{A4D8460F-0AAA-48E2-BFC2-B0014268BA80}"/>
              </a:ext>
            </a:extLst>
          </p:cNvPr>
          <p:cNvSpPr/>
          <p:nvPr/>
        </p:nvSpPr>
        <p:spPr>
          <a:xfrm>
            <a:off x="10748643" y="5847371"/>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Corbel" panose="020B0503020204020204"/>
              <a:ea typeface="+mn-ea"/>
              <a:cs typeface="+mn-cs"/>
              <a:sym typeface="Arial"/>
            </a:endParaRPr>
          </a:p>
        </p:txBody>
      </p:sp>
      <p:sp>
        <p:nvSpPr>
          <p:cNvPr id="11" name="Rectangle 10">
            <a:extLst>
              <a:ext uri="{FF2B5EF4-FFF2-40B4-BE49-F238E27FC236}">
                <a16:creationId xmlns:a16="http://schemas.microsoft.com/office/drawing/2014/main" id="{8638ADF2-8F47-4C89-9B36-BBFC65A32FAD}"/>
              </a:ext>
            </a:extLst>
          </p:cNvPr>
          <p:cNvSpPr/>
          <p:nvPr/>
        </p:nvSpPr>
        <p:spPr>
          <a:xfrm>
            <a:off x="2650184" y="23969"/>
            <a:ext cx="4460829" cy="461665"/>
          </a:xfrm>
          <a:prstGeom prst="rect">
            <a:avLst/>
          </a:prstGeom>
        </p:spPr>
        <p:txBody>
          <a:bodyPr wrap="square">
            <a:spAutoFit/>
          </a:bodyPr>
          <a:lstStyle/>
          <a:p>
            <a:pPr lvl="0">
              <a:defRPr/>
            </a:pP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4a. DSC </a:t>
            </a:r>
            <a:r>
              <a:rPr lang="en-IN" sz="2400" dirty="0">
                <a:solidFill>
                  <a:srgbClr val="FFFFFF"/>
                </a:solidFill>
                <a:latin typeface="Corbel" panose="020B0503020204020204"/>
              </a:rPr>
              <a:t>Enrolment (DA Login)</a:t>
            </a:r>
            <a:endPar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endParaRPr>
          </a:p>
        </p:txBody>
      </p:sp>
    </p:spTree>
    <p:extLst>
      <p:ext uri="{BB962C8B-B14F-4D97-AF65-F5344CB8AC3E}">
        <p14:creationId xmlns:p14="http://schemas.microsoft.com/office/powerpoint/2010/main" val="2026011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DF570F-DD8B-454D-917F-461FEE7256DC}"/>
              </a:ext>
            </a:extLst>
          </p:cNvPr>
          <p:cNvPicPr>
            <a:picLocks noChangeAspect="1"/>
          </p:cNvPicPr>
          <p:nvPr/>
        </p:nvPicPr>
        <p:blipFill>
          <a:blip r:embed="rId2"/>
          <a:stretch>
            <a:fillRect/>
          </a:stretch>
        </p:blipFill>
        <p:spPr>
          <a:xfrm>
            <a:off x="3960757" y="1862880"/>
            <a:ext cx="3409950" cy="4257675"/>
          </a:xfrm>
          <a:prstGeom prst="rect">
            <a:avLst/>
          </a:prstGeom>
          <a:ln>
            <a:solidFill>
              <a:schemeClr val="tx1">
                <a:lumMod val="65000"/>
                <a:lumOff val="35000"/>
              </a:schemeClr>
            </a:solidFill>
          </a:ln>
        </p:spPr>
      </p:pic>
      <p:sp>
        <p:nvSpPr>
          <p:cNvPr id="8" name="Oval Callout 7" descr="1">
            <a:extLst>
              <a:ext uri="{FF2B5EF4-FFF2-40B4-BE49-F238E27FC236}">
                <a16:creationId xmlns:a16="http://schemas.microsoft.com/office/drawing/2014/main" id="{E7D9C52B-FD15-47E3-97B4-3B69D8417018}"/>
              </a:ext>
            </a:extLst>
          </p:cNvPr>
          <p:cNvSpPr/>
          <p:nvPr/>
        </p:nvSpPr>
        <p:spPr>
          <a:xfrm>
            <a:off x="4960391" y="1612715"/>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orbel" panose="020B0503020204020204"/>
                <a:ea typeface="+mn-ea"/>
                <a:cs typeface="+mn-cs"/>
                <a:sym typeface="Arial"/>
              </a:rPr>
              <a:t>1</a:t>
            </a:r>
          </a:p>
        </p:txBody>
      </p:sp>
      <p:sp>
        <p:nvSpPr>
          <p:cNvPr id="10" name="Rectangle 9">
            <a:extLst>
              <a:ext uri="{FF2B5EF4-FFF2-40B4-BE49-F238E27FC236}">
                <a16:creationId xmlns:a16="http://schemas.microsoft.com/office/drawing/2014/main" id="{4F65C0CB-734C-44A8-94DE-6E69B65755E9}"/>
              </a:ext>
            </a:extLst>
          </p:cNvPr>
          <p:cNvSpPr/>
          <p:nvPr/>
        </p:nvSpPr>
        <p:spPr>
          <a:xfrm>
            <a:off x="2635140" y="501996"/>
            <a:ext cx="947113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rPr>
              <a:t>Step – 6 : </a:t>
            </a:r>
            <a:r>
              <a:rPr kumimoji="0" lang="en-IN" sz="2000" b="1" i="0" u="none" strike="noStrike" kern="0" cap="none" spc="0" normalizeH="0" baseline="0" noProof="0" dirty="0">
                <a:ln>
                  <a:noFill/>
                </a:ln>
                <a:solidFill>
                  <a:srgbClr val="000000"/>
                </a:solidFill>
                <a:effectLst/>
                <a:uLnTx/>
                <a:uFillTx/>
                <a:latin typeface="Corbel" panose="020B0503020204020204"/>
                <a:cs typeface="Arial"/>
                <a:sym typeface="Arial"/>
              </a:rPr>
              <a:t>As Java is successfully installed, Press right click on Java Application icon, go to Java Control Panel  - Security Tab – Edit Site List</a:t>
            </a:r>
            <a:endParaRPr kumimoji="0" lang="en-IN" sz="2000" b="1" i="0" u="none" strike="noStrike" kern="0" cap="none" spc="0" normalizeH="0" baseline="0" noProof="0" dirty="0">
              <a:ln>
                <a:noFill/>
              </a:ln>
              <a:solidFill>
                <a:srgbClr val="FF0000"/>
              </a:solidFill>
              <a:effectLst/>
              <a:uLnTx/>
              <a:uFillTx/>
              <a:latin typeface="Corbel" panose="020B0503020204020204"/>
              <a:cs typeface="Arial" panose="020B0604020202020204" pitchFamily="34" charset="0"/>
              <a:sym typeface="Arial"/>
            </a:endParaRPr>
          </a:p>
        </p:txBody>
      </p:sp>
      <p:sp>
        <p:nvSpPr>
          <p:cNvPr id="11" name="Oval Callout 7" descr="1">
            <a:extLst>
              <a:ext uri="{FF2B5EF4-FFF2-40B4-BE49-F238E27FC236}">
                <a16:creationId xmlns:a16="http://schemas.microsoft.com/office/drawing/2014/main" id="{EAF2727B-CD01-4D22-A0E9-0343A19BBB09}"/>
              </a:ext>
            </a:extLst>
          </p:cNvPr>
          <p:cNvSpPr/>
          <p:nvPr/>
        </p:nvSpPr>
        <p:spPr>
          <a:xfrm>
            <a:off x="7105531" y="4479740"/>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orbel" panose="020B0503020204020204"/>
                <a:ea typeface="+mn-ea"/>
                <a:cs typeface="+mn-cs"/>
                <a:sym typeface="Arial"/>
              </a:rPr>
              <a:t>2</a:t>
            </a:r>
          </a:p>
        </p:txBody>
      </p:sp>
      <p:sp>
        <p:nvSpPr>
          <p:cNvPr id="7" name="Rectangle 6">
            <a:extLst>
              <a:ext uri="{FF2B5EF4-FFF2-40B4-BE49-F238E27FC236}">
                <a16:creationId xmlns:a16="http://schemas.microsoft.com/office/drawing/2014/main" id="{4B1F318D-057A-4DA2-A769-34B68A1C2106}"/>
              </a:ext>
            </a:extLst>
          </p:cNvPr>
          <p:cNvSpPr/>
          <p:nvPr/>
        </p:nvSpPr>
        <p:spPr>
          <a:xfrm>
            <a:off x="2650185" y="23969"/>
            <a:ext cx="4274398" cy="461665"/>
          </a:xfrm>
          <a:prstGeom prst="rect">
            <a:avLst/>
          </a:prstGeom>
        </p:spPr>
        <p:txBody>
          <a:bodyPr wrap="square">
            <a:spAutoFit/>
          </a:bodyPr>
          <a:lstStyle/>
          <a:p>
            <a:pPr lvl="0">
              <a:defRPr/>
            </a:pP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4a. DSC </a:t>
            </a:r>
            <a:r>
              <a:rPr lang="en-IN" sz="2400" dirty="0">
                <a:solidFill>
                  <a:srgbClr val="FFFFFF"/>
                </a:solidFill>
                <a:latin typeface="Corbel" panose="020B0503020204020204"/>
              </a:rPr>
              <a:t>Enrolment (DA Login)</a:t>
            </a:r>
            <a:endPar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endParaRPr>
          </a:p>
        </p:txBody>
      </p:sp>
    </p:spTree>
    <p:extLst>
      <p:ext uri="{BB962C8B-B14F-4D97-AF65-F5344CB8AC3E}">
        <p14:creationId xmlns:p14="http://schemas.microsoft.com/office/powerpoint/2010/main" val="498037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a:extLst>
              <a:ext uri="{FF2B5EF4-FFF2-40B4-BE49-F238E27FC236}">
                <a16:creationId xmlns:a16="http://schemas.microsoft.com/office/drawing/2014/main" id="{162B5824-0824-42F5-B7BE-BF8F375C5B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5140" y="1428750"/>
            <a:ext cx="5809534" cy="43951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Oval Callout 7" descr="1">
            <a:extLst>
              <a:ext uri="{FF2B5EF4-FFF2-40B4-BE49-F238E27FC236}">
                <a16:creationId xmlns:a16="http://schemas.microsoft.com/office/drawing/2014/main" id="{E71AA5B6-37B1-4C6E-A30E-3B862C863E29}"/>
              </a:ext>
            </a:extLst>
          </p:cNvPr>
          <p:cNvSpPr/>
          <p:nvPr/>
        </p:nvSpPr>
        <p:spPr>
          <a:xfrm>
            <a:off x="3751174" y="4158913"/>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orbel" panose="020B0503020204020204"/>
                <a:ea typeface="+mn-ea"/>
                <a:cs typeface="+mn-cs"/>
                <a:sym typeface="Arial"/>
              </a:rPr>
              <a:t>1</a:t>
            </a:r>
          </a:p>
        </p:txBody>
      </p:sp>
      <p:sp>
        <p:nvSpPr>
          <p:cNvPr id="7" name="Rectangle 6">
            <a:extLst>
              <a:ext uri="{FF2B5EF4-FFF2-40B4-BE49-F238E27FC236}">
                <a16:creationId xmlns:a16="http://schemas.microsoft.com/office/drawing/2014/main" id="{08F20C5C-EFE8-46F2-BD5A-9B8B016958AC}"/>
              </a:ext>
            </a:extLst>
          </p:cNvPr>
          <p:cNvSpPr/>
          <p:nvPr/>
        </p:nvSpPr>
        <p:spPr>
          <a:xfrm>
            <a:off x="2635140" y="501996"/>
            <a:ext cx="947113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rPr>
              <a:t>Step – 7 : </a:t>
            </a:r>
            <a:r>
              <a:rPr kumimoji="0" lang="en-IN"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rPr>
              <a:t>A</a:t>
            </a:r>
            <a:r>
              <a:rPr kumimoji="0" lang="en-IN" sz="2000" b="1" i="0" u="none" strike="noStrike" kern="0" cap="none" spc="0" normalizeH="0" baseline="0" noProof="0" dirty="0">
                <a:ln>
                  <a:noFill/>
                </a:ln>
                <a:solidFill>
                  <a:srgbClr val="000000"/>
                </a:solidFill>
                <a:effectLst/>
                <a:uLnTx/>
                <a:uFillTx/>
                <a:latin typeface="Corbel" panose="020B0503020204020204"/>
                <a:cs typeface="Arial"/>
                <a:sym typeface="Arial"/>
              </a:rPr>
              <a:t>dd </a:t>
            </a:r>
            <a:r>
              <a:rPr kumimoji="0" lang="en-IN" sz="2000" b="1" i="0" u="none" strike="noStrike" kern="0" cap="none" spc="0" normalizeH="0" baseline="0" noProof="0" dirty="0">
                <a:ln>
                  <a:noFill/>
                </a:ln>
                <a:solidFill>
                  <a:srgbClr val="000000"/>
                </a:solidFill>
                <a:effectLst/>
                <a:uLnTx/>
                <a:uFillTx/>
                <a:latin typeface="Corbel" panose="020B0503020204020204"/>
                <a:cs typeface="Arial"/>
                <a:sym typeface="Arial"/>
                <a:hlinkClick r:id="rId3">
                  <a:extLst>
                    <a:ext uri="{A12FA001-AC4F-418D-AE19-62706E023703}">
                      <ahyp:hlinkClr xmlns:ahyp="http://schemas.microsoft.com/office/drawing/2018/hyperlinkcolor" val="tx"/>
                    </a:ext>
                  </a:extLst>
                </a:hlinkClick>
              </a:rPr>
              <a:t>“https://pfms.nic.in/</a:t>
            </a:r>
            <a:r>
              <a:rPr kumimoji="0" lang="en-IN" sz="2000" b="1" i="0" u="none" strike="noStrike" kern="0" cap="none" spc="0" normalizeH="0" baseline="0" noProof="0" dirty="0">
                <a:ln>
                  <a:noFill/>
                </a:ln>
                <a:solidFill>
                  <a:srgbClr val="000000"/>
                </a:solidFill>
                <a:effectLst/>
                <a:uLnTx/>
                <a:uFillTx/>
                <a:latin typeface="Corbel" panose="020B0503020204020204"/>
                <a:cs typeface="Arial"/>
                <a:sym typeface="Arial"/>
              </a:rPr>
              <a:t>”</a:t>
            </a:r>
            <a:r>
              <a:rPr kumimoji="0" lang="en-IN" sz="1400" b="1" i="0" u="none" strike="noStrike" kern="0" cap="none" spc="0" normalizeH="0" baseline="0" noProof="0" dirty="0">
                <a:ln>
                  <a:noFill/>
                </a:ln>
                <a:solidFill>
                  <a:srgbClr val="000000"/>
                </a:solidFill>
                <a:effectLst/>
                <a:uLnTx/>
                <a:uFillTx/>
                <a:latin typeface="Corbel" panose="020B0503020204020204"/>
                <a:cs typeface="Arial"/>
                <a:sym typeface="Arial"/>
              </a:rPr>
              <a:t> </a:t>
            </a:r>
            <a:r>
              <a:rPr kumimoji="0" lang="en-IN" sz="2000" b="1" i="0" u="none" strike="noStrike" kern="0" cap="none" spc="0" normalizeH="0" baseline="0" noProof="0" dirty="0">
                <a:ln>
                  <a:noFill/>
                </a:ln>
                <a:solidFill>
                  <a:srgbClr val="000000"/>
                </a:solidFill>
                <a:effectLst/>
                <a:uLnTx/>
                <a:uFillTx/>
                <a:latin typeface="Corbel" panose="020B0503020204020204"/>
                <a:cs typeface="Arial"/>
                <a:sym typeface="Arial"/>
              </a:rPr>
              <a:t>under Exception Site list and Click on OK</a:t>
            </a:r>
            <a:endParaRPr kumimoji="0" lang="en-IN"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endParaRPr>
          </a:p>
        </p:txBody>
      </p:sp>
      <p:sp>
        <p:nvSpPr>
          <p:cNvPr id="8" name="Rectangle 7">
            <a:extLst>
              <a:ext uri="{FF2B5EF4-FFF2-40B4-BE49-F238E27FC236}">
                <a16:creationId xmlns:a16="http://schemas.microsoft.com/office/drawing/2014/main" id="{CB20E014-A882-41E7-A27A-D720E15C7956}"/>
              </a:ext>
            </a:extLst>
          </p:cNvPr>
          <p:cNvSpPr/>
          <p:nvPr/>
        </p:nvSpPr>
        <p:spPr>
          <a:xfrm>
            <a:off x="2650185" y="23969"/>
            <a:ext cx="4212254" cy="461665"/>
          </a:xfrm>
          <a:prstGeom prst="rect">
            <a:avLst/>
          </a:prstGeom>
        </p:spPr>
        <p:txBody>
          <a:bodyPr wrap="square">
            <a:spAutoFit/>
          </a:bodyPr>
          <a:lstStyle/>
          <a:p>
            <a:pPr lvl="0">
              <a:defRPr/>
            </a:pP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4a. DSC </a:t>
            </a:r>
            <a:r>
              <a:rPr lang="en-IN" sz="2400" dirty="0">
                <a:solidFill>
                  <a:srgbClr val="FFFFFF"/>
                </a:solidFill>
                <a:latin typeface="Corbel" panose="020B0503020204020204"/>
              </a:rPr>
              <a:t>Enrolment (DA Login)</a:t>
            </a:r>
            <a:endPar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endParaRPr>
          </a:p>
        </p:txBody>
      </p:sp>
    </p:spTree>
    <p:extLst>
      <p:ext uri="{BB962C8B-B14F-4D97-AF65-F5344CB8AC3E}">
        <p14:creationId xmlns:p14="http://schemas.microsoft.com/office/powerpoint/2010/main" val="3890243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9043C45C-66DC-46EB-9C36-4328945EB4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2675" y="1171575"/>
            <a:ext cx="5114925" cy="54292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Oval Callout 7" descr="1">
            <a:extLst>
              <a:ext uri="{FF2B5EF4-FFF2-40B4-BE49-F238E27FC236}">
                <a16:creationId xmlns:a16="http://schemas.microsoft.com/office/drawing/2014/main" id="{539AEA2F-883F-41E5-AA38-9E22E61CCCB0}"/>
              </a:ext>
            </a:extLst>
          </p:cNvPr>
          <p:cNvSpPr/>
          <p:nvPr/>
        </p:nvSpPr>
        <p:spPr>
          <a:xfrm>
            <a:off x="4896906" y="2305983"/>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8" name="Oval Callout 7" descr="1">
            <a:extLst>
              <a:ext uri="{FF2B5EF4-FFF2-40B4-BE49-F238E27FC236}">
                <a16:creationId xmlns:a16="http://schemas.microsoft.com/office/drawing/2014/main" id="{CE831BE4-C4B4-443A-938D-6D6A1A26B0D2}"/>
              </a:ext>
            </a:extLst>
          </p:cNvPr>
          <p:cNvSpPr/>
          <p:nvPr/>
        </p:nvSpPr>
        <p:spPr>
          <a:xfrm>
            <a:off x="7242140" y="5973743"/>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9" name="Rectangle 8">
            <a:extLst>
              <a:ext uri="{FF2B5EF4-FFF2-40B4-BE49-F238E27FC236}">
                <a16:creationId xmlns:a16="http://schemas.microsoft.com/office/drawing/2014/main" id="{1BA16D1E-3F64-46E5-9CCB-2B4F443D6ED4}"/>
              </a:ext>
            </a:extLst>
          </p:cNvPr>
          <p:cNvSpPr/>
          <p:nvPr/>
        </p:nvSpPr>
        <p:spPr>
          <a:xfrm>
            <a:off x="2635140" y="501996"/>
            <a:ext cx="9471135" cy="400110"/>
          </a:xfrm>
          <a:prstGeom prst="rect">
            <a:avLst/>
          </a:prstGeom>
        </p:spPr>
        <p:txBody>
          <a:bodyPr wrap="square">
            <a:spAutoFit/>
          </a:bodyPr>
          <a:lstStyle/>
          <a:p>
            <a:r>
              <a:rPr lang="en-US" sz="2000" b="1" dirty="0">
                <a:latin typeface="+mn-lt"/>
                <a:cs typeface="Arial" panose="020B0604020202020204" pitchFamily="34" charset="0"/>
              </a:rPr>
              <a:t>Step – 8 : </a:t>
            </a:r>
            <a:r>
              <a:rPr lang="en-IN" sz="2000" b="1" dirty="0">
                <a:latin typeface="+mn-lt"/>
              </a:rPr>
              <a:t>Go to “Advanced”, Select “Show console” and Click on OK</a:t>
            </a:r>
            <a:endParaRPr lang="en-IN" sz="2000" b="1" dirty="0">
              <a:latin typeface="+mn-lt"/>
              <a:cs typeface="Arial" panose="020B0604020202020204" pitchFamily="34" charset="0"/>
            </a:endParaRPr>
          </a:p>
        </p:txBody>
      </p:sp>
      <p:sp>
        <p:nvSpPr>
          <p:cNvPr id="10" name="Rectangle 9">
            <a:extLst>
              <a:ext uri="{FF2B5EF4-FFF2-40B4-BE49-F238E27FC236}">
                <a16:creationId xmlns:a16="http://schemas.microsoft.com/office/drawing/2014/main" id="{4AFE07AD-82FD-45B8-B05D-29379B2348C9}"/>
              </a:ext>
            </a:extLst>
          </p:cNvPr>
          <p:cNvSpPr/>
          <p:nvPr/>
        </p:nvSpPr>
        <p:spPr>
          <a:xfrm>
            <a:off x="2650184" y="23969"/>
            <a:ext cx="4736037" cy="461665"/>
          </a:xfrm>
          <a:prstGeom prst="rect">
            <a:avLst/>
          </a:prstGeom>
        </p:spPr>
        <p:txBody>
          <a:bodyPr wrap="square">
            <a:spAutoFit/>
          </a:bodyPr>
          <a:lstStyle/>
          <a:p>
            <a:pPr lvl="0">
              <a:defRPr/>
            </a:pPr>
            <a:r>
              <a:rPr lang="en-IN" sz="2400" dirty="0">
                <a:solidFill>
                  <a:schemeClr val="bg1"/>
                </a:solidFill>
                <a:latin typeface="+mn-lt"/>
              </a:rPr>
              <a:t>4a. DSC Enrolment </a:t>
            </a:r>
            <a:r>
              <a:rPr lang="en-IN" sz="2400" dirty="0">
                <a:solidFill>
                  <a:srgbClr val="FFFFFF"/>
                </a:solidFill>
                <a:latin typeface="Corbel" panose="020B0503020204020204"/>
              </a:rPr>
              <a:t>(DA Login)</a:t>
            </a:r>
            <a:endParaRPr kumimoji="0" lang="en-IN" sz="2400" b="0" i="0" u="none" strike="noStrike" kern="0" cap="none" spc="0" normalizeH="0" baseline="0" noProof="0" dirty="0">
              <a:ln>
                <a:noFill/>
              </a:ln>
              <a:solidFill>
                <a:schemeClr val="bg1"/>
              </a:solidFill>
              <a:effectLst/>
              <a:uLnTx/>
              <a:uFillTx/>
              <a:latin typeface="+mn-lt"/>
              <a:sym typeface="Arial"/>
            </a:endParaRPr>
          </a:p>
        </p:txBody>
      </p:sp>
    </p:spTree>
    <p:extLst>
      <p:ext uri="{BB962C8B-B14F-4D97-AF65-F5344CB8AC3E}">
        <p14:creationId xmlns:p14="http://schemas.microsoft.com/office/powerpoint/2010/main" val="2959710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C07805-5716-416C-AC99-A5534D2959E0}"/>
              </a:ext>
            </a:extLst>
          </p:cNvPr>
          <p:cNvPicPr>
            <a:picLocks noChangeAspect="1"/>
          </p:cNvPicPr>
          <p:nvPr/>
        </p:nvPicPr>
        <p:blipFill>
          <a:blip r:embed="rId2"/>
          <a:stretch>
            <a:fillRect/>
          </a:stretch>
        </p:blipFill>
        <p:spPr>
          <a:xfrm>
            <a:off x="964580" y="1419225"/>
            <a:ext cx="10560669" cy="5114925"/>
          </a:xfrm>
          <a:prstGeom prst="rect">
            <a:avLst/>
          </a:prstGeom>
          <a:ln>
            <a:solidFill>
              <a:schemeClr val="tx1">
                <a:lumMod val="65000"/>
                <a:lumOff val="35000"/>
              </a:schemeClr>
            </a:solidFill>
          </a:ln>
        </p:spPr>
      </p:pic>
      <p:sp>
        <p:nvSpPr>
          <p:cNvPr id="8" name="Oval Callout 7">
            <a:extLst>
              <a:ext uri="{FF2B5EF4-FFF2-40B4-BE49-F238E27FC236}">
                <a16:creationId xmlns:a16="http://schemas.microsoft.com/office/drawing/2014/main" id="{EC4B3018-544A-4204-AEC1-FADA1B0A8F63}"/>
              </a:ext>
            </a:extLst>
          </p:cNvPr>
          <p:cNvSpPr/>
          <p:nvPr/>
        </p:nvSpPr>
        <p:spPr>
          <a:xfrm>
            <a:off x="3497366" y="2391876"/>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Corbel" panose="020B0503020204020204"/>
              <a:ea typeface="+mn-ea"/>
              <a:cs typeface="+mn-cs"/>
              <a:sym typeface="Arial"/>
            </a:endParaRPr>
          </a:p>
        </p:txBody>
      </p:sp>
      <p:sp>
        <p:nvSpPr>
          <p:cNvPr id="7" name="Rectangle 6">
            <a:extLst>
              <a:ext uri="{FF2B5EF4-FFF2-40B4-BE49-F238E27FC236}">
                <a16:creationId xmlns:a16="http://schemas.microsoft.com/office/drawing/2014/main" id="{2A0DBF6E-29E8-4C61-AACF-D5336D21E060}"/>
              </a:ext>
            </a:extLst>
          </p:cNvPr>
          <p:cNvSpPr/>
          <p:nvPr/>
        </p:nvSpPr>
        <p:spPr>
          <a:xfrm>
            <a:off x="2635140" y="501996"/>
            <a:ext cx="947113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rPr>
              <a:t>Step – 9 : </a:t>
            </a:r>
            <a:r>
              <a:rPr kumimoji="0" lang="en-IN" sz="2000" b="1" i="0" u="none" strike="noStrike" kern="0" cap="none" spc="0" normalizeH="0" baseline="0" noProof="0" dirty="0">
                <a:ln>
                  <a:noFill/>
                </a:ln>
                <a:solidFill>
                  <a:srgbClr val="000000"/>
                </a:solidFill>
                <a:effectLst/>
                <a:uLnTx/>
                <a:uFillTx/>
                <a:latin typeface="Corbel" panose="020B0503020204020204"/>
                <a:cs typeface="Arial"/>
                <a:sym typeface="Arial"/>
              </a:rPr>
              <a:t>Attach DSC USB token to your computer. Setup will run automatically. (If Setup does not run automatically, open USB Drive folder and Run the Setup)</a:t>
            </a:r>
            <a:endParaRPr kumimoji="0" lang="en-IN"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endParaRPr>
          </a:p>
        </p:txBody>
      </p:sp>
      <p:sp>
        <p:nvSpPr>
          <p:cNvPr id="9" name="Rectangle 8">
            <a:extLst>
              <a:ext uri="{FF2B5EF4-FFF2-40B4-BE49-F238E27FC236}">
                <a16:creationId xmlns:a16="http://schemas.microsoft.com/office/drawing/2014/main" id="{B8E294E0-78DE-46C0-9C49-B81113DB3446}"/>
              </a:ext>
            </a:extLst>
          </p:cNvPr>
          <p:cNvSpPr/>
          <p:nvPr/>
        </p:nvSpPr>
        <p:spPr>
          <a:xfrm>
            <a:off x="2650185" y="23969"/>
            <a:ext cx="4087966" cy="461665"/>
          </a:xfrm>
          <a:prstGeom prst="rect">
            <a:avLst/>
          </a:prstGeom>
        </p:spPr>
        <p:txBody>
          <a:bodyPr wrap="square">
            <a:spAutoFit/>
          </a:bodyPr>
          <a:lstStyle/>
          <a:p>
            <a:pPr lvl="0">
              <a:defRPr/>
            </a:pP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4a. DSC </a:t>
            </a:r>
            <a:r>
              <a:rPr lang="en-IN" sz="2400" dirty="0">
                <a:solidFill>
                  <a:srgbClr val="FFFFFF"/>
                </a:solidFill>
                <a:latin typeface="Corbel" panose="020B0503020204020204"/>
              </a:rPr>
              <a:t>Enrolment (DA Login)</a:t>
            </a:r>
            <a:endPar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endParaRPr>
          </a:p>
        </p:txBody>
      </p:sp>
    </p:spTree>
    <p:extLst>
      <p:ext uri="{BB962C8B-B14F-4D97-AF65-F5344CB8AC3E}">
        <p14:creationId xmlns:p14="http://schemas.microsoft.com/office/powerpoint/2010/main" val="968792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8914A1-242D-4232-8FEE-D18976B5D22C}"/>
              </a:ext>
            </a:extLst>
          </p:cNvPr>
          <p:cNvPicPr>
            <a:picLocks noChangeAspect="1"/>
          </p:cNvPicPr>
          <p:nvPr/>
        </p:nvPicPr>
        <p:blipFill>
          <a:blip r:embed="rId2"/>
          <a:stretch>
            <a:fillRect/>
          </a:stretch>
        </p:blipFill>
        <p:spPr>
          <a:xfrm>
            <a:off x="498475" y="1096943"/>
            <a:ext cx="5515915" cy="4968577"/>
          </a:xfrm>
          <a:prstGeom prst="rect">
            <a:avLst/>
          </a:prstGeom>
          <a:ln>
            <a:solidFill>
              <a:schemeClr val="tx1">
                <a:lumMod val="65000"/>
                <a:lumOff val="35000"/>
              </a:schemeClr>
            </a:solidFill>
          </a:ln>
        </p:spPr>
      </p:pic>
      <p:sp>
        <p:nvSpPr>
          <p:cNvPr id="6" name="Oval Callout 7">
            <a:extLst>
              <a:ext uri="{FF2B5EF4-FFF2-40B4-BE49-F238E27FC236}">
                <a16:creationId xmlns:a16="http://schemas.microsoft.com/office/drawing/2014/main" id="{1789B153-C0A5-4242-9E52-A3E3E8FCA31E}"/>
              </a:ext>
            </a:extLst>
          </p:cNvPr>
          <p:cNvSpPr/>
          <p:nvPr/>
        </p:nvSpPr>
        <p:spPr>
          <a:xfrm>
            <a:off x="4317786" y="5301488"/>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orbel" panose="020B0503020204020204"/>
                <a:ea typeface="+mn-ea"/>
                <a:cs typeface="+mn-cs"/>
                <a:sym typeface="Arial"/>
              </a:rPr>
              <a:t>1</a:t>
            </a:r>
          </a:p>
        </p:txBody>
      </p:sp>
      <p:pic>
        <p:nvPicPr>
          <p:cNvPr id="4" name="Picture 3">
            <a:extLst>
              <a:ext uri="{FF2B5EF4-FFF2-40B4-BE49-F238E27FC236}">
                <a16:creationId xmlns:a16="http://schemas.microsoft.com/office/drawing/2014/main" id="{30A2A798-4558-4EE5-AEF0-C25FE3834A5C}"/>
              </a:ext>
            </a:extLst>
          </p:cNvPr>
          <p:cNvPicPr>
            <a:picLocks noChangeAspect="1"/>
          </p:cNvPicPr>
          <p:nvPr/>
        </p:nvPicPr>
        <p:blipFill>
          <a:blip r:embed="rId3"/>
          <a:stretch>
            <a:fillRect/>
          </a:stretch>
        </p:blipFill>
        <p:spPr>
          <a:xfrm>
            <a:off x="6096000" y="1117263"/>
            <a:ext cx="5384800" cy="4948257"/>
          </a:xfrm>
          <a:prstGeom prst="rect">
            <a:avLst/>
          </a:prstGeom>
          <a:ln>
            <a:solidFill>
              <a:schemeClr val="tx1">
                <a:lumMod val="65000"/>
                <a:lumOff val="35000"/>
              </a:schemeClr>
            </a:solidFill>
          </a:ln>
        </p:spPr>
      </p:pic>
      <p:sp>
        <p:nvSpPr>
          <p:cNvPr id="9" name="Oval Callout 7">
            <a:extLst>
              <a:ext uri="{FF2B5EF4-FFF2-40B4-BE49-F238E27FC236}">
                <a16:creationId xmlns:a16="http://schemas.microsoft.com/office/drawing/2014/main" id="{7E8F52E3-B49D-490C-A9B6-BC4ADBD7F55D}"/>
              </a:ext>
            </a:extLst>
          </p:cNvPr>
          <p:cNvSpPr/>
          <p:nvPr/>
        </p:nvSpPr>
        <p:spPr>
          <a:xfrm>
            <a:off x="10005405" y="5321808"/>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orbel" panose="020B0503020204020204"/>
                <a:ea typeface="+mn-ea"/>
                <a:cs typeface="+mn-cs"/>
                <a:sym typeface="Arial"/>
              </a:rPr>
              <a:t>2</a:t>
            </a:r>
          </a:p>
        </p:txBody>
      </p:sp>
      <p:sp>
        <p:nvSpPr>
          <p:cNvPr id="8" name="Rectangle 7">
            <a:extLst>
              <a:ext uri="{FF2B5EF4-FFF2-40B4-BE49-F238E27FC236}">
                <a16:creationId xmlns:a16="http://schemas.microsoft.com/office/drawing/2014/main" id="{C2960374-8141-4F22-A3F5-E7494713C18F}"/>
              </a:ext>
            </a:extLst>
          </p:cNvPr>
          <p:cNvSpPr/>
          <p:nvPr/>
        </p:nvSpPr>
        <p:spPr>
          <a:xfrm>
            <a:off x="2635140" y="501996"/>
            <a:ext cx="947113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rPr>
              <a:t>Step – 10 : As </a:t>
            </a:r>
            <a:r>
              <a:rPr kumimoji="0" lang="en-IN" sz="2000" b="1" i="0" u="none" strike="noStrike" kern="0" cap="none" spc="0" normalizeH="0" baseline="0" noProof="0" dirty="0">
                <a:ln>
                  <a:noFill/>
                </a:ln>
                <a:solidFill>
                  <a:srgbClr val="000000"/>
                </a:solidFill>
                <a:effectLst/>
                <a:uLnTx/>
                <a:uFillTx/>
                <a:latin typeface="Corbel" panose="020B0503020204020204"/>
                <a:cs typeface="Arial"/>
                <a:sym typeface="Arial"/>
              </a:rPr>
              <a:t>Setup runs, click with “Next” &amp; Continue with default settings</a:t>
            </a:r>
            <a:endParaRPr kumimoji="0" lang="en-IN"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endParaRPr>
          </a:p>
        </p:txBody>
      </p:sp>
      <p:sp>
        <p:nvSpPr>
          <p:cNvPr id="10" name="Rectangle 9">
            <a:extLst>
              <a:ext uri="{FF2B5EF4-FFF2-40B4-BE49-F238E27FC236}">
                <a16:creationId xmlns:a16="http://schemas.microsoft.com/office/drawing/2014/main" id="{4542F386-25CC-42B6-9324-19860E14F17D}"/>
              </a:ext>
            </a:extLst>
          </p:cNvPr>
          <p:cNvSpPr/>
          <p:nvPr/>
        </p:nvSpPr>
        <p:spPr>
          <a:xfrm>
            <a:off x="2650184" y="23969"/>
            <a:ext cx="4345419" cy="461665"/>
          </a:xfrm>
          <a:prstGeom prst="rect">
            <a:avLst/>
          </a:prstGeom>
        </p:spPr>
        <p:txBody>
          <a:bodyPr wrap="square">
            <a:spAutoFit/>
          </a:bodyPr>
          <a:lstStyle/>
          <a:p>
            <a:pPr lvl="0">
              <a:defRPr/>
            </a:pP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4a. DSC </a:t>
            </a:r>
            <a:r>
              <a:rPr lang="en-IN" sz="2400" dirty="0">
                <a:solidFill>
                  <a:srgbClr val="FFFFFF"/>
                </a:solidFill>
                <a:latin typeface="Corbel" panose="020B0503020204020204"/>
              </a:rPr>
              <a:t>Enrolment (DA Login)</a:t>
            </a:r>
            <a:endPar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endParaRPr>
          </a:p>
        </p:txBody>
      </p:sp>
    </p:spTree>
    <p:extLst>
      <p:ext uri="{BB962C8B-B14F-4D97-AF65-F5344CB8AC3E}">
        <p14:creationId xmlns:p14="http://schemas.microsoft.com/office/powerpoint/2010/main" val="1009674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3C13E9-E62F-4587-8BF0-2C3163313F8D}"/>
              </a:ext>
            </a:extLst>
          </p:cNvPr>
          <p:cNvPicPr>
            <a:picLocks noChangeAspect="1"/>
          </p:cNvPicPr>
          <p:nvPr/>
        </p:nvPicPr>
        <p:blipFill>
          <a:blip r:embed="rId2"/>
          <a:stretch>
            <a:fillRect/>
          </a:stretch>
        </p:blipFill>
        <p:spPr>
          <a:xfrm>
            <a:off x="2635140" y="1704914"/>
            <a:ext cx="6256589" cy="4133215"/>
          </a:xfrm>
          <a:prstGeom prst="rect">
            <a:avLst/>
          </a:prstGeom>
        </p:spPr>
      </p:pic>
      <p:sp>
        <p:nvSpPr>
          <p:cNvPr id="6" name="Oval Callout 7">
            <a:extLst>
              <a:ext uri="{FF2B5EF4-FFF2-40B4-BE49-F238E27FC236}">
                <a16:creationId xmlns:a16="http://schemas.microsoft.com/office/drawing/2014/main" id="{09CF9390-826D-41EC-9E1F-208509688BE1}"/>
              </a:ext>
            </a:extLst>
          </p:cNvPr>
          <p:cNvSpPr/>
          <p:nvPr/>
        </p:nvSpPr>
        <p:spPr>
          <a:xfrm>
            <a:off x="4815626" y="2898648"/>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orbel" panose="020B0503020204020204"/>
                <a:ea typeface="+mn-ea"/>
                <a:cs typeface="+mn-cs"/>
                <a:sym typeface="Arial"/>
              </a:rPr>
              <a:t>1</a:t>
            </a:r>
          </a:p>
        </p:txBody>
      </p:sp>
      <p:sp>
        <p:nvSpPr>
          <p:cNvPr id="7" name="Oval Callout 7">
            <a:extLst>
              <a:ext uri="{FF2B5EF4-FFF2-40B4-BE49-F238E27FC236}">
                <a16:creationId xmlns:a16="http://schemas.microsoft.com/office/drawing/2014/main" id="{1FBAEB8C-C9EB-4AF5-8A2A-C2986653AEB5}"/>
              </a:ext>
            </a:extLst>
          </p:cNvPr>
          <p:cNvSpPr/>
          <p:nvPr/>
        </p:nvSpPr>
        <p:spPr>
          <a:xfrm>
            <a:off x="7105531" y="5047930"/>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orbel" panose="020B0503020204020204"/>
                <a:ea typeface="+mn-ea"/>
                <a:cs typeface="+mn-cs"/>
                <a:sym typeface="Arial"/>
              </a:rPr>
              <a:t>2</a:t>
            </a:r>
          </a:p>
        </p:txBody>
      </p:sp>
      <p:sp>
        <p:nvSpPr>
          <p:cNvPr id="9" name="Rectangle 8">
            <a:extLst>
              <a:ext uri="{FF2B5EF4-FFF2-40B4-BE49-F238E27FC236}">
                <a16:creationId xmlns:a16="http://schemas.microsoft.com/office/drawing/2014/main" id="{46FDD90D-D8A9-4FDB-9A96-40048F074B2F}"/>
              </a:ext>
            </a:extLst>
          </p:cNvPr>
          <p:cNvSpPr/>
          <p:nvPr/>
        </p:nvSpPr>
        <p:spPr>
          <a:xfrm>
            <a:off x="2635140" y="501996"/>
            <a:ext cx="947113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rPr>
              <a:t>Step – 11 : </a:t>
            </a:r>
            <a:r>
              <a:rPr kumimoji="0" lang="en-IN" sz="2000" b="1" i="0" u="none" strike="noStrike" kern="0" cap="none" spc="0" normalizeH="0" baseline="0" noProof="0" dirty="0">
                <a:ln>
                  <a:noFill/>
                </a:ln>
                <a:solidFill>
                  <a:srgbClr val="000000"/>
                </a:solidFill>
                <a:effectLst/>
                <a:uLnTx/>
                <a:uFillTx/>
                <a:latin typeface="Corbel" panose="020B0503020204020204"/>
                <a:cs typeface="Arial"/>
                <a:sym typeface="Arial"/>
              </a:rPr>
              <a:t>Select “Private CSP” and Click on Install</a:t>
            </a:r>
            <a:endParaRPr kumimoji="0" lang="en-IN"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endParaRPr>
          </a:p>
        </p:txBody>
      </p:sp>
      <p:sp>
        <p:nvSpPr>
          <p:cNvPr id="10" name="Rectangle 9">
            <a:extLst>
              <a:ext uri="{FF2B5EF4-FFF2-40B4-BE49-F238E27FC236}">
                <a16:creationId xmlns:a16="http://schemas.microsoft.com/office/drawing/2014/main" id="{5C79410A-44E5-4612-9960-ABA1FF094CFB}"/>
              </a:ext>
            </a:extLst>
          </p:cNvPr>
          <p:cNvSpPr/>
          <p:nvPr/>
        </p:nvSpPr>
        <p:spPr>
          <a:xfrm>
            <a:off x="2650185" y="23969"/>
            <a:ext cx="4720522" cy="461665"/>
          </a:xfrm>
          <a:prstGeom prst="rect">
            <a:avLst/>
          </a:prstGeom>
        </p:spPr>
        <p:txBody>
          <a:bodyPr wrap="square">
            <a:spAutoFit/>
          </a:bodyPr>
          <a:lstStyle/>
          <a:p>
            <a:pPr lvl="0">
              <a:defRPr/>
            </a:pP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4a. DSC </a:t>
            </a:r>
            <a:r>
              <a:rPr lang="en-IN" sz="2400" dirty="0">
                <a:solidFill>
                  <a:srgbClr val="FFFFFF"/>
                </a:solidFill>
                <a:latin typeface="Corbel" panose="020B0503020204020204"/>
              </a:rPr>
              <a:t>Enrolment (DA Login)</a:t>
            </a:r>
            <a:endPar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endParaRPr>
          </a:p>
        </p:txBody>
      </p:sp>
    </p:spTree>
    <p:extLst>
      <p:ext uri="{BB962C8B-B14F-4D97-AF65-F5344CB8AC3E}">
        <p14:creationId xmlns:p14="http://schemas.microsoft.com/office/powerpoint/2010/main" val="2789980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5AF46-5A20-4A49-B35B-4DBEF1D43EF8}"/>
              </a:ext>
            </a:extLst>
          </p:cNvPr>
          <p:cNvPicPr>
            <a:picLocks noChangeAspect="1"/>
          </p:cNvPicPr>
          <p:nvPr/>
        </p:nvPicPr>
        <p:blipFill>
          <a:blip r:embed="rId2"/>
          <a:stretch>
            <a:fillRect/>
          </a:stretch>
        </p:blipFill>
        <p:spPr>
          <a:xfrm>
            <a:off x="878439" y="1371600"/>
            <a:ext cx="4094563" cy="4326890"/>
          </a:xfrm>
          <a:prstGeom prst="rect">
            <a:avLst/>
          </a:prstGeom>
          <a:ln>
            <a:solidFill>
              <a:schemeClr val="tx1">
                <a:lumMod val="65000"/>
                <a:lumOff val="35000"/>
              </a:schemeClr>
            </a:solidFill>
          </a:ln>
        </p:spPr>
      </p:pic>
      <p:pic>
        <p:nvPicPr>
          <p:cNvPr id="8" name="Picture 2">
            <a:extLst>
              <a:ext uri="{FF2B5EF4-FFF2-40B4-BE49-F238E27FC236}">
                <a16:creationId xmlns:a16="http://schemas.microsoft.com/office/drawing/2014/main" id="{AFA6DB02-9CDC-435B-925B-3939393ED0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2032" y="1371600"/>
            <a:ext cx="6404691" cy="4612640"/>
          </a:xfrm>
          <a:prstGeom prst="rect">
            <a:avLst/>
          </a:prstGeom>
          <a:solidFill>
            <a:schemeClr val="accent1">
              <a:lumMod val="40000"/>
              <a:lumOff val="60000"/>
            </a:schemeClr>
          </a:solidFill>
          <a:ln>
            <a:solidFill>
              <a:schemeClr val="tx1">
                <a:lumMod val="65000"/>
                <a:lumOff val="35000"/>
              </a:schemeClr>
            </a:solidFill>
          </a:ln>
          <a:effectLst/>
        </p:spPr>
      </p:pic>
      <p:sp>
        <p:nvSpPr>
          <p:cNvPr id="7" name="Rectangle 6">
            <a:extLst>
              <a:ext uri="{FF2B5EF4-FFF2-40B4-BE49-F238E27FC236}">
                <a16:creationId xmlns:a16="http://schemas.microsoft.com/office/drawing/2014/main" id="{0B04F260-29DA-4071-BD21-7589DC566AF6}"/>
              </a:ext>
            </a:extLst>
          </p:cNvPr>
          <p:cNvSpPr/>
          <p:nvPr/>
        </p:nvSpPr>
        <p:spPr>
          <a:xfrm>
            <a:off x="2635140" y="501996"/>
            <a:ext cx="947113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2000" b="1" i="0" u="none" strike="noStrike" kern="0" cap="none" spc="0" normalizeH="0" baseline="0" noProof="0" dirty="0">
                <a:ln>
                  <a:noFill/>
                </a:ln>
                <a:solidFill>
                  <a:srgbClr val="000000"/>
                </a:solidFill>
                <a:effectLst/>
                <a:uLnTx/>
                <a:uFillTx/>
                <a:latin typeface="Corbel" panose="020B0503020204020204"/>
                <a:cs typeface="Arial"/>
                <a:sym typeface="Arial"/>
              </a:rPr>
              <a:t>Following screens shall appear when DSC Token Drive is successfully installed</a:t>
            </a:r>
            <a:endParaRPr kumimoji="0" lang="en-IN"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endParaRPr>
          </a:p>
        </p:txBody>
      </p:sp>
      <p:sp>
        <p:nvSpPr>
          <p:cNvPr id="9" name="Rectangle 8">
            <a:extLst>
              <a:ext uri="{FF2B5EF4-FFF2-40B4-BE49-F238E27FC236}">
                <a16:creationId xmlns:a16="http://schemas.microsoft.com/office/drawing/2014/main" id="{2CF1D9C6-E4A0-4076-8923-E6AC7EBF6AF0}"/>
              </a:ext>
            </a:extLst>
          </p:cNvPr>
          <p:cNvSpPr/>
          <p:nvPr/>
        </p:nvSpPr>
        <p:spPr>
          <a:xfrm>
            <a:off x="2650185" y="23969"/>
            <a:ext cx="4034700" cy="461665"/>
          </a:xfrm>
          <a:prstGeom prst="rect">
            <a:avLst/>
          </a:prstGeom>
        </p:spPr>
        <p:txBody>
          <a:bodyPr wrap="square">
            <a:spAutoFit/>
          </a:bodyPr>
          <a:lstStyle/>
          <a:p>
            <a:pPr lvl="0">
              <a:defRPr/>
            </a:pP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4a. DSC </a:t>
            </a:r>
            <a:r>
              <a:rPr lang="en-IN" sz="2400" dirty="0">
                <a:solidFill>
                  <a:srgbClr val="FFFFFF"/>
                </a:solidFill>
                <a:latin typeface="Corbel" panose="020B0503020204020204"/>
              </a:rPr>
              <a:t>Enrolment (DA Login)</a:t>
            </a:r>
            <a:endPar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endParaRPr>
          </a:p>
        </p:txBody>
      </p:sp>
    </p:spTree>
    <p:extLst>
      <p:ext uri="{BB962C8B-B14F-4D97-AF65-F5344CB8AC3E}">
        <p14:creationId xmlns:p14="http://schemas.microsoft.com/office/powerpoint/2010/main" val="1044906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99BEA8-2304-41C1-B74C-48B0C82F822F}"/>
              </a:ext>
            </a:extLst>
          </p:cNvPr>
          <p:cNvSpPr>
            <a:spLocks noGrp="1"/>
          </p:cNvSpPr>
          <p:nvPr>
            <p:ph idx="1"/>
          </p:nvPr>
        </p:nvSpPr>
        <p:spPr>
          <a:xfrm>
            <a:off x="3732254" y="790574"/>
            <a:ext cx="7983496" cy="5295901"/>
          </a:xfrm>
          <a:ln w="12700">
            <a:noFill/>
          </a:ln>
        </p:spPr>
        <p:txBody>
          <a:bodyPr anchor="ctr">
            <a:noAutofit/>
          </a:bodyPr>
          <a:lstStyle/>
          <a:p>
            <a:pPr marL="342900" indent="-342900">
              <a:buFont typeface="+mj-lt"/>
              <a:buAutoNum type="arabicPeriod"/>
            </a:pPr>
            <a:r>
              <a:rPr lang="en-IN" sz="2400" b="1" dirty="0"/>
              <a:t>What is Digital Signature Certificate (DSC)?  </a:t>
            </a:r>
          </a:p>
          <a:p>
            <a:pPr marL="342900" indent="-342900">
              <a:buFont typeface="+mj-lt"/>
              <a:buAutoNum type="arabicPeriod"/>
            </a:pPr>
            <a:r>
              <a:rPr lang="en-IN" sz="2400" b="1" dirty="0"/>
              <a:t>Why is DSC required?</a:t>
            </a:r>
          </a:p>
          <a:p>
            <a:pPr marL="342900" indent="-342900">
              <a:buFont typeface="+mj-lt"/>
              <a:buAutoNum type="arabicPeriod"/>
            </a:pPr>
            <a:r>
              <a:rPr lang="en-IN" sz="2400" b="1" dirty="0"/>
              <a:t>Who issues DSC and Process of DSC procurement?</a:t>
            </a:r>
          </a:p>
          <a:p>
            <a:pPr marL="342900" indent="-342900">
              <a:buFont typeface="+mj-lt"/>
              <a:buAutoNum type="arabicPeriod"/>
            </a:pPr>
            <a:r>
              <a:rPr lang="en-IN" sz="2400" b="1" dirty="0"/>
              <a:t>How to enable DSC based authentication and Approval process to make the DBT payments in PFMS?</a:t>
            </a:r>
          </a:p>
          <a:p>
            <a:pPr marL="342900" indent="-342900">
              <a:buFont typeface="+mj-lt"/>
              <a:buAutoNum type="arabicPeriod"/>
            </a:pPr>
            <a:r>
              <a:rPr lang="en-IN" sz="2400" b="1" dirty="0"/>
              <a:t>DSC Based payment approval process in PFMS</a:t>
            </a:r>
          </a:p>
          <a:p>
            <a:pPr marL="342900" indent="-342900">
              <a:buFont typeface="+mj-lt"/>
              <a:buAutoNum type="arabicPeriod"/>
            </a:pPr>
            <a:r>
              <a:rPr lang="en-IN" sz="2400" b="1" dirty="0"/>
              <a:t>Steps to Activate Second level DSC in PFMS and Approval process with Two level DSCs</a:t>
            </a:r>
          </a:p>
        </p:txBody>
      </p:sp>
      <p:sp>
        <p:nvSpPr>
          <p:cNvPr id="4" name="Title 1">
            <a:extLst>
              <a:ext uri="{FF2B5EF4-FFF2-40B4-BE49-F238E27FC236}">
                <a16:creationId xmlns:a16="http://schemas.microsoft.com/office/drawing/2014/main" id="{BB8813E0-D9DD-469A-9C40-3E156D40DEB1}"/>
              </a:ext>
            </a:extLst>
          </p:cNvPr>
          <p:cNvSpPr>
            <a:spLocks noGrp="1"/>
          </p:cNvSpPr>
          <p:nvPr>
            <p:ph type="title"/>
          </p:nvPr>
        </p:nvSpPr>
        <p:spPr>
          <a:xfrm>
            <a:off x="252413" y="1123950"/>
            <a:ext cx="2947987" cy="4600575"/>
          </a:xfrm>
        </p:spPr>
        <p:txBody>
          <a:bodyPr/>
          <a:lstStyle/>
          <a:p>
            <a:r>
              <a:rPr lang="en-IN" dirty="0"/>
              <a:t>Agenda</a:t>
            </a:r>
          </a:p>
        </p:txBody>
      </p:sp>
    </p:spTree>
    <p:extLst>
      <p:ext uri="{BB962C8B-B14F-4D97-AF65-F5344CB8AC3E}">
        <p14:creationId xmlns:p14="http://schemas.microsoft.com/office/powerpoint/2010/main" val="268712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88825B-D83E-4D43-907B-2582A6C58E07}"/>
              </a:ext>
            </a:extLst>
          </p:cNvPr>
          <p:cNvPicPr>
            <a:picLocks noChangeAspect="1"/>
          </p:cNvPicPr>
          <p:nvPr/>
        </p:nvPicPr>
        <p:blipFill>
          <a:blip r:embed="rId2"/>
          <a:stretch>
            <a:fillRect/>
          </a:stretch>
        </p:blipFill>
        <p:spPr>
          <a:xfrm>
            <a:off x="638175" y="1700212"/>
            <a:ext cx="11125200" cy="4657725"/>
          </a:xfrm>
          <a:prstGeom prst="rect">
            <a:avLst/>
          </a:prstGeom>
          <a:ln>
            <a:solidFill>
              <a:schemeClr val="tx1">
                <a:lumMod val="65000"/>
                <a:lumOff val="35000"/>
              </a:schemeClr>
            </a:solidFill>
          </a:ln>
        </p:spPr>
      </p:pic>
      <p:sp>
        <p:nvSpPr>
          <p:cNvPr id="7" name="Oval Callout 7">
            <a:extLst>
              <a:ext uri="{FF2B5EF4-FFF2-40B4-BE49-F238E27FC236}">
                <a16:creationId xmlns:a16="http://schemas.microsoft.com/office/drawing/2014/main" id="{C861855B-38FE-476E-8863-E6AA2F4C4493}"/>
              </a:ext>
            </a:extLst>
          </p:cNvPr>
          <p:cNvSpPr/>
          <p:nvPr/>
        </p:nvSpPr>
        <p:spPr>
          <a:xfrm>
            <a:off x="7293268" y="2782443"/>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orbel" panose="020B0503020204020204"/>
                <a:ea typeface="+mn-ea"/>
                <a:cs typeface="+mn-cs"/>
                <a:sym typeface="Arial"/>
              </a:rPr>
              <a:t>1</a:t>
            </a:r>
          </a:p>
        </p:txBody>
      </p:sp>
      <p:sp>
        <p:nvSpPr>
          <p:cNvPr id="9" name="Oval Callout 7">
            <a:extLst>
              <a:ext uri="{FF2B5EF4-FFF2-40B4-BE49-F238E27FC236}">
                <a16:creationId xmlns:a16="http://schemas.microsoft.com/office/drawing/2014/main" id="{B3A2CB4E-9308-4A6A-B163-A53D4D2C4F03}"/>
              </a:ext>
            </a:extLst>
          </p:cNvPr>
          <p:cNvSpPr/>
          <p:nvPr/>
        </p:nvSpPr>
        <p:spPr>
          <a:xfrm>
            <a:off x="5935599" y="4794123"/>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orbel" panose="020B0503020204020204"/>
                <a:ea typeface="+mn-ea"/>
                <a:cs typeface="+mn-cs"/>
                <a:sym typeface="Arial"/>
              </a:rPr>
              <a:t>2</a:t>
            </a:r>
          </a:p>
        </p:txBody>
      </p:sp>
      <p:sp>
        <p:nvSpPr>
          <p:cNvPr id="10" name="Rectangle 9">
            <a:extLst>
              <a:ext uri="{FF2B5EF4-FFF2-40B4-BE49-F238E27FC236}">
                <a16:creationId xmlns:a16="http://schemas.microsoft.com/office/drawing/2014/main" id="{1AC87F3E-4A38-40C0-9440-9A4E09AC2193}"/>
              </a:ext>
            </a:extLst>
          </p:cNvPr>
          <p:cNvSpPr/>
          <p:nvPr/>
        </p:nvSpPr>
        <p:spPr>
          <a:xfrm>
            <a:off x="2635140" y="501996"/>
            <a:ext cx="955686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rPr>
              <a:t>Step – 12 : From DA Login, </a:t>
            </a:r>
            <a:r>
              <a:rPr kumimoji="0" lang="en-IN" sz="2000" b="1" i="0" u="none" strike="noStrike" kern="0" cap="none" spc="0" normalizeH="0" baseline="0" noProof="0" dirty="0">
                <a:ln>
                  <a:noFill/>
                </a:ln>
                <a:solidFill>
                  <a:srgbClr val="000000"/>
                </a:solidFill>
                <a:effectLst/>
                <a:uLnTx/>
                <a:uFillTx/>
                <a:latin typeface="Corbel" panose="020B0503020204020204"/>
                <a:cs typeface="Arial"/>
                <a:sym typeface="Arial"/>
              </a:rPr>
              <a:t>Click on “Digital Certificate Enrolment” &amp; “Click on “OK”</a:t>
            </a:r>
            <a:endParaRPr kumimoji="0" lang="en-IN"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endParaRPr>
          </a:p>
        </p:txBody>
      </p:sp>
      <p:sp>
        <p:nvSpPr>
          <p:cNvPr id="11" name="Rectangle 10">
            <a:extLst>
              <a:ext uri="{FF2B5EF4-FFF2-40B4-BE49-F238E27FC236}">
                <a16:creationId xmlns:a16="http://schemas.microsoft.com/office/drawing/2014/main" id="{AD175147-76FA-49D6-870E-0B383FF1A0FE}"/>
              </a:ext>
            </a:extLst>
          </p:cNvPr>
          <p:cNvSpPr/>
          <p:nvPr/>
        </p:nvSpPr>
        <p:spPr>
          <a:xfrm>
            <a:off x="2650184" y="23969"/>
            <a:ext cx="5890133" cy="461665"/>
          </a:xfrm>
          <a:prstGeom prst="rect">
            <a:avLst/>
          </a:prstGeom>
        </p:spPr>
        <p:txBody>
          <a:bodyPr wrap="square">
            <a:spAutoFit/>
          </a:bodyPr>
          <a:lstStyle/>
          <a:p>
            <a:pPr lvl="0">
              <a:defRPr/>
            </a:pP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4a. DSC </a:t>
            </a:r>
            <a:r>
              <a:rPr lang="en-IN" sz="2400" dirty="0">
                <a:solidFill>
                  <a:srgbClr val="FFFFFF"/>
                </a:solidFill>
                <a:latin typeface="Corbel" panose="020B0503020204020204"/>
              </a:rPr>
              <a:t>Enrolment (DA Login)</a:t>
            </a:r>
            <a:endPar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endParaRPr>
          </a:p>
        </p:txBody>
      </p:sp>
    </p:spTree>
    <p:extLst>
      <p:ext uri="{BB962C8B-B14F-4D97-AF65-F5344CB8AC3E}">
        <p14:creationId xmlns:p14="http://schemas.microsoft.com/office/powerpoint/2010/main" val="1299284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3FCD49A-0C23-4B10-8437-0A0C1C4864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1564" b="18906"/>
          <a:stretch>
            <a:fillRect/>
          </a:stretch>
        </p:blipFill>
        <p:spPr bwMode="auto">
          <a:xfrm>
            <a:off x="1257300" y="1080694"/>
            <a:ext cx="10293350" cy="4902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Callout 7">
            <a:extLst>
              <a:ext uri="{FF2B5EF4-FFF2-40B4-BE49-F238E27FC236}">
                <a16:creationId xmlns:a16="http://schemas.microsoft.com/office/drawing/2014/main" id="{EC93481C-5642-4495-8632-001788530AB0}"/>
              </a:ext>
            </a:extLst>
          </p:cNvPr>
          <p:cNvSpPr/>
          <p:nvPr/>
        </p:nvSpPr>
        <p:spPr>
          <a:xfrm>
            <a:off x="6158523" y="4572508"/>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orbel" panose="020B0503020204020204"/>
                <a:ea typeface="+mn-ea"/>
                <a:cs typeface="+mn-cs"/>
                <a:sym typeface="Arial"/>
              </a:rPr>
              <a:t>1</a:t>
            </a:r>
          </a:p>
        </p:txBody>
      </p:sp>
      <p:sp>
        <p:nvSpPr>
          <p:cNvPr id="8" name="Oval Callout 7">
            <a:extLst>
              <a:ext uri="{FF2B5EF4-FFF2-40B4-BE49-F238E27FC236}">
                <a16:creationId xmlns:a16="http://schemas.microsoft.com/office/drawing/2014/main" id="{E0F91AA8-A7E6-4897-AEB5-031EB08AD3D5}"/>
              </a:ext>
            </a:extLst>
          </p:cNvPr>
          <p:cNvSpPr/>
          <p:nvPr/>
        </p:nvSpPr>
        <p:spPr>
          <a:xfrm>
            <a:off x="7370707" y="5178298"/>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Corbel" panose="020B0503020204020204"/>
                <a:ea typeface="+mn-ea"/>
                <a:cs typeface="+mn-cs"/>
                <a:sym typeface="Arial"/>
              </a:rPr>
              <a:t>2</a:t>
            </a:r>
            <a:endParaRPr kumimoji="0" lang="en-US" sz="1400" b="0" i="0" u="none" strike="noStrike" kern="0" cap="none" spc="0" normalizeH="0" baseline="0" noProof="0" dirty="0">
              <a:ln>
                <a:noFill/>
              </a:ln>
              <a:solidFill>
                <a:srgbClr val="FFFFFF"/>
              </a:solidFill>
              <a:effectLst/>
              <a:uLnTx/>
              <a:uFillTx/>
              <a:latin typeface="Corbel" panose="020B0503020204020204"/>
              <a:ea typeface="+mn-ea"/>
              <a:cs typeface="+mn-cs"/>
              <a:sym typeface="Arial"/>
            </a:endParaRPr>
          </a:p>
        </p:txBody>
      </p:sp>
      <p:sp>
        <p:nvSpPr>
          <p:cNvPr id="9" name="Rectangle 8">
            <a:extLst>
              <a:ext uri="{FF2B5EF4-FFF2-40B4-BE49-F238E27FC236}">
                <a16:creationId xmlns:a16="http://schemas.microsoft.com/office/drawing/2014/main" id="{4EB0C96B-12FE-40BA-9858-9B24A1785663}"/>
              </a:ext>
            </a:extLst>
          </p:cNvPr>
          <p:cNvSpPr/>
          <p:nvPr/>
        </p:nvSpPr>
        <p:spPr>
          <a:xfrm>
            <a:off x="2635140" y="501996"/>
            <a:ext cx="947113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rPr>
              <a:t>Step – 13 : </a:t>
            </a:r>
            <a:r>
              <a:rPr kumimoji="0" lang="en-IN" sz="2000" b="1" i="0" u="none" strike="noStrike" kern="0" cap="none" spc="0" normalizeH="0" baseline="0" noProof="0" dirty="0">
                <a:ln>
                  <a:noFill/>
                </a:ln>
                <a:solidFill>
                  <a:srgbClr val="000000"/>
                </a:solidFill>
                <a:effectLst/>
                <a:uLnTx/>
                <a:uFillTx/>
                <a:latin typeface="Corbel" panose="020B0503020204020204"/>
                <a:cs typeface="Arial"/>
                <a:sym typeface="Arial"/>
              </a:rPr>
              <a:t>Enter  “Pin / Password”  and Click OK</a:t>
            </a:r>
            <a:endParaRPr kumimoji="0" lang="en-IN"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endParaRPr>
          </a:p>
        </p:txBody>
      </p:sp>
      <p:sp>
        <p:nvSpPr>
          <p:cNvPr id="10" name="Rectangle 9">
            <a:extLst>
              <a:ext uri="{FF2B5EF4-FFF2-40B4-BE49-F238E27FC236}">
                <a16:creationId xmlns:a16="http://schemas.microsoft.com/office/drawing/2014/main" id="{D780B5E2-DE98-400F-A726-1F76AA763C56}"/>
              </a:ext>
            </a:extLst>
          </p:cNvPr>
          <p:cNvSpPr/>
          <p:nvPr/>
        </p:nvSpPr>
        <p:spPr>
          <a:xfrm>
            <a:off x="1257299" y="6155949"/>
            <a:ext cx="10293351" cy="369332"/>
          </a:xfrm>
          <a:prstGeom prst="rect">
            <a:avLst/>
          </a:prstGeom>
          <a:solidFill>
            <a:schemeClr val="bg1">
              <a:lumMod val="8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800" b="1" i="1"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rPr>
              <a:t>Note: PIN is the security code received along with the DSC from the issuing authority</a:t>
            </a:r>
          </a:p>
        </p:txBody>
      </p:sp>
      <p:sp>
        <p:nvSpPr>
          <p:cNvPr id="11" name="Rectangle 10">
            <a:extLst>
              <a:ext uri="{FF2B5EF4-FFF2-40B4-BE49-F238E27FC236}">
                <a16:creationId xmlns:a16="http://schemas.microsoft.com/office/drawing/2014/main" id="{58B1668C-55E3-435A-A1E5-C34498DB08D8}"/>
              </a:ext>
            </a:extLst>
          </p:cNvPr>
          <p:cNvSpPr/>
          <p:nvPr/>
        </p:nvSpPr>
        <p:spPr>
          <a:xfrm>
            <a:off x="2650184" y="23969"/>
            <a:ext cx="4824813" cy="461665"/>
          </a:xfrm>
          <a:prstGeom prst="rect">
            <a:avLst/>
          </a:prstGeom>
        </p:spPr>
        <p:txBody>
          <a:bodyPr wrap="square">
            <a:spAutoFit/>
          </a:bodyPr>
          <a:lstStyle/>
          <a:p>
            <a:pPr lvl="0">
              <a:defRPr/>
            </a:pP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4a. DSC </a:t>
            </a:r>
            <a:r>
              <a:rPr lang="en-IN" sz="2400" dirty="0">
                <a:solidFill>
                  <a:srgbClr val="FFFFFF"/>
                </a:solidFill>
                <a:latin typeface="Corbel" panose="020B0503020204020204"/>
              </a:rPr>
              <a:t>Enrolment (DA Login)</a:t>
            </a:r>
            <a:endPar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endParaRPr>
          </a:p>
        </p:txBody>
      </p:sp>
    </p:spTree>
    <p:extLst>
      <p:ext uri="{BB962C8B-B14F-4D97-AF65-F5344CB8AC3E}">
        <p14:creationId xmlns:p14="http://schemas.microsoft.com/office/powerpoint/2010/main" val="2008928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AD9362-CF8F-414B-8DBF-73F42E2DC5CB}"/>
              </a:ext>
            </a:extLst>
          </p:cNvPr>
          <p:cNvPicPr>
            <a:picLocks noChangeAspect="1"/>
          </p:cNvPicPr>
          <p:nvPr/>
        </p:nvPicPr>
        <p:blipFill>
          <a:blip r:embed="rId2"/>
          <a:stretch>
            <a:fillRect/>
          </a:stretch>
        </p:blipFill>
        <p:spPr>
          <a:xfrm>
            <a:off x="381635" y="1025207"/>
            <a:ext cx="11449050" cy="5153025"/>
          </a:xfrm>
          <a:prstGeom prst="rect">
            <a:avLst/>
          </a:prstGeom>
          <a:ln>
            <a:solidFill>
              <a:schemeClr val="tx1">
                <a:lumMod val="65000"/>
                <a:lumOff val="35000"/>
              </a:schemeClr>
            </a:solidFill>
          </a:ln>
        </p:spPr>
      </p:pic>
      <p:sp>
        <p:nvSpPr>
          <p:cNvPr id="7" name="Oval Callout 7">
            <a:extLst>
              <a:ext uri="{FF2B5EF4-FFF2-40B4-BE49-F238E27FC236}">
                <a16:creationId xmlns:a16="http://schemas.microsoft.com/office/drawing/2014/main" id="{EDB2A101-D5AE-4633-AE1C-F400912076B8}"/>
              </a:ext>
            </a:extLst>
          </p:cNvPr>
          <p:cNvSpPr/>
          <p:nvPr/>
        </p:nvSpPr>
        <p:spPr>
          <a:xfrm>
            <a:off x="5938813" y="5271008"/>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Corbel" panose="020B0503020204020204"/>
              <a:ea typeface="+mn-ea"/>
              <a:cs typeface="+mn-cs"/>
              <a:sym typeface="Arial"/>
            </a:endParaRPr>
          </a:p>
        </p:txBody>
      </p:sp>
      <p:sp>
        <p:nvSpPr>
          <p:cNvPr id="9" name="Rectangle 8">
            <a:extLst>
              <a:ext uri="{FF2B5EF4-FFF2-40B4-BE49-F238E27FC236}">
                <a16:creationId xmlns:a16="http://schemas.microsoft.com/office/drawing/2014/main" id="{1C8CC37F-8BFA-4906-84B8-4D3A7482E0E6}"/>
              </a:ext>
            </a:extLst>
          </p:cNvPr>
          <p:cNvSpPr/>
          <p:nvPr/>
        </p:nvSpPr>
        <p:spPr>
          <a:xfrm>
            <a:off x="2635140" y="501996"/>
            <a:ext cx="947113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rPr>
              <a:t>Step – 14 : </a:t>
            </a:r>
            <a:r>
              <a:rPr kumimoji="0" lang="en-IN" sz="2000" b="1" i="0" u="none" strike="noStrike" kern="0" cap="none" spc="0" normalizeH="0" baseline="0" noProof="0" dirty="0">
                <a:ln>
                  <a:noFill/>
                </a:ln>
                <a:solidFill>
                  <a:srgbClr val="000000"/>
                </a:solidFill>
                <a:effectLst/>
                <a:uLnTx/>
                <a:uFillTx/>
                <a:latin typeface="Corbel" panose="020B0503020204020204"/>
                <a:cs typeface="Arial"/>
                <a:sym typeface="Arial"/>
              </a:rPr>
              <a:t>Now account credentials are verified, “Click on “OK”</a:t>
            </a:r>
            <a:endParaRPr kumimoji="0" lang="en-IN"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endParaRPr>
          </a:p>
        </p:txBody>
      </p:sp>
      <p:sp>
        <p:nvSpPr>
          <p:cNvPr id="6" name="Rectangle 5">
            <a:extLst>
              <a:ext uri="{FF2B5EF4-FFF2-40B4-BE49-F238E27FC236}">
                <a16:creationId xmlns:a16="http://schemas.microsoft.com/office/drawing/2014/main" id="{39CA7F9B-4624-4CAC-B67B-A08D5DA62035}"/>
              </a:ext>
            </a:extLst>
          </p:cNvPr>
          <p:cNvSpPr/>
          <p:nvPr/>
        </p:nvSpPr>
        <p:spPr>
          <a:xfrm>
            <a:off x="2650184" y="23969"/>
            <a:ext cx="4496339" cy="461665"/>
          </a:xfrm>
          <a:prstGeom prst="rect">
            <a:avLst/>
          </a:prstGeom>
        </p:spPr>
        <p:txBody>
          <a:bodyPr wrap="square">
            <a:spAutoFit/>
          </a:bodyPr>
          <a:lstStyle/>
          <a:p>
            <a:pPr lvl="0">
              <a:defRPr/>
            </a:pP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4a. DSC </a:t>
            </a:r>
            <a:r>
              <a:rPr lang="en-IN" sz="2400" dirty="0">
                <a:solidFill>
                  <a:srgbClr val="FFFFFF"/>
                </a:solidFill>
                <a:latin typeface="Corbel" panose="020B0503020204020204"/>
              </a:rPr>
              <a:t>Enrolment (DA Login)</a:t>
            </a:r>
            <a:endPar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endParaRPr>
          </a:p>
        </p:txBody>
      </p:sp>
    </p:spTree>
    <p:extLst>
      <p:ext uri="{BB962C8B-B14F-4D97-AF65-F5344CB8AC3E}">
        <p14:creationId xmlns:p14="http://schemas.microsoft.com/office/powerpoint/2010/main" val="3078045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A894C3-4E49-4F01-B0C9-0A6CE9F15888}"/>
              </a:ext>
            </a:extLst>
          </p:cNvPr>
          <p:cNvPicPr>
            <a:picLocks noChangeAspect="1"/>
          </p:cNvPicPr>
          <p:nvPr/>
        </p:nvPicPr>
        <p:blipFill>
          <a:blip r:embed="rId2"/>
          <a:stretch>
            <a:fillRect/>
          </a:stretch>
        </p:blipFill>
        <p:spPr>
          <a:xfrm>
            <a:off x="711835" y="1279843"/>
            <a:ext cx="11277600" cy="2278656"/>
          </a:xfrm>
          <a:prstGeom prst="rect">
            <a:avLst/>
          </a:prstGeom>
          <a:ln>
            <a:solidFill>
              <a:schemeClr val="tx1">
                <a:lumMod val="65000"/>
                <a:lumOff val="35000"/>
              </a:schemeClr>
            </a:solidFill>
          </a:ln>
        </p:spPr>
      </p:pic>
      <p:pic>
        <p:nvPicPr>
          <p:cNvPr id="6" name="Picture 5">
            <a:extLst>
              <a:ext uri="{FF2B5EF4-FFF2-40B4-BE49-F238E27FC236}">
                <a16:creationId xmlns:a16="http://schemas.microsoft.com/office/drawing/2014/main" id="{637D06FE-4F74-4551-BD12-608CA43D13F2}"/>
              </a:ext>
            </a:extLst>
          </p:cNvPr>
          <p:cNvPicPr>
            <a:picLocks noChangeAspect="1"/>
          </p:cNvPicPr>
          <p:nvPr/>
        </p:nvPicPr>
        <p:blipFill>
          <a:blip r:embed="rId3"/>
          <a:stretch>
            <a:fillRect/>
          </a:stretch>
        </p:blipFill>
        <p:spPr>
          <a:xfrm>
            <a:off x="718185" y="3445510"/>
            <a:ext cx="11277600" cy="3014345"/>
          </a:xfrm>
          <a:prstGeom prst="rect">
            <a:avLst/>
          </a:prstGeom>
          <a:ln>
            <a:solidFill>
              <a:schemeClr val="tx1">
                <a:lumMod val="65000"/>
                <a:lumOff val="35000"/>
              </a:schemeClr>
            </a:solidFill>
          </a:ln>
        </p:spPr>
      </p:pic>
      <p:sp>
        <p:nvSpPr>
          <p:cNvPr id="7" name="Oval Callout 7">
            <a:extLst>
              <a:ext uri="{FF2B5EF4-FFF2-40B4-BE49-F238E27FC236}">
                <a16:creationId xmlns:a16="http://schemas.microsoft.com/office/drawing/2014/main" id="{0C24B0A1-3B78-4B01-BC47-330AA28E8774}"/>
              </a:ext>
            </a:extLst>
          </p:cNvPr>
          <p:cNvSpPr/>
          <p:nvPr/>
        </p:nvSpPr>
        <p:spPr>
          <a:xfrm>
            <a:off x="8762912" y="1990508"/>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orbel" panose="020B0503020204020204"/>
                <a:ea typeface="+mn-ea"/>
                <a:cs typeface="+mn-cs"/>
                <a:sym typeface="Arial"/>
              </a:rPr>
              <a:t>1</a:t>
            </a:r>
          </a:p>
        </p:txBody>
      </p:sp>
      <p:sp>
        <p:nvSpPr>
          <p:cNvPr id="10" name="Oval Callout 7">
            <a:extLst>
              <a:ext uri="{FF2B5EF4-FFF2-40B4-BE49-F238E27FC236}">
                <a16:creationId xmlns:a16="http://schemas.microsoft.com/office/drawing/2014/main" id="{2702C8B9-93DF-40EE-A24F-C6B1580BB174}"/>
              </a:ext>
            </a:extLst>
          </p:cNvPr>
          <p:cNvSpPr/>
          <p:nvPr/>
        </p:nvSpPr>
        <p:spPr>
          <a:xfrm>
            <a:off x="6203608" y="5451983"/>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orbel" panose="020B0503020204020204"/>
                <a:ea typeface="+mn-ea"/>
                <a:cs typeface="+mn-cs"/>
                <a:sym typeface="Arial"/>
              </a:rPr>
              <a:t>2</a:t>
            </a:r>
          </a:p>
        </p:txBody>
      </p:sp>
      <p:sp>
        <p:nvSpPr>
          <p:cNvPr id="11" name="Oval Callout 7">
            <a:extLst>
              <a:ext uri="{FF2B5EF4-FFF2-40B4-BE49-F238E27FC236}">
                <a16:creationId xmlns:a16="http://schemas.microsoft.com/office/drawing/2014/main" id="{2F14CA0E-A45E-40BE-876C-A05DF78A3943}"/>
              </a:ext>
            </a:extLst>
          </p:cNvPr>
          <p:cNvSpPr/>
          <p:nvPr/>
        </p:nvSpPr>
        <p:spPr>
          <a:xfrm>
            <a:off x="9028088" y="5330063"/>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orbel" panose="020B0503020204020204"/>
                <a:ea typeface="+mn-ea"/>
                <a:cs typeface="+mn-cs"/>
                <a:sym typeface="Arial"/>
              </a:rPr>
              <a:t>3</a:t>
            </a:r>
          </a:p>
        </p:txBody>
      </p:sp>
      <p:sp>
        <p:nvSpPr>
          <p:cNvPr id="12" name="Oval Callout 7">
            <a:extLst>
              <a:ext uri="{FF2B5EF4-FFF2-40B4-BE49-F238E27FC236}">
                <a16:creationId xmlns:a16="http://schemas.microsoft.com/office/drawing/2014/main" id="{DABA425D-C010-4884-9CC9-A0CD8F972E1A}"/>
              </a:ext>
            </a:extLst>
          </p:cNvPr>
          <p:cNvSpPr/>
          <p:nvPr/>
        </p:nvSpPr>
        <p:spPr>
          <a:xfrm>
            <a:off x="6620168" y="5838063"/>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orbel" panose="020B0503020204020204"/>
                <a:ea typeface="+mn-ea"/>
                <a:cs typeface="+mn-cs"/>
                <a:sym typeface="Arial"/>
              </a:rPr>
              <a:t>4</a:t>
            </a:r>
          </a:p>
        </p:txBody>
      </p:sp>
      <p:sp>
        <p:nvSpPr>
          <p:cNvPr id="13" name="Rectangle 12">
            <a:extLst>
              <a:ext uri="{FF2B5EF4-FFF2-40B4-BE49-F238E27FC236}">
                <a16:creationId xmlns:a16="http://schemas.microsoft.com/office/drawing/2014/main" id="{075131EF-4ACA-4B76-A3F2-07FA4D58C7B6}"/>
              </a:ext>
            </a:extLst>
          </p:cNvPr>
          <p:cNvSpPr/>
          <p:nvPr/>
        </p:nvSpPr>
        <p:spPr>
          <a:xfrm>
            <a:off x="2635140" y="501996"/>
            <a:ext cx="947113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rPr>
              <a:t>Step – 15 : </a:t>
            </a:r>
            <a:r>
              <a:rPr kumimoji="0" lang="en-IN" sz="2000" b="1" i="0" u="none" strike="noStrike" kern="0" cap="none" spc="0" normalizeH="0" baseline="0" noProof="0" dirty="0">
                <a:ln>
                  <a:noFill/>
                </a:ln>
                <a:solidFill>
                  <a:srgbClr val="000000"/>
                </a:solidFill>
                <a:effectLst/>
                <a:uLnTx/>
                <a:uFillTx/>
                <a:latin typeface="Corbel" panose="020B0503020204020204"/>
                <a:cs typeface="Arial"/>
                <a:sym typeface="Arial"/>
              </a:rPr>
              <a:t>Click on “View Certificate Details and Proceed for Enrolment”, then choose “Scheme” &amp; “Purpose” and Click on “Enrol”</a:t>
            </a:r>
            <a:endParaRPr kumimoji="0" lang="en-IN"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endParaRPr>
          </a:p>
        </p:txBody>
      </p:sp>
      <p:sp>
        <p:nvSpPr>
          <p:cNvPr id="14" name="Rectangle 13">
            <a:extLst>
              <a:ext uri="{FF2B5EF4-FFF2-40B4-BE49-F238E27FC236}">
                <a16:creationId xmlns:a16="http://schemas.microsoft.com/office/drawing/2014/main" id="{C40E3A28-CF29-4E8A-9E53-892E9E331CE5}"/>
              </a:ext>
            </a:extLst>
          </p:cNvPr>
          <p:cNvSpPr/>
          <p:nvPr/>
        </p:nvSpPr>
        <p:spPr>
          <a:xfrm>
            <a:off x="2650184" y="23969"/>
            <a:ext cx="4460829" cy="461665"/>
          </a:xfrm>
          <a:prstGeom prst="rect">
            <a:avLst/>
          </a:prstGeom>
        </p:spPr>
        <p:txBody>
          <a:bodyPr wrap="square">
            <a:spAutoFit/>
          </a:bodyPr>
          <a:lstStyle/>
          <a:p>
            <a:pPr lvl="0">
              <a:defRPr/>
            </a:pP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4a. DSC </a:t>
            </a:r>
            <a:r>
              <a:rPr lang="en-IN" sz="2400" dirty="0">
                <a:solidFill>
                  <a:srgbClr val="FFFFFF"/>
                </a:solidFill>
                <a:latin typeface="Corbel" panose="020B0503020204020204"/>
              </a:rPr>
              <a:t>Enrolment (DA Login) </a:t>
            </a:r>
            <a:endPar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endParaRPr>
          </a:p>
        </p:txBody>
      </p:sp>
    </p:spTree>
    <p:extLst>
      <p:ext uri="{BB962C8B-B14F-4D97-AF65-F5344CB8AC3E}">
        <p14:creationId xmlns:p14="http://schemas.microsoft.com/office/powerpoint/2010/main" val="679328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FB803F-DAEE-4A1F-BA47-BC948456A070}"/>
              </a:ext>
            </a:extLst>
          </p:cNvPr>
          <p:cNvPicPr>
            <a:picLocks noChangeAspect="1"/>
          </p:cNvPicPr>
          <p:nvPr/>
        </p:nvPicPr>
        <p:blipFill>
          <a:blip r:embed="rId2"/>
          <a:stretch>
            <a:fillRect/>
          </a:stretch>
        </p:blipFill>
        <p:spPr>
          <a:xfrm>
            <a:off x="1193799" y="1273011"/>
            <a:ext cx="10182225" cy="2051214"/>
          </a:xfrm>
          <a:prstGeom prst="rect">
            <a:avLst/>
          </a:prstGeom>
          <a:ln>
            <a:solidFill>
              <a:schemeClr val="tx1">
                <a:lumMod val="65000"/>
                <a:lumOff val="35000"/>
              </a:schemeClr>
            </a:solidFill>
          </a:ln>
        </p:spPr>
      </p:pic>
      <p:sp>
        <p:nvSpPr>
          <p:cNvPr id="7" name="Rectangle 6">
            <a:extLst>
              <a:ext uri="{FF2B5EF4-FFF2-40B4-BE49-F238E27FC236}">
                <a16:creationId xmlns:a16="http://schemas.microsoft.com/office/drawing/2014/main" id="{C68ADDBA-AD1A-4672-A96D-913B0CE81F2F}"/>
              </a:ext>
            </a:extLst>
          </p:cNvPr>
          <p:cNvSpPr/>
          <p:nvPr/>
        </p:nvSpPr>
        <p:spPr>
          <a:xfrm>
            <a:off x="2635140" y="530571"/>
            <a:ext cx="9471135" cy="707886"/>
          </a:xfrm>
          <a:prstGeom prst="rect">
            <a:avLst/>
          </a:prstGeom>
        </p:spPr>
        <p:txBody>
          <a:bodyPr wrap="square">
            <a:spAutoFit/>
          </a:bodyPr>
          <a:lstStyle/>
          <a:p>
            <a:pPr lvl="0"/>
            <a:r>
              <a:rPr lang="en-US" sz="2000" b="1" dirty="0">
                <a:latin typeface="Corbel" panose="020B0503020204020204"/>
                <a:cs typeface="Arial" panose="020B0604020202020204" pitchFamily="34" charset="0"/>
              </a:rPr>
              <a:t>Step – 16 : </a:t>
            </a:r>
            <a:r>
              <a:rPr kumimoji="0" lang="en-IN" sz="2000" b="1" i="0" u="none" strike="noStrike" kern="0" cap="none" spc="0" normalizeH="0" baseline="0" noProof="0" dirty="0">
                <a:ln>
                  <a:noFill/>
                </a:ln>
                <a:solidFill>
                  <a:srgbClr val="000000"/>
                </a:solidFill>
                <a:effectLst/>
                <a:uLnTx/>
                <a:uFillTx/>
                <a:latin typeface="Corbel" panose="020B0503020204020204"/>
                <a:cs typeface="Arial"/>
                <a:sym typeface="Arial"/>
              </a:rPr>
              <a:t>Digital Signature Enrolled Successfully at 1</a:t>
            </a:r>
            <a:r>
              <a:rPr kumimoji="0" lang="en-IN" sz="2000" b="1" i="0" u="none" strike="noStrike" kern="0" cap="none" spc="0" normalizeH="0" baseline="30000" noProof="0" dirty="0">
                <a:ln>
                  <a:noFill/>
                </a:ln>
                <a:solidFill>
                  <a:srgbClr val="000000"/>
                </a:solidFill>
                <a:effectLst/>
                <a:uLnTx/>
                <a:uFillTx/>
                <a:latin typeface="Corbel" panose="020B0503020204020204"/>
                <a:cs typeface="Arial"/>
                <a:sym typeface="Arial"/>
              </a:rPr>
              <a:t>st</a:t>
            </a:r>
            <a:r>
              <a:rPr kumimoji="0" lang="en-IN" sz="2000" b="1" i="0" u="none" strike="noStrike" kern="0" cap="none" spc="0" normalizeH="0" baseline="0" noProof="0" dirty="0">
                <a:ln>
                  <a:noFill/>
                </a:ln>
                <a:solidFill>
                  <a:srgbClr val="000000"/>
                </a:solidFill>
                <a:effectLst/>
                <a:uLnTx/>
                <a:uFillTx/>
                <a:latin typeface="Corbel" panose="020B0503020204020204"/>
                <a:cs typeface="Arial"/>
                <a:sym typeface="Arial"/>
              </a:rPr>
              <a:t> user and below screen shall appear</a:t>
            </a:r>
            <a:endParaRPr kumimoji="0" lang="en-IN"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endParaRPr>
          </a:p>
        </p:txBody>
      </p:sp>
      <p:sp>
        <p:nvSpPr>
          <p:cNvPr id="8" name="Rectangle 7">
            <a:extLst>
              <a:ext uri="{FF2B5EF4-FFF2-40B4-BE49-F238E27FC236}">
                <a16:creationId xmlns:a16="http://schemas.microsoft.com/office/drawing/2014/main" id="{3658848F-B70C-415D-A1AB-83FF9FB53CDD}"/>
              </a:ext>
            </a:extLst>
          </p:cNvPr>
          <p:cNvSpPr/>
          <p:nvPr/>
        </p:nvSpPr>
        <p:spPr>
          <a:xfrm>
            <a:off x="2650184" y="23969"/>
            <a:ext cx="4514095" cy="461665"/>
          </a:xfrm>
          <a:prstGeom prst="rect">
            <a:avLst/>
          </a:prstGeom>
        </p:spPr>
        <p:txBody>
          <a:bodyPr wrap="square">
            <a:spAutoFit/>
          </a:bodyPr>
          <a:lstStyle/>
          <a:p>
            <a:pPr lvl="0">
              <a:defRPr/>
            </a:pP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4a. DSC </a:t>
            </a:r>
            <a:r>
              <a:rPr lang="en-IN" sz="2400" dirty="0">
                <a:solidFill>
                  <a:srgbClr val="FFFFFF"/>
                </a:solidFill>
                <a:latin typeface="Corbel" panose="020B0503020204020204"/>
              </a:rPr>
              <a:t>Enrolment (DA Login)</a:t>
            </a:r>
            <a:endPar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endParaRPr>
          </a:p>
        </p:txBody>
      </p:sp>
    </p:spTree>
    <p:extLst>
      <p:ext uri="{BB962C8B-B14F-4D97-AF65-F5344CB8AC3E}">
        <p14:creationId xmlns:p14="http://schemas.microsoft.com/office/powerpoint/2010/main" val="36167503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29C52-90D4-4A72-B789-7CCAA309CAB0}"/>
              </a:ext>
            </a:extLst>
          </p:cNvPr>
          <p:cNvSpPr>
            <a:spLocks noGrp="1"/>
          </p:cNvSpPr>
          <p:nvPr>
            <p:ph type="title"/>
          </p:nvPr>
        </p:nvSpPr>
        <p:spPr/>
        <p:txBody>
          <a:bodyPr/>
          <a:lstStyle/>
          <a:p>
            <a:r>
              <a:rPr lang="en-IN" dirty="0"/>
              <a:t>4 b.</a:t>
            </a:r>
            <a:br>
              <a:rPr lang="en-IN" dirty="0"/>
            </a:br>
            <a:r>
              <a:rPr lang="en-IN" dirty="0"/>
              <a:t>Account Activation for e-Payment using DSC</a:t>
            </a:r>
          </a:p>
        </p:txBody>
      </p:sp>
      <p:sp>
        <p:nvSpPr>
          <p:cNvPr id="4" name="Content Placeholder 2">
            <a:extLst>
              <a:ext uri="{FF2B5EF4-FFF2-40B4-BE49-F238E27FC236}">
                <a16:creationId xmlns:a16="http://schemas.microsoft.com/office/drawing/2014/main" id="{B06B8C48-50C2-4CB5-A443-76518BF312D3}"/>
              </a:ext>
            </a:extLst>
          </p:cNvPr>
          <p:cNvSpPr>
            <a:spLocks noGrp="1"/>
          </p:cNvSpPr>
          <p:nvPr>
            <p:ph idx="1"/>
          </p:nvPr>
        </p:nvSpPr>
        <p:spPr>
          <a:xfrm>
            <a:off x="3868738" y="863600"/>
            <a:ext cx="7315200" cy="5121275"/>
          </a:xfrm>
        </p:spPr>
        <p:txBody>
          <a:bodyPr anchor="ctr">
            <a:normAutofit/>
          </a:bodyPr>
          <a:lstStyle/>
          <a:p>
            <a:pPr marL="0" indent="0">
              <a:buNone/>
            </a:pPr>
            <a:r>
              <a:rPr lang="en-IN" sz="3200" dirty="0"/>
              <a:t>To complete the Account activation for e-payment using DSC, the steps to be followed as-</a:t>
            </a:r>
          </a:p>
        </p:txBody>
      </p:sp>
    </p:spTree>
    <p:extLst>
      <p:ext uri="{BB962C8B-B14F-4D97-AF65-F5344CB8AC3E}">
        <p14:creationId xmlns:p14="http://schemas.microsoft.com/office/powerpoint/2010/main" val="28596856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F61230-20CC-4254-A2B4-09B962705FBA}"/>
              </a:ext>
            </a:extLst>
          </p:cNvPr>
          <p:cNvSpPr/>
          <p:nvPr/>
        </p:nvSpPr>
        <p:spPr>
          <a:xfrm>
            <a:off x="2650185" y="14444"/>
            <a:ext cx="6317755" cy="461665"/>
          </a:xfrm>
          <a:prstGeom prst="rect">
            <a:avLst/>
          </a:prstGeom>
        </p:spPr>
        <p:txBody>
          <a:bodyPr wrap="none">
            <a:spAutoFit/>
          </a:bodyPr>
          <a:lstStyle/>
          <a:p>
            <a:pPr lvl="0">
              <a:defRPr/>
            </a:pPr>
            <a:r>
              <a:rPr lang="en-IN" sz="2400" dirty="0">
                <a:solidFill>
                  <a:schemeClr val="bg1"/>
                </a:solidFill>
                <a:latin typeface="+mn-lt"/>
              </a:rPr>
              <a:t>4b. Account Activation for e-Payment using DSC</a:t>
            </a:r>
            <a:endParaRPr kumimoji="0" lang="en-IN" sz="2400" b="0" i="0" u="none" strike="noStrike" kern="0" cap="none" spc="0" normalizeH="0" baseline="0" noProof="0" dirty="0">
              <a:ln>
                <a:noFill/>
              </a:ln>
              <a:solidFill>
                <a:schemeClr val="bg1"/>
              </a:solidFill>
              <a:effectLst/>
              <a:uLnTx/>
              <a:uFillTx/>
              <a:latin typeface="+mn-lt"/>
              <a:sym typeface="Arial"/>
            </a:endParaRPr>
          </a:p>
        </p:txBody>
      </p:sp>
      <p:pic>
        <p:nvPicPr>
          <p:cNvPr id="6" name="Picture 5">
            <a:extLst>
              <a:ext uri="{FF2B5EF4-FFF2-40B4-BE49-F238E27FC236}">
                <a16:creationId xmlns:a16="http://schemas.microsoft.com/office/drawing/2014/main" id="{1E510A49-B50B-4084-ABCD-83A720C353DA}"/>
              </a:ext>
            </a:extLst>
          </p:cNvPr>
          <p:cNvPicPr>
            <a:picLocks noChangeAspect="1"/>
          </p:cNvPicPr>
          <p:nvPr/>
        </p:nvPicPr>
        <p:blipFill>
          <a:blip r:embed="rId2"/>
          <a:stretch>
            <a:fillRect/>
          </a:stretch>
        </p:blipFill>
        <p:spPr>
          <a:xfrm>
            <a:off x="876300" y="1239630"/>
            <a:ext cx="10805419" cy="5193629"/>
          </a:xfrm>
          <a:prstGeom prst="rect">
            <a:avLst/>
          </a:prstGeom>
          <a:ln w="38100">
            <a:solidFill>
              <a:schemeClr val="tx1">
                <a:lumMod val="65000"/>
                <a:lumOff val="35000"/>
              </a:schemeClr>
            </a:solidFill>
          </a:ln>
        </p:spPr>
      </p:pic>
      <p:sp>
        <p:nvSpPr>
          <p:cNvPr id="2" name="Rectangle 1">
            <a:extLst>
              <a:ext uri="{FF2B5EF4-FFF2-40B4-BE49-F238E27FC236}">
                <a16:creationId xmlns:a16="http://schemas.microsoft.com/office/drawing/2014/main" id="{23461C88-F6DB-4C96-BAE8-436248358D5B}"/>
              </a:ext>
            </a:extLst>
          </p:cNvPr>
          <p:cNvSpPr/>
          <p:nvPr/>
        </p:nvSpPr>
        <p:spPr>
          <a:xfrm>
            <a:off x="2635140" y="597246"/>
            <a:ext cx="3469219" cy="400110"/>
          </a:xfrm>
          <a:prstGeom prst="rect">
            <a:avLst/>
          </a:prstGeom>
        </p:spPr>
        <p:txBody>
          <a:bodyPr wrap="none">
            <a:spAutoFit/>
          </a:bodyPr>
          <a:lstStyle/>
          <a:p>
            <a:r>
              <a:rPr lang="en-US" sz="2000" b="1" dirty="0">
                <a:latin typeface="+mn-lt"/>
                <a:cs typeface="Arial" panose="020B0604020202020204" pitchFamily="34" charset="0"/>
              </a:rPr>
              <a:t>Step – 1 : Login with Admin id</a:t>
            </a:r>
            <a:endParaRPr lang="en-IN" sz="2000" b="1" dirty="0">
              <a:latin typeface="+mn-lt"/>
              <a:cs typeface="Arial" panose="020B0604020202020204" pitchFamily="34" charset="0"/>
            </a:endParaRPr>
          </a:p>
        </p:txBody>
      </p:sp>
    </p:spTree>
    <p:extLst>
      <p:ext uri="{BB962C8B-B14F-4D97-AF65-F5344CB8AC3E}">
        <p14:creationId xmlns:p14="http://schemas.microsoft.com/office/powerpoint/2010/main" val="42351270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59EEEF-C277-4710-820B-792B5EA0A02D}"/>
              </a:ext>
            </a:extLst>
          </p:cNvPr>
          <p:cNvPicPr>
            <a:picLocks noChangeAspect="1"/>
          </p:cNvPicPr>
          <p:nvPr/>
        </p:nvPicPr>
        <p:blipFill>
          <a:blip r:embed="rId2"/>
          <a:stretch>
            <a:fillRect/>
          </a:stretch>
        </p:blipFill>
        <p:spPr>
          <a:xfrm>
            <a:off x="279918" y="1276349"/>
            <a:ext cx="11457992" cy="5413699"/>
          </a:xfrm>
          <a:prstGeom prst="rect">
            <a:avLst/>
          </a:prstGeom>
          <a:ln>
            <a:solidFill>
              <a:schemeClr val="tx1">
                <a:lumMod val="65000"/>
                <a:lumOff val="35000"/>
              </a:schemeClr>
            </a:solidFill>
          </a:ln>
        </p:spPr>
      </p:pic>
      <p:sp>
        <p:nvSpPr>
          <p:cNvPr id="5" name="Oval Callout 7">
            <a:extLst>
              <a:ext uri="{FF2B5EF4-FFF2-40B4-BE49-F238E27FC236}">
                <a16:creationId xmlns:a16="http://schemas.microsoft.com/office/drawing/2014/main" id="{9406B5AB-31C4-48B9-B0C5-445757C1F46D}"/>
              </a:ext>
            </a:extLst>
          </p:cNvPr>
          <p:cNvSpPr/>
          <p:nvPr/>
        </p:nvSpPr>
        <p:spPr>
          <a:xfrm>
            <a:off x="4241970" y="6167535"/>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36840B8-E053-4B1D-BEED-AD9FEC5C55F0}"/>
              </a:ext>
            </a:extLst>
          </p:cNvPr>
          <p:cNvSpPr/>
          <p:nvPr/>
        </p:nvSpPr>
        <p:spPr>
          <a:xfrm>
            <a:off x="2650185" y="-12189"/>
            <a:ext cx="6317755" cy="461665"/>
          </a:xfrm>
          <a:prstGeom prst="rect">
            <a:avLst/>
          </a:prstGeom>
        </p:spPr>
        <p:txBody>
          <a:bodyPr wrap="none">
            <a:spAutoFit/>
          </a:bodyPr>
          <a:lstStyle/>
          <a:p>
            <a:pPr lvl="0">
              <a:defRPr/>
            </a:pPr>
            <a:r>
              <a:rPr lang="en-IN" sz="2400" dirty="0">
                <a:solidFill>
                  <a:schemeClr val="bg1"/>
                </a:solidFill>
                <a:latin typeface="+mn-lt"/>
              </a:rPr>
              <a:t>4b. Account Activation for e-Payment using DSC</a:t>
            </a:r>
            <a:endParaRPr kumimoji="0" lang="en-IN" sz="2400" b="0" i="0" u="none" strike="noStrike" kern="0" cap="none" spc="0" normalizeH="0" baseline="0" noProof="0" dirty="0">
              <a:ln>
                <a:noFill/>
              </a:ln>
              <a:solidFill>
                <a:schemeClr val="bg1"/>
              </a:solidFill>
              <a:effectLst/>
              <a:uLnTx/>
              <a:uFillTx/>
              <a:latin typeface="+mn-lt"/>
              <a:sym typeface="Arial"/>
            </a:endParaRPr>
          </a:p>
        </p:txBody>
      </p:sp>
      <p:sp>
        <p:nvSpPr>
          <p:cNvPr id="7" name="Rectangle 6">
            <a:extLst>
              <a:ext uri="{FF2B5EF4-FFF2-40B4-BE49-F238E27FC236}">
                <a16:creationId xmlns:a16="http://schemas.microsoft.com/office/drawing/2014/main" id="{B96383DE-8F97-4C91-8F3F-A8B8A4489FCC}"/>
              </a:ext>
            </a:extLst>
          </p:cNvPr>
          <p:cNvSpPr/>
          <p:nvPr/>
        </p:nvSpPr>
        <p:spPr>
          <a:xfrm>
            <a:off x="2635140" y="597246"/>
            <a:ext cx="8313494" cy="400110"/>
          </a:xfrm>
          <a:prstGeom prst="rect">
            <a:avLst/>
          </a:prstGeom>
        </p:spPr>
        <p:txBody>
          <a:bodyPr wrap="none">
            <a:spAutoFit/>
          </a:bodyPr>
          <a:lstStyle/>
          <a:p>
            <a:r>
              <a:rPr lang="en-US" sz="2000" b="1" dirty="0">
                <a:latin typeface="+mn-lt"/>
                <a:cs typeface="Arial" panose="020B0604020202020204" pitchFamily="34" charset="0"/>
              </a:rPr>
              <a:t>Step – 2 : Go to Bank module and click on “Account Activation </a:t>
            </a:r>
            <a:r>
              <a:rPr lang="en-US" sz="2000" b="1" dirty="0" err="1">
                <a:latin typeface="+mn-lt"/>
                <a:cs typeface="Arial" panose="020B0604020202020204" pitchFamily="34" charset="0"/>
              </a:rPr>
              <a:t>Epayment</a:t>
            </a:r>
            <a:r>
              <a:rPr lang="en-US" sz="2000" b="1" dirty="0">
                <a:latin typeface="+mn-lt"/>
                <a:cs typeface="Arial" panose="020B0604020202020204" pitchFamily="34" charset="0"/>
              </a:rPr>
              <a:t>”</a:t>
            </a:r>
            <a:endParaRPr lang="en-IN" sz="2000" b="1" dirty="0">
              <a:latin typeface="+mn-lt"/>
              <a:cs typeface="Arial" panose="020B0604020202020204" pitchFamily="34" charset="0"/>
            </a:endParaRPr>
          </a:p>
        </p:txBody>
      </p:sp>
    </p:spTree>
    <p:extLst>
      <p:ext uri="{BB962C8B-B14F-4D97-AF65-F5344CB8AC3E}">
        <p14:creationId xmlns:p14="http://schemas.microsoft.com/office/powerpoint/2010/main" val="29946349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905571-8BB8-4276-B9A1-1108384474E7}"/>
              </a:ext>
            </a:extLst>
          </p:cNvPr>
          <p:cNvPicPr>
            <a:picLocks noChangeAspect="1"/>
          </p:cNvPicPr>
          <p:nvPr/>
        </p:nvPicPr>
        <p:blipFill>
          <a:blip r:embed="rId2"/>
          <a:stretch>
            <a:fillRect/>
          </a:stretch>
        </p:blipFill>
        <p:spPr>
          <a:xfrm>
            <a:off x="159495" y="1273831"/>
            <a:ext cx="12101609" cy="5377138"/>
          </a:xfrm>
          <a:prstGeom prst="rect">
            <a:avLst/>
          </a:prstGeom>
        </p:spPr>
      </p:pic>
      <p:sp>
        <p:nvSpPr>
          <p:cNvPr id="12" name="Rectangle 11">
            <a:extLst>
              <a:ext uri="{FF2B5EF4-FFF2-40B4-BE49-F238E27FC236}">
                <a16:creationId xmlns:a16="http://schemas.microsoft.com/office/drawing/2014/main" id="{FF94C30B-0399-4FDC-A412-35631DA19FB8}"/>
              </a:ext>
            </a:extLst>
          </p:cNvPr>
          <p:cNvSpPr/>
          <p:nvPr/>
        </p:nvSpPr>
        <p:spPr>
          <a:xfrm>
            <a:off x="2682617" y="14444"/>
            <a:ext cx="6285323" cy="461665"/>
          </a:xfrm>
          <a:prstGeom prst="rect">
            <a:avLst/>
          </a:prstGeom>
        </p:spPr>
        <p:txBody>
          <a:bodyPr wrap="square">
            <a:spAutoFit/>
          </a:bodyPr>
          <a:lstStyle/>
          <a:p>
            <a:pPr lvl="0">
              <a:defRPr/>
            </a:pPr>
            <a:r>
              <a:rPr lang="en-IN" sz="2400" dirty="0">
                <a:solidFill>
                  <a:schemeClr val="bg1"/>
                </a:solidFill>
                <a:latin typeface="+mn-lt"/>
              </a:rPr>
              <a:t>4b. Account Activation for e-Payment using DSC</a:t>
            </a:r>
            <a:endParaRPr kumimoji="0" lang="en-IN" sz="2400" b="0" i="0" u="none" strike="noStrike" kern="0" cap="none" spc="0" normalizeH="0" baseline="0" noProof="0" dirty="0">
              <a:ln>
                <a:noFill/>
              </a:ln>
              <a:solidFill>
                <a:schemeClr val="bg1"/>
              </a:solidFill>
              <a:effectLst/>
              <a:uLnTx/>
              <a:uFillTx/>
              <a:latin typeface="+mn-lt"/>
              <a:sym typeface="Arial"/>
            </a:endParaRPr>
          </a:p>
        </p:txBody>
      </p:sp>
      <p:sp>
        <p:nvSpPr>
          <p:cNvPr id="13" name="Rectangle 12">
            <a:extLst>
              <a:ext uri="{FF2B5EF4-FFF2-40B4-BE49-F238E27FC236}">
                <a16:creationId xmlns:a16="http://schemas.microsoft.com/office/drawing/2014/main" id="{597B6B84-DA30-46F2-A20B-13D7CCE59F99}"/>
              </a:ext>
            </a:extLst>
          </p:cNvPr>
          <p:cNvSpPr/>
          <p:nvPr/>
        </p:nvSpPr>
        <p:spPr>
          <a:xfrm>
            <a:off x="2663300" y="597246"/>
            <a:ext cx="5992427" cy="400110"/>
          </a:xfrm>
          <a:prstGeom prst="rect">
            <a:avLst/>
          </a:prstGeom>
        </p:spPr>
        <p:txBody>
          <a:bodyPr wrap="square">
            <a:spAutoFit/>
          </a:bodyPr>
          <a:lstStyle/>
          <a:p>
            <a:r>
              <a:rPr lang="en-US" sz="2000" b="1" dirty="0">
                <a:latin typeface="+mn-lt"/>
                <a:cs typeface="Arial" panose="020B0604020202020204" pitchFamily="34" charset="0"/>
              </a:rPr>
              <a:t>Step – 3 : </a:t>
            </a:r>
            <a:r>
              <a:rPr lang="en-US" sz="2000" b="1" dirty="0">
                <a:latin typeface="+mn-lt"/>
              </a:rPr>
              <a:t>Go to “Select Scheme” and select ”9156”</a:t>
            </a:r>
            <a:endParaRPr lang="en-IN" sz="2000" b="1" dirty="0">
              <a:latin typeface="+mn-lt"/>
              <a:cs typeface="Arial" panose="020B0604020202020204" pitchFamily="34" charset="0"/>
            </a:endParaRPr>
          </a:p>
        </p:txBody>
      </p:sp>
    </p:spTree>
    <p:extLst>
      <p:ext uri="{BB962C8B-B14F-4D97-AF65-F5344CB8AC3E}">
        <p14:creationId xmlns:p14="http://schemas.microsoft.com/office/powerpoint/2010/main" val="18032680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1774C7-41AA-410A-814D-FEAC980461BB}"/>
              </a:ext>
            </a:extLst>
          </p:cNvPr>
          <p:cNvPicPr>
            <a:picLocks noChangeAspect="1"/>
          </p:cNvPicPr>
          <p:nvPr/>
        </p:nvPicPr>
        <p:blipFill>
          <a:blip r:embed="rId2"/>
          <a:stretch>
            <a:fillRect/>
          </a:stretch>
        </p:blipFill>
        <p:spPr>
          <a:xfrm>
            <a:off x="91440" y="1360096"/>
            <a:ext cx="11998960" cy="5243904"/>
          </a:xfrm>
          <a:prstGeom prst="rect">
            <a:avLst/>
          </a:prstGeom>
          <a:ln>
            <a:solidFill>
              <a:schemeClr val="tx1">
                <a:lumMod val="65000"/>
                <a:lumOff val="35000"/>
              </a:schemeClr>
            </a:solidFill>
          </a:ln>
        </p:spPr>
      </p:pic>
      <p:sp>
        <p:nvSpPr>
          <p:cNvPr id="6" name="Oval Callout 11">
            <a:extLst>
              <a:ext uri="{FF2B5EF4-FFF2-40B4-BE49-F238E27FC236}">
                <a16:creationId xmlns:a16="http://schemas.microsoft.com/office/drawing/2014/main" id="{F1EDAC78-2708-40CC-B540-0653F9AA0DED}"/>
              </a:ext>
            </a:extLst>
          </p:cNvPr>
          <p:cNvSpPr/>
          <p:nvPr/>
        </p:nvSpPr>
        <p:spPr>
          <a:xfrm>
            <a:off x="9109508" y="3323844"/>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7" name="Oval Callout 10">
            <a:extLst>
              <a:ext uri="{FF2B5EF4-FFF2-40B4-BE49-F238E27FC236}">
                <a16:creationId xmlns:a16="http://schemas.microsoft.com/office/drawing/2014/main" id="{E93F6D0C-89BD-4786-A200-9FEFE1265F15}"/>
              </a:ext>
            </a:extLst>
          </p:cNvPr>
          <p:cNvSpPr/>
          <p:nvPr/>
        </p:nvSpPr>
        <p:spPr>
          <a:xfrm rot="21380019">
            <a:off x="11491283" y="3990312"/>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8" name="Oval Callout 7">
            <a:extLst>
              <a:ext uri="{FF2B5EF4-FFF2-40B4-BE49-F238E27FC236}">
                <a16:creationId xmlns:a16="http://schemas.microsoft.com/office/drawing/2014/main" id="{61EFAA92-0451-4146-995E-2E2188E0588A}"/>
              </a:ext>
            </a:extLst>
          </p:cNvPr>
          <p:cNvSpPr/>
          <p:nvPr/>
        </p:nvSpPr>
        <p:spPr>
          <a:xfrm>
            <a:off x="2369964" y="3751416"/>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0" name="Rectangle 9">
            <a:extLst>
              <a:ext uri="{FF2B5EF4-FFF2-40B4-BE49-F238E27FC236}">
                <a16:creationId xmlns:a16="http://schemas.microsoft.com/office/drawing/2014/main" id="{38F089E8-6815-4694-B97A-57BC57B65400}"/>
              </a:ext>
            </a:extLst>
          </p:cNvPr>
          <p:cNvSpPr/>
          <p:nvPr/>
        </p:nvSpPr>
        <p:spPr>
          <a:xfrm>
            <a:off x="2635140" y="597246"/>
            <a:ext cx="9455260" cy="707886"/>
          </a:xfrm>
          <a:prstGeom prst="rect">
            <a:avLst/>
          </a:prstGeom>
        </p:spPr>
        <p:txBody>
          <a:bodyPr wrap="square">
            <a:spAutoFit/>
          </a:bodyPr>
          <a:lstStyle/>
          <a:p>
            <a:r>
              <a:rPr lang="en-US" sz="2000" b="1" dirty="0">
                <a:latin typeface="+mn-lt"/>
                <a:cs typeface="Arial" panose="020B0604020202020204" pitchFamily="34" charset="0"/>
              </a:rPr>
              <a:t>Step – 5 : </a:t>
            </a:r>
            <a:r>
              <a:rPr lang="en-US" sz="2000" b="1" dirty="0">
                <a:latin typeface="+mn-lt"/>
              </a:rPr>
              <a:t>Click on “Select” enter “Effective Date”, select “</a:t>
            </a:r>
            <a:r>
              <a:rPr lang="en-US" sz="2000" b="1" dirty="0" err="1">
                <a:latin typeface="+mn-lt"/>
              </a:rPr>
              <a:t>EpaymentusingDigital</a:t>
            </a:r>
            <a:r>
              <a:rPr lang="en-US" sz="2000" b="1" dirty="0">
                <a:latin typeface="+mn-lt"/>
              </a:rPr>
              <a:t> Signature” and Submit </a:t>
            </a:r>
            <a:endParaRPr lang="en-IN" sz="2000" b="1" dirty="0">
              <a:latin typeface="+mn-lt"/>
              <a:cs typeface="Arial" panose="020B0604020202020204" pitchFamily="34" charset="0"/>
            </a:endParaRPr>
          </a:p>
        </p:txBody>
      </p:sp>
      <p:sp>
        <p:nvSpPr>
          <p:cNvPr id="9" name="Rectangle 8">
            <a:extLst>
              <a:ext uri="{FF2B5EF4-FFF2-40B4-BE49-F238E27FC236}">
                <a16:creationId xmlns:a16="http://schemas.microsoft.com/office/drawing/2014/main" id="{898F064E-A3A5-462A-B96C-3F7748EB8BD0}"/>
              </a:ext>
            </a:extLst>
          </p:cNvPr>
          <p:cNvSpPr/>
          <p:nvPr/>
        </p:nvSpPr>
        <p:spPr>
          <a:xfrm>
            <a:off x="2650185" y="-12189"/>
            <a:ext cx="6317755" cy="461665"/>
          </a:xfrm>
          <a:prstGeom prst="rect">
            <a:avLst/>
          </a:prstGeom>
        </p:spPr>
        <p:txBody>
          <a:bodyPr wrap="none">
            <a:spAutoFit/>
          </a:bodyPr>
          <a:lstStyle/>
          <a:p>
            <a:pPr lvl="0">
              <a:defRPr/>
            </a:pPr>
            <a:r>
              <a:rPr lang="en-IN" sz="2400" dirty="0">
                <a:solidFill>
                  <a:schemeClr val="bg1"/>
                </a:solidFill>
                <a:latin typeface="+mn-lt"/>
              </a:rPr>
              <a:t>4b. Account Activation for e-Payment using DSC</a:t>
            </a:r>
            <a:endParaRPr kumimoji="0" lang="en-IN" sz="2400" b="0" i="0" u="none" strike="noStrike" kern="0" cap="none" spc="0" normalizeH="0" baseline="0" noProof="0" dirty="0">
              <a:ln>
                <a:noFill/>
              </a:ln>
              <a:solidFill>
                <a:schemeClr val="bg1"/>
              </a:solidFill>
              <a:effectLst/>
              <a:uLnTx/>
              <a:uFillTx/>
              <a:latin typeface="+mn-lt"/>
              <a:sym typeface="Arial"/>
            </a:endParaRPr>
          </a:p>
        </p:txBody>
      </p:sp>
    </p:spTree>
    <p:extLst>
      <p:ext uri="{BB962C8B-B14F-4D97-AF65-F5344CB8AC3E}">
        <p14:creationId xmlns:p14="http://schemas.microsoft.com/office/powerpoint/2010/main" val="1394628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3135312-8B75-4122-8D33-46B1FD56FDBC}"/>
              </a:ext>
            </a:extLst>
          </p:cNvPr>
          <p:cNvSpPr>
            <a:spLocks noGrp="1"/>
          </p:cNvSpPr>
          <p:nvPr>
            <p:ph idx="1"/>
          </p:nvPr>
        </p:nvSpPr>
        <p:spPr>
          <a:xfrm>
            <a:off x="3603557" y="929915"/>
            <a:ext cx="8035068" cy="2763196"/>
          </a:xfrm>
        </p:spPr>
        <p:txBody>
          <a:bodyPr anchor="t">
            <a:noAutofit/>
          </a:bodyPr>
          <a:lstStyle/>
          <a:p>
            <a:pPr marL="0" indent="0">
              <a:buNone/>
            </a:pPr>
            <a:r>
              <a:rPr lang="en-IN" dirty="0"/>
              <a:t>Digital Signature Certificates (DSC) are the digital equivalent (that is electronic format) of physical or paper certificates. </a:t>
            </a:r>
          </a:p>
          <a:p>
            <a:pPr marL="0" indent="0">
              <a:buNone/>
            </a:pPr>
            <a:r>
              <a:rPr lang="en-IN" dirty="0"/>
              <a:t>Few Examples of physical certificates are drivers' licenses, passports or membership cards. Certificates serve as proof of identity of an individual for a certain purpose; for example, a driver's license identifies someone who can legally drive in a particular country. </a:t>
            </a:r>
          </a:p>
          <a:p>
            <a:pPr marL="0" indent="0">
              <a:buNone/>
            </a:pPr>
            <a:r>
              <a:rPr lang="en-IN" dirty="0"/>
              <a:t>Likewise, a digital certificate can be presented electronically to prove one’s identity, to access information or services on the Internet or to sign certain documents digitally.</a:t>
            </a:r>
          </a:p>
        </p:txBody>
      </p:sp>
      <p:sp>
        <p:nvSpPr>
          <p:cNvPr id="2" name="Title 1"/>
          <p:cNvSpPr>
            <a:spLocks noGrp="1"/>
          </p:cNvSpPr>
          <p:nvPr>
            <p:ph type="title"/>
          </p:nvPr>
        </p:nvSpPr>
        <p:spPr/>
        <p:txBody>
          <a:bodyPr/>
          <a:lstStyle/>
          <a:p>
            <a:r>
              <a:rPr lang="en-US" dirty="0"/>
              <a:t>1. </a:t>
            </a:r>
            <a:br>
              <a:rPr lang="en-US" dirty="0"/>
            </a:br>
            <a:r>
              <a:rPr lang="en-IN" dirty="0"/>
              <a:t>What is Digital Signature Certificate (DSC)</a:t>
            </a:r>
            <a:endParaRPr lang="en-US" dirty="0"/>
          </a:p>
        </p:txBody>
      </p:sp>
      <p:pic>
        <p:nvPicPr>
          <p:cNvPr id="3" name="Picture 2">
            <a:extLst>
              <a:ext uri="{FF2B5EF4-FFF2-40B4-BE49-F238E27FC236}">
                <a16:creationId xmlns:a16="http://schemas.microsoft.com/office/drawing/2014/main" id="{7B2B50CD-CE12-45BC-A392-B1AB8E3948BF}"/>
              </a:ext>
            </a:extLst>
          </p:cNvPr>
          <p:cNvPicPr>
            <a:picLocks noChangeAspect="1"/>
          </p:cNvPicPr>
          <p:nvPr/>
        </p:nvPicPr>
        <p:blipFill>
          <a:blip r:embed="rId2"/>
          <a:stretch>
            <a:fillRect/>
          </a:stretch>
        </p:blipFill>
        <p:spPr>
          <a:xfrm>
            <a:off x="8971881" y="3661304"/>
            <a:ext cx="1837927" cy="1434480"/>
          </a:xfrm>
          <a:prstGeom prst="rect">
            <a:avLst/>
          </a:prstGeom>
        </p:spPr>
      </p:pic>
      <p:sp>
        <p:nvSpPr>
          <p:cNvPr id="4" name="TextBox 3">
            <a:extLst>
              <a:ext uri="{FF2B5EF4-FFF2-40B4-BE49-F238E27FC236}">
                <a16:creationId xmlns:a16="http://schemas.microsoft.com/office/drawing/2014/main" id="{36810057-420D-4853-9784-54EBACB184C8}"/>
              </a:ext>
            </a:extLst>
          </p:cNvPr>
          <p:cNvSpPr txBox="1"/>
          <p:nvPr/>
        </p:nvSpPr>
        <p:spPr>
          <a:xfrm>
            <a:off x="8971881" y="5091178"/>
            <a:ext cx="1837927" cy="276999"/>
          </a:xfrm>
          <a:prstGeom prst="rect">
            <a:avLst/>
          </a:prstGeom>
          <a:solidFill>
            <a:schemeClr val="accent2"/>
          </a:solidFill>
        </p:spPr>
        <p:txBody>
          <a:bodyPr wrap="square" rtlCol="0">
            <a:spAutoFit/>
          </a:bodyPr>
          <a:lstStyle/>
          <a:p>
            <a:r>
              <a:rPr lang="en-IN" sz="1200" b="1" dirty="0">
                <a:latin typeface="+mn-lt"/>
              </a:rPr>
              <a:t>Sample Token of DSC</a:t>
            </a:r>
            <a:r>
              <a:rPr lang="en-IN" sz="1200" dirty="0"/>
              <a:t> </a:t>
            </a:r>
          </a:p>
        </p:txBody>
      </p:sp>
      <p:sp>
        <p:nvSpPr>
          <p:cNvPr id="6" name="Content Placeholder 2">
            <a:extLst>
              <a:ext uri="{FF2B5EF4-FFF2-40B4-BE49-F238E27FC236}">
                <a16:creationId xmlns:a16="http://schemas.microsoft.com/office/drawing/2014/main" id="{99A0EDC7-1D53-4DFA-8AFF-2847BF62CF90}"/>
              </a:ext>
            </a:extLst>
          </p:cNvPr>
          <p:cNvSpPr txBox="1">
            <a:spLocks/>
          </p:cNvSpPr>
          <p:nvPr/>
        </p:nvSpPr>
        <p:spPr>
          <a:xfrm>
            <a:off x="3613914" y="3896549"/>
            <a:ext cx="5254877" cy="2158022"/>
          </a:xfrm>
          <a:prstGeom prst="rect">
            <a:avLst/>
          </a:prstGeom>
        </p:spPr>
        <p:txBody>
          <a:bodyPr vert="horz" lIns="91440" tIns="45720" rIns="91440" bIns="45720" rtlCol="0" anchor="t">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rgbClr val="000F46"/>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rgbClr val="000F46"/>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rgbClr val="000F46"/>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rgbClr val="000F46"/>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rgbClr val="000F46"/>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Font typeface="Wingdings 2" pitchFamily="18" charset="2"/>
              <a:buNone/>
            </a:pPr>
            <a:r>
              <a:rPr lang="en-IN" dirty="0"/>
              <a:t>Sample token of DSC looks like the image herewith. But, it could be different based on the type and version of a DSC. It has to be inserted with PC/ Laptop to enable the DSC application and authorisation.</a:t>
            </a:r>
          </a:p>
        </p:txBody>
      </p:sp>
    </p:spTree>
    <p:extLst>
      <p:ext uri="{BB962C8B-B14F-4D97-AF65-F5344CB8AC3E}">
        <p14:creationId xmlns:p14="http://schemas.microsoft.com/office/powerpoint/2010/main" val="41580772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921825-27A9-4D4A-BBE3-D728B5401525}"/>
              </a:ext>
            </a:extLst>
          </p:cNvPr>
          <p:cNvPicPr>
            <a:picLocks noChangeAspect="1"/>
          </p:cNvPicPr>
          <p:nvPr/>
        </p:nvPicPr>
        <p:blipFill>
          <a:blip r:embed="rId2"/>
          <a:stretch>
            <a:fillRect/>
          </a:stretch>
        </p:blipFill>
        <p:spPr>
          <a:xfrm>
            <a:off x="230819" y="959528"/>
            <a:ext cx="11825058" cy="5212715"/>
          </a:xfrm>
          <a:prstGeom prst="rect">
            <a:avLst/>
          </a:prstGeom>
          <a:ln>
            <a:solidFill>
              <a:schemeClr val="tx1">
                <a:lumMod val="65000"/>
                <a:lumOff val="35000"/>
              </a:schemeClr>
            </a:solidFill>
          </a:ln>
        </p:spPr>
      </p:pic>
      <p:sp>
        <p:nvSpPr>
          <p:cNvPr id="6" name="Oval Callout 7">
            <a:extLst>
              <a:ext uri="{FF2B5EF4-FFF2-40B4-BE49-F238E27FC236}">
                <a16:creationId xmlns:a16="http://schemas.microsoft.com/office/drawing/2014/main" id="{822148C5-45E2-42DF-A83D-83F107E21FAC}"/>
              </a:ext>
            </a:extLst>
          </p:cNvPr>
          <p:cNvSpPr/>
          <p:nvPr/>
        </p:nvSpPr>
        <p:spPr>
          <a:xfrm>
            <a:off x="6705077" y="4112172"/>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E9A1979-8B5E-4039-82F4-D2EC5ADC24E8}"/>
              </a:ext>
            </a:extLst>
          </p:cNvPr>
          <p:cNvSpPr/>
          <p:nvPr/>
        </p:nvSpPr>
        <p:spPr>
          <a:xfrm>
            <a:off x="2635140" y="501996"/>
            <a:ext cx="3724096" cy="400110"/>
          </a:xfrm>
          <a:prstGeom prst="rect">
            <a:avLst/>
          </a:prstGeom>
        </p:spPr>
        <p:txBody>
          <a:bodyPr wrap="none">
            <a:spAutoFit/>
          </a:bodyPr>
          <a:lstStyle/>
          <a:p>
            <a:r>
              <a:rPr lang="en-US" sz="2000" b="1" dirty="0">
                <a:latin typeface="+mn-lt"/>
                <a:cs typeface="Arial" panose="020B0604020202020204" pitchFamily="34" charset="0"/>
              </a:rPr>
              <a:t>Step – 6 : Select OK and confirm</a:t>
            </a:r>
            <a:endParaRPr lang="en-IN" sz="2000" b="1" dirty="0">
              <a:latin typeface="+mn-lt"/>
              <a:cs typeface="Arial" panose="020B0604020202020204" pitchFamily="34" charset="0"/>
            </a:endParaRPr>
          </a:p>
        </p:txBody>
      </p:sp>
      <p:sp>
        <p:nvSpPr>
          <p:cNvPr id="7" name="Rectangle 6">
            <a:extLst>
              <a:ext uri="{FF2B5EF4-FFF2-40B4-BE49-F238E27FC236}">
                <a16:creationId xmlns:a16="http://schemas.microsoft.com/office/drawing/2014/main" id="{0EAFE8C8-C559-4E65-8433-0C98DFC8FF51}"/>
              </a:ext>
            </a:extLst>
          </p:cNvPr>
          <p:cNvSpPr/>
          <p:nvPr/>
        </p:nvSpPr>
        <p:spPr>
          <a:xfrm>
            <a:off x="2650185" y="-12189"/>
            <a:ext cx="6317755" cy="461665"/>
          </a:xfrm>
          <a:prstGeom prst="rect">
            <a:avLst/>
          </a:prstGeom>
        </p:spPr>
        <p:txBody>
          <a:bodyPr wrap="none">
            <a:spAutoFit/>
          </a:bodyPr>
          <a:lstStyle/>
          <a:p>
            <a:pPr lvl="0">
              <a:defRPr/>
            </a:pPr>
            <a:r>
              <a:rPr lang="en-IN" sz="2400" dirty="0">
                <a:solidFill>
                  <a:schemeClr val="bg1"/>
                </a:solidFill>
                <a:latin typeface="+mn-lt"/>
              </a:rPr>
              <a:t>4b. Account Activation for e-Payment using DSC</a:t>
            </a:r>
            <a:endParaRPr kumimoji="0" lang="en-IN" sz="2400" b="0" i="0" u="none" strike="noStrike" kern="0" cap="none" spc="0" normalizeH="0" baseline="0" noProof="0" dirty="0">
              <a:ln>
                <a:noFill/>
              </a:ln>
              <a:solidFill>
                <a:schemeClr val="bg1"/>
              </a:solidFill>
              <a:effectLst/>
              <a:uLnTx/>
              <a:uFillTx/>
              <a:latin typeface="+mn-lt"/>
              <a:sym typeface="Arial"/>
            </a:endParaRPr>
          </a:p>
        </p:txBody>
      </p:sp>
    </p:spTree>
    <p:extLst>
      <p:ext uri="{BB962C8B-B14F-4D97-AF65-F5344CB8AC3E}">
        <p14:creationId xmlns:p14="http://schemas.microsoft.com/office/powerpoint/2010/main" val="40562993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Callout 7">
            <a:extLst>
              <a:ext uri="{FF2B5EF4-FFF2-40B4-BE49-F238E27FC236}">
                <a16:creationId xmlns:a16="http://schemas.microsoft.com/office/drawing/2014/main" id="{29CCF6D8-E58D-4935-80AA-4F543EC456C5}"/>
              </a:ext>
            </a:extLst>
          </p:cNvPr>
          <p:cNvSpPr/>
          <p:nvPr/>
        </p:nvSpPr>
        <p:spPr>
          <a:xfrm>
            <a:off x="5644050" y="2438815"/>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0D7A342-FA1E-40D2-812F-C9CDD53D9A6D}"/>
              </a:ext>
            </a:extLst>
          </p:cNvPr>
          <p:cNvPicPr>
            <a:picLocks noChangeAspect="1"/>
          </p:cNvPicPr>
          <p:nvPr/>
        </p:nvPicPr>
        <p:blipFill>
          <a:blip r:embed="rId2"/>
          <a:stretch>
            <a:fillRect/>
          </a:stretch>
        </p:blipFill>
        <p:spPr>
          <a:xfrm>
            <a:off x="0" y="1314450"/>
            <a:ext cx="12049760" cy="5269230"/>
          </a:xfrm>
          <a:prstGeom prst="rect">
            <a:avLst/>
          </a:prstGeom>
          <a:ln>
            <a:solidFill>
              <a:schemeClr val="tx1">
                <a:lumMod val="65000"/>
                <a:lumOff val="35000"/>
              </a:schemeClr>
            </a:solidFill>
          </a:ln>
        </p:spPr>
      </p:pic>
      <p:sp>
        <p:nvSpPr>
          <p:cNvPr id="8" name="Oval Callout 7">
            <a:extLst>
              <a:ext uri="{FF2B5EF4-FFF2-40B4-BE49-F238E27FC236}">
                <a16:creationId xmlns:a16="http://schemas.microsoft.com/office/drawing/2014/main" id="{914597A0-F0B0-4312-A26B-9468505D278A}"/>
              </a:ext>
            </a:extLst>
          </p:cNvPr>
          <p:cNvSpPr/>
          <p:nvPr/>
        </p:nvSpPr>
        <p:spPr>
          <a:xfrm>
            <a:off x="2189650" y="3851055"/>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EBB2E9C-395A-4690-80DC-038D0F486431}"/>
              </a:ext>
            </a:extLst>
          </p:cNvPr>
          <p:cNvSpPr/>
          <p:nvPr/>
        </p:nvSpPr>
        <p:spPr>
          <a:xfrm>
            <a:off x="2650185" y="-12189"/>
            <a:ext cx="6317755" cy="461665"/>
          </a:xfrm>
          <a:prstGeom prst="rect">
            <a:avLst/>
          </a:prstGeom>
        </p:spPr>
        <p:txBody>
          <a:bodyPr wrap="none">
            <a:spAutoFit/>
          </a:bodyPr>
          <a:lstStyle/>
          <a:p>
            <a:pPr lvl="0">
              <a:defRPr/>
            </a:pPr>
            <a:r>
              <a:rPr lang="en-IN" sz="2400" dirty="0">
                <a:solidFill>
                  <a:schemeClr val="bg1"/>
                </a:solidFill>
                <a:latin typeface="+mn-lt"/>
              </a:rPr>
              <a:t>4b. Account Activation for e-Payment using DSC</a:t>
            </a:r>
            <a:endParaRPr kumimoji="0" lang="en-IN" sz="2400" b="0" i="0" u="none" strike="noStrike" kern="0" cap="none" spc="0" normalizeH="0" baseline="0" noProof="0" dirty="0">
              <a:ln>
                <a:noFill/>
              </a:ln>
              <a:solidFill>
                <a:schemeClr val="bg1"/>
              </a:solidFill>
              <a:effectLst/>
              <a:uLnTx/>
              <a:uFillTx/>
              <a:latin typeface="+mn-lt"/>
              <a:sym typeface="Arial"/>
            </a:endParaRPr>
          </a:p>
        </p:txBody>
      </p:sp>
      <p:sp>
        <p:nvSpPr>
          <p:cNvPr id="10" name="Rectangle 9">
            <a:extLst>
              <a:ext uri="{FF2B5EF4-FFF2-40B4-BE49-F238E27FC236}">
                <a16:creationId xmlns:a16="http://schemas.microsoft.com/office/drawing/2014/main" id="{BCC815B6-BE0D-491F-936A-53339450F19C}"/>
              </a:ext>
            </a:extLst>
          </p:cNvPr>
          <p:cNvSpPr/>
          <p:nvPr/>
        </p:nvSpPr>
        <p:spPr>
          <a:xfrm>
            <a:off x="2635140" y="597246"/>
            <a:ext cx="9304150" cy="400110"/>
          </a:xfrm>
          <a:prstGeom prst="rect">
            <a:avLst/>
          </a:prstGeom>
        </p:spPr>
        <p:txBody>
          <a:bodyPr wrap="none">
            <a:spAutoFit/>
          </a:bodyPr>
          <a:lstStyle/>
          <a:p>
            <a:r>
              <a:rPr lang="en-US" sz="2000" b="1" dirty="0">
                <a:latin typeface="+mn-lt"/>
                <a:cs typeface="Arial" panose="020B0604020202020204" pitchFamily="34" charset="0"/>
              </a:rPr>
              <a:t>Step – 4 : </a:t>
            </a:r>
            <a:r>
              <a:rPr lang="en-US" sz="2000" b="1" dirty="0">
                <a:latin typeface="+mn-lt"/>
              </a:rPr>
              <a:t>Select “Bank Account Number” which you need to activate for </a:t>
            </a:r>
            <a:r>
              <a:rPr lang="en-US" sz="2000" b="1" dirty="0" err="1">
                <a:latin typeface="+mn-lt"/>
              </a:rPr>
              <a:t>Epayment</a:t>
            </a:r>
            <a:endParaRPr lang="en-IN" sz="2000" b="1" dirty="0">
              <a:latin typeface="+mn-lt"/>
              <a:cs typeface="Arial" panose="020B0604020202020204" pitchFamily="34" charset="0"/>
            </a:endParaRPr>
          </a:p>
        </p:txBody>
      </p:sp>
    </p:spTree>
    <p:extLst>
      <p:ext uri="{BB962C8B-B14F-4D97-AF65-F5344CB8AC3E}">
        <p14:creationId xmlns:p14="http://schemas.microsoft.com/office/powerpoint/2010/main" val="1176268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30473-36FE-4A8A-9922-14D3A1104823}"/>
              </a:ext>
            </a:extLst>
          </p:cNvPr>
          <p:cNvSpPr>
            <a:spLocks noGrp="1"/>
          </p:cNvSpPr>
          <p:nvPr>
            <p:ph type="title"/>
          </p:nvPr>
        </p:nvSpPr>
        <p:spPr/>
        <p:txBody>
          <a:bodyPr/>
          <a:lstStyle/>
          <a:p>
            <a:r>
              <a:rPr lang="en-IN" dirty="0"/>
              <a:t>4.c</a:t>
            </a:r>
            <a:br>
              <a:rPr lang="en-IN" dirty="0"/>
            </a:br>
            <a:r>
              <a:rPr lang="en-IN" dirty="0"/>
              <a:t>Signatory Configuration</a:t>
            </a:r>
          </a:p>
        </p:txBody>
      </p:sp>
      <p:sp>
        <p:nvSpPr>
          <p:cNvPr id="13" name="Content Placeholder 2">
            <a:extLst>
              <a:ext uri="{FF2B5EF4-FFF2-40B4-BE49-F238E27FC236}">
                <a16:creationId xmlns:a16="http://schemas.microsoft.com/office/drawing/2014/main" id="{4EF1A50B-6AF2-437D-8683-8726DCA12B61}"/>
              </a:ext>
            </a:extLst>
          </p:cNvPr>
          <p:cNvSpPr>
            <a:spLocks noGrp="1"/>
          </p:cNvSpPr>
          <p:nvPr>
            <p:ph idx="1"/>
          </p:nvPr>
        </p:nvSpPr>
        <p:spPr>
          <a:xfrm>
            <a:off x="3869268" y="864108"/>
            <a:ext cx="7315200" cy="5120640"/>
          </a:xfrm>
        </p:spPr>
        <p:txBody>
          <a:bodyPr anchor="ctr">
            <a:normAutofit/>
          </a:bodyPr>
          <a:lstStyle/>
          <a:p>
            <a:pPr marL="0" indent="0">
              <a:buNone/>
            </a:pPr>
            <a:r>
              <a:rPr lang="en-IN" sz="3200" dirty="0"/>
              <a:t>Signatory Configuration is an one time activity for each DSC user and steps to be followed as - </a:t>
            </a:r>
          </a:p>
          <a:p>
            <a:pPr marL="0" indent="0">
              <a:buNone/>
            </a:pPr>
            <a:endParaRPr lang="en-IN" sz="2600" dirty="0"/>
          </a:p>
        </p:txBody>
      </p:sp>
    </p:spTree>
    <p:extLst>
      <p:ext uri="{BB962C8B-B14F-4D97-AF65-F5344CB8AC3E}">
        <p14:creationId xmlns:p14="http://schemas.microsoft.com/office/powerpoint/2010/main" val="22540659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AE8933-9DDD-4757-AD5B-6E3FDD1B5500}"/>
              </a:ext>
            </a:extLst>
          </p:cNvPr>
          <p:cNvPicPr>
            <a:picLocks noChangeAspect="1"/>
          </p:cNvPicPr>
          <p:nvPr/>
        </p:nvPicPr>
        <p:blipFill>
          <a:blip r:embed="rId2"/>
          <a:stretch>
            <a:fillRect/>
          </a:stretch>
        </p:blipFill>
        <p:spPr>
          <a:xfrm>
            <a:off x="1557987" y="1219200"/>
            <a:ext cx="9823117" cy="4869014"/>
          </a:xfrm>
          <a:prstGeom prst="rect">
            <a:avLst/>
          </a:prstGeom>
          <a:ln>
            <a:solidFill>
              <a:schemeClr val="tx1">
                <a:lumMod val="65000"/>
                <a:lumOff val="35000"/>
              </a:schemeClr>
            </a:solidFill>
          </a:ln>
        </p:spPr>
      </p:pic>
      <p:sp>
        <p:nvSpPr>
          <p:cNvPr id="6" name="Oval Callout 7">
            <a:extLst>
              <a:ext uri="{FF2B5EF4-FFF2-40B4-BE49-F238E27FC236}">
                <a16:creationId xmlns:a16="http://schemas.microsoft.com/office/drawing/2014/main" id="{D4839712-7FBE-4568-B9D3-425B657FD67B}"/>
              </a:ext>
            </a:extLst>
          </p:cNvPr>
          <p:cNvSpPr/>
          <p:nvPr/>
        </p:nvSpPr>
        <p:spPr>
          <a:xfrm>
            <a:off x="4335222" y="5050028"/>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59A2FD9-5EC5-44ED-A2AF-1583E4B48D9E}"/>
              </a:ext>
            </a:extLst>
          </p:cNvPr>
          <p:cNvSpPr/>
          <p:nvPr/>
        </p:nvSpPr>
        <p:spPr>
          <a:xfrm>
            <a:off x="2650185" y="33494"/>
            <a:ext cx="3677610" cy="461665"/>
          </a:xfrm>
          <a:prstGeom prst="rect">
            <a:avLst/>
          </a:prstGeom>
        </p:spPr>
        <p:txBody>
          <a:bodyPr wrap="none">
            <a:spAutoFit/>
          </a:bodyPr>
          <a:lstStyle/>
          <a:p>
            <a:pPr lvl="0">
              <a:defRPr/>
            </a:pPr>
            <a:r>
              <a:rPr lang="en-IN" sz="2400" dirty="0">
                <a:solidFill>
                  <a:schemeClr val="bg1"/>
                </a:solidFill>
                <a:latin typeface="+mn-lt"/>
              </a:rPr>
              <a:t>4c. Signatory Configuration</a:t>
            </a:r>
            <a:endParaRPr kumimoji="0" lang="en-IN" sz="2400" b="0" i="0" u="none" strike="noStrike" kern="0" cap="none" spc="0" normalizeH="0" baseline="0" noProof="0" dirty="0">
              <a:ln>
                <a:noFill/>
              </a:ln>
              <a:solidFill>
                <a:schemeClr val="bg1"/>
              </a:solidFill>
              <a:effectLst/>
              <a:uLnTx/>
              <a:uFillTx/>
              <a:latin typeface="+mn-lt"/>
              <a:sym typeface="Arial"/>
            </a:endParaRPr>
          </a:p>
        </p:txBody>
      </p:sp>
      <p:sp>
        <p:nvSpPr>
          <p:cNvPr id="7" name="Rectangle 6">
            <a:extLst>
              <a:ext uri="{FF2B5EF4-FFF2-40B4-BE49-F238E27FC236}">
                <a16:creationId xmlns:a16="http://schemas.microsoft.com/office/drawing/2014/main" id="{F208386E-DE92-4448-8AF5-571673CE738D}"/>
              </a:ext>
            </a:extLst>
          </p:cNvPr>
          <p:cNvSpPr/>
          <p:nvPr/>
        </p:nvSpPr>
        <p:spPr>
          <a:xfrm>
            <a:off x="2635140" y="511521"/>
            <a:ext cx="9471135" cy="400110"/>
          </a:xfrm>
          <a:prstGeom prst="rect">
            <a:avLst/>
          </a:prstGeom>
        </p:spPr>
        <p:txBody>
          <a:bodyPr wrap="square">
            <a:spAutoFit/>
          </a:bodyPr>
          <a:lstStyle/>
          <a:p>
            <a:r>
              <a:rPr lang="en-IN" sz="2000" b="1" dirty="0">
                <a:latin typeface="+mn-lt"/>
              </a:rPr>
              <a:t>Step 1 : Login as Admin user, Go to Bank </a:t>
            </a:r>
            <a:r>
              <a:rPr lang="en-IN" sz="2000" b="1" dirty="0">
                <a:latin typeface="+mn-lt"/>
                <a:sym typeface="Wingdings" panose="05000000000000000000" pitchFamily="2" charset="2"/>
              </a:rPr>
              <a:t> Signatory Configuration</a:t>
            </a:r>
            <a:endParaRPr lang="en-IN" sz="2000" b="1" dirty="0">
              <a:latin typeface="+mn-lt"/>
              <a:cs typeface="Arial" panose="020B0604020202020204" pitchFamily="34" charset="0"/>
            </a:endParaRPr>
          </a:p>
        </p:txBody>
      </p:sp>
    </p:spTree>
    <p:extLst>
      <p:ext uri="{BB962C8B-B14F-4D97-AF65-F5344CB8AC3E}">
        <p14:creationId xmlns:p14="http://schemas.microsoft.com/office/powerpoint/2010/main" val="1764987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F789FC-8C39-47BF-AAE8-9BDFBCE1995F}"/>
              </a:ext>
            </a:extLst>
          </p:cNvPr>
          <p:cNvPicPr>
            <a:picLocks noChangeAspect="1"/>
          </p:cNvPicPr>
          <p:nvPr/>
        </p:nvPicPr>
        <p:blipFill>
          <a:blip r:embed="rId2"/>
          <a:stretch>
            <a:fillRect/>
          </a:stretch>
        </p:blipFill>
        <p:spPr>
          <a:xfrm>
            <a:off x="231457" y="1170622"/>
            <a:ext cx="11594783" cy="5107092"/>
          </a:xfrm>
          <a:prstGeom prst="rect">
            <a:avLst/>
          </a:prstGeom>
          <a:ln>
            <a:solidFill>
              <a:schemeClr val="tx1">
                <a:lumMod val="65000"/>
                <a:lumOff val="35000"/>
              </a:schemeClr>
            </a:solidFill>
          </a:ln>
        </p:spPr>
      </p:pic>
      <p:sp>
        <p:nvSpPr>
          <p:cNvPr id="7" name="Oval Callout 7">
            <a:extLst>
              <a:ext uri="{FF2B5EF4-FFF2-40B4-BE49-F238E27FC236}">
                <a16:creationId xmlns:a16="http://schemas.microsoft.com/office/drawing/2014/main" id="{A775F1CD-14E7-4223-9ABC-F37D40DE8854}"/>
              </a:ext>
            </a:extLst>
          </p:cNvPr>
          <p:cNvSpPr/>
          <p:nvPr/>
        </p:nvSpPr>
        <p:spPr>
          <a:xfrm>
            <a:off x="6751613" y="1999488"/>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8" name="Oval Callout 7">
            <a:extLst>
              <a:ext uri="{FF2B5EF4-FFF2-40B4-BE49-F238E27FC236}">
                <a16:creationId xmlns:a16="http://schemas.microsoft.com/office/drawing/2014/main" id="{2360CAF5-7F16-45EC-9FF6-DF778A6C893F}"/>
              </a:ext>
            </a:extLst>
          </p:cNvPr>
          <p:cNvSpPr/>
          <p:nvPr/>
        </p:nvSpPr>
        <p:spPr>
          <a:xfrm>
            <a:off x="8204493" y="2477008"/>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9" name="Rectangle 8">
            <a:extLst>
              <a:ext uri="{FF2B5EF4-FFF2-40B4-BE49-F238E27FC236}">
                <a16:creationId xmlns:a16="http://schemas.microsoft.com/office/drawing/2014/main" id="{12503BC2-1897-4834-A183-F680F27CCF14}"/>
              </a:ext>
            </a:extLst>
          </p:cNvPr>
          <p:cNvSpPr/>
          <p:nvPr/>
        </p:nvSpPr>
        <p:spPr>
          <a:xfrm>
            <a:off x="2635140" y="511521"/>
            <a:ext cx="9471135" cy="400110"/>
          </a:xfrm>
          <a:prstGeom prst="rect">
            <a:avLst/>
          </a:prstGeom>
        </p:spPr>
        <p:txBody>
          <a:bodyPr wrap="square">
            <a:spAutoFit/>
          </a:bodyPr>
          <a:lstStyle/>
          <a:p>
            <a:r>
              <a:rPr lang="en-IN" sz="2000" b="1" dirty="0">
                <a:latin typeface="+mn-lt"/>
              </a:rPr>
              <a:t>Step 2 : </a:t>
            </a:r>
            <a:r>
              <a:rPr lang="en-GB" sz="2000" b="1" dirty="0">
                <a:latin typeface="+mn-lt"/>
              </a:rPr>
              <a:t>Select “Scheme” and respective “Account Number”</a:t>
            </a:r>
            <a:endParaRPr lang="en-IN" sz="2000" b="1" dirty="0">
              <a:latin typeface="+mn-lt"/>
              <a:cs typeface="Arial" panose="020B0604020202020204" pitchFamily="34" charset="0"/>
            </a:endParaRPr>
          </a:p>
        </p:txBody>
      </p:sp>
      <p:sp>
        <p:nvSpPr>
          <p:cNvPr id="10" name="Rectangle 9">
            <a:extLst>
              <a:ext uri="{FF2B5EF4-FFF2-40B4-BE49-F238E27FC236}">
                <a16:creationId xmlns:a16="http://schemas.microsoft.com/office/drawing/2014/main" id="{161E8106-C011-494D-AEA7-8AA67F0A2A2F}"/>
              </a:ext>
            </a:extLst>
          </p:cNvPr>
          <p:cNvSpPr/>
          <p:nvPr/>
        </p:nvSpPr>
        <p:spPr>
          <a:xfrm>
            <a:off x="2650185" y="33494"/>
            <a:ext cx="3677610" cy="461665"/>
          </a:xfrm>
          <a:prstGeom prst="rect">
            <a:avLst/>
          </a:prstGeom>
        </p:spPr>
        <p:txBody>
          <a:bodyPr wrap="none">
            <a:spAutoFit/>
          </a:bodyPr>
          <a:lstStyle/>
          <a:p>
            <a:pPr lvl="0">
              <a:defRPr/>
            </a:pPr>
            <a:r>
              <a:rPr lang="en-IN" sz="2400" dirty="0">
                <a:solidFill>
                  <a:schemeClr val="bg1"/>
                </a:solidFill>
                <a:latin typeface="+mn-lt"/>
              </a:rPr>
              <a:t>4c. Signatory Configuration</a:t>
            </a:r>
            <a:endParaRPr kumimoji="0" lang="en-IN" sz="2400" b="0" i="0" u="none" strike="noStrike" kern="0" cap="none" spc="0" normalizeH="0" baseline="0" noProof="0" dirty="0">
              <a:ln>
                <a:noFill/>
              </a:ln>
              <a:solidFill>
                <a:schemeClr val="bg1"/>
              </a:solidFill>
              <a:effectLst/>
              <a:uLnTx/>
              <a:uFillTx/>
              <a:latin typeface="+mn-lt"/>
              <a:sym typeface="Arial"/>
            </a:endParaRPr>
          </a:p>
        </p:txBody>
      </p:sp>
    </p:spTree>
    <p:extLst>
      <p:ext uri="{BB962C8B-B14F-4D97-AF65-F5344CB8AC3E}">
        <p14:creationId xmlns:p14="http://schemas.microsoft.com/office/powerpoint/2010/main" val="33059009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00ED24-03F3-4FD0-A3FD-1117837ABB4E}"/>
              </a:ext>
            </a:extLst>
          </p:cNvPr>
          <p:cNvPicPr>
            <a:picLocks noChangeAspect="1"/>
          </p:cNvPicPr>
          <p:nvPr/>
        </p:nvPicPr>
        <p:blipFill>
          <a:blip r:embed="rId2"/>
          <a:stretch>
            <a:fillRect/>
          </a:stretch>
        </p:blipFill>
        <p:spPr>
          <a:xfrm>
            <a:off x="770709" y="1548677"/>
            <a:ext cx="10842172" cy="4802432"/>
          </a:xfrm>
          <a:prstGeom prst="rect">
            <a:avLst/>
          </a:prstGeom>
          <a:ln>
            <a:solidFill>
              <a:schemeClr val="tx1">
                <a:lumMod val="65000"/>
                <a:lumOff val="35000"/>
              </a:schemeClr>
            </a:solidFill>
          </a:ln>
        </p:spPr>
      </p:pic>
      <p:sp>
        <p:nvSpPr>
          <p:cNvPr id="7" name="Oval Callout 7">
            <a:extLst>
              <a:ext uri="{FF2B5EF4-FFF2-40B4-BE49-F238E27FC236}">
                <a16:creationId xmlns:a16="http://schemas.microsoft.com/office/drawing/2014/main" id="{A775F1CD-14E7-4223-9ABC-F37D40DE8854}"/>
              </a:ext>
            </a:extLst>
          </p:cNvPr>
          <p:cNvSpPr/>
          <p:nvPr/>
        </p:nvSpPr>
        <p:spPr>
          <a:xfrm>
            <a:off x="4869473" y="3045968"/>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8" name="Oval Callout 7">
            <a:extLst>
              <a:ext uri="{FF2B5EF4-FFF2-40B4-BE49-F238E27FC236}">
                <a16:creationId xmlns:a16="http://schemas.microsoft.com/office/drawing/2014/main" id="{2360CAF5-7F16-45EC-9FF6-DF778A6C893F}"/>
              </a:ext>
            </a:extLst>
          </p:cNvPr>
          <p:cNvSpPr/>
          <p:nvPr/>
        </p:nvSpPr>
        <p:spPr>
          <a:xfrm>
            <a:off x="7795553" y="3025648"/>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9" name="Rectangle 8">
            <a:extLst>
              <a:ext uri="{FF2B5EF4-FFF2-40B4-BE49-F238E27FC236}">
                <a16:creationId xmlns:a16="http://schemas.microsoft.com/office/drawing/2014/main" id="{F3091172-4037-4250-B364-61157A050319}"/>
              </a:ext>
            </a:extLst>
          </p:cNvPr>
          <p:cNvSpPr/>
          <p:nvPr/>
        </p:nvSpPr>
        <p:spPr>
          <a:xfrm>
            <a:off x="1502229" y="511521"/>
            <a:ext cx="10604047" cy="1015663"/>
          </a:xfrm>
          <a:prstGeom prst="rect">
            <a:avLst/>
          </a:prstGeom>
        </p:spPr>
        <p:txBody>
          <a:bodyPr wrap="square">
            <a:spAutoFit/>
          </a:bodyPr>
          <a:lstStyle/>
          <a:p>
            <a:r>
              <a:rPr lang="en-IN" sz="2000" b="1" dirty="0">
                <a:latin typeface="+mn-lt"/>
              </a:rPr>
              <a:t>Step 3 : </a:t>
            </a:r>
            <a:r>
              <a:rPr lang="en-GB" sz="2000" b="1" dirty="0">
                <a:latin typeface="+mn-lt"/>
              </a:rPr>
              <a:t>Enter “Minimum “ &amp; “Maximum” Balance and No. of level; click on “Add”</a:t>
            </a:r>
          </a:p>
          <a:p>
            <a:r>
              <a:rPr lang="en-GB" sz="2000" b="1" dirty="0">
                <a:latin typeface="+mn-lt"/>
                <a:cs typeface="Arial" panose="020B0604020202020204" pitchFamily="34" charset="0"/>
              </a:rPr>
              <a:t>Amount can be changed or edited any time. You have to repeat “Sign </a:t>
            </a:r>
            <a:r>
              <a:rPr lang="en-GB" sz="2000" b="1" dirty="0" err="1">
                <a:latin typeface="+mn-lt"/>
                <a:cs typeface="Arial" panose="020B0604020202020204" pitchFamily="34" charset="0"/>
              </a:rPr>
              <a:t>Enrollment</a:t>
            </a:r>
            <a:r>
              <a:rPr lang="en-GB" sz="2000" b="1" dirty="0">
                <a:latin typeface="+mn-lt"/>
                <a:cs typeface="Arial" panose="020B0604020202020204" pitchFamily="34" charset="0"/>
              </a:rPr>
              <a:t> File” step every time you change amount.</a:t>
            </a:r>
            <a:endParaRPr lang="en-IN" sz="2000" b="1" dirty="0">
              <a:latin typeface="+mn-lt"/>
              <a:cs typeface="Arial" panose="020B0604020202020204" pitchFamily="34" charset="0"/>
            </a:endParaRPr>
          </a:p>
        </p:txBody>
      </p:sp>
      <p:sp>
        <p:nvSpPr>
          <p:cNvPr id="10" name="Oval Callout 7">
            <a:extLst>
              <a:ext uri="{FF2B5EF4-FFF2-40B4-BE49-F238E27FC236}">
                <a16:creationId xmlns:a16="http://schemas.microsoft.com/office/drawing/2014/main" id="{723FC892-4D5B-472C-BE0F-D873F1BCC6F4}"/>
              </a:ext>
            </a:extLst>
          </p:cNvPr>
          <p:cNvSpPr/>
          <p:nvPr/>
        </p:nvSpPr>
        <p:spPr>
          <a:xfrm>
            <a:off x="9565933" y="3015488"/>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1" name="Oval Callout 7">
            <a:extLst>
              <a:ext uri="{FF2B5EF4-FFF2-40B4-BE49-F238E27FC236}">
                <a16:creationId xmlns:a16="http://schemas.microsoft.com/office/drawing/2014/main" id="{B6D16661-F1A8-491E-8A05-BA2AED9DE401}"/>
              </a:ext>
            </a:extLst>
          </p:cNvPr>
          <p:cNvSpPr/>
          <p:nvPr/>
        </p:nvSpPr>
        <p:spPr>
          <a:xfrm>
            <a:off x="10449853" y="2958867"/>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12" name="Rectangle 11">
            <a:extLst>
              <a:ext uri="{FF2B5EF4-FFF2-40B4-BE49-F238E27FC236}">
                <a16:creationId xmlns:a16="http://schemas.microsoft.com/office/drawing/2014/main" id="{53CEB3D6-49C0-46C0-BEC4-947E3A08E6CD}"/>
              </a:ext>
            </a:extLst>
          </p:cNvPr>
          <p:cNvSpPr/>
          <p:nvPr/>
        </p:nvSpPr>
        <p:spPr>
          <a:xfrm>
            <a:off x="2650185" y="33494"/>
            <a:ext cx="3677610" cy="461665"/>
          </a:xfrm>
          <a:prstGeom prst="rect">
            <a:avLst/>
          </a:prstGeom>
        </p:spPr>
        <p:txBody>
          <a:bodyPr wrap="none">
            <a:spAutoFit/>
          </a:bodyPr>
          <a:lstStyle/>
          <a:p>
            <a:pPr lvl="0">
              <a:defRPr/>
            </a:pPr>
            <a:r>
              <a:rPr lang="en-IN" sz="2400" dirty="0">
                <a:solidFill>
                  <a:schemeClr val="bg1"/>
                </a:solidFill>
                <a:latin typeface="+mn-lt"/>
              </a:rPr>
              <a:t>4c. Signatory Configuration</a:t>
            </a:r>
            <a:endParaRPr kumimoji="0" lang="en-IN" sz="2400" b="0" i="0" u="none" strike="noStrike" kern="0" cap="none" spc="0" normalizeH="0" baseline="0" noProof="0" dirty="0">
              <a:ln>
                <a:noFill/>
              </a:ln>
              <a:solidFill>
                <a:schemeClr val="bg1"/>
              </a:solidFill>
              <a:effectLst/>
              <a:uLnTx/>
              <a:uFillTx/>
              <a:latin typeface="+mn-lt"/>
              <a:sym typeface="Arial"/>
            </a:endParaRPr>
          </a:p>
        </p:txBody>
      </p:sp>
    </p:spTree>
    <p:extLst>
      <p:ext uri="{BB962C8B-B14F-4D97-AF65-F5344CB8AC3E}">
        <p14:creationId xmlns:p14="http://schemas.microsoft.com/office/powerpoint/2010/main" val="8499131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8616CB-860B-409C-9238-3EE89E5022A2}"/>
              </a:ext>
            </a:extLst>
          </p:cNvPr>
          <p:cNvPicPr>
            <a:picLocks noChangeAspect="1"/>
          </p:cNvPicPr>
          <p:nvPr/>
        </p:nvPicPr>
        <p:blipFill>
          <a:blip r:embed="rId2"/>
          <a:stretch>
            <a:fillRect/>
          </a:stretch>
        </p:blipFill>
        <p:spPr>
          <a:xfrm>
            <a:off x="235584" y="1107757"/>
            <a:ext cx="11692255" cy="5096915"/>
          </a:xfrm>
          <a:prstGeom prst="rect">
            <a:avLst/>
          </a:prstGeom>
          <a:ln>
            <a:solidFill>
              <a:schemeClr val="tx1">
                <a:lumMod val="65000"/>
                <a:lumOff val="35000"/>
              </a:schemeClr>
            </a:solidFill>
          </a:ln>
        </p:spPr>
      </p:pic>
      <p:sp>
        <p:nvSpPr>
          <p:cNvPr id="7" name="Oval Callout 7">
            <a:extLst>
              <a:ext uri="{FF2B5EF4-FFF2-40B4-BE49-F238E27FC236}">
                <a16:creationId xmlns:a16="http://schemas.microsoft.com/office/drawing/2014/main" id="{A775F1CD-14E7-4223-9ABC-F37D40DE8854}"/>
              </a:ext>
            </a:extLst>
          </p:cNvPr>
          <p:cNvSpPr/>
          <p:nvPr/>
        </p:nvSpPr>
        <p:spPr>
          <a:xfrm>
            <a:off x="7238119" y="3978148"/>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0A483D60-9C2D-43DA-A5F9-B6905136C529}"/>
              </a:ext>
            </a:extLst>
          </p:cNvPr>
          <p:cNvSpPr/>
          <p:nvPr/>
        </p:nvSpPr>
        <p:spPr>
          <a:xfrm>
            <a:off x="2635140" y="511521"/>
            <a:ext cx="9471135" cy="400110"/>
          </a:xfrm>
          <a:prstGeom prst="rect">
            <a:avLst/>
          </a:prstGeom>
        </p:spPr>
        <p:txBody>
          <a:bodyPr wrap="square">
            <a:spAutoFit/>
          </a:bodyPr>
          <a:lstStyle/>
          <a:p>
            <a:r>
              <a:rPr lang="en-IN" sz="2000" b="1" dirty="0">
                <a:latin typeface="+mn-lt"/>
              </a:rPr>
              <a:t>Step 4 : </a:t>
            </a:r>
            <a:r>
              <a:rPr lang="en-GB" sz="2000" b="1" dirty="0">
                <a:latin typeface="+mn-lt"/>
              </a:rPr>
              <a:t>Click on OK at “Amount has been saved successfully”</a:t>
            </a:r>
            <a:endParaRPr lang="en-IN" sz="2000" b="1" dirty="0">
              <a:latin typeface="+mn-lt"/>
              <a:cs typeface="Arial" panose="020B0604020202020204" pitchFamily="34" charset="0"/>
            </a:endParaRPr>
          </a:p>
        </p:txBody>
      </p:sp>
      <p:sp>
        <p:nvSpPr>
          <p:cNvPr id="8" name="Rectangle 7">
            <a:extLst>
              <a:ext uri="{FF2B5EF4-FFF2-40B4-BE49-F238E27FC236}">
                <a16:creationId xmlns:a16="http://schemas.microsoft.com/office/drawing/2014/main" id="{3DC65C77-6E8C-4A8E-8E11-98D0A6F8EECF}"/>
              </a:ext>
            </a:extLst>
          </p:cNvPr>
          <p:cNvSpPr/>
          <p:nvPr/>
        </p:nvSpPr>
        <p:spPr>
          <a:xfrm>
            <a:off x="2650185" y="33494"/>
            <a:ext cx="3677610" cy="461665"/>
          </a:xfrm>
          <a:prstGeom prst="rect">
            <a:avLst/>
          </a:prstGeom>
        </p:spPr>
        <p:txBody>
          <a:bodyPr wrap="none">
            <a:spAutoFit/>
          </a:bodyPr>
          <a:lstStyle/>
          <a:p>
            <a:pPr lvl="0">
              <a:defRPr/>
            </a:pPr>
            <a:r>
              <a:rPr lang="en-IN" sz="2400" dirty="0">
                <a:solidFill>
                  <a:schemeClr val="bg1"/>
                </a:solidFill>
                <a:latin typeface="+mn-lt"/>
              </a:rPr>
              <a:t>4c. Signatory Configuration</a:t>
            </a:r>
            <a:endParaRPr kumimoji="0" lang="en-IN" sz="2400" b="0" i="0" u="none" strike="noStrike" kern="0" cap="none" spc="0" normalizeH="0" baseline="0" noProof="0" dirty="0">
              <a:ln>
                <a:noFill/>
              </a:ln>
              <a:solidFill>
                <a:schemeClr val="bg1"/>
              </a:solidFill>
              <a:effectLst/>
              <a:uLnTx/>
              <a:uFillTx/>
              <a:latin typeface="+mn-lt"/>
              <a:sym typeface="Arial"/>
            </a:endParaRPr>
          </a:p>
        </p:txBody>
      </p:sp>
    </p:spTree>
    <p:extLst>
      <p:ext uri="{BB962C8B-B14F-4D97-AF65-F5344CB8AC3E}">
        <p14:creationId xmlns:p14="http://schemas.microsoft.com/office/powerpoint/2010/main" val="19897131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57870C-A5AA-44F2-8974-7461A366522C}"/>
              </a:ext>
            </a:extLst>
          </p:cNvPr>
          <p:cNvPicPr>
            <a:picLocks noChangeAspect="1"/>
          </p:cNvPicPr>
          <p:nvPr/>
        </p:nvPicPr>
        <p:blipFill>
          <a:blip r:embed="rId2"/>
          <a:stretch>
            <a:fillRect/>
          </a:stretch>
        </p:blipFill>
        <p:spPr>
          <a:xfrm>
            <a:off x="391160" y="1295082"/>
            <a:ext cx="11691620" cy="5154736"/>
          </a:xfrm>
          <a:prstGeom prst="rect">
            <a:avLst/>
          </a:prstGeom>
        </p:spPr>
      </p:pic>
      <p:sp>
        <p:nvSpPr>
          <p:cNvPr id="7" name="Oval Callout 7">
            <a:extLst>
              <a:ext uri="{FF2B5EF4-FFF2-40B4-BE49-F238E27FC236}">
                <a16:creationId xmlns:a16="http://schemas.microsoft.com/office/drawing/2014/main" id="{A775F1CD-14E7-4223-9ABC-F37D40DE8854}"/>
              </a:ext>
            </a:extLst>
          </p:cNvPr>
          <p:cNvSpPr/>
          <p:nvPr/>
        </p:nvSpPr>
        <p:spPr>
          <a:xfrm>
            <a:off x="2283753" y="3038348"/>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730DF413-CC7F-4F46-866B-FF4CC8932981}"/>
              </a:ext>
            </a:extLst>
          </p:cNvPr>
          <p:cNvSpPr/>
          <p:nvPr/>
        </p:nvSpPr>
        <p:spPr>
          <a:xfrm>
            <a:off x="2635140" y="511521"/>
            <a:ext cx="9471135" cy="707886"/>
          </a:xfrm>
          <a:prstGeom prst="rect">
            <a:avLst/>
          </a:prstGeom>
        </p:spPr>
        <p:txBody>
          <a:bodyPr wrap="square">
            <a:spAutoFit/>
          </a:bodyPr>
          <a:lstStyle/>
          <a:p>
            <a:r>
              <a:rPr lang="en-IN" sz="2000" b="1" dirty="0">
                <a:latin typeface="+mn-lt"/>
              </a:rPr>
              <a:t>Step 5 : </a:t>
            </a:r>
            <a:r>
              <a:rPr lang="en-GB" sz="2000" b="1" dirty="0">
                <a:latin typeface="+mn-lt"/>
              </a:rPr>
              <a:t>Click on (+)  to add details of Authorised Signatory for whom configuration is being done</a:t>
            </a:r>
            <a:endParaRPr lang="en-IN" sz="2000" b="1" dirty="0">
              <a:latin typeface="+mn-lt"/>
              <a:cs typeface="Arial" panose="020B0604020202020204" pitchFamily="34" charset="0"/>
            </a:endParaRPr>
          </a:p>
        </p:txBody>
      </p:sp>
      <p:sp>
        <p:nvSpPr>
          <p:cNvPr id="8" name="Rectangle 7">
            <a:extLst>
              <a:ext uri="{FF2B5EF4-FFF2-40B4-BE49-F238E27FC236}">
                <a16:creationId xmlns:a16="http://schemas.microsoft.com/office/drawing/2014/main" id="{B3A23D86-2B22-47F8-B962-DEDAF5F6206E}"/>
              </a:ext>
            </a:extLst>
          </p:cNvPr>
          <p:cNvSpPr/>
          <p:nvPr/>
        </p:nvSpPr>
        <p:spPr>
          <a:xfrm>
            <a:off x="2650185" y="33494"/>
            <a:ext cx="3677610" cy="461665"/>
          </a:xfrm>
          <a:prstGeom prst="rect">
            <a:avLst/>
          </a:prstGeom>
        </p:spPr>
        <p:txBody>
          <a:bodyPr wrap="none">
            <a:spAutoFit/>
          </a:bodyPr>
          <a:lstStyle/>
          <a:p>
            <a:pPr lvl="0">
              <a:defRPr/>
            </a:pPr>
            <a:r>
              <a:rPr lang="en-IN" sz="2400" dirty="0">
                <a:solidFill>
                  <a:schemeClr val="bg1"/>
                </a:solidFill>
                <a:latin typeface="+mn-lt"/>
              </a:rPr>
              <a:t>4c. Signatory Configuration</a:t>
            </a:r>
            <a:endParaRPr kumimoji="0" lang="en-IN" sz="2400" b="0" i="0" u="none" strike="noStrike" kern="0" cap="none" spc="0" normalizeH="0" baseline="0" noProof="0" dirty="0">
              <a:ln>
                <a:noFill/>
              </a:ln>
              <a:solidFill>
                <a:schemeClr val="bg1"/>
              </a:solidFill>
              <a:effectLst/>
              <a:uLnTx/>
              <a:uFillTx/>
              <a:latin typeface="+mn-lt"/>
              <a:sym typeface="Arial"/>
            </a:endParaRPr>
          </a:p>
        </p:txBody>
      </p:sp>
    </p:spTree>
    <p:extLst>
      <p:ext uri="{BB962C8B-B14F-4D97-AF65-F5344CB8AC3E}">
        <p14:creationId xmlns:p14="http://schemas.microsoft.com/office/powerpoint/2010/main" val="9289729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312BA1-D2F0-45CE-B8DD-63FE83A15818}"/>
              </a:ext>
            </a:extLst>
          </p:cNvPr>
          <p:cNvPicPr>
            <a:picLocks noChangeAspect="1"/>
          </p:cNvPicPr>
          <p:nvPr/>
        </p:nvPicPr>
        <p:blipFill>
          <a:blip r:embed="rId2"/>
          <a:stretch>
            <a:fillRect/>
          </a:stretch>
        </p:blipFill>
        <p:spPr>
          <a:xfrm>
            <a:off x="408940" y="1346834"/>
            <a:ext cx="11569700" cy="5044927"/>
          </a:xfrm>
          <a:prstGeom prst="rect">
            <a:avLst/>
          </a:prstGeom>
          <a:ln>
            <a:solidFill>
              <a:schemeClr val="tx1">
                <a:lumMod val="65000"/>
                <a:lumOff val="35000"/>
              </a:schemeClr>
            </a:solidFill>
          </a:ln>
        </p:spPr>
      </p:pic>
      <p:sp>
        <p:nvSpPr>
          <p:cNvPr id="7" name="Oval Callout 7">
            <a:extLst>
              <a:ext uri="{FF2B5EF4-FFF2-40B4-BE49-F238E27FC236}">
                <a16:creationId xmlns:a16="http://schemas.microsoft.com/office/drawing/2014/main" id="{A775F1CD-14E7-4223-9ABC-F37D40DE8854}"/>
              </a:ext>
            </a:extLst>
          </p:cNvPr>
          <p:cNvSpPr/>
          <p:nvPr/>
        </p:nvSpPr>
        <p:spPr>
          <a:xfrm>
            <a:off x="3327693" y="3533648"/>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6" name="Oval Callout 7">
            <a:extLst>
              <a:ext uri="{FF2B5EF4-FFF2-40B4-BE49-F238E27FC236}">
                <a16:creationId xmlns:a16="http://schemas.microsoft.com/office/drawing/2014/main" id="{C6D67249-4E55-4D23-8FC0-AC9AE4A67782}"/>
              </a:ext>
            </a:extLst>
          </p:cNvPr>
          <p:cNvSpPr/>
          <p:nvPr/>
        </p:nvSpPr>
        <p:spPr>
          <a:xfrm>
            <a:off x="5532413" y="3614928"/>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8" name="Oval Callout 7">
            <a:extLst>
              <a:ext uri="{FF2B5EF4-FFF2-40B4-BE49-F238E27FC236}">
                <a16:creationId xmlns:a16="http://schemas.microsoft.com/office/drawing/2014/main" id="{27748970-B6E5-4448-8402-C62341D5E220}"/>
              </a:ext>
            </a:extLst>
          </p:cNvPr>
          <p:cNvSpPr/>
          <p:nvPr/>
        </p:nvSpPr>
        <p:spPr>
          <a:xfrm>
            <a:off x="7300253" y="3686048"/>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9" name="Oval Callout 7">
            <a:extLst>
              <a:ext uri="{FF2B5EF4-FFF2-40B4-BE49-F238E27FC236}">
                <a16:creationId xmlns:a16="http://schemas.microsoft.com/office/drawing/2014/main" id="{3431791D-9883-4A29-9219-DEC1E7408427}"/>
              </a:ext>
            </a:extLst>
          </p:cNvPr>
          <p:cNvSpPr/>
          <p:nvPr/>
        </p:nvSpPr>
        <p:spPr>
          <a:xfrm>
            <a:off x="8722653" y="3686048"/>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10" name="Oval Callout 7">
            <a:extLst>
              <a:ext uri="{FF2B5EF4-FFF2-40B4-BE49-F238E27FC236}">
                <a16:creationId xmlns:a16="http://schemas.microsoft.com/office/drawing/2014/main" id="{510897BA-88DA-4BE0-9773-A46F78533104}"/>
              </a:ext>
            </a:extLst>
          </p:cNvPr>
          <p:cNvSpPr/>
          <p:nvPr/>
        </p:nvSpPr>
        <p:spPr>
          <a:xfrm>
            <a:off x="10084093" y="3696208"/>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12" name="Rectangle 11">
            <a:extLst>
              <a:ext uri="{FF2B5EF4-FFF2-40B4-BE49-F238E27FC236}">
                <a16:creationId xmlns:a16="http://schemas.microsoft.com/office/drawing/2014/main" id="{8730F1CF-6556-4D3E-9DB6-F15BB4B2E5F8}"/>
              </a:ext>
            </a:extLst>
          </p:cNvPr>
          <p:cNvSpPr/>
          <p:nvPr/>
        </p:nvSpPr>
        <p:spPr>
          <a:xfrm>
            <a:off x="2635140" y="511521"/>
            <a:ext cx="9471135" cy="707886"/>
          </a:xfrm>
          <a:prstGeom prst="rect">
            <a:avLst/>
          </a:prstGeom>
        </p:spPr>
        <p:txBody>
          <a:bodyPr wrap="square">
            <a:spAutoFit/>
          </a:bodyPr>
          <a:lstStyle/>
          <a:p>
            <a:r>
              <a:rPr lang="en-IN" sz="2000" b="1" dirty="0">
                <a:latin typeface="+mn-lt"/>
              </a:rPr>
              <a:t>Step 6 : </a:t>
            </a:r>
            <a:r>
              <a:rPr lang="en-GB" sz="2000" b="1" dirty="0">
                <a:latin typeface="+mn-lt"/>
              </a:rPr>
              <a:t>Enter “Designation”, select “User” from dropdown, Enter “From Date” &amp; “To Date” and click on ‘Save’ </a:t>
            </a:r>
            <a:endParaRPr lang="en-IN" sz="2000" b="1" dirty="0">
              <a:latin typeface="+mn-lt"/>
              <a:cs typeface="Arial" panose="020B0604020202020204" pitchFamily="34" charset="0"/>
            </a:endParaRPr>
          </a:p>
        </p:txBody>
      </p:sp>
      <p:sp>
        <p:nvSpPr>
          <p:cNvPr id="13" name="Rectangle 12">
            <a:extLst>
              <a:ext uri="{FF2B5EF4-FFF2-40B4-BE49-F238E27FC236}">
                <a16:creationId xmlns:a16="http://schemas.microsoft.com/office/drawing/2014/main" id="{AAFDF2EE-82C2-40D4-815F-74BCDA26932E}"/>
              </a:ext>
            </a:extLst>
          </p:cNvPr>
          <p:cNvSpPr/>
          <p:nvPr/>
        </p:nvSpPr>
        <p:spPr>
          <a:xfrm>
            <a:off x="2650185" y="33494"/>
            <a:ext cx="3677610" cy="461665"/>
          </a:xfrm>
          <a:prstGeom prst="rect">
            <a:avLst/>
          </a:prstGeom>
        </p:spPr>
        <p:txBody>
          <a:bodyPr wrap="none">
            <a:spAutoFit/>
          </a:bodyPr>
          <a:lstStyle/>
          <a:p>
            <a:pPr lvl="0">
              <a:defRPr/>
            </a:pPr>
            <a:r>
              <a:rPr lang="en-IN" sz="2400" dirty="0">
                <a:solidFill>
                  <a:schemeClr val="bg1"/>
                </a:solidFill>
                <a:latin typeface="+mn-lt"/>
              </a:rPr>
              <a:t>4c. Signatory Configuration</a:t>
            </a:r>
            <a:endParaRPr kumimoji="0" lang="en-IN" sz="2400" b="0" i="0" u="none" strike="noStrike" kern="0" cap="none" spc="0" normalizeH="0" baseline="0" noProof="0" dirty="0">
              <a:ln>
                <a:noFill/>
              </a:ln>
              <a:solidFill>
                <a:schemeClr val="bg1"/>
              </a:solidFill>
              <a:effectLst/>
              <a:uLnTx/>
              <a:uFillTx/>
              <a:latin typeface="+mn-lt"/>
              <a:sym typeface="Arial"/>
            </a:endParaRPr>
          </a:p>
        </p:txBody>
      </p:sp>
    </p:spTree>
    <p:extLst>
      <p:ext uri="{BB962C8B-B14F-4D97-AF65-F5344CB8AC3E}">
        <p14:creationId xmlns:p14="http://schemas.microsoft.com/office/powerpoint/2010/main" val="7509920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312BA1-D2F0-45CE-B8DD-63FE83A15818}"/>
              </a:ext>
            </a:extLst>
          </p:cNvPr>
          <p:cNvPicPr>
            <a:picLocks noChangeAspect="1"/>
          </p:cNvPicPr>
          <p:nvPr/>
        </p:nvPicPr>
        <p:blipFill>
          <a:blip r:embed="rId2"/>
          <a:stretch>
            <a:fillRect/>
          </a:stretch>
        </p:blipFill>
        <p:spPr>
          <a:xfrm>
            <a:off x="205740" y="1346835"/>
            <a:ext cx="8374992" cy="3651886"/>
          </a:xfrm>
          <a:prstGeom prst="rect">
            <a:avLst/>
          </a:prstGeom>
          <a:ln>
            <a:solidFill>
              <a:schemeClr val="tx1">
                <a:lumMod val="65000"/>
                <a:lumOff val="35000"/>
              </a:schemeClr>
            </a:solidFill>
          </a:ln>
        </p:spPr>
      </p:pic>
      <p:pic>
        <p:nvPicPr>
          <p:cNvPr id="11" name="Picture 10">
            <a:extLst>
              <a:ext uri="{FF2B5EF4-FFF2-40B4-BE49-F238E27FC236}">
                <a16:creationId xmlns:a16="http://schemas.microsoft.com/office/drawing/2014/main" id="{2A54A232-B42D-403F-B8CF-2AF82A9E3B59}"/>
              </a:ext>
            </a:extLst>
          </p:cNvPr>
          <p:cNvPicPr>
            <a:picLocks noChangeAspect="1"/>
          </p:cNvPicPr>
          <p:nvPr/>
        </p:nvPicPr>
        <p:blipFill>
          <a:blip r:embed="rId3"/>
          <a:stretch>
            <a:fillRect/>
          </a:stretch>
        </p:blipFill>
        <p:spPr>
          <a:xfrm>
            <a:off x="8626475" y="4756150"/>
            <a:ext cx="2762250" cy="1714500"/>
          </a:xfrm>
          <a:prstGeom prst="rect">
            <a:avLst/>
          </a:prstGeom>
          <a:ln>
            <a:solidFill>
              <a:schemeClr val="tx1">
                <a:lumMod val="65000"/>
                <a:lumOff val="35000"/>
              </a:schemeClr>
            </a:solidFill>
          </a:ln>
        </p:spPr>
      </p:pic>
      <p:sp>
        <p:nvSpPr>
          <p:cNvPr id="12" name="Oval Callout 7">
            <a:extLst>
              <a:ext uri="{FF2B5EF4-FFF2-40B4-BE49-F238E27FC236}">
                <a16:creationId xmlns:a16="http://schemas.microsoft.com/office/drawing/2014/main" id="{084164B3-3240-45F5-A5C9-F78C563101E2}"/>
              </a:ext>
            </a:extLst>
          </p:cNvPr>
          <p:cNvSpPr/>
          <p:nvPr/>
        </p:nvSpPr>
        <p:spPr>
          <a:xfrm>
            <a:off x="11018813" y="5508244"/>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389B69B-5159-4864-BF42-FE5DD093CB62}"/>
              </a:ext>
            </a:extLst>
          </p:cNvPr>
          <p:cNvSpPr/>
          <p:nvPr/>
        </p:nvSpPr>
        <p:spPr>
          <a:xfrm>
            <a:off x="2635140" y="511521"/>
            <a:ext cx="9471135" cy="400110"/>
          </a:xfrm>
          <a:prstGeom prst="rect">
            <a:avLst/>
          </a:prstGeom>
        </p:spPr>
        <p:txBody>
          <a:bodyPr wrap="square">
            <a:spAutoFit/>
          </a:bodyPr>
          <a:lstStyle/>
          <a:p>
            <a:r>
              <a:rPr lang="en-IN" sz="2000" b="1" dirty="0">
                <a:latin typeface="+mn-lt"/>
              </a:rPr>
              <a:t>Step 7: </a:t>
            </a:r>
            <a:r>
              <a:rPr lang="en-GB" sz="2000" b="1" dirty="0">
                <a:latin typeface="+mn-lt"/>
              </a:rPr>
              <a:t>Click “OK”  on “Signatory has been saved successfully” </a:t>
            </a:r>
            <a:endParaRPr lang="en-IN" sz="2000" b="1" dirty="0">
              <a:latin typeface="+mn-lt"/>
              <a:cs typeface="Arial" panose="020B0604020202020204" pitchFamily="34" charset="0"/>
            </a:endParaRPr>
          </a:p>
        </p:txBody>
      </p:sp>
      <p:sp>
        <p:nvSpPr>
          <p:cNvPr id="8" name="Rectangle 7">
            <a:extLst>
              <a:ext uri="{FF2B5EF4-FFF2-40B4-BE49-F238E27FC236}">
                <a16:creationId xmlns:a16="http://schemas.microsoft.com/office/drawing/2014/main" id="{715DA70B-7535-4BC0-8D49-81064D3FB496}"/>
              </a:ext>
            </a:extLst>
          </p:cNvPr>
          <p:cNvSpPr/>
          <p:nvPr/>
        </p:nvSpPr>
        <p:spPr>
          <a:xfrm>
            <a:off x="2650185" y="33494"/>
            <a:ext cx="3677610" cy="461665"/>
          </a:xfrm>
          <a:prstGeom prst="rect">
            <a:avLst/>
          </a:prstGeom>
        </p:spPr>
        <p:txBody>
          <a:bodyPr wrap="none">
            <a:spAutoFit/>
          </a:bodyPr>
          <a:lstStyle/>
          <a:p>
            <a:pPr lvl="0">
              <a:defRPr/>
            </a:pPr>
            <a:r>
              <a:rPr lang="en-IN" sz="2400" dirty="0">
                <a:solidFill>
                  <a:schemeClr val="bg1"/>
                </a:solidFill>
                <a:latin typeface="+mn-lt"/>
              </a:rPr>
              <a:t>4c. Signatory Configuration</a:t>
            </a:r>
            <a:endParaRPr kumimoji="0" lang="en-IN" sz="2400" b="0" i="0" u="none" strike="noStrike" kern="0" cap="none" spc="0" normalizeH="0" baseline="0" noProof="0" dirty="0">
              <a:ln>
                <a:noFill/>
              </a:ln>
              <a:solidFill>
                <a:schemeClr val="bg1"/>
              </a:solidFill>
              <a:effectLst/>
              <a:uLnTx/>
              <a:uFillTx/>
              <a:latin typeface="+mn-lt"/>
              <a:sym typeface="Arial"/>
            </a:endParaRPr>
          </a:p>
        </p:txBody>
      </p:sp>
    </p:spTree>
    <p:extLst>
      <p:ext uri="{BB962C8B-B14F-4D97-AF65-F5344CB8AC3E}">
        <p14:creationId xmlns:p14="http://schemas.microsoft.com/office/powerpoint/2010/main" val="2644999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t>
            </a:r>
            <a:br>
              <a:rPr lang="en-US" dirty="0"/>
            </a:br>
            <a:r>
              <a:rPr lang="en-IN" dirty="0"/>
              <a:t>Why is DSC required</a:t>
            </a:r>
            <a:endParaRPr lang="en-US" dirty="0"/>
          </a:p>
        </p:txBody>
      </p:sp>
      <p:sp>
        <p:nvSpPr>
          <p:cNvPr id="7" name="Content Placeholder 2">
            <a:extLst>
              <a:ext uri="{FF2B5EF4-FFF2-40B4-BE49-F238E27FC236}">
                <a16:creationId xmlns:a16="http://schemas.microsoft.com/office/drawing/2014/main" id="{CF8A5608-B825-423B-9323-557D61E22D58}"/>
              </a:ext>
            </a:extLst>
          </p:cNvPr>
          <p:cNvSpPr txBox="1">
            <a:spLocks/>
          </p:cNvSpPr>
          <p:nvPr/>
        </p:nvSpPr>
        <p:spPr>
          <a:xfrm>
            <a:off x="3596159" y="665055"/>
            <a:ext cx="8035068" cy="5203082"/>
          </a:xfrm>
          <a:prstGeom prst="rect">
            <a:avLst/>
          </a:prstGeom>
        </p:spPr>
        <p:txBody>
          <a:bodyPr vert="horz" lIns="91440" tIns="45720" rIns="91440" bIns="45720" rtlCol="0" anchor="t">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rgbClr val="000F46"/>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rgbClr val="000F46"/>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rgbClr val="000F46"/>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rgbClr val="000F46"/>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rgbClr val="000F46"/>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IN" dirty="0"/>
              <a:t>Physical documents are signed manually and electronic documents, for example e-forms are required to be signed digitally using a Digital Signature Certificate. Similarly, we shall use DSC to sign / approve payment process through PFMS portal for benefit transfer payment.</a:t>
            </a:r>
          </a:p>
          <a:p>
            <a:r>
              <a:rPr lang="en-IN" dirty="0"/>
              <a:t>As using DSC for approval of payment transactions, simplifies and fast tracks the payment process to a very large extent because of the following reasons:</a:t>
            </a:r>
          </a:p>
          <a:p>
            <a:pPr marL="637200" indent="-457200">
              <a:buAutoNum type="alphaLcPeriod"/>
            </a:pPr>
            <a:r>
              <a:rPr lang="en-IN" dirty="0"/>
              <a:t>The lengthy and time consuming manual process of printing PPA, getting signatures of two authorised signatories and submission to Bank can be avoided</a:t>
            </a:r>
          </a:p>
          <a:p>
            <a:pPr marL="637200" indent="-457200">
              <a:buAutoNum type="alphaLcPeriod"/>
            </a:pPr>
            <a:r>
              <a:rPr lang="en-IN" dirty="0"/>
              <a:t>Rejections due to PPA Expiry / R98 etc.. can be minimised and higher success rate can be achieved</a:t>
            </a:r>
          </a:p>
          <a:p>
            <a:pPr marL="637200" indent="-457200">
              <a:buAutoNum type="alphaLcPeriod"/>
            </a:pPr>
            <a:r>
              <a:rPr lang="en-IN" dirty="0"/>
              <a:t>The payment gets credited to the beneficiary within hours of DSC based approval in PFMS which considerably reduces the Turnaround time of payments</a:t>
            </a:r>
          </a:p>
        </p:txBody>
      </p:sp>
    </p:spTree>
    <p:extLst>
      <p:ext uri="{BB962C8B-B14F-4D97-AF65-F5344CB8AC3E}">
        <p14:creationId xmlns:p14="http://schemas.microsoft.com/office/powerpoint/2010/main" val="11533229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30473-36FE-4A8A-9922-14D3A1104823}"/>
              </a:ext>
            </a:extLst>
          </p:cNvPr>
          <p:cNvSpPr>
            <a:spLocks noGrp="1"/>
          </p:cNvSpPr>
          <p:nvPr>
            <p:ph type="title"/>
          </p:nvPr>
        </p:nvSpPr>
        <p:spPr/>
        <p:txBody>
          <a:bodyPr/>
          <a:lstStyle/>
          <a:p>
            <a:r>
              <a:rPr lang="en-IN" dirty="0"/>
              <a:t>4d. </a:t>
            </a:r>
            <a:br>
              <a:rPr lang="en-IN" dirty="0"/>
            </a:br>
            <a:r>
              <a:rPr lang="en-IN" dirty="0"/>
              <a:t>Sign Enrolment File</a:t>
            </a:r>
          </a:p>
        </p:txBody>
      </p:sp>
      <p:sp>
        <p:nvSpPr>
          <p:cNvPr id="13" name="Content Placeholder 2">
            <a:extLst>
              <a:ext uri="{FF2B5EF4-FFF2-40B4-BE49-F238E27FC236}">
                <a16:creationId xmlns:a16="http://schemas.microsoft.com/office/drawing/2014/main" id="{4EF1A50B-6AF2-437D-8683-8726DCA12B61}"/>
              </a:ext>
            </a:extLst>
          </p:cNvPr>
          <p:cNvSpPr>
            <a:spLocks noGrp="1"/>
          </p:cNvSpPr>
          <p:nvPr>
            <p:ph idx="1"/>
          </p:nvPr>
        </p:nvSpPr>
        <p:spPr>
          <a:xfrm>
            <a:off x="3869268" y="864108"/>
            <a:ext cx="7315200" cy="5120640"/>
          </a:xfrm>
        </p:spPr>
        <p:txBody>
          <a:bodyPr anchor="ctr">
            <a:normAutofit/>
          </a:bodyPr>
          <a:lstStyle/>
          <a:p>
            <a:pPr marL="0" indent="0">
              <a:buNone/>
            </a:pPr>
            <a:r>
              <a:rPr lang="en-IN" sz="3200" dirty="0"/>
              <a:t>Sign Enrolment File is an one time activity for each DSC user and steps to be followed as - </a:t>
            </a:r>
          </a:p>
          <a:p>
            <a:pPr marL="0" indent="0">
              <a:buNone/>
            </a:pPr>
            <a:endParaRPr lang="en-IN" sz="2600" dirty="0"/>
          </a:p>
        </p:txBody>
      </p:sp>
    </p:spTree>
    <p:extLst>
      <p:ext uri="{BB962C8B-B14F-4D97-AF65-F5344CB8AC3E}">
        <p14:creationId xmlns:p14="http://schemas.microsoft.com/office/powerpoint/2010/main" val="23358064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CEB105-6A62-4EA2-9662-3CD2016037B2}"/>
              </a:ext>
            </a:extLst>
          </p:cNvPr>
          <p:cNvPicPr>
            <a:picLocks noChangeAspect="1"/>
          </p:cNvPicPr>
          <p:nvPr/>
        </p:nvPicPr>
        <p:blipFill>
          <a:blip r:embed="rId2"/>
          <a:stretch>
            <a:fillRect/>
          </a:stretch>
        </p:blipFill>
        <p:spPr>
          <a:xfrm>
            <a:off x="673735" y="1474152"/>
            <a:ext cx="11167314" cy="5165408"/>
          </a:xfrm>
          <a:prstGeom prst="rect">
            <a:avLst/>
          </a:prstGeom>
          <a:ln>
            <a:solidFill>
              <a:schemeClr val="tx1">
                <a:lumMod val="65000"/>
                <a:lumOff val="35000"/>
              </a:schemeClr>
            </a:solidFill>
          </a:ln>
        </p:spPr>
      </p:pic>
      <p:sp>
        <p:nvSpPr>
          <p:cNvPr id="8" name="Oval Callout 7">
            <a:extLst>
              <a:ext uri="{FF2B5EF4-FFF2-40B4-BE49-F238E27FC236}">
                <a16:creationId xmlns:a16="http://schemas.microsoft.com/office/drawing/2014/main" id="{0568631E-C7EB-41A3-9871-2004D614AD41}"/>
              </a:ext>
            </a:extLst>
          </p:cNvPr>
          <p:cNvSpPr/>
          <p:nvPr/>
        </p:nvSpPr>
        <p:spPr>
          <a:xfrm>
            <a:off x="6721133" y="3684524"/>
            <a:ext cx="265176" cy="210312"/>
          </a:xfrm>
          <a:prstGeom prst="wedgeEllipseCallout">
            <a:avLst>
              <a:gd name="adj1" fmla="val -53333"/>
              <a:gd name="adj2" fmla="val 133190"/>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9" name="Oval Callout 7">
            <a:extLst>
              <a:ext uri="{FF2B5EF4-FFF2-40B4-BE49-F238E27FC236}">
                <a16:creationId xmlns:a16="http://schemas.microsoft.com/office/drawing/2014/main" id="{81A6E7F8-43C4-4707-B002-C3335398E517}"/>
              </a:ext>
            </a:extLst>
          </p:cNvPr>
          <p:cNvSpPr/>
          <p:nvPr/>
        </p:nvSpPr>
        <p:spPr>
          <a:xfrm>
            <a:off x="7015773" y="4304284"/>
            <a:ext cx="265176" cy="210312"/>
          </a:xfrm>
          <a:prstGeom prst="wedgeEllipseCallout">
            <a:avLst>
              <a:gd name="adj1" fmla="val -53333"/>
              <a:gd name="adj2" fmla="val 133190"/>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6" name="Rectangle 5">
            <a:extLst>
              <a:ext uri="{FF2B5EF4-FFF2-40B4-BE49-F238E27FC236}">
                <a16:creationId xmlns:a16="http://schemas.microsoft.com/office/drawing/2014/main" id="{87B13B2B-31A6-455A-A17E-8C198DA59F88}"/>
              </a:ext>
            </a:extLst>
          </p:cNvPr>
          <p:cNvSpPr/>
          <p:nvPr/>
        </p:nvSpPr>
        <p:spPr>
          <a:xfrm>
            <a:off x="2650185" y="33494"/>
            <a:ext cx="3214341" cy="461665"/>
          </a:xfrm>
          <a:prstGeom prst="rect">
            <a:avLst/>
          </a:prstGeom>
        </p:spPr>
        <p:txBody>
          <a:bodyPr wrap="none">
            <a:spAutoFit/>
          </a:bodyPr>
          <a:lstStyle/>
          <a:p>
            <a:pPr lvl="0">
              <a:defRPr/>
            </a:pPr>
            <a:r>
              <a:rPr lang="en-IN" sz="2400" dirty="0">
                <a:solidFill>
                  <a:schemeClr val="bg1"/>
                </a:solidFill>
                <a:latin typeface="+mn-lt"/>
              </a:rPr>
              <a:t>4d. Sign Enrolment File</a:t>
            </a:r>
            <a:endParaRPr kumimoji="0" lang="en-IN" sz="2400" b="0" i="0" u="none" strike="noStrike" kern="0" cap="none" spc="0" normalizeH="0" baseline="0" noProof="0" dirty="0">
              <a:ln>
                <a:noFill/>
              </a:ln>
              <a:solidFill>
                <a:schemeClr val="bg1"/>
              </a:solidFill>
              <a:effectLst/>
              <a:uLnTx/>
              <a:uFillTx/>
              <a:latin typeface="+mn-lt"/>
              <a:sym typeface="Arial"/>
            </a:endParaRPr>
          </a:p>
        </p:txBody>
      </p:sp>
      <p:sp>
        <p:nvSpPr>
          <p:cNvPr id="7" name="Rectangle 6">
            <a:extLst>
              <a:ext uri="{FF2B5EF4-FFF2-40B4-BE49-F238E27FC236}">
                <a16:creationId xmlns:a16="http://schemas.microsoft.com/office/drawing/2014/main" id="{3D0E3C98-FE08-49A0-A92C-BCAD1B012E49}"/>
              </a:ext>
            </a:extLst>
          </p:cNvPr>
          <p:cNvSpPr/>
          <p:nvPr/>
        </p:nvSpPr>
        <p:spPr>
          <a:xfrm>
            <a:off x="2635140" y="511521"/>
            <a:ext cx="9471135" cy="707886"/>
          </a:xfrm>
          <a:prstGeom prst="rect">
            <a:avLst/>
          </a:prstGeom>
        </p:spPr>
        <p:txBody>
          <a:bodyPr wrap="square">
            <a:spAutoFit/>
          </a:bodyPr>
          <a:lstStyle/>
          <a:p>
            <a:r>
              <a:rPr lang="en-IN" sz="2000" b="1" dirty="0">
                <a:latin typeface="+mn-lt"/>
              </a:rPr>
              <a:t>Step 1: </a:t>
            </a:r>
            <a:r>
              <a:rPr lang="en-GB" sz="2000" b="1" dirty="0">
                <a:latin typeface="+mn-lt"/>
              </a:rPr>
              <a:t>Log in as DA User. </a:t>
            </a:r>
            <a:r>
              <a:rPr lang="en-IN" sz="2000" b="1" dirty="0">
                <a:latin typeface="+mn-lt"/>
              </a:rPr>
              <a:t>Attach DSC USB token to your computer. </a:t>
            </a:r>
            <a:r>
              <a:rPr lang="en-GB" sz="2000" b="1" dirty="0">
                <a:latin typeface="+mn-lt"/>
              </a:rPr>
              <a:t>Enter “DSC PIN” and Click “OK” </a:t>
            </a:r>
            <a:endParaRPr lang="en-IN" sz="2000" b="1" dirty="0">
              <a:latin typeface="+mn-lt"/>
              <a:cs typeface="Arial" panose="020B0604020202020204" pitchFamily="34" charset="0"/>
            </a:endParaRPr>
          </a:p>
        </p:txBody>
      </p:sp>
    </p:spTree>
    <p:extLst>
      <p:ext uri="{BB962C8B-B14F-4D97-AF65-F5344CB8AC3E}">
        <p14:creationId xmlns:p14="http://schemas.microsoft.com/office/powerpoint/2010/main" val="40334199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079605-5D4C-4AF0-94C9-741E739F0967}"/>
              </a:ext>
            </a:extLst>
          </p:cNvPr>
          <p:cNvPicPr>
            <a:picLocks noChangeAspect="1"/>
          </p:cNvPicPr>
          <p:nvPr/>
        </p:nvPicPr>
        <p:blipFill>
          <a:blip r:embed="rId2"/>
          <a:stretch>
            <a:fillRect/>
          </a:stretch>
        </p:blipFill>
        <p:spPr>
          <a:xfrm>
            <a:off x="243840" y="1060767"/>
            <a:ext cx="10922000" cy="5106710"/>
          </a:xfrm>
          <a:prstGeom prst="rect">
            <a:avLst/>
          </a:prstGeom>
          <a:ln>
            <a:solidFill>
              <a:schemeClr val="tx1">
                <a:lumMod val="65000"/>
                <a:lumOff val="35000"/>
              </a:schemeClr>
            </a:solidFill>
          </a:ln>
        </p:spPr>
      </p:pic>
      <p:sp>
        <p:nvSpPr>
          <p:cNvPr id="8" name="Oval Callout 7">
            <a:extLst>
              <a:ext uri="{FF2B5EF4-FFF2-40B4-BE49-F238E27FC236}">
                <a16:creationId xmlns:a16="http://schemas.microsoft.com/office/drawing/2014/main" id="{C08FC24A-C903-407D-A941-DAF7EAF492F7}"/>
              </a:ext>
            </a:extLst>
          </p:cNvPr>
          <p:cNvSpPr/>
          <p:nvPr/>
        </p:nvSpPr>
        <p:spPr>
          <a:xfrm>
            <a:off x="2931453" y="5284724"/>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DE62FE6-B803-478E-8B38-7F76C826D340}"/>
              </a:ext>
            </a:extLst>
          </p:cNvPr>
          <p:cNvSpPr/>
          <p:nvPr/>
        </p:nvSpPr>
        <p:spPr>
          <a:xfrm>
            <a:off x="2635140" y="511521"/>
            <a:ext cx="9471135" cy="400110"/>
          </a:xfrm>
          <a:prstGeom prst="rect">
            <a:avLst/>
          </a:prstGeom>
        </p:spPr>
        <p:txBody>
          <a:bodyPr wrap="square">
            <a:spAutoFit/>
          </a:bodyPr>
          <a:lstStyle/>
          <a:p>
            <a:r>
              <a:rPr lang="en-IN" sz="2000" b="1" dirty="0">
                <a:latin typeface="+mn-lt"/>
              </a:rPr>
              <a:t>Step 2: </a:t>
            </a:r>
            <a:r>
              <a:rPr lang="en-GB" sz="2000" b="1" dirty="0">
                <a:latin typeface="+mn-lt"/>
              </a:rPr>
              <a:t>Go to “Bank” Module and Click on ”Enrol Account DSC” </a:t>
            </a:r>
          </a:p>
        </p:txBody>
      </p:sp>
      <p:sp>
        <p:nvSpPr>
          <p:cNvPr id="6" name="Rectangle 5">
            <a:extLst>
              <a:ext uri="{FF2B5EF4-FFF2-40B4-BE49-F238E27FC236}">
                <a16:creationId xmlns:a16="http://schemas.microsoft.com/office/drawing/2014/main" id="{1D11946B-78A9-46DF-A6F8-9104E2ACB4A9}"/>
              </a:ext>
            </a:extLst>
          </p:cNvPr>
          <p:cNvSpPr/>
          <p:nvPr/>
        </p:nvSpPr>
        <p:spPr>
          <a:xfrm>
            <a:off x="2650185" y="33494"/>
            <a:ext cx="3142207" cy="461665"/>
          </a:xfrm>
          <a:prstGeom prst="rect">
            <a:avLst/>
          </a:prstGeom>
        </p:spPr>
        <p:txBody>
          <a:bodyPr wrap="none">
            <a:spAutoFit/>
          </a:bodyPr>
          <a:lstStyle/>
          <a:p>
            <a:pPr lvl="0">
              <a:defRPr/>
            </a:pPr>
            <a:r>
              <a:rPr lang="en-IN" sz="2400" dirty="0">
                <a:solidFill>
                  <a:schemeClr val="bg1"/>
                </a:solidFill>
                <a:latin typeface="+mn-lt"/>
              </a:rPr>
              <a:t>4d. Sign Enrolment File</a:t>
            </a:r>
            <a:endParaRPr kumimoji="0" lang="en-IN" sz="2400" b="0" i="0" u="none" strike="noStrike" kern="0" cap="none" spc="0" normalizeH="0" baseline="0" noProof="0" dirty="0">
              <a:ln>
                <a:noFill/>
              </a:ln>
              <a:solidFill>
                <a:schemeClr val="bg1"/>
              </a:solidFill>
              <a:effectLst/>
              <a:uLnTx/>
              <a:uFillTx/>
              <a:latin typeface="+mn-lt"/>
              <a:sym typeface="Arial"/>
            </a:endParaRPr>
          </a:p>
        </p:txBody>
      </p:sp>
    </p:spTree>
    <p:extLst>
      <p:ext uri="{BB962C8B-B14F-4D97-AF65-F5344CB8AC3E}">
        <p14:creationId xmlns:p14="http://schemas.microsoft.com/office/powerpoint/2010/main" val="37167159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2F726F-2731-4D87-A55A-1B98380F0CC6}"/>
              </a:ext>
            </a:extLst>
          </p:cNvPr>
          <p:cNvPicPr>
            <a:picLocks noChangeAspect="1"/>
          </p:cNvPicPr>
          <p:nvPr/>
        </p:nvPicPr>
        <p:blipFill>
          <a:blip r:embed="rId2"/>
          <a:stretch>
            <a:fillRect/>
          </a:stretch>
        </p:blipFill>
        <p:spPr>
          <a:xfrm>
            <a:off x="198120" y="1185862"/>
            <a:ext cx="11770360" cy="5330615"/>
          </a:xfrm>
          <a:prstGeom prst="rect">
            <a:avLst/>
          </a:prstGeom>
          <a:ln>
            <a:solidFill>
              <a:schemeClr val="tx1">
                <a:lumMod val="65000"/>
                <a:lumOff val="35000"/>
              </a:schemeClr>
            </a:solidFill>
          </a:ln>
        </p:spPr>
      </p:pic>
      <p:sp>
        <p:nvSpPr>
          <p:cNvPr id="8" name="Oval Callout 7">
            <a:extLst>
              <a:ext uri="{FF2B5EF4-FFF2-40B4-BE49-F238E27FC236}">
                <a16:creationId xmlns:a16="http://schemas.microsoft.com/office/drawing/2014/main" id="{C08FC24A-C903-407D-A941-DAF7EAF492F7}"/>
              </a:ext>
            </a:extLst>
          </p:cNvPr>
          <p:cNvSpPr/>
          <p:nvPr/>
        </p:nvSpPr>
        <p:spPr>
          <a:xfrm>
            <a:off x="2366263" y="2572004"/>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9" name="Oval Callout 7">
            <a:extLst>
              <a:ext uri="{FF2B5EF4-FFF2-40B4-BE49-F238E27FC236}">
                <a16:creationId xmlns:a16="http://schemas.microsoft.com/office/drawing/2014/main" id="{D128FBC4-450A-44DB-877A-16F1C0BE2F1D}"/>
              </a:ext>
            </a:extLst>
          </p:cNvPr>
          <p:cNvSpPr/>
          <p:nvPr/>
        </p:nvSpPr>
        <p:spPr>
          <a:xfrm>
            <a:off x="11642343" y="2429764"/>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endParaRPr lang="en-US" dirty="0"/>
          </a:p>
        </p:txBody>
      </p:sp>
      <p:sp>
        <p:nvSpPr>
          <p:cNvPr id="10" name="Rectangle 9">
            <a:extLst>
              <a:ext uri="{FF2B5EF4-FFF2-40B4-BE49-F238E27FC236}">
                <a16:creationId xmlns:a16="http://schemas.microsoft.com/office/drawing/2014/main" id="{C893D0CB-E3B3-4116-9570-CB3FDA8E95A5}"/>
              </a:ext>
            </a:extLst>
          </p:cNvPr>
          <p:cNvSpPr/>
          <p:nvPr/>
        </p:nvSpPr>
        <p:spPr>
          <a:xfrm>
            <a:off x="2635140" y="511521"/>
            <a:ext cx="9471135" cy="400110"/>
          </a:xfrm>
          <a:prstGeom prst="rect">
            <a:avLst/>
          </a:prstGeom>
        </p:spPr>
        <p:txBody>
          <a:bodyPr wrap="square">
            <a:spAutoFit/>
          </a:bodyPr>
          <a:lstStyle/>
          <a:p>
            <a:r>
              <a:rPr lang="en-IN" sz="2000" b="1" dirty="0">
                <a:latin typeface="+mn-lt"/>
              </a:rPr>
              <a:t>Step 3: </a:t>
            </a:r>
            <a:r>
              <a:rPr lang="en-GB" sz="2000" b="1" dirty="0">
                <a:latin typeface="+mn-lt"/>
              </a:rPr>
              <a:t>Click on “Check” and then Click on “Sign Enrolment File” </a:t>
            </a:r>
            <a:endParaRPr lang="en-IN" sz="2000" b="1" dirty="0">
              <a:latin typeface="+mn-lt"/>
              <a:cs typeface="Arial" panose="020B0604020202020204" pitchFamily="34" charset="0"/>
            </a:endParaRPr>
          </a:p>
        </p:txBody>
      </p:sp>
      <p:sp>
        <p:nvSpPr>
          <p:cNvPr id="7" name="Rectangle 6">
            <a:extLst>
              <a:ext uri="{FF2B5EF4-FFF2-40B4-BE49-F238E27FC236}">
                <a16:creationId xmlns:a16="http://schemas.microsoft.com/office/drawing/2014/main" id="{951087C4-A367-41A1-8299-5DBA82208751}"/>
              </a:ext>
            </a:extLst>
          </p:cNvPr>
          <p:cNvSpPr/>
          <p:nvPr/>
        </p:nvSpPr>
        <p:spPr>
          <a:xfrm>
            <a:off x="2650185" y="33494"/>
            <a:ext cx="3142207" cy="461665"/>
          </a:xfrm>
          <a:prstGeom prst="rect">
            <a:avLst/>
          </a:prstGeom>
        </p:spPr>
        <p:txBody>
          <a:bodyPr wrap="none">
            <a:spAutoFit/>
          </a:bodyPr>
          <a:lstStyle/>
          <a:p>
            <a:pPr lvl="0">
              <a:defRPr/>
            </a:pPr>
            <a:r>
              <a:rPr lang="en-IN" sz="2400" dirty="0">
                <a:solidFill>
                  <a:schemeClr val="bg1"/>
                </a:solidFill>
                <a:latin typeface="+mn-lt"/>
              </a:rPr>
              <a:t>4d. Sign Enrolment File</a:t>
            </a:r>
            <a:endParaRPr kumimoji="0" lang="en-IN" sz="2400" b="0" i="0" u="none" strike="noStrike" kern="0" cap="none" spc="0" normalizeH="0" baseline="0" noProof="0" dirty="0">
              <a:ln>
                <a:noFill/>
              </a:ln>
              <a:solidFill>
                <a:schemeClr val="bg1"/>
              </a:solidFill>
              <a:effectLst/>
              <a:uLnTx/>
              <a:uFillTx/>
              <a:latin typeface="+mn-lt"/>
              <a:sym typeface="Arial"/>
            </a:endParaRPr>
          </a:p>
        </p:txBody>
      </p:sp>
    </p:spTree>
    <p:extLst>
      <p:ext uri="{BB962C8B-B14F-4D97-AF65-F5344CB8AC3E}">
        <p14:creationId xmlns:p14="http://schemas.microsoft.com/office/powerpoint/2010/main" val="14345743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71E35E-0614-46C5-A66D-D58F4E162CF2}"/>
              </a:ext>
            </a:extLst>
          </p:cNvPr>
          <p:cNvPicPr>
            <a:picLocks noChangeAspect="1"/>
          </p:cNvPicPr>
          <p:nvPr/>
        </p:nvPicPr>
        <p:blipFill>
          <a:blip r:embed="rId2"/>
          <a:stretch>
            <a:fillRect/>
          </a:stretch>
        </p:blipFill>
        <p:spPr>
          <a:xfrm>
            <a:off x="196850" y="1092834"/>
            <a:ext cx="11476990" cy="5196206"/>
          </a:xfrm>
          <a:prstGeom prst="rect">
            <a:avLst/>
          </a:prstGeom>
          <a:ln>
            <a:solidFill>
              <a:schemeClr val="tx1">
                <a:lumMod val="65000"/>
                <a:lumOff val="35000"/>
              </a:schemeClr>
            </a:solidFill>
          </a:ln>
        </p:spPr>
      </p:pic>
      <p:sp>
        <p:nvSpPr>
          <p:cNvPr id="6" name="Oval Callout 7">
            <a:extLst>
              <a:ext uri="{FF2B5EF4-FFF2-40B4-BE49-F238E27FC236}">
                <a16:creationId xmlns:a16="http://schemas.microsoft.com/office/drawing/2014/main" id="{2288C2DC-FBDF-4982-AFF7-F4452C85C6D7}"/>
              </a:ext>
            </a:extLst>
          </p:cNvPr>
          <p:cNvSpPr/>
          <p:nvPr/>
        </p:nvSpPr>
        <p:spPr>
          <a:xfrm>
            <a:off x="7422173" y="4319524"/>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8CA2347-DC3F-4650-8BD9-3367BA294D7F}"/>
              </a:ext>
            </a:extLst>
          </p:cNvPr>
          <p:cNvSpPr/>
          <p:nvPr/>
        </p:nvSpPr>
        <p:spPr>
          <a:xfrm>
            <a:off x="2635140" y="511521"/>
            <a:ext cx="9471135" cy="400110"/>
          </a:xfrm>
          <a:prstGeom prst="rect">
            <a:avLst/>
          </a:prstGeom>
        </p:spPr>
        <p:txBody>
          <a:bodyPr wrap="square">
            <a:spAutoFit/>
          </a:bodyPr>
          <a:lstStyle/>
          <a:p>
            <a:r>
              <a:rPr lang="en-IN" sz="2000" b="1" dirty="0">
                <a:latin typeface="+mn-lt"/>
              </a:rPr>
              <a:t>Step 4: </a:t>
            </a:r>
            <a:r>
              <a:rPr lang="en-GB" sz="2000" b="1" dirty="0">
                <a:latin typeface="+mn-lt"/>
              </a:rPr>
              <a:t>Click on ”Run” </a:t>
            </a:r>
            <a:endParaRPr lang="en-IN" sz="2000" b="1" dirty="0">
              <a:latin typeface="+mn-lt"/>
              <a:cs typeface="Arial" panose="020B0604020202020204" pitchFamily="34" charset="0"/>
            </a:endParaRPr>
          </a:p>
        </p:txBody>
      </p:sp>
      <p:sp>
        <p:nvSpPr>
          <p:cNvPr id="7" name="Rectangle 6">
            <a:extLst>
              <a:ext uri="{FF2B5EF4-FFF2-40B4-BE49-F238E27FC236}">
                <a16:creationId xmlns:a16="http://schemas.microsoft.com/office/drawing/2014/main" id="{F513E2E0-6601-4864-9C80-C1BC8B553076}"/>
              </a:ext>
            </a:extLst>
          </p:cNvPr>
          <p:cNvSpPr/>
          <p:nvPr/>
        </p:nvSpPr>
        <p:spPr>
          <a:xfrm>
            <a:off x="2650185" y="33494"/>
            <a:ext cx="3142207" cy="461665"/>
          </a:xfrm>
          <a:prstGeom prst="rect">
            <a:avLst/>
          </a:prstGeom>
        </p:spPr>
        <p:txBody>
          <a:bodyPr wrap="none">
            <a:spAutoFit/>
          </a:bodyPr>
          <a:lstStyle/>
          <a:p>
            <a:pPr lvl="0">
              <a:defRPr/>
            </a:pPr>
            <a:r>
              <a:rPr lang="en-IN" sz="2400" dirty="0">
                <a:solidFill>
                  <a:schemeClr val="bg1"/>
                </a:solidFill>
                <a:latin typeface="+mn-lt"/>
              </a:rPr>
              <a:t>4d. Sign Enrolment File</a:t>
            </a:r>
            <a:endParaRPr kumimoji="0" lang="en-IN" sz="2400" b="0" i="0" u="none" strike="noStrike" kern="0" cap="none" spc="0" normalizeH="0" baseline="0" noProof="0" dirty="0">
              <a:ln>
                <a:noFill/>
              </a:ln>
              <a:solidFill>
                <a:schemeClr val="bg1"/>
              </a:solidFill>
              <a:effectLst/>
              <a:uLnTx/>
              <a:uFillTx/>
              <a:latin typeface="+mn-lt"/>
              <a:sym typeface="Arial"/>
            </a:endParaRPr>
          </a:p>
        </p:txBody>
      </p:sp>
    </p:spTree>
    <p:extLst>
      <p:ext uri="{BB962C8B-B14F-4D97-AF65-F5344CB8AC3E}">
        <p14:creationId xmlns:p14="http://schemas.microsoft.com/office/powerpoint/2010/main" val="31206037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FD275D-95B5-4EC8-9B09-59E11F47BB81}"/>
              </a:ext>
            </a:extLst>
          </p:cNvPr>
          <p:cNvPicPr>
            <a:picLocks noChangeAspect="1"/>
          </p:cNvPicPr>
          <p:nvPr/>
        </p:nvPicPr>
        <p:blipFill>
          <a:blip r:embed="rId2"/>
          <a:stretch>
            <a:fillRect/>
          </a:stretch>
        </p:blipFill>
        <p:spPr>
          <a:xfrm>
            <a:off x="288924" y="1066799"/>
            <a:ext cx="11344275" cy="5420771"/>
          </a:xfrm>
          <a:prstGeom prst="rect">
            <a:avLst/>
          </a:prstGeom>
          <a:ln>
            <a:solidFill>
              <a:schemeClr val="tx1">
                <a:lumMod val="65000"/>
                <a:lumOff val="35000"/>
              </a:schemeClr>
            </a:solidFill>
          </a:ln>
        </p:spPr>
      </p:pic>
      <p:sp>
        <p:nvSpPr>
          <p:cNvPr id="6" name="Oval Callout 7">
            <a:extLst>
              <a:ext uri="{FF2B5EF4-FFF2-40B4-BE49-F238E27FC236}">
                <a16:creationId xmlns:a16="http://schemas.microsoft.com/office/drawing/2014/main" id="{B8D7309D-C875-42F3-98DA-EB9399065FCD}"/>
              </a:ext>
            </a:extLst>
          </p:cNvPr>
          <p:cNvSpPr/>
          <p:nvPr/>
        </p:nvSpPr>
        <p:spPr>
          <a:xfrm>
            <a:off x="7950493" y="4055364"/>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B21F4F7-0D12-4452-8B72-FE7B4244BE68}"/>
              </a:ext>
            </a:extLst>
          </p:cNvPr>
          <p:cNvSpPr/>
          <p:nvPr/>
        </p:nvSpPr>
        <p:spPr>
          <a:xfrm>
            <a:off x="2635140" y="511521"/>
            <a:ext cx="9471135" cy="400110"/>
          </a:xfrm>
          <a:prstGeom prst="rect">
            <a:avLst/>
          </a:prstGeom>
        </p:spPr>
        <p:txBody>
          <a:bodyPr wrap="square">
            <a:spAutoFit/>
          </a:bodyPr>
          <a:lstStyle/>
          <a:p>
            <a:r>
              <a:rPr lang="en-IN" sz="2000" b="1" dirty="0">
                <a:latin typeface="+mn-lt"/>
              </a:rPr>
              <a:t>Step 5: </a:t>
            </a:r>
            <a:r>
              <a:rPr lang="en-GB" sz="2000" b="1" dirty="0">
                <a:latin typeface="+mn-lt"/>
              </a:rPr>
              <a:t>Click on ”Don’t Block” and wait for next screen </a:t>
            </a:r>
            <a:endParaRPr lang="en-IN" sz="2000" b="1" dirty="0">
              <a:latin typeface="+mn-lt"/>
              <a:cs typeface="Arial" panose="020B0604020202020204" pitchFamily="34" charset="0"/>
            </a:endParaRPr>
          </a:p>
        </p:txBody>
      </p:sp>
      <p:sp>
        <p:nvSpPr>
          <p:cNvPr id="9" name="Rectangle 8">
            <a:extLst>
              <a:ext uri="{FF2B5EF4-FFF2-40B4-BE49-F238E27FC236}">
                <a16:creationId xmlns:a16="http://schemas.microsoft.com/office/drawing/2014/main" id="{6D8BF077-1E42-4840-B383-1938B32F446E}"/>
              </a:ext>
            </a:extLst>
          </p:cNvPr>
          <p:cNvSpPr/>
          <p:nvPr/>
        </p:nvSpPr>
        <p:spPr>
          <a:xfrm>
            <a:off x="2650185" y="33494"/>
            <a:ext cx="3142207" cy="461665"/>
          </a:xfrm>
          <a:prstGeom prst="rect">
            <a:avLst/>
          </a:prstGeom>
        </p:spPr>
        <p:txBody>
          <a:bodyPr wrap="none">
            <a:spAutoFit/>
          </a:bodyPr>
          <a:lstStyle/>
          <a:p>
            <a:pPr lvl="0">
              <a:defRPr/>
            </a:pPr>
            <a:r>
              <a:rPr lang="en-IN" sz="2400" dirty="0">
                <a:solidFill>
                  <a:schemeClr val="bg1"/>
                </a:solidFill>
                <a:latin typeface="+mn-lt"/>
              </a:rPr>
              <a:t>4d. Sign Enrolment File</a:t>
            </a:r>
            <a:endParaRPr kumimoji="0" lang="en-IN" sz="2400" b="0" i="0" u="none" strike="noStrike" kern="0" cap="none" spc="0" normalizeH="0" baseline="0" noProof="0" dirty="0">
              <a:ln>
                <a:noFill/>
              </a:ln>
              <a:solidFill>
                <a:schemeClr val="bg1"/>
              </a:solidFill>
              <a:effectLst/>
              <a:uLnTx/>
              <a:uFillTx/>
              <a:latin typeface="+mn-lt"/>
              <a:sym typeface="Arial"/>
            </a:endParaRPr>
          </a:p>
        </p:txBody>
      </p:sp>
    </p:spTree>
    <p:extLst>
      <p:ext uri="{BB962C8B-B14F-4D97-AF65-F5344CB8AC3E}">
        <p14:creationId xmlns:p14="http://schemas.microsoft.com/office/powerpoint/2010/main" val="20192231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DDD861-B126-4972-A9E6-A1CB3D8113CC}"/>
              </a:ext>
            </a:extLst>
          </p:cNvPr>
          <p:cNvPicPr>
            <a:picLocks noChangeAspect="1"/>
          </p:cNvPicPr>
          <p:nvPr/>
        </p:nvPicPr>
        <p:blipFill>
          <a:blip r:embed="rId2"/>
          <a:stretch>
            <a:fillRect/>
          </a:stretch>
        </p:blipFill>
        <p:spPr>
          <a:xfrm>
            <a:off x="328294" y="1081086"/>
            <a:ext cx="11416666" cy="5346459"/>
          </a:xfrm>
          <a:prstGeom prst="rect">
            <a:avLst/>
          </a:prstGeom>
          <a:ln>
            <a:solidFill>
              <a:schemeClr val="tx1">
                <a:lumMod val="65000"/>
                <a:lumOff val="35000"/>
              </a:schemeClr>
            </a:solidFill>
          </a:ln>
        </p:spPr>
      </p:pic>
      <p:sp>
        <p:nvSpPr>
          <p:cNvPr id="5" name="Oval Callout 7">
            <a:extLst>
              <a:ext uri="{FF2B5EF4-FFF2-40B4-BE49-F238E27FC236}">
                <a16:creationId xmlns:a16="http://schemas.microsoft.com/office/drawing/2014/main" id="{43A23CF8-173B-471B-8C82-578BA3F77B14}"/>
              </a:ext>
            </a:extLst>
          </p:cNvPr>
          <p:cNvSpPr/>
          <p:nvPr/>
        </p:nvSpPr>
        <p:spPr>
          <a:xfrm>
            <a:off x="6202973" y="3882644"/>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6" name="Oval Callout 7">
            <a:extLst>
              <a:ext uri="{FF2B5EF4-FFF2-40B4-BE49-F238E27FC236}">
                <a16:creationId xmlns:a16="http://schemas.microsoft.com/office/drawing/2014/main" id="{75F44BE3-B334-4CCF-8001-2F2706D88A3F}"/>
              </a:ext>
            </a:extLst>
          </p:cNvPr>
          <p:cNvSpPr/>
          <p:nvPr/>
        </p:nvSpPr>
        <p:spPr>
          <a:xfrm>
            <a:off x="6639853" y="4461764"/>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8" name="Rectangle 7">
            <a:extLst>
              <a:ext uri="{FF2B5EF4-FFF2-40B4-BE49-F238E27FC236}">
                <a16:creationId xmlns:a16="http://schemas.microsoft.com/office/drawing/2014/main" id="{1E1CD496-8E06-42EF-8787-44E95BAAC29F}"/>
              </a:ext>
            </a:extLst>
          </p:cNvPr>
          <p:cNvSpPr/>
          <p:nvPr/>
        </p:nvSpPr>
        <p:spPr>
          <a:xfrm>
            <a:off x="2635140" y="511521"/>
            <a:ext cx="9471135" cy="400110"/>
          </a:xfrm>
          <a:prstGeom prst="rect">
            <a:avLst/>
          </a:prstGeom>
        </p:spPr>
        <p:txBody>
          <a:bodyPr wrap="square">
            <a:spAutoFit/>
          </a:bodyPr>
          <a:lstStyle/>
          <a:p>
            <a:r>
              <a:rPr lang="en-IN" sz="2000" b="1" dirty="0">
                <a:latin typeface="+mn-lt"/>
              </a:rPr>
              <a:t>Step 6: </a:t>
            </a:r>
            <a:r>
              <a:rPr lang="en-GB" sz="2000" b="1" dirty="0">
                <a:latin typeface="+mn-lt"/>
              </a:rPr>
              <a:t>Enter ”PIN” and Click on “Login” </a:t>
            </a:r>
          </a:p>
        </p:txBody>
      </p:sp>
      <p:sp>
        <p:nvSpPr>
          <p:cNvPr id="7" name="Rectangle 6">
            <a:extLst>
              <a:ext uri="{FF2B5EF4-FFF2-40B4-BE49-F238E27FC236}">
                <a16:creationId xmlns:a16="http://schemas.microsoft.com/office/drawing/2014/main" id="{D8D1D05B-84E2-45A3-A5CC-DDE8F9257085}"/>
              </a:ext>
            </a:extLst>
          </p:cNvPr>
          <p:cNvSpPr/>
          <p:nvPr/>
        </p:nvSpPr>
        <p:spPr>
          <a:xfrm>
            <a:off x="2650185" y="33494"/>
            <a:ext cx="3142207" cy="461665"/>
          </a:xfrm>
          <a:prstGeom prst="rect">
            <a:avLst/>
          </a:prstGeom>
        </p:spPr>
        <p:txBody>
          <a:bodyPr wrap="none">
            <a:spAutoFit/>
          </a:bodyPr>
          <a:lstStyle/>
          <a:p>
            <a:pPr lvl="0">
              <a:defRPr/>
            </a:pPr>
            <a:r>
              <a:rPr lang="en-IN" sz="2400" dirty="0">
                <a:solidFill>
                  <a:schemeClr val="bg1"/>
                </a:solidFill>
                <a:latin typeface="+mn-lt"/>
              </a:rPr>
              <a:t>4d. Sign Enrolment File</a:t>
            </a:r>
            <a:endParaRPr kumimoji="0" lang="en-IN" sz="2400" b="0" i="0" u="none" strike="noStrike" kern="0" cap="none" spc="0" normalizeH="0" baseline="0" noProof="0" dirty="0">
              <a:ln>
                <a:noFill/>
              </a:ln>
              <a:solidFill>
                <a:schemeClr val="bg1"/>
              </a:solidFill>
              <a:effectLst/>
              <a:uLnTx/>
              <a:uFillTx/>
              <a:latin typeface="+mn-lt"/>
              <a:sym typeface="Arial"/>
            </a:endParaRPr>
          </a:p>
        </p:txBody>
      </p:sp>
    </p:spTree>
    <p:extLst>
      <p:ext uri="{BB962C8B-B14F-4D97-AF65-F5344CB8AC3E}">
        <p14:creationId xmlns:p14="http://schemas.microsoft.com/office/powerpoint/2010/main" val="23440929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8629DD-ACEF-4D27-8D93-ED220D4F16BF}"/>
              </a:ext>
            </a:extLst>
          </p:cNvPr>
          <p:cNvPicPr>
            <a:picLocks noChangeAspect="1"/>
          </p:cNvPicPr>
          <p:nvPr/>
        </p:nvPicPr>
        <p:blipFill>
          <a:blip r:embed="rId2"/>
          <a:stretch>
            <a:fillRect/>
          </a:stretch>
        </p:blipFill>
        <p:spPr>
          <a:xfrm>
            <a:off x="307974" y="1100137"/>
            <a:ext cx="11315066" cy="5187763"/>
          </a:xfrm>
          <a:prstGeom prst="rect">
            <a:avLst/>
          </a:prstGeom>
          <a:ln>
            <a:solidFill>
              <a:schemeClr val="tx1">
                <a:lumMod val="65000"/>
                <a:lumOff val="35000"/>
              </a:schemeClr>
            </a:solidFill>
          </a:ln>
        </p:spPr>
      </p:pic>
      <p:sp>
        <p:nvSpPr>
          <p:cNvPr id="5" name="Oval Callout 7">
            <a:extLst>
              <a:ext uri="{FF2B5EF4-FFF2-40B4-BE49-F238E27FC236}">
                <a16:creationId xmlns:a16="http://schemas.microsoft.com/office/drawing/2014/main" id="{43A23CF8-173B-471B-8C82-578BA3F77B14}"/>
              </a:ext>
            </a:extLst>
          </p:cNvPr>
          <p:cNvSpPr/>
          <p:nvPr/>
        </p:nvSpPr>
        <p:spPr>
          <a:xfrm>
            <a:off x="6263933" y="3953764"/>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82B33F8E-ADE1-435C-A5EA-E096E053BE54}"/>
              </a:ext>
            </a:extLst>
          </p:cNvPr>
          <p:cNvSpPr/>
          <p:nvPr/>
        </p:nvSpPr>
        <p:spPr>
          <a:xfrm>
            <a:off x="2635140" y="511521"/>
            <a:ext cx="9471135" cy="400110"/>
          </a:xfrm>
          <a:prstGeom prst="rect">
            <a:avLst/>
          </a:prstGeom>
        </p:spPr>
        <p:txBody>
          <a:bodyPr wrap="square">
            <a:spAutoFit/>
          </a:bodyPr>
          <a:lstStyle/>
          <a:p>
            <a:r>
              <a:rPr lang="en-IN" sz="2000" b="1" dirty="0">
                <a:latin typeface="+mn-lt"/>
              </a:rPr>
              <a:t>Step 7: </a:t>
            </a:r>
            <a:r>
              <a:rPr lang="en-GB" sz="2000" b="1" dirty="0">
                <a:latin typeface="+mn-lt"/>
              </a:rPr>
              <a:t>Click OK on “Digitally Signed Successfully” </a:t>
            </a:r>
            <a:endParaRPr lang="en-IN" sz="2000" b="1" dirty="0">
              <a:latin typeface="+mn-lt"/>
              <a:cs typeface="Arial" panose="020B0604020202020204" pitchFamily="34" charset="0"/>
            </a:endParaRPr>
          </a:p>
        </p:txBody>
      </p:sp>
      <p:sp>
        <p:nvSpPr>
          <p:cNvPr id="6" name="Rectangle 5">
            <a:extLst>
              <a:ext uri="{FF2B5EF4-FFF2-40B4-BE49-F238E27FC236}">
                <a16:creationId xmlns:a16="http://schemas.microsoft.com/office/drawing/2014/main" id="{645C3525-DA52-41A6-B9A6-9F3E5955D7E6}"/>
              </a:ext>
            </a:extLst>
          </p:cNvPr>
          <p:cNvSpPr/>
          <p:nvPr/>
        </p:nvSpPr>
        <p:spPr>
          <a:xfrm>
            <a:off x="2650185" y="33494"/>
            <a:ext cx="3142207" cy="461665"/>
          </a:xfrm>
          <a:prstGeom prst="rect">
            <a:avLst/>
          </a:prstGeom>
        </p:spPr>
        <p:txBody>
          <a:bodyPr wrap="none">
            <a:spAutoFit/>
          </a:bodyPr>
          <a:lstStyle/>
          <a:p>
            <a:pPr lvl="0">
              <a:defRPr/>
            </a:pPr>
            <a:r>
              <a:rPr lang="en-IN" sz="2400" dirty="0">
                <a:solidFill>
                  <a:schemeClr val="bg1"/>
                </a:solidFill>
                <a:latin typeface="+mn-lt"/>
              </a:rPr>
              <a:t>4d. Sign Enrolment File</a:t>
            </a:r>
            <a:endParaRPr kumimoji="0" lang="en-IN" sz="2400" b="0" i="0" u="none" strike="noStrike" kern="0" cap="none" spc="0" normalizeH="0" baseline="0" noProof="0" dirty="0">
              <a:ln>
                <a:noFill/>
              </a:ln>
              <a:solidFill>
                <a:schemeClr val="bg1"/>
              </a:solidFill>
              <a:effectLst/>
              <a:uLnTx/>
              <a:uFillTx/>
              <a:latin typeface="+mn-lt"/>
              <a:sym typeface="Arial"/>
            </a:endParaRPr>
          </a:p>
        </p:txBody>
      </p:sp>
    </p:spTree>
    <p:extLst>
      <p:ext uri="{BB962C8B-B14F-4D97-AF65-F5344CB8AC3E}">
        <p14:creationId xmlns:p14="http://schemas.microsoft.com/office/powerpoint/2010/main" val="3618296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0E1143-51C2-4FBE-97D6-4A78BC7D7A00}"/>
              </a:ext>
            </a:extLst>
          </p:cNvPr>
          <p:cNvPicPr>
            <a:picLocks noChangeAspect="1"/>
          </p:cNvPicPr>
          <p:nvPr/>
        </p:nvPicPr>
        <p:blipFill>
          <a:blip r:embed="rId2"/>
          <a:stretch>
            <a:fillRect/>
          </a:stretch>
        </p:blipFill>
        <p:spPr>
          <a:xfrm>
            <a:off x="207010" y="970597"/>
            <a:ext cx="11485204" cy="5166043"/>
          </a:xfrm>
          <a:prstGeom prst="rect">
            <a:avLst/>
          </a:prstGeom>
          <a:ln>
            <a:solidFill>
              <a:schemeClr val="tx1">
                <a:lumMod val="65000"/>
                <a:lumOff val="35000"/>
              </a:schemeClr>
            </a:solidFill>
          </a:ln>
        </p:spPr>
      </p:pic>
      <p:sp>
        <p:nvSpPr>
          <p:cNvPr id="6" name="Rectangle 5">
            <a:extLst>
              <a:ext uri="{FF2B5EF4-FFF2-40B4-BE49-F238E27FC236}">
                <a16:creationId xmlns:a16="http://schemas.microsoft.com/office/drawing/2014/main" id="{A0BE2C56-B7A2-48ED-BA3A-82A57071299F}"/>
              </a:ext>
            </a:extLst>
          </p:cNvPr>
          <p:cNvSpPr/>
          <p:nvPr/>
        </p:nvSpPr>
        <p:spPr>
          <a:xfrm>
            <a:off x="2635140" y="511521"/>
            <a:ext cx="9471135" cy="400110"/>
          </a:xfrm>
          <a:prstGeom prst="rect">
            <a:avLst/>
          </a:prstGeom>
        </p:spPr>
        <p:txBody>
          <a:bodyPr wrap="square">
            <a:spAutoFit/>
          </a:bodyPr>
          <a:lstStyle/>
          <a:p>
            <a:r>
              <a:rPr lang="en-GB" sz="2000" b="1" dirty="0">
                <a:latin typeface="+mn-lt"/>
              </a:rPr>
              <a:t>After successful enrolment, following screen would be shown</a:t>
            </a:r>
          </a:p>
        </p:txBody>
      </p:sp>
      <p:sp>
        <p:nvSpPr>
          <p:cNvPr id="5" name="Rectangle 4">
            <a:extLst>
              <a:ext uri="{FF2B5EF4-FFF2-40B4-BE49-F238E27FC236}">
                <a16:creationId xmlns:a16="http://schemas.microsoft.com/office/drawing/2014/main" id="{BC3B1D3B-CDAC-41C2-9CC7-A770A10E4CE5}"/>
              </a:ext>
            </a:extLst>
          </p:cNvPr>
          <p:cNvSpPr/>
          <p:nvPr/>
        </p:nvSpPr>
        <p:spPr>
          <a:xfrm>
            <a:off x="2650185" y="33494"/>
            <a:ext cx="3142207" cy="461665"/>
          </a:xfrm>
          <a:prstGeom prst="rect">
            <a:avLst/>
          </a:prstGeom>
        </p:spPr>
        <p:txBody>
          <a:bodyPr wrap="none">
            <a:spAutoFit/>
          </a:bodyPr>
          <a:lstStyle/>
          <a:p>
            <a:pPr lvl="0">
              <a:defRPr/>
            </a:pPr>
            <a:r>
              <a:rPr lang="en-IN" sz="2400" dirty="0">
                <a:solidFill>
                  <a:schemeClr val="bg1"/>
                </a:solidFill>
                <a:latin typeface="+mn-lt"/>
              </a:rPr>
              <a:t>4d. Sign Enrolment File</a:t>
            </a:r>
            <a:endParaRPr kumimoji="0" lang="en-IN" sz="2400" b="0" i="0" u="none" strike="noStrike" kern="0" cap="none" spc="0" normalizeH="0" baseline="0" noProof="0" dirty="0">
              <a:ln>
                <a:noFill/>
              </a:ln>
              <a:solidFill>
                <a:schemeClr val="bg1"/>
              </a:solidFill>
              <a:effectLst/>
              <a:uLnTx/>
              <a:uFillTx/>
              <a:latin typeface="+mn-lt"/>
              <a:sym typeface="Arial"/>
            </a:endParaRPr>
          </a:p>
        </p:txBody>
      </p:sp>
    </p:spTree>
    <p:extLst>
      <p:ext uri="{BB962C8B-B14F-4D97-AF65-F5344CB8AC3E}">
        <p14:creationId xmlns:p14="http://schemas.microsoft.com/office/powerpoint/2010/main" val="31231983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30473-36FE-4A8A-9922-14D3A1104823}"/>
              </a:ext>
            </a:extLst>
          </p:cNvPr>
          <p:cNvSpPr>
            <a:spLocks noGrp="1"/>
          </p:cNvSpPr>
          <p:nvPr>
            <p:ph type="title"/>
          </p:nvPr>
        </p:nvSpPr>
        <p:spPr/>
        <p:txBody>
          <a:bodyPr/>
          <a:lstStyle/>
          <a:p>
            <a:r>
              <a:rPr lang="en-IN" dirty="0"/>
              <a:t>4e. </a:t>
            </a:r>
            <a:br>
              <a:rPr lang="en-IN" dirty="0"/>
            </a:br>
            <a:r>
              <a:rPr lang="en-IN" dirty="0"/>
              <a:t>Adding Opening Balance</a:t>
            </a:r>
          </a:p>
        </p:txBody>
      </p:sp>
      <p:sp>
        <p:nvSpPr>
          <p:cNvPr id="13" name="Content Placeholder 2">
            <a:extLst>
              <a:ext uri="{FF2B5EF4-FFF2-40B4-BE49-F238E27FC236}">
                <a16:creationId xmlns:a16="http://schemas.microsoft.com/office/drawing/2014/main" id="{4EF1A50B-6AF2-437D-8683-8726DCA12B61}"/>
              </a:ext>
            </a:extLst>
          </p:cNvPr>
          <p:cNvSpPr>
            <a:spLocks noGrp="1"/>
          </p:cNvSpPr>
          <p:nvPr>
            <p:ph idx="1"/>
          </p:nvPr>
        </p:nvSpPr>
        <p:spPr>
          <a:xfrm>
            <a:off x="3869268" y="864108"/>
            <a:ext cx="7315200" cy="5120640"/>
          </a:xfrm>
        </p:spPr>
        <p:txBody>
          <a:bodyPr anchor="ctr">
            <a:normAutofit/>
          </a:bodyPr>
          <a:lstStyle/>
          <a:p>
            <a:pPr marL="0" indent="0">
              <a:buNone/>
            </a:pPr>
            <a:r>
              <a:rPr lang="en-IN" sz="3200" dirty="0"/>
              <a:t>Adding Opening Balance from DO Login. This an one time activity and steps to be followed as -</a:t>
            </a:r>
          </a:p>
        </p:txBody>
      </p:sp>
    </p:spTree>
    <p:extLst>
      <p:ext uri="{BB962C8B-B14F-4D97-AF65-F5344CB8AC3E}">
        <p14:creationId xmlns:p14="http://schemas.microsoft.com/office/powerpoint/2010/main" val="772087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7"/>
            <a:ext cx="2947482" cy="4601183"/>
          </a:xfrm>
        </p:spPr>
        <p:txBody>
          <a:bodyPr/>
          <a:lstStyle/>
          <a:p>
            <a:r>
              <a:rPr lang="en-US" dirty="0"/>
              <a:t>3. </a:t>
            </a:r>
            <a:br>
              <a:rPr lang="en-US" dirty="0"/>
            </a:br>
            <a:r>
              <a:rPr lang="en-IN" dirty="0"/>
              <a:t>Who issues DSCs and Process of Procurement</a:t>
            </a:r>
            <a:endParaRPr lang="en-US" dirty="0"/>
          </a:p>
        </p:txBody>
      </p:sp>
      <p:sp>
        <p:nvSpPr>
          <p:cNvPr id="5" name="Content Placeholder 2">
            <a:extLst>
              <a:ext uri="{FF2B5EF4-FFF2-40B4-BE49-F238E27FC236}">
                <a16:creationId xmlns:a16="http://schemas.microsoft.com/office/drawing/2014/main" id="{33135312-8B75-4122-8D33-46B1FD56FDBC}"/>
              </a:ext>
            </a:extLst>
          </p:cNvPr>
          <p:cNvSpPr>
            <a:spLocks noGrp="1"/>
          </p:cNvSpPr>
          <p:nvPr>
            <p:ph idx="1"/>
          </p:nvPr>
        </p:nvSpPr>
        <p:spPr>
          <a:xfrm>
            <a:off x="3603558" y="565924"/>
            <a:ext cx="8132722" cy="5222305"/>
          </a:xfrm>
        </p:spPr>
        <p:txBody>
          <a:bodyPr anchor="t">
            <a:noAutofit/>
          </a:bodyPr>
          <a:lstStyle/>
          <a:p>
            <a:pPr marL="0" indent="0">
              <a:buNone/>
            </a:pPr>
            <a:r>
              <a:rPr lang="en-IN" b="1" dirty="0"/>
              <a:t>DSC Issuing authorities:</a:t>
            </a:r>
          </a:p>
          <a:p>
            <a:r>
              <a:rPr lang="en-IN" sz="1600" dirty="0"/>
              <a:t>A licensed Certifying Authority (CA) issues the digital signature. Certifying Authority (CA) means a person who has been granted a license to issue a digital signature certificate under Section 24 of the Indian IT-Act 2000.</a:t>
            </a:r>
          </a:p>
          <a:p>
            <a:r>
              <a:rPr lang="en-IN" sz="1600" dirty="0"/>
              <a:t>The list of licensed CAs along with their contact information is available on the MCA portal. </a:t>
            </a:r>
            <a:r>
              <a:rPr lang="en-IN" sz="1600" dirty="0">
                <a:hlinkClick r:id="rId3"/>
              </a:rPr>
              <a:t>Certifying Authorities</a:t>
            </a:r>
            <a:endParaRPr lang="en-IN" sz="1600" dirty="0"/>
          </a:p>
          <a:p>
            <a:r>
              <a:rPr lang="en-IN" sz="1600" dirty="0"/>
              <a:t>Directive has been issued by Central TB Division, all STOs and DTOs to procure the DSCs from their respective NIC units.</a:t>
            </a:r>
          </a:p>
          <a:p>
            <a:pPr marL="0" indent="0">
              <a:buNone/>
            </a:pPr>
            <a:r>
              <a:rPr lang="en-IN" b="1" dirty="0"/>
              <a:t>Process of Procuring DSCs</a:t>
            </a:r>
          </a:p>
          <a:p>
            <a:r>
              <a:rPr lang="en-IN" sz="1600" dirty="0"/>
              <a:t>Digital Signature Certificate (DSC) Applicants can directly approach Certifying Authorities (CAs) with original supporting documents, and self-attested copies. DSCs can also be obtained, wherever offered by CA, using Aadhar </a:t>
            </a:r>
            <a:r>
              <a:rPr lang="en-IN" sz="1600" dirty="0" err="1"/>
              <a:t>eKYC</a:t>
            </a:r>
            <a:r>
              <a:rPr lang="en-IN" sz="1600" dirty="0"/>
              <a:t> based authentication, and supporting documents are not required in this case</a:t>
            </a:r>
          </a:p>
          <a:p>
            <a:r>
              <a:rPr lang="en-IN" sz="1600" dirty="0"/>
              <a:t>DSC form can be downloaded from NIC websites i.e. </a:t>
            </a:r>
            <a:r>
              <a:rPr lang="en-IN" sz="1600" dirty="0">
                <a:hlinkClick r:id="rId4"/>
              </a:rPr>
              <a:t>https://vpn.nic.in/resources/application_forms/DSC-Request-Form.pdf</a:t>
            </a:r>
            <a:endParaRPr lang="en-IN" sz="1600" dirty="0"/>
          </a:p>
          <a:p>
            <a:pPr marL="0" indent="0">
              <a:buNone/>
            </a:pPr>
            <a:r>
              <a:rPr lang="en-IN" sz="1600" dirty="0"/>
              <a:t>    Else, Form attachment (PDF) is given herewith too</a:t>
            </a:r>
          </a:p>
          <a:p>
            <a:r>
              <a:rPr lang="en-IN" sz="1600" dirty="0"/>
              <a:t>NIC form to be filled up and to be submitted to your local NIC unit, upon verification the respective NIC units shall issue the DSCs </a:t>
            </a:r>
          </a:p>
          <a:p>
            <a:r>
              <a:rPr lang="en-IN" sz="1600" dirty="0"/>
              <a:t>A letter/certificate issued by a Bank containing the DSC applicant’s information as retained in the Bank database can be accepted. Such letter/certificate should be certified by the Bank Manager .</a:t>
            </a:r>
          </a:p>
          <a:p>
            <a:endParaRPr lang="en-IN" dirty="0"/>
          </a:p>
        </p:txBody>
      </p:sp>
      <p:graphicFrame>
        <p:nvGraphicFramePr>
          <p:cNvPr id="9" name="Object 8">
            <a:extLst>
              <a:ext uri="{FF2B5EF4-FFF2-40B4-BE49-F238E27FC236}">
                <a16:creationId xmlns:a16="http://schemas.microsoft.com/office/drawing/2014/main" id="{A717710F-CBA0-4DAA-A83A-9557E333172E}"/>
              </a:ext>
            </a:extLst>
          </p:cNvPr>
          <p:cNvGraphicFramePr>
            <a:graphicFrameLocks noChangeAspect="1"/>
          </p:cNvGraphicFramePr>
          <p:nvPr>
            <p:extLst>
              <p:ext uri="{D42A27DB-BD31-4B8C-83A1-F6EECF244321}">
                <p14:modId xmlns:p14="http://schemas.microsoft.com/office/powerpoint/2010/main" val="81179202"/>
              </p:ext>
            </p:extLst>
          </p:nvPr>
        </p:nvGraphicFramePr>
        <p:xfrm>
          <a:off x="8303350" y="4945696"/>
          <a:ext cx="1246506" cy="440061"/>
        </p:xfrm>
        <a:graphic>
          <a:graphicData uri="http://schemas.openxmlformats.org/presentationml/2006/ole">
            <mc:AlternateContent xmlns:mc="http://schemas.openxmlformats.org/markup-compatibility/2006">
              <mc:Choice xmlns:v="urn:schemas-microsoft-com:vml" Requires="v">
                <p:oleObj spid="_x0000_s2974" name="Packager Shell Object" showAsIcon="1" r:id="rId5" imgW="993600" imgH="351360" progId="Package">
                  <p:embed/>
                </p:oleObj>
              </mc:Choice>
              <mc:Fallback>
                <p:oleObj name="Packager Shell Object" showAsIcon="1" r:id="rId5" imgW="993600" imgH="351360" progId="Package">
                  <p:embed/>
                  <p:pic>
                    <p:nvPicPr>
                      <p:cNvPr id="0" name="Picture 89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3350" y="4945696"/>
                        <a:ext cx="1246506" cy="44006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004894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C5D3B5B-5EA6-4751-867D-197B5556A668}"/>
              </a:ext>
            </a:extLst>
          </p:cNvPr>
          <p:cNvSpPr/>
          <p:nvPr/>
        </p:nvSpPr>
        <p:spPr>
          <a:xfrm>
            <a:off x="2650185" y="33494"/>
            <a:ext cx="3793026" cy="461665"/>
          </a:xfrm>
          <a:prstGeom prst="rect">
            <a:avLst/>
          </a:prstGeom>
        </p:spPr>
        <p:txBody>
          <a:bodyPr wrap="none">
            <a:spAutoFit/>
          </a:bodyPr>
          <a:lstStyle/>
          <a:p>
            <a:pPr lvl="0">
              <a:defRPr/>
            </a:pPr>
            <a:r>
              <a:rPr lang="en-IN" sz="2400" dirty="0">
                <a:solidFill>
                  <a:schemeClr val="bg1"/>
                </a:solidFill>
                <a:latin typeface="+mn-lt"/>
              </a:rPr>
              <a:t>4e. Adding Opening Balance</a:t>
            </a:r>
            <a:endParaRPr kumimoji="0" lang="en-IN" sz="2400" b="0" i="0" u="none" strike="noStrike" kern="0" cap="none" spc="0" normalizeH="0" baseline="0" noProof="0" dirty="0">
              <a:ln>
                <a:noFill/>
              </a:ln>
              <a:solidFill>
                <a:schemeClr val="bg1"/>
              </a:solidFill>
              <a:effectLst/>
              <a:uLnTx/>
              <a:uFillTx/>
              <a:latin typeface="+mn-lt"/>
              <a:sym typeface="Arial"/>
            </a:endParaRPr>
          </a:p>
        </p:txBody>
      </p:sp>
      <p:sp>
        <p:nvSpPr>
          <p:cNvPr id="8" name="Rectangle 7">
            <a:extLst>
              <a:ext uri="{FF2B5EF4-FFF2-40B4-BE49-F238E27FC236}">
                <a16:creationId xmlns:a16="http://schemas.microsoft.com/office/drawing/2014/main" id="{127BF52D-3CD3-41E3-8B44-A81B376692F4}"/>
              </a:ext>
            </a:extLst>
          </p:cNvPr>
          <p:cNvSpPr/>
          <p:nvPr/>
        </p:nvSpPr>
        <p:spPr>
          <a:xfrm>
            <a:off x="2635140" y="511521"/>
            <a:ext cx="9471135" cy="400110"/>
          </a:xfrm>
          <a:prstGeom prst="rect">
            <a:avLst/>
          </a:prstGeom>
        </p:spPr>
        <p:txBody>
          <a:bodyPr wrap="square">
            <a:spAutoFit/>
          </a:bodyPr>
          <a:lstStyle/>
          <a:p>
            <a:r>
              <a:rPr lang="en-IN" sz="2000" b="1" dirty="0">
                <a:latin typeface="+mn-lt"/>
              </a:rPr>
              <a:t>Step 1: </a:t>
            </a:r>
            <a:r>
              <a:rPr lang="en-GB" sz="2000" b="1" dirty="0">
                <a:latin typeface="+mn-lt"/>
              </a:rPr>
              <a:t>Login as DO User, Go to “My Funds” </a:t>
            </a:r>
            <a:r>
              <a:rPr lang="en-GB" sz="2000" b="1" dirty="0">
                <a:latin typeface="+mn-lt"/>
                <a:sym typeface="Wingdings" panose="05000000000000000000" pitchFamily="2" charset="2"/>
              </a:rPr>
              <a:t></a:t>
            </a:r>
            <a:r>
              <a:rPr lang="en-GB" sz="2000" b="1" dirty="0">
                <a:latin typeface="+mn-lt"/>
              </a:rPr>
              <a:t> “Opening Balance” </a:t>
            </a:r>
            <a:endParaRPr lang="en-IN" sz="2000" b="1" dirty="0">
              <a:latin typeface="+mn-lt"/>
              <a:cs typeface="Arial" panose="020B0604020202020204" pitchFamily="34" charset="0"/>
            </a:endParaRPr>
          </a:p>
        </p:txBody>
      </p:sp>
      <p:pic>
        <p:nvPicPr>
          <p:cNvPr id="9" name="Picture 8">
            <a:extLst>
              <a:ext uri="{FF2B5EF4-FFF2-40B4-BE49-F238E27FC236}">
                <a16:creationId xmlns:a16="http://schemas.microsoft.com/office/drawing/2014/main" id="{8ECFEA81-BBAF-4F37-A8A3-2FC565B51CDA}"/>
              </a:ext>
            </a:extLst>
          </p:cNvPr>
          <p:cNvPicPr>
            <a:picLocks noChangeAspect="1"/>
          </p:cNvPicPr>
          <p:nvPr/>
        </p:nvPicPr>
        <p:blipFill>
          <a:blip r:embed="rId2"/>
          <a:stretch>
            <a:fillRect/>
          </a:stretch>
        </p:blipFill>
        <p:spPr>
          <a:xfrm>
            <a:off x="369570" y="981075"/>
            <a:ext cx="11101070" cy="5507674"/>
          </a:xfrm>
          <a:prstGeom prst="rect">
            <a:avLst/>
          </a:prstGeom>
          <a:ln>
            <a:solidFill>
              <a:schemeClr val="tx1">
                <a:lumMod val="65000"/>
                <a:lumOff val="35000"/>
              </a:schemeClr>
            </a:solidFill>
          </a:ln>
        </p:spPr>
      </p:pic>
      <p:sp>
        <p:nvSpPr>
          <p:cNvPr id="10" name="Oval Callout 7">
            <a:extLst>
              <a:ext uri="{FF2B5EF4-FFF2-40B4-BE49-F238E27FC236}">
                <a16:creationId xmlns:a16="http://schemas.microsoft.com/office/drawing/2014/main" id="{E547269B-60D9-4F75-81A3-DDAFAB6BD118}"/>
              </a:ext>
            </a:extLst>
          </p:cNvPr>
          <p:cNvSpPr/>
          <p:nvPr/>
        </p:nvSpPr>
        <p:spPr>
          <a:xfrm>
            <a:off x="3073693" y="4421124"/>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098914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935BD5-CF2F-457D-94BD-CEB338CDAD48}"/>
              </a:ext>
            </a:extLst>
          </p:cNvPr>
          <p:cNvPicPr>
            <a:picLocks noChangeAspect="1"/>
          </p:cNvPicPr>
          <p:nvPr/>
        </p:nvPicPr>
        <p:blipFill>
          <a:blip r:embed="rId2"/>
          <a:stretch>
            <a:fillRect/>
          </a:stretch>
        </p:blipFill>
        <p:spPr>
          <a:xfrm>
            <a:off x="221297" y="1381759"/>
            <a:ext cx="11513503" cy="5026647"/>
          </a:xfrm>
          <a:prstGeom prst="rect">
            <a:avLst/>
          </a:prstGeom>
          <a:ln>
            <a:solidFill>
              <a:schemeClr val="tx1">
                <a:lumMod val="65000"/>
                <a:lumOff val="35000"/>
              </a:schemeClr>
            </a:solidFill>
          </a:ln>
        </p:spPr>
      </p:pic>
      <p:sp>
        <p:nvSpPr>
          <p:cNvPr id="6" name="Oval Callout 7">
            <a:extLst>
              <a:ext uri="{FF2B5EF4-FFF2-40B4-BE49-F238E27FC236}">
                <a16:creationId xmlns:a16="http://schemas.microsoft.com/office/drawing/2014/main" id="{D70475DD-04D7-4C67-8775-97CCAC43E581}"/>
              </a:ext>
            </a:extLst>
          </p:cNvPr>
          <p:cNvSpPr/>
          <p:nvPr/>
        </p:nvSpPr>
        <p:spPr>
          <a:xfrm>
            <a:off x="6213133" y="3781044"/>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7" name="Oval Callout 7">
            <a:extLst>
              <a:ext uri="{FF2B5EF4-FFF2-40B4-BE49-F238E27FC236}">
                <a16:creationId xmlns:a16="http://schemas.microsoft.com/office/drawing/2014/main" id="{FEFF590C-0D5B-4506-A3A2-A658312FAEB5}"/>
              </a:ext>
            </a:extLst>
          </p:cNvPr>
          <p:cNvSpPr/>
          <p:nvPr/>
        </p:nvSpPr>
        <p:spPr>
          <a:xfrm>
            <a:off x="8824253" y="2206244"/>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8" name="Oval Callout 7">
            <a:extLst>
              <a:ext uri="{FF2B5EF4-FFF2-40B4-BE49-F238E27FC236}">
                <a16:creationId xmlns:a16="http://schemas.microsoft.com/office/drawing/2014/main" id="{AC667A1B-DFF7-4C83-8E0A-FC9C76C3DC8D}"/>
              </a:ext>
            </a:extLst>
          </p:cNvPr>
          <p:cNvSpPr/>
          <p:nvPr/>
        </p:nvSpPr>
        <p:spPr>
          <a:xfrm>
            <a:off x="9840253" y="2714244"/>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9" name="Oval Callout 7">
            <a:extLst>
              <a:ext uri="{FF2B5EF4-FFF2-40B4-BE49-F238E27FC236}">
                <a16:creationId xmlns:a16="http://schemas.microsoft.com/office/drawing/2014/main" id="{B2A35A0A-C735-4F5F-A166-559DF728903E}"/>
              </a:ext>
            </a:extLst>
          </p:cNvPr>
          <p:cNvSpPr/>
          <p:nvPr/>
        </p:nvSpPr>
        <p:spPr>
          <a:xfrm>
            <a:off x="6081053" y="3140964"/>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0" name="Oval Callout 7">
            <a:extLst>
              <a:ext uri="{FF2B5EF4-FFF2-40B4-BE49-F238E27FC236}">
                <a16:creationId xmlns:a16="http://schemas.microsoft.com/office/drawing/2014/main" id="{868BF933-8D5D-45C2-BC52-E38A9AD7B9CD}"/>
              </a:ext>
            </a:extLst>
          </p:cNvPr>
          <p:cNvSpPr/>
          <p:nvPr/>
        </p:nvSpPr>
        <p:spPr>
          <a:xfrm>
            <a:off x="6680493" y="4126484"/>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12" name="Rectangle 11">
            <a:extLst>
              <a:ext uri="{FF2B5EF4-FFF2-40B4-BE49-F238E27FC236}">
                <a16:creationId xmlns:a16="http://schemas.microsoft.com/office/drawing/2014/main" id="{E8A88708-2776-43BB-B861-708F5F71FD64}"/>
              </a:ext>
            </a:extLst>
          </p:cNvPr>
          <p:cNvSpPr/>
          <p:nvPr/>
        </p:nvSpPr>
        <p:spPr>
          <a:xfrm>
            <a:off x="2635140" y="511521"/>
            <a:ext cx="9556860" cy="707886"/>
          </a:xfrm>
          <a:prstGeom prst="rect">
            <a:avLst/>
          </a:prstGeom>
        </p:spPr>
        <p:txBody>
          <a:bodyPr wrap="square">
            <a:spAutoFit/>
          </a:bodyPr>
          <a:lstStyle/>
          <a:p>
            <a:r>
              <a:rPr lang="en-IN" sz="2000" b="1" dirty="0">
                <a:latin typeface="+mn-lt"/>
              </a:rPr>
              <a:t>Step 2: </a:t>
            </a:r>
            <a:r>
              <a:rPr lang="en-GB" sz="2000" b="1" dirty="0">
                <a:latin typeface="+mn-lt"/>
              </a:rPr>
              <a:t>Select “Schemes”, Select “Bank Account”, Enter “Opening Balance Amount”, Check on “Bulk” and “Save”</a:t>
            </a:r>
            <a:endParaRPr lang="en-IN" sz="2000" b="1" dirty="0">
              <a:latin typeface="+mn-lt"/>
              <a:cs typeface="Arial" panose="020B0604020202020204" pitchFamily="34" charset="0"/>
            </a:endParaRPr>
          </a:p>
        </p:txBody>
      </p:sp>
      <p:sp>
        <p:nvSpPr>
          <p:cNvPr id="13" name="Rectangle 12">
            <a:extLst>
              <a:ext uri="{FF2B5EF4-FFF2-40B4-BE49-F238E27FC236}">
                <a16:creationId xmlns:a16="http://schemas.microsoft.com/office/drawing/2014/main" id="{6E9C0161-3D55-4689-A8D4-40F736791C6E}"/>
              </a:ext>
            </a:extLst>
          </p:cNvPr>
          <p:cNvSpPr/>
          <p:nvPr/>
        </p:nvSpPr>
        <p:spPr>
          <a:xfrm>
            <a:off x="2650185" y="33494"/>
            <a:ext cx="3793026" cy="461665"/>
          </a:xfrm>
          <a:prstGeom prst="rect">
            <a:avLst/>
          </a:prstGeom>
        </p:spPr>
        <p:txBody>
          <a:bodyPr wrap="none">
            <a:spAutoFit/>
          </a:bodyPr>
          <a:lstStyle/>
          <a:p>
            <a:pPr lvl="0">
              <a:defRPr/>
            </a:pPr>
            <a:r>
              <a:rPr lang="en-IN" sz="2400" dirty="0">
                <a:solidFill>
                  <a:schemeClr val="bg1"/>
                </a:solidFill>
                <a:latin typeface="+mn-lt"/>
              </a:rPr>
              <a:t>4e. Adding Opening Balance</a:t>
            </a:r>
            <a:endParaRPr kumimoji="0" lang="en-IN" sz="2400" b="0" i="0" u="none" strike="noStrike" kern="0" cap="none" spc="0" normalizeH="0" baseline="0" noProof="0" dirty="0">
              <a:ln>
                <a:noFill/>
              </a:ln>
              <a:solidFill>
                <a:schemeClr val="bg1"/>
              </a:solidFill>
              <a:effectLst/>
              <a:uLnTx/>
              <a:uFillTx/>
              <a:latin typeface="+mn-lt"/>
              <a:sym typeface="Arial"/>
            </a:endParaRPr>
          </a:p>
        </p:txBody>
      </p:sp>
    </p:spTree>
    <p:extLst>
      <p:ext uri="{BB962C8B-B14F-4D97-AF65-F5344CB8AC3E}">
        <p14:creationId xmlns:p14="http://schemas.microsoft.com/office/powerpoint/2010/main" val="36550478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AC49FB-1475-487B-ACE7-B6E321D34B28}"/>
              </a:ext>
            </a:extLst>
          </p:cNvPr>
          <p:cNvPicPr>
            <a:picLocks noChangeAspect="1"/>
          </p:cNvPicPr>
          <p:nvPr/>
        </p:nvPicPr>
        <p:blipFill>
          <a:blip r:embed="rId2"/>
          <a:stretch>
            <a:fillRect/>
          </a:stretch>
        </p:blipFill>
        <p:spPr>
          <a:xfrm>
            <a:off x="545147" y="1559559"/>
            <a:ext cx="11159173" cy="2776237"/>
          </a:xfrm>
          <a:prstGeom prst="rect">
            <a:avLst/>
          </a:prstGeom>
          <a:ln>
            <a:solidFill>
              <a:schemeClr val="tx1">
                <a:lumMod val="65000"/>
                <a:lumOff val="35000"/>
              </a:schemeClr>
            </a:solidFill>
          </a:ln>
        </p:spPr>
      </p:pic>
      <p:sp>
        <p:nvSpPr>
          <p:cNvPr id="8" name="Oval Callout 7">
            <a:extLst>
              <a:ext uri="{FF2B5EF4-FFF2-40B4-BE49-F238E27FC236}">
                <a16:creationId xmlns:a16="http://schemas.microsoft.com/office/drawing/2014/main" id="{AC667A1B-DFF7-4C83-8E0A-FC9C76C3DC8D}"/>
              </a:ext>
            </a:extLst>
          </p:cNvPr>
          <p:cNvSpPr/>
          <p:nvPr/>
        </p:nvSpPr>
        <p:spPr>
          <a:xfrm>
            <a:off x="7859053" y="1559559"/>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A0BDB72-15AB-434A-B781-D179BE4E72FD}"/>
              </a:ext>
            </a:extLst>
          </p:cNvPr>
          <p:cNvSpPr/>
          <p:nvPr/>
        </p:nvSpPr>
        <p:spPr>
          <a:xfrm>
            <a:off x="2635140" y="511521"/>
            <a:ext cx="9556860" cy="400110"/>
          </a:xfrm>
          <a:prstGeom prst="rect">
            <a:avLst/>
          </a:prstGeom>
        </p:spPr>
        <p:txBody>
          <a:bodyPr wrap="square">
            <a:spAutoFit/>
          </a:bodyPr>
          <a:lstStyle/>
          <a:p>
            <a:r>
              <a:rPr lang="en-GB" sz="2000" b="1" dirty="0">
                <a:latin typeface="+mn-lt"/>
              </a:rPr>
              <a:t>Below message shall appear as Opening Balance is saved</a:t>
            </a:r>
            <a:endParaRPr lang="en-IN" sz="2000" b="1" dirty="0">
              <a:latin typeface="+mn-lt"/>
              <a:cs typeface="Arial" panose="020B0604020202020204" pitchFamily="34" charset="0"/>
            </a:endParaRPr>
          </a:p>
        </p:txBody>
      </p:sp>
      <p:sp>
        <p:nvSpPr>
          <p:cNvPr id="9" name="Rectangle 8">
            <a:extLst>
              <a:ext uri="{FF2B5EF4-FFF2-40B4-BE49-F238E27FC236}">
                <a16:creationId xmlns:a16="http://schemas.microsoft.com/office/drawing/2014/main" id="{624C02B4-B460-4234-B2DA-A57F5931ED83}"/>
              </a:ext>
            </a:extLst>
          </p:cNvPr>
          <p:cNvSpPr/>
          <p:nvPr/>
        </p:nvSpPr>
        <p:spPr>
          <a:xfrm>
            <a:off x="2650185" y="33494"/>
            <a:ext cx="3793026" cy="461665"/>
          </a:xfrm>
          <a:prstGeom prst="rect">
            <a:avLst/>
          </a:prstGeom>
        </p:spPr>
        <p:txBody>
          <a:bodyPr wrap="none">
            <a:spAutoFit/>
          </a:bodyPr>
          <a:lstStyle/>
          <a:p>
            <a:pPr lvl="0">
              <a:defRPr/>
            </a:pPr>
            <a:r>
              <a:rPr lang="en-IN" sz="2400" dirty="0">
                <a:solidFill>
                  <a:schemeClr val="bg1"/>
                </a:solidFill>
                <a:latin typeface="+mn-lt"/>
              </a:rPr>
              <a:t>4e. Adding Opening Balance</a:t>
            </a:r>
            <a:endParaRPr kumimoji="0" lang="en-IN" sz="2400" b="0" i="0" u="none" strike="noStrike" kern="0" cap="none" spc="0" normalizeH="0" baseline="0" noProof="0" dirty="0">
              <a:ln>
                <a:noFill/>
              </a:ln>
              <a:solidFill>
                <a:schemeClr val="bg1"/>
              </a:solidFill>
              <a:effectLst/>
              <a:uLnTx/>
              <a:uFillTx/>
              <a:latin typeface="+mn-lt"/>
              <a:sym typeface="Arial"/>
            </a:endParaRPr>
          </a:p>
        </p:txBody>
      </p:sp>
    </p:spTree>
    <p:extLst>
      <p:ext uri="{BB962C8B-B14F-4D97-AF65-F5344CB8AC3E}">
        <p14:creationId xmlns:p14="http://schemas.microsoft.com/office/powerpoint/2010/main" val="30020737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30473-36FE-4A8A-9922-14D3A1104823}"/>
              </a:ext>
            </a:extLst>
          </p:cNvPr>
          <p:cNvSpPr>
            <a:spLocks noGrp="1"/>
          </p:cNvSpPr>
          <p:nvPr>
            <p:ph type="title"/>
          </p:nvPr>
        </p:nvSpPr>
        <p:spPr/>
        <p:txBody>
          <a:bodyPr/>
          <a:lstStyle/>
          <a:p>
            <a:r>
              <a:rPr lang="en-IN" dirty="0"/>
              <a:t>4 f. </a:t>
            </a:r>
            <a:br>
              <a:rPr lang="en-IN" dirty="0"/>
            </a:br>
            <a:r>
              <a:rPr lang="en-IN" dirty="0"/>
              <a:t>Approving Opening Balance </a:t>
            </a:r>
          </a:p>
        </p:txBody>
      </p:sp>
      <p:sp>
        <p:nvSpPr>
          <p:cNvPr id="13" name="Content Placeholder 2">
            <a:extLst>
              <a:ext uri="{FF2B5EF4-FFF2-40B4-BE49-F238E27FC236}">
                <a16:creationId xmlns:a16="http://schemas.microsoft.com/office/drawing/2014/main" id="{4EF1A50B-6AF2-437D-8683-8726DCA12B61}"/>
              </a:ext>
            </a:extLst>
          </p:cNvPr>
          <p:cNvSpPr>
            <a:spLocks noGrp="1"/>
          </p:cNvSpPr>
          <p:nvPr>
            <p:ph idx="1"/>
          </p:nvPr>
        </p:nvSpPr>
        <p:spPr>
          <a:xfrm>
            <a:off x="3869268" y="864108"/>
            <a:ext cx="7827432" cy="5120640"/>
          </a:xfrm>
        </p:spPr>
        <p:txBody>
          <a:bodyPr anchor="ctr">
            <a:normAutofit/>
          </a:bodyPr>
          <a:lstStyle/>
          <a:p>
            <a:pPr marL="0" indent="0">
              <a:buNone/>
            </a:pPr>
            <a:r>
              <a:rPr lang="en-IN" sz="3200" dirty="0"/>
              <a:t>Approving Opening Balance from DA Login. This is an one time activity and steps to be followed as-</a:t>
            </a:r>
          </a:p>
          <a:p>
            <a:pPr marL="0" indent="0">
              <a:buNone/>
            </a:pPr>
            <a:endParaRPr lang="en-IN" sz="2600" dirty="0"/>
          </a:p>
        </p:txBody>
      </p:sp>
    </p:spTree>
    <p:extLst>
      <p:ext uri="{BB962C8B-B14F-4D97-AF65-F5344CB8AC3E}">
        <p14:creationId xmlns:p14="http://schemas.microsoft.com/office/powerpoint/2010/main" val="16445378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F8D821-CF9B-410C-BA0A-5EB527D78640}"/>
              </a:ext>
            </a:extLst>
          </p:cNvPr>
          <p:cNvSpPr/>
          <p:nvPr/>
        </p:nvSpPr>
        <p:spPr>
          <a:xfrm>
            <a:off x="2650185" y="33494"/>
            <a:ext cx="4142481" cy="461665"/>
          </a:xfrm>
          <a:prstGeom prst="rect">
            <a:avLst/>
          </a:prstGeom>
        </p:spPr>
        <p:txBody>
          <a:bodyPr wrap="none">
            <a:spAutoFit/>
          </a:bodyPr>
          <a:lstStyle/>
          <a:p>
            <a:pPr lvl="0">
              <a:defRPr/>
            </a:pPr>
            <a:r>
              <a:rPr lang="en-IN" sz="2400" dirty="0">
                <a:solidFill>
                  <a:schemeClr val="bg1"/>
                </a:solidFill>
                <a:latin typeface="+mn-lt"/>
              </a:rPr>
              <a:t>4f. Approving Opening Balance</a:t>
            </a:r>
            <a:endParaRPr kumimoji="0" lang="en-IN" sz="2400" b="0" i="0" u="none" strike="noStrike" kern="0" cap="none" spc="0" normalizeH="0" baseline="0" noProof="0" dirty="0">
              <a:ln>
                <a:noFill/>
              </a:ln>
              <a:solidFill>
                <a:schemeClr val="bg1"/>
              </a:solidFill>
              <a:effectLst/>
              <a:uLnTx/>
              <a:uFillTx/>
              <a:latin typeface="+mn-lt"/>
              <a:sym typeface="Arial"/>
            </a:endParaRPr>
          </a:p>
        </p:txBody>
      </p:sp>
      <p:sp>
        <p:nvSpPr>
          <p:cNvPr id="7" name="Rectangle 6">
            <a:extLst>
              <a:ext uri="{FF2B5EF4-FFF2-40B4-BE49-F238E27FC236}">
                <a16:creationId xmlns:a16="http://schemas.microsoft.com/office/drawing/2014/main" id="{A1E87CF0-ABC1-45B6-8646-9EB6859F7193}"/>
              </a:ext>
            </a:extLst>
          </p:cNvPr>
          <p:cNvSpPr/>
          <p:nvPr/>
        </p:nvSpPr>
        <p:spPr>
          <a:xfrm>
            <a:off x="2635140" y="511521"/>
            <a:ext cx="9556860" cy="400110"/>
          </a:xfrm>
          <a:prstGeom prst="rect">
            <a:avLst/>
          </a:prstGeom>
        </p:spPr>
        <p:txBody>
          <a:bodyPr wrap="square">
            <a:spAutoFit/>
          </a:bodyPr>
          <a:lstStyle/>
          <a:p>
            <a:r>
              <a:rPr lang="en-IN" sz="2000" b="1" dirty="0">
                <a:latin typeface="+mn-lt"/>
              </a:rPr>
              <a:t>Step 1: </a:t>
            </a:r>
            <a:r>
              <a:rPr lang="en-GB" sz="2000" b="1" dirty="0">
                <a:latin typeface="+mn-lt"/>
              </a:rPr>
              <a:t>Login as DA User and Go to “My Funds” </a:t>
            </a:r>
            <a:r>
              <a:rPr lang="en-GB" sz="2000" b="1" dirty="0">
                <a:latin typeface="+mn-lt"/>
                <a:sym typeface="Wingdings" panose="05000000000000000000" pitchFamily="2" charset="2"/>
              </a:rPr>
              <a:t> </a:t>
            </a:r>
            <a:r>
              <a:rPr lang="en-GB" sz="2000" b="1" dirty="0">
                <a:latin typeface="+mn-lt"/>
              </a:rPr>
              <a:t>“Opening Balance”</a:t>
            </a:r>
            <a:endParaRPr lang="en-IN" sz="2000" b="1" dirty="0">
              <a:latin typeface="+mn-lt"/>
              <a:cs typeface="Arial" panose="020B0604020202020204" pitchFamily="34" charset="0"/>
            </a:endParaRPr>
          </a:p>
        </p:txBody>
      </p:sp>
      <p:pic>
        <p:nvPicPr>
          <p:cNvPr id="8" name="Picture 7">
            <a:extLst>
              <a:ext uri="{FF2B5EF4-FFF2-40B4-BE49-F238E27FC236}">
                <a16:creationId xmlns:a16="http://schemas.microsoft.com/office/drawing/2014/main" id="{BDE414B7-C625-42BA-B0AF-4A5828288C6D}"/>
              </a:ext>
            </a:extLst>
          </p:cNvPr>
          <p:cNvPicPr>
            <a:picLocks noChangeAspect="1"/>
          </p:cNvPicPr>
          <p:nvPr/>
        </p:nvPicPr>
        <p:blipFill>
          <a:blip r:embed="rId2"/>
          <a:stretch>
            <a:fillRect/>
          </a:stretch>
        </p:blipFill>
        <p:spPr>
          <a:xfrm>
            <a:off x="648970" y="981075"/>
            <a:ext cx="11101070" cy="5507674"/>
          </a:xfrm>
          <a:prstGeom prst="rect">
            <a:avLst/>
          </a:prstGeom>
          <a:ln>
            <a:solidFill>
              <a:schemeClr val="tx1">
                <a:lumMod val="65000"/>
                <a:lumOff val="35000"/>
              </a:schemeClr>
            </a:solidFill>
          </a:ln>
        </p:spPr>
      </p:pic>
      <p:sp>
        <p:nvSpPr>
          <p:cNvPr id="9" name="Oval Callout 7">
            <a:extLst>
              <a:ext uri="{FF2B5EF4-FFF2-40B4-BE49-F238E27FC236}">
                <a16:creationId xmlns:a16="http://schemas.microsoft.com/office/drawing/2014/main" id="{D124F85F-97CD-4B76-86D4-96967B3BE616}"/>
              </a:ext>
            </a:extLst>
          </p:cNvPr>
          <p:cNvSpPr/>
          <p:nvPr/>
        </p:nvSpPr>
        <p:spPr>
          <a:xfrm>
            <a:off x="3353093" y="4421124"/>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645307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E87CF0-ABC1-45B6-8646-9EB6859F7193}"/>
              </a:ext>
            </a:extLst>
          </p:cNvPr>
          <p:cNvSpPr/>
          <p:nvPr/>
        </p:nvSpPr>
        <p:spPr>
          <a:xfrm>
            <a:off x="2635140" y="511521"/>
            <a:ext cx="9556860" cy="400110"/>
          </a:xfrm>
          <a:prstGeom prst="rect">
            <a:avLst/>
          </a:prstGeom>
        </p:spPr>
        <p:txBody>
          <a:bodyPr wrap="square">
            <a:spAutoFit/>
          </a:bodyPr>
          <a:lstStyle/>
          <a:p>
            <a:r>
              <a:rPr lang="en-IN" sz="2000" b="1" dirty="0">
                <a:latin typeface="+mn-lt"/>
              </a:rPr>
              <a:t>Step 2: </a:t>
            </a:r>
            <a:r>
              <a:rPr lang="en-GB" sz="2000" b="1" dirty="0">
                <a:latin typeface="+mn-lt"/>
              </a:rPr>
              <a:t>Select “Schemes” and Click on “Bulk”</a:t>
            </a:r>
            <a:endParaRPr lang="en-IN" sz="2000" b="1" dirty="0">
              <a:latin typeface="+mn-lt"/>
              <a:cs typeface="Arial" panose="020B0604020202020204" pitchFamily="34" charset="0"/>
            </a:endParaRPr>
          </a:p>
        </p:txBody>
      </p:sp>
      <p:pic>
        <p:nvPicPr>
          <p:cNvPr id="10" name="Picture 9">
            <a:extLst>
              <a:ext uri="{FF2B5EF4-FFF2-40B4-BE49-F238E27FC236}">
                <a16:creationId xmlns:a16="http://schemas.microsoft.com/office/drawing/2014/main" id="{EE4415C2-B13B-45E3-83D1-A9472BC20B43}"/>
              </a:ext>
            </a:extLst>
          </p:cNvPr>
          <p:cNvPicPr>
            <a:picLocks noChangeAspect="1"/>
          </p:cNvPicPr>
          <p:nvPr/>
        </p:nvPicPr>
        <p:blipFill>
          <a:blip r:embed="rId2"/>
          <a:stretch>
            <a:fillRect/>
          </a:stretch>
        </p:blipFill>
        <p:spPr>
          <a:xfrm>
            <a:off x="369570" y="1285875"/>
            <a:ext cx="11416030" cy="4958700"/>
          </a:xfrm>
          <a:prstGeom prst="rect">
            <a:avLst/>
          </a:prstGeom>
          <a:ln>
            <a:solidFill>
              <a:schemeClr val="tx1">
                <a:lumMod val="65000"/>
                <a:lumOff val="35000"/>
              </a:schemeClr>
            </a:solidFill>
          </a:ln>
        </p:spPr>
      </p:pic>
      <p:sp>
        <p:nvSpPr>
          <p:cNvPr id="11" name="Oval Callout 7">
            <a:extLst>
              <a:ext uri="{FF2B5EF4-FFF2-40B4-BE49-F238E27FC236}">
                <a16:creationId xmlns:a16="http://schemas.microsoft.com/office/drawing/2014/main" id="{F9D61D34-54BE-4642-8281-963185FED44F}"/>
              </a:ext>
            </a:extLst>
          </p:cNvPr>
          <p:cNvSpPr/>
          <p:nvPr/>
        </p:nvSpPr>
        <p:spPr>
          <a:xfrm>
            <a:off x="7239293" y="1881124"/>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2" name="Oval Callout 7">
            <a:extLst>
              <a:ext uri="{FF2B5EF4-FFF2-40B4-BE49-F238E27FC236}">
                <a16:creationId xmlns:a16="http://schemas.microsoft.com/office/drawing/2014/main" id="{9A3DF368-B917-4291-970F-2D85AED7344E}"/>
              </a:ext>
            </a:extLst>
          </p:cNvPr>
          <p:cNvSpPr/>
          <p:nvPr/>
        </p:nvSpPr>
        <p:spPr>
          <a:xfrm>
            <a:off x="6863373" y="3577844"/>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8" name="Rectangle 7">
            <a:extLst>
              <a:ext uri="{FF2B5EF4-FFF2-40B4-BE49-F238E27FC236}">
                <a16:creationId xmlns:a16="http://schemas.microsoft.com/office/drawing/2014/main" id="{0D740956-DDBB-47D6-A3E6-E6996467E90C}"/>
              </a:ext>
            </a:extLst>
          </p:cNvPr>
          <p:cNvSpPr/>
          <p:nvPr/>
        </p:nvSpPr>
        <p:spPr>
          <a:xfrm>
            <a:off x="2650185" y="33494"/>
            <a:ext cx="4142481" cy="461665"/>
          </a:xfrm>
          <a:prstGeom prst="rect">
            <a:avLst/>
          </a:prstGeom>
        </p:spPr>
        <p:txBody>
          <a:bodyPr wrap="none">
            <a:spAutoFit/>
          </a:bodyPr>
          <a:lstStyle/>
          <a:p>
            <a:pPr lvl="0">
              <a:defRPr/>
            </a:pPr>
            <a:r>
              <a:rPr lang="en-IN" sz="2400" dirty="0">
                <a:solidFill>
                  <a:schemeClr val="bg1"/>
                </a:solidFill>
                <a:latin typeface="+mn-lt"/>
              </a:rPr>
              <a:t>4f. Approving Opening Balance</a:t>
            </a:r>
            <a:endParaRPr kumimoji="0" lang="en-IN" sz="2400" b="0" i="0" u="none" strike="noStrike" kern="0" cap="none" spc="0" normalizeH="0" baseline="0" noProof="0" dirty="0">
              <a:ln>
                <a:noFill/>
              </a:ln>
              <a:solidFill>
                <a:schemeClr val="bg1"/>
              </a:solidFill>
              <a:effectLst/>
              <a:uLnTx/>
              <a:uFillTx/>
              <a:latin typeface="+mn-lt"/>
              <a:sym typeface="Arial"/>
            </a:endParaRPr>
          </a:p>
        </p:txBody>
      </p:sp>
    </p:spTree>
    <p:extLst>
      <p:ext uri="{BB962C8B-B14F-4D97-AF65-F5344CB8AC3E}">
        <p14:creationId xmlns:p14="http://schemas.microsoft.com/office/powerpoint/2010/main" val="35173443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E07BFD-C47B-4BF2-9EEC-2F9AEEC88A05}"/>
              </a:ext>
            </a:extLst>
          </p:cNvPr>
          <p:cNvPicPr>
            <a:picLocks noChangeAspect="1"/>
          </p:cNvPicPr>
          <p:nvPr/>
        </p:nvPicPr>
        <p:blipFill>
          <a:blip r:embed="rId2"/>
          <a:stretch>
            <a:fillRect/>
          </a:stretch>
        </p:blipFill>
        <p:spPr>
          <a:xfrm>
            <a:off x="948050" y="1140460"/>
            <a:ext cx="9914256" cy="4899844"/>
          </a:xfrm>
          <a:prstGeom prst="rect">
            <a:avLst/>
          </a:prstGeom>
          <a:ln>
            <a:solidFill>
              <a:schemeClr val="tx1">
                <a:lumMod val="65000"/>
                <a:lumOff val="35000"/>
              </a:schemeClr>
            </a:solidFill>
          </a:ln>
        </p:spPr>
      </p:pic>
      <p:sp>
        <p:nvSpPr>
          <p:cNvPr id="7" name="Oval Callout 7">
            <a:extLst>
              <a:ext uri="{FF2B5EF4-FFF2-40B4-BE49-F238E27FC236}">
                <a16:creationId xmlns:a16="http://schemas.microsoft.com/office/drawing/2014/main" id="{1E0A1400-D8DD-46C6-B467-4025D35877E3}"/>
              </a:ext>
            </a:extLst>
          </p:cNvPr>
          <p:cNvSpPr/>
          <p:nvPr/>
        </p:nvSpPr>
        <p:spPr>
          <a:xfrm>
            <a:off x="4607853" y="2927604"/>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pic>
        <p:nvPicPr>
          <p:cNvPr id="9" name="Picture 8">
            <a:extLst>
              <a:ext uri="{FF2B5EF4-FFF2-40B4-BE49-F238E27FC236}">
                <a16:creationId xmlns:a16="http://schemas.microsoft.com/office/drawing/2014/main" id="{926FCF2E-9177-4364-AFAD-242512153181}"/>
              </a:ext>
            </a:extLst>
          </p:cNvPr>
          <p:cNvPicPr>
            <a:picLocks noChangeAspect="1"/>
          </p:cNvPicPr>
          <p:nvPr/>
        </p:nvPicPr>
        <p:blipFill>
          <a:blip r:embed="rId3"/>
          <a:stretch>
            <a:fillRect/>
          </a:stretch>
        </p:blipFill>
        <p:spPr>
          <a:xfrm>
            <a:off x="5740399" y="3959308"/>
            <a:ext cx="6247169" cy="2720892"/>
          </a:xfrm>
          <a:prstGeom prst="rect">
            <a:avLst/>
          </a:prstGeom>
          <a:ln>
            <a:solidFill>
              <a:schemeClr val="tx1">
                <a:lumMod val="65000"/>
                <a:lumOff val="35000"/>
              </a:schemeClr>
            </a:solidFill>
          </a:ln>
        </p:spPr>
      </p:pic>
      <p:sp>
        <p:nvSpPr>
          <p:cNvPr id="10" name="Oval Callout 7">
            <a:extLst>
              <a:ext uri="{FF2B5EF4-FFF2-40B4-BE49-F238E27FC236}">
                <a16:creationId xmlns:a16="http://schemas.microsoft.com/office/drawing/2014/main" id="{2C2CEBA9-56D7-4F55-94C8-5DF063C41A00}"/>
              </a:ext>
            </a:extLst>
          </p:cNvPr>
          <p:cNvSpPr/>
          <p:nvPr/>
        </p:nvSpPr>
        <p:spPr>
          <a:xfrm>
            <a:off x="9118893" y="4758944"/>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1" name="Rectangle 10">
            <a:extLst>
              <a:ext uri="{FF2B5EF4-FFF2-40B4-BE49-F238E27FC236}">
                <a16:creationId xmlns:a16="http://schemas.microsoft.com/office/drawing/2014/main" id="{280E75B3-01BE-488B-8801-3AE250F7297C}"/>
              </a:ext>
            </a:extLst>
          </p:cNvPr>
          <p:cNvSpPr/>
          <p:nvPr/>
        </p:nvSpPr>
        <p:spPr>
          <a:xfrm>
            <a:off x="2635140" y="511521"/>
            <a:ext cx="9556860" cy="400110"/>
          </a:xfrm>
          <a:prstGeom prst="rect">
            <a:avLst/>
          </a:prstGeom>
        </p:spPr>
        <p:txBody>
          <a:bodyPr wrap="square">
            <a:spAutoFit/>
          </a:bodyPr>
          <a:lstStyle/>
          <a:p>
            <a:r>
              <a:rPr lang="en-IN" sz="2000" b="1" dirty="0">
                <a:latin typeface="+mn-lt"/>
              </a:rPr>
              <a:t>Step 3: </a:t>
            </a:r>
            <a:r>
              <a:rPr lang="en-GB" sz="2000" b="1" dirty="0">
                <a:latin typeface="+mn-lt"/>
              </a:rPr>
              <a:t>Click on “Approve” and then Click on “Confirm” </a:t>
            </a:r>
            <a:endParaRPr lang="en-IN" sz="2000" b="1" dirty="0">
              <a:latin typeface="+mn-lt"/>
              <a:cs typeface="Arial" panose="020B0604020202020204" pitchFamily="34" charset="0"/>
            </a:endParaRPr>
          </a:p>
        </p:txBody>
      </p:sp>
      <p:sp>
        <p:nvSpPr>
          <p:cNvPr id="12" name="Rectangle 11">
            <a:extLst>
              <a:ext uri="{FF2B5EF4-FFF2-40B4-BE49-F238E27FC236}">
                <a16:creationId xmlns:a16="http://schemas.microsoft.com/office/drawing/2014/main" id="{A8174948-D8BF-49BF-A7FA-2EA591729284}"/>
              </a:ext>
            </a:extLst>
          </p:cNvPr>
          <p:cNvSpPr/>
          <p:nvPr/>
        </p:nvSpPr>
        <p:spPr>
          <a:xfrm>
            <a:off x="2650185" y="33494"/>
            <a:ext cx="4142481" cy="461665"/>
          </a:xfrm>
          <a:prstGeom prst="rect">
            <a:avLst/>
          </a:prstGeom>
        </p:spPr>
        <p:txBody>
          <a:bodyPr wrap="none">
            <a:spAutoFit/>
          </a:bodyPr>
          <a:lstStyle/>
          <a:p>
            <a:pPr lvl="0">
              <a:defRPr/>
            </a:pPr>
            <a:r>
              <a:rPr lang="en-IN" sz="2400" dirty="0">
                <a:solidFill>
                  <a:schemeClr val="bg1"/>
                </a:solidFill>
                <a:latin typeface="+mn-lt"/>
              </a:rPr>
              <a:t>4f. Approving Opening Balance</a:t>
            </a:r>
            <a:endParaRPr kumimoji="0" lang="en-IN" sz="2400" b="0" i="0" u="none" strike="noStrike" kern="0" cap="none" spc="0" normalizeH="0" baseline="0" noProof="0" dirty="0">
              <a:ln>
                <a:noFill/>
              </a:ln>
              <a:solidFill>
                <a:schemeClr val="bg1"/>
              </a:solidFill>
              <a:effectLst/>
              <a:uLnTx/>
              <a:uFillTx/>
              <a:latin typeface="+mn-lt"/>
              <a:sym typeface="Arial"/>
            </a:endParaRPr>
          </a:p>
        </p:txBody>
      </p:sp>
    </p:spTree>
    <p:extLst>
      <p:ext uri="{BB962C8B-B14F-4D97-AF65-F5344CB8AC3E}">
        <p14:creationId xmlns:p14="http://schemas.microsoft.com/office/powerpoint/2010/main" val="25483022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EFBD85-4B8F-47C4-85E3-DC05B35CA92F}"/>
              </a:ext>
            </a:extLst>
          </p:cNvPr>
          <p:cNvPicPr>
            <a:picLocks noChangeAspect="1"/>
          </p:cNvPicPr>
          <p:nvPr/>
        </p:nvPicPr>
        <p:blipFill>
          <a:blip r:embed="rId2"/>
          <a:stretch>
            <a:fillRect/>
          </a:stretch>
        </p:blipFill>
        <p:spPr>
          <a:xfrm>
            <a:off x="277442" y="1944687"/>
            <a:ext cx="11637115" cy="3602673"/>
          </a:xfrm>
          <a:prstGeom prst="rect">
            <a:avLst/>
          </a:prstGeom>
          <a:ln>
            <a:solidFill>
              <a:schemeClr val="tx1">
                <a:lumMod val="65000"/>
                <a:lumOff val="35000"/>
              </a:schemeClr>
            </a:solidFill>
          </a:ln>
        </p:spPr>
      </p:pic>
      <p:sp>
        <p:nvSpPr>
          <p:cNvPr id="7" name="Rectangle 6">
            <a:extLst>
              <a:ext uri="{FF2B5EF4-FFF2-40B4-BE49-F238E27FC236}">
                <a16:creationId xmlns:a16="http://schemas.microsoft.com/office/drawing/2014/main" id="{FADF40F0-B0EA-4CB7-982A-385D7269DBF7}"/>
              </a:ext>
            </a:extLst>
          </p:cNvPr>
          <p:cNvSpPr/>
          <p:nvPr/>
        </p:nvSpPr>
        <p:spPr>
          <a:xfrm>
            <a:off x="2635140" y="511521"/>
            <a:ext cx="9556860" cy="400110"/>
          </a:xfrm>
          <a:prstGeom prst="rect">
            <a:avLst/>
          </a:prstGeom>
        </p:spPr>
        <p:txBody>
          <a:bodyPr wrap="square">
            <a:spAutoFit/>
          </a:bodyPr>
          <a:lstStyle/>
          <a:p>
            <a:r>
              <a:rPr lang="en-GB" sz="2000" b="1" dirty="0">
                <a:latin typeface="+mn-lt"/>
              </a:rPr>
              <a:t>On confirmation, the following screen appears</a:t>
            </a:r>
            <a:endParaRPr lang="en-IN" sz="2000" b="1" dirty="0">
              <a:latin typeface="+mn-lt"/>
              <a:cs typeface="Arial" panose="020B0604020202020204" pitchFamily="34" charset="0"/>
            </a:endParaRPr>
          </a:p>
        </p:txBody>
      </p:sp>
      <p:sp>
        <p:nvSpPr>
          <p:cNvPr id="8" name="Rectangle 7">
            <a:extLst>
              <a:ext uri="{FF2B5EF4-FFF2-40B4-BE49-F238E27FC236}">
                <a16:creationId xmlns:a16="http://schemas.microsoft.com/office/drawing/2014/main" id="{254F830C-23EE-43D6-A9ED-8B3B11A61A5E}"/>
              </a:ext>
            </a:extLst>
          </p:cNvPr>
          <p:cNvSpPr/>
          <p:nvPr/>
        </p:nvSpPr>
        <p:spPr>
          <a:xfrm>
            <a:off x="2650185" y="33494"/>
            <a:ext cx="4142481" cy="461665"/>
          </a:xfrm>
          <a:prstGeom prst="rect">
            <a:avLst/>
          </a:prstGeom>
        </p:spPr>
        <p:txBody>
          <a:bodyPr wrap="none">
            <a:spAutoFit/>
          </a:bodyPr>
          <a:lstStyle/>
          <a:p>
            <a:pPr lvl="0">
              <a:defRPr/>
            </a:pPr>
            <a:r>
              <a:rPr lang="en-IN" sz="2400" dirty="0">
                <a:solidFill>
                  <a:schemeClr val="bg1"/>
                </a:solidFill>
                <a:latin typeface="+mn-lt"/>
              </a:rPr>
              <a:t>4f. Approving Opening Balance</a:t>
            </a:r>
            <a:endParaRPr kumimoji="0" lang="en-IN" sz="2400" b="0" i="0" u="none" strike="noStrike" kern="0" cap="none" spc="0" normalizeH="0" baseline="0" noProof="0" dirty="0">
              <a:ln>
                <a:noFill/>
              </a:ln>
              <a:solidFill>
                <a:schemeClr val="bg1"/>
              </a:solidFill>
              <a:effectLst/>
              <a:uLnTx/>
              <a:uFillTx/>
              <a:latin typeface="+mn-lt"/>
              <a:sym typeface="Arial"/>
            </a:endParaRPr>
          </a:p>
        </p:txBody>
      </p:sp>
    </p:spTree>
    <p:extLst>
      <p:ext uri="{BB962C8B-B14F-4D97-AF65-F5344CB8AC3E}">
        <p14:creationId xmlns:p14="http://schemas.microsoft.com/office/powerpoint/2010/main" val="8348077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30473-36FE-4A8A-9922-14D3A1104823}"/>
              </a:ext>
            </a:extLst>
          </p:cNvPr>
          <p:cNvSpPr>
            <a:spLocks noGrp="1"/>
          </p:cNvSpPr>
          <p:nvPr>
            <p:ph type="title"/>
          </p:nvPr>
        </p:nvSpPr>
        <p:spPr>
          <a:xfrm>
            <a:off x="252918" y="1123837"/>
            <a:ext cx="3125282" cy="4601183"/>
          </a:xfrm>
        </p:spPr>
        <p:txBody>
          <a:bodyPr/>
          <a:lstStyle/>
          <a:p>
            <a:r>
              <a:rPr lang="en-IN" dirty="0"/>
              <a:t>5</a:t>
            </a:r>
            <a:br>
              <a:rPr lang="en-IN" dirty="0"/>
            </a:br>
            <a:r>
              <a:rPr lang="en-GB" dirty="0"/>
              <a:t>DSC based payment approval process in PFMS</a:t>
            </a:r>
            <a:br>
              <a:rPr lang="en-GB" dirty="0"/>
            </a:br>
            <a:endParaRPr lang="en-IN" dirty="0"/>
          </a:p>
        </p:txBody>
      </p:sp>
      <p:sp>
        <p:nvSpPr>
          <p:cNvPr id="13" name="Content Placeholder 2">
            <a:extLst>
              <a:ext uri="{FF2B5EF4-FFF2-40B4-BE49-F238E27FC236}">
                <a16:creationId xmlns:a16="http://schemas.microsoft.com/office/drawing/2014/main" id="{4EF1A50B-6AF2-437D-8683-8726DCA12B61}"/>
              </a:ext>
            </a:extLst>
          </p:cNvPr>
          <p:cNvSpPr>
            <a:spLocks noGrp="1"/>
          </p:cNvSpPr>
          <p:nvPr>
            <p:ph idx="1"/>
          </p:nvPr>
        </p:nvSpPr>
        <p:spPr>
          <a:xfrm>
            <a:off x="3577168" y="868680"/>
            <a:ext cx="7967132" cy="5120640"/>
          </a:xfrm>
        </p:spPr>
        <p:txBody>
          <a:bodyPr anchor="ctr">
            <a:normAutofit/>
          </a:bodyPr>
          <a:lstStyle/>
          <a:p>
            <a:pPr marL="0" indent="0">
              <a:buNone/>
            </a:pPr>
            <a:r>
              <a:rPr lang="en-IN" sz="3200" dirty="0"/>
              <a:t>This section explains the payment approval process in PFMS using DSC. </a:t>
            </a:r>
          </a:p>
          <a:p>
            <a:pPr marL="0" indent="0">
              <a:buNone/>
            </a:pPr>
            <a:endParaRPr lang="en-IN" sz="3200" dirty="0"/>
          </a:p>
          <a:p>
            <a:pPr marL="0" indent="0">
              <a:buNone/>
            </a:pPr>
            <a:r>
              <a:rPr lang="en-IN" sz="3200" dirty="0"/>
              <a:t>This is the regular activity for approval of each payment batch in PFMS (after they are available in PFMS received from Nikshay). </a:t>
            </a:r>
            <a:endParaRPr lang="en-IN" sz="2600" dirty="0"/>
          </a:p>
        </p:txBody>
      </p:sp>
    </p:spTree>
    <p:extLst>
      <p:ext uri="{BB962C8B-B14F-4D97-AF65-F5344CB8AC3E}">
        <p14:creationId xmlns:p14="http://schemas.microsoft.com/office/powerpoint/2010/main" val="2150841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156AFC-02E2-4776-9CDA-E11D0482F9C8}"/>
              </a:ext>
            </a:extLst>
          </p:cNvPr>
          <p:cNvPicPr>
            <a:picLocks noChangeAspect="1"/>
          </p:cNvPicPr>
          <p:nvPr/>
        </p:nvPicPr>
        <p:blipFill>
          <a:blip r:embed="rId2"/>
          <a:stretch>
            <a:fillRect/>
          </a:stretch>
        </p:blipFill>
        <p:spPr>
          <a:xfrm>
            <a:off x="231457" y="1085850"/>
            <a:ext cx="11259503" cy="5362706"/>
          </a:xfrm>
          <a:prstGeom prst="rect">
            <a:avLst/>
          </a:prstGeom>
          <a:ln>
            <a:solidFill>
              <a:schemeClr val="tx1">
                <a:lumMod val="65000"/>
                <a:lumOff val="35000"/>
              </a:schemeClr>
            </a:solidFill>
          </a:ln>
        </p:spPr>
      </p:pic>
      <p:sp>
        <p:nvSpPr>
          <p:cNvPr id="6" name="Oval Callout 7">
            <a:extLst>
              <a:ext uri="{FF2B5EF4-FFF2-40B4-BE49-F238E27FC236}">
                <a16:creationId xmlns:a16="http://schemas.microsoft.com/office/drawing/2014/main" id="{D5543A94-C0C8-476E-A1BC-E4F7B83CF6E8}"/>
              </a:ext>
            </a:extLst>
          </p:cNvPr>
          <p:cNvSpPr/>
          <p:nvPr/>
        </p:nvSpPr>
        <p:spPr>
          <a:xfrm>
            <a:off x="3022893" y="2927604"/>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5B8B593-E8F2-4FE4-A87A-C479CBDF581D}"/>
              </a:ext>
            </a:extLst>
          </p:cNvPr>
          <p:cNvSpPr/>
          <p:nvPr/>
        </p:nvSpPr>
        <p:spPr>
          <a:xfrm>
            <a:off x="2650185" y="33494"/>
            <a:ext cx="6364243" cy="461665"/>
          </a:xfrm>
          <a:prstGeom prst="rect">
            <a:avLst/>
          </a:prstGeom>
        </p:spPr>
        <p:txBody>
          <a:bodyPr wrap="none">
            <a:spAutoFit/>
          </a:bodyPr>
          <a:lstStyle/>
          <a:p>
            <a:pPr lvl="0">
              <a:defRPr/>
            </a:pPr>
            <a:r>
              <a:rPr lang="en-IN" sz="2400" dirty="0">
                <a:solidFill>
                  <a:schemeClr val="bg1"/>
                </a:solidFill>
                <a:latin typeface="+mn-lt"/>
              </a:rPr>
              <a:t>5. </a:t>
            </a:r>
            <a:r>
              <a:rPr lang="en-GB" sz="2400" dirty="0">
                <a:solidFill>
                  <a:schemeClr val="bg1"/>
                </a:solidFill>
                <a:latin typeface="+mn-lt"/>
              </a:rPr>
              <a:t>DSC based payment approval process in PFMS</a:t>
            </a:r>
            <a:endParaRPr kumimoji="0" lang="en-IN" sz="2400" b="0" i="0" u="none" strike="noStrike" kern="0" cap="none" spc="0" normalizeH="0" baseline="0" noProof="0" dirty="0">
              <a:ln>
                <a:noFill/>
              </a:ln>
              <a:solidFill>
                <a:schemeClr val="bg1"/>
              </a:solidFill>
              <a:effectLst/>
              <a:uLnTx/>
              <a:uFillTx/>
              <a:latin typeface="+mn-lt"/>
              <a:sym typeface="Arial"/>
            </a:endParaRPr>
          </a:p>
        </p:txBody>
      </p:sp>
      <p:sp>
        <p:nvSpPr>
          <p:cNvPr id="7" name="Rectangle 6">
            <a:extLst>
              <a:ext uri="{FF2B5EF4-FFF2-40B4-BE49-F238E27FC236}">
                <a16:creationId xmlns:a16="http://schemas.microsoft.com/office/drawing/2014/main" id="{611104D9-7328-453F-B9D0-5E62D84FF67D}"/>
              </a:ext>
            </a:extLst>
          </p:cNvPr>
          <p:cNvSpPr/>
          <p:nvPr/>
        </p:nvSpPr>
        <p:spPr>
          <a:xfrm>
            <a:off x="2635140" y="511521"/>
            <a:ext cx="9556860" cy="400110"/>
          </a:xfrm>
          <a:prstGeom prst="rect">
            <a:avLst/>
          </a:prstGeom>
        </p:spPr>
        <p:txBody>
          <a:bodyPr wrap="square">
            <a:spAutoFit/>
          </a:bodyPr>
          <a:lstStyle/>
          <a:p>
            <a:r>
              <a:rPr lang="en-GB" sz="2000" b="1" dirty="0">
                <a:latin typeface="+mn-lt"/>
              </a:rPr>
              <a:t>Step 1: Login as DA User and Go to “E-payment” </a:t>
            </a:r>
            <a:r>
              <a:rPr lang="en-GB" sz="2000" b="1" dirty="0">
                <a:latin typeface="+mn-lt"/>
                <a:sym typeface="Wingdings" panose="05000000000000000000" pitchFamily="2" charset="2"/>
              </a:rPr>
              <a:t> </a:t>
            </a:r>
            <a:r>
              <a:rPr lang="en-GB" sz="2000" b="1" dirty="0">
                <a:latin typeface="+mn-lt"/>
              </a:rPr>
              <a:t>“Approve Payment” </a:t>
            </a:r>
            <a:endParaRPr lang="en-IN" sz="2000" b="1" dirty="0">
              <a:latin typeface="+mn-lt"/>
              <a:cs typeface="Arial" panose="020B0604020202020204" pitchFamily="34" charset="0"/>
            </a:endParaRPr>
          </a:p>
        </p:txBody>
      </p:sp>
    </p:spTree>
    <p:extLst>
      <p:ext uri="{BB962C8B-B14F-4D97-AF65-F5344CB8AC3E}">
        <p14:creationId xmlns:p14="http://schemas.microsoft.com/office/powerpoint/2010/main" val="934154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7"/>
            <a:ext cx="2947482" cy="4601183"/>
          </a:xfrm>
        </p:spPr>
        <p:txBody>
          <a:bodyPr/>
          <a:lstStyle/>
          <a:p>
            <a:r>
              <a:rPr lang="en-US" dirty="0"/>
              <a:t>4. </a:t>
            </a:r>
            <a:br>
              <a:rPr lang="en-US" dirty="0"/>
            </a:br>
            <a:r>
              <a:rPr lang="en-IN" dirty="0"/>
              <a:t>How to enable DSC based authentication and Approval process to make the DBT payments?</a:t>
            </a:r>
            <a:br>
              <a:rPr lang="en-IN" dirty="0"/>
            </a:br>
            <a:endParaRPr lang="en-IN" dirty="0"/>
          </a:p>
        </p:txBody>
      </p:sp>
      <p:sp>
        <p:nvSpPr>
          <p:cNvPr id="5" name="Content Placeholder 2">
            <a:extLst>
              <a:ext uri="{FF2B5EF4-FFF2-40B4-BE49-F238E27FC236}">
                <a16:creationId xmlns:a16="http://schemas.microsoft.com/office/drawing/2014/main" id="{33135312-8B75-4122-8D33-46B1FD56FDBC}"/>
              </a:ext>
            </a:extLst>
          </p:cNvPr>
          <p:cNvSpPr>
            <a:spLocks noGrp="1"/>
          </p:cNvSpPr>
          <p:nvPr>
            <p:ph idx="1"/>
          </p:nvPr>
        </p:nvSpPr>
        <p:spPr>
          <a:xfrm>
            <a:off x="3906174" y="6232042"/>
            <a:ext cx="3817399" cy="375739"/>
          </a:xfrm>
          <a:solidFill>
            <a:schemeClr val="bg1">
              <a:lumMod val="95000"/>
            </a:schemeClr>
          </a:solidFill>
        </p:spPr>
        <p:txBody>
          <a:bodyPr anchor="t">
            <a:noAutofit/>
          </a:bodyPr>
          <a:lstStyle/>
          <a:p>
            <a:pPr marL="0" indent="0">
              <a:buNone/>
            </a:pPr>
            <a:r>
              <a:rPr lang="en-IN" sz="1600" b="1" i="1" dirty="0"/>
              <a:t>(Note: These steps are  one time activities)</a:t>
            </a:r>
          </a:p>
        </p:txBody>
      </p:sp>
      <p:graphicFrame>
        <p:nvGraphicFramePr>
          <p:cNvPr id="7" name="Diagram 6">
            <a:extLst>
              <a:ext uri="{FF2B5EF4-FFF2-40B4-BE49-F238E27FC236}">
                <a16:creationId xmlns:a16="http://schemas.microsoft.com/office/drawing/2014/main" id="{093D4254-CF62-4E67-A5A5-6072BAA8B7AB}"/>
              </a:ext>
            </a:extLst>
          </p:cNvPr>
          <p:cNvGraphicFramePr/>
          <p:nvPr>
            <p:extLst>
              <p:ext uri="{D42A27DB-BD31-4B8C-83A1-F6EECF244321}">
                <p14:modId xmlns:p14="http://schemas.microsoft.com/office/powerpoint/2010/main" val="3964437267"/>
              </p:ext>
            </p:extLst>
          </p:nvPr>
        </p:nvGraphicFramePr>
        <p:xfrm>
          <a:off x="3613209" y="1020935"/>
          <a:ext cx="8100381" cy="46011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Content Placeholder 2">
            <a:extLst>
              <a:ext uri="{FF2B5EF4-FFF2-40B4-BE49-F238E27FC236}">
                <a16:creationId xmlns:a16="http://schemas.microsoft.com/office/drawing/2014/main" id="{03338721-6E06-4D3F-8BF7-9E015EA1C0CA}"/>
              </a:ext>
            </a:extLst>
          </p:cNvPr>
          <p:cNvSpPr txBox="1">
            <a:spLocks/>
          </p:cNvSpPr>
          <p:nvPr/>
        </p:nvSpPr>
        <p:spPr>
          <a:xfrm>
            <a:off x="3765609" y="365629"/>
            <a:ext cx="8008433" cy="712456"/>
          </a:xfrm>
          <a:prstGeom prst="rect">
            <a:avLst/>
          </a:prstGeom>
        </p:spPr>
        <p:txBody>
          <a:bodyPr vert="horz" lIns="91440" tIns="45720" rIns="91440" bIns="45720" rtlCol="0" anchor="t">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rgbClr val="000F46"/>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rgbClr val="000F46"/>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rgbClr val="000F46"/>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rgbClr val="000F46"/>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rgbClr val="000F46"/>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Font typeface="Wingdings 2" pitchFamily="18" charset="2"/>
              <a:buNone/>
            </a:pPr>
            <a:r>
              <a:rPr lang="en-IN" b="1" dirty="0"/>
              <a:t>To enable DSC based authentication and Approval process in PFMS, following steps to be adhered:</a:t>
            </a:r>
          </a:p>
        </p:txBody>
      </p:sp>
    </p:spTree>
    <p:extLst>
      <p:ext uri="{BB962C8B-B14F-4D97-AF65-F5344CB8AC3E}">
        <p14:creationId xmlns:p14="http://schemas.microsoft.com/office/powerpoint/2010/main" val="32676126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8D4073-FB86-4706-B333-E09403B138D0}"/>
              </a:ext>
            </a:extLst>
          </p:cNvPr>
          <p:cNvPicPr>
            <a:picLocks noChangeAspect="1"/>
          </p:cNvPicPr>
          <p:nvPr/>
        </p:nvPicPr>
        <p:blipFill>
          <a:blip r:embed="rId2"/>
          <a:stretch>
            <a:fillRect/>
          </a:stretch>
        </p:blipFill>
        <p:spPr>
          <a:xfrm>
            <a:off x="220662" y="1448434"/>
            <a:ext cx="11666538" cy="4729983"/>
          </a:xfrm>
          <a:prstGeom prst="rect">
            <a:avLst/>
          </a:prstGeom>
          <a:ln>
            <a:solidFill>
              <a:schemeClr val="tx1">
                <a:lumMod val="65000"/>
                <a:lumOff val="35000"/>
              </a:schemeClr>
            </a:solidFill>
          </a:ln>
        </p:spPr>
      </p:pic>
      <p:sp>
        <p:nvSpPr>
          <p:cNvPr id="6" name="Oval Callout 7">
            <a:extLst>
              <a:ext uri="{FF2B5EF4-FFF2-40B4-BE49-F238E27FC236}">
                <a16:creationId xmlns:a16="http://schemas.microsoft.com/office/drawing/2014/main" id="{D5543A94-C0C8-476E-A1BC-E4F7B83CF6E8}"/>
              </a:ext>
            </a:extLst>
          </p:cNvPr>
          <p:cNvSpPr/>
          <p:nvPr/>
        </p:nvSpPr>
        <p:spPr>
          <a:xfrm>
            <a:off x="8174013" y="1627124"/>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7" name="Oval Callout 7">
            <a:extLst>
              <a:ext uri="{FF2B5EF4-FFF2-40B4-BE49-F238E27FC236}">
                <a16:creationId xmlns:a16="http://schemas.microsoft.com/office/drawing/2014/main" id="{540D68D0-D69B-4B53-9EF4-6E16B1E1630B}"/>
              </a:ext>
            </a:extLst>
          </p:cNvPr>
          <p:cNvSpPr/>
          <p:nvPr/>
        </p:nvSpPr>
        <p:spPr>
          <a:xfrm>
            <a:off x="9616733" y="1789684"/>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8" name="Oval Callout 7">
            <a:extLst>
              <a:ext uri="{FF2B5EF4-FFF2-40B4-BE49-F238E27FC236}">
                <a16:creationId xmlns:a16="http://schemas.microsoft.com/office/drawing/2014/main" id="{BA7BA3A6-5420-4142-83AB-6185808B9C82}"/>
              </a:ext>
            </a:extLst>
          </p:cNvPr>
          <p:cNvSpPr/>
          <p:nvPr/>
        </p:nvSpPr>
        <p:spPr>
          <a:xfrm>
            <a:off x="7859053" y="2378964"/>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0" name="Rectangle 9">
            <a:extLst>
              <a:ext uri="{FF2B5EF4-FFF2-40B4-BE49-F238E27FC236}">
                <a16:creationId xmlns:a16="http://schemas.microsoft.com/office/drawing/2014/main" id="{0BDD0EC8-4674-40EA-A1D9-728475449748}"/>
              </a:ext>
            </a:extLst>
          </p:cNvPr>
          <p:cNvSpPr/>
          <p:nvPr/>
        </p:nvSpPr>
        <p:spPr>
          <a:xfrm>
            <a:off x="2635140" y="511521"/>
            <a:ext cx="9556860" cy="707886"/>
          </a:xfrm>
          <a:prstGeom prst="rect">
            <a:avLst/>
          </a:prstGeom>
        </p:spPr>
        <p:txBody>
          <a:bodyPr wrap="square">
            <a:spAutoFit/>
          </a:bodyPr>
          <a:lstStyle/>
          <a:p>
            <a:r>
              <a:rPr lang="en-GB" sz="2000" b="1" dirty="0">
                <a:latin typeface="+mn-lt"/>
              </a:rPr>
              <a:t>Step 2: Select “Schemes”, “Beneficiary Type (TB Patient …)” and “Payment Batch Status (Pending for Approval)”</a:t>
            </a:r>
            <a:endParaRPr lang="en-IN" sz="2000" b="1" dirty="0">
              <a:latin typeface="+mn-lt"/>
              <a:cs typeface="Arial" panose="020B0604020202020204" pitchFamily="34" charset="0"/>
            </a:endParaRPr>
          </a:p>
        </p:txBody>
      </p:sp>
      <p:sp>
        <p:nvSpPr>
          <p:cNvPr id="11" name="Rectangle 10">
            <a:extLst>
              <a:ext uri="{FF2B5EF4-FFF2-40B4-BE49-F238E27FC236}">
                <a16:creationId xmlns:a16="http://schemas.microsoft.com/office/drawing/2014/main" id="{5F821FA2-8810-467D-AEA4-AF6DABAD1421}"/>
              </a:ext>
            </a:extLst>
          </p:cNvPr>
          <p:cNvSpPr/>
          <p:nvPr/>
        </p:nvSpPr>
        <p:spPr>
          <a:xfrm>
            <a:off x="2650185" y="33494"/>
            <a:ext cx="6364243" cy="461665"/>
          </a:xfrm>
          <a:prstGeom prst="rect">
            <a:avLst/>
          </a:prstGeom>
        </p:spPr>
        <p:txBody>
          <a:bodyPr wrap="none">
            <a:spAutoFit/>
          </a:bodyPr>
          <a:lstStyle/>
          <a:p>
            <a:pPr lvl="0">
              <a:defRPr/>
            </a:pPr>
            <a:r>
              <a:rPr lang="en-IN" sz="2400" dirty="0">
                <a:solidFill>
                  <a:schemeClr val="bg1"/>
                </a:solidFill>
                <a:latin typeface="+mn-lt"/>
              </a:rPr>
              <a:t>5. </a:t>
            </a:r>
            <a:r>
              <a:rPr lang="en-GB" sz="2400" dirty="0">
                <a:solidFill>
                  <a:schemeClr val="bg1"/>
                </a:solidFill>
                <a:latin typeface="+mn-lt"/>
              </a:rPr>
              <a:t>DSC based payment approval process in PFMS</a:t>
            </a:r>
            <a:endParaRPr kumimoji="0" lang="en-IN" sz="2400" b="0" i="0" u="none" strike="noStrike" kern="0" cap="none" spc="0" normalizeH="0" baseline="0" noProof="0" dirty="0">
              <a:ln>
                <a:noFill/>
              </a:ln>
              <a:solidFill>
                <a:schemeClr val="bg1"/>
              </a:solidFill>
              <a:effectLst/>
              <a:uLnTx/>
              <a:uFillTx/>
              <a:latin typeface="+mn-lt"/>
              <a:sym typeface="Arial"/>
            </a:endParaRPr>
          </a:p>
        </p:txBody>
      </p:sp>
    </p:spTree>
    <p:extLst>
      <p:ext uri="{BB962C8B-B14F-4D97-AF65-F5344CB8AC3E}">
        <p14:creationId xmlns:p14="http://schemas.microsoft.com/office/powerpoint/2010/main" val="28036070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4492E5-E194-4288-91B9-282728F36B29}"/>
              </a:ext>
            </a:extLst>
          </p:cNvPr>
          <p:cNvPicPr>
            <a:picLocks noChangeAspect="1"/>
          </p:cNvPicPr>
          <p:nvPr/>
        </p:nvPicPr>
        <p:blipFill>
          <a:blip r:embed="rId2"/>
          <a:stretch>
            <a:fillRect/>
          </a:stretch>
        </p:blipFill>
        <p:spPr>
          <a:xfrm>
            <a:off x="400730" y="1330642"/>
            <a:ext cx="11390539" cy="5242878"/>
          </a:xfrm>
          <a:prstGeom prst="rect">
            <a:avLst/>
          </a:prstGeom>
          <a:ln>
            <a:solidFill>
              <a:schemeClr val="tx1">
                <a:lumMod val="65000"/>
                <a:lumOff val="35000"/>
              </a:schemeClr>
            </a:solidFill>
          </a:ln>
        </p:spPr>
      </p:pic>
      <p:sp>
        <p:nvSpPr>
          <p:cNvPr id="6" name="Oval Callout 7">
            <a:extLst>
              <a:ext uri="{FF2B5EF4-FFF2-40B4-BE49-F238E27FC236}">
                <a16:creationId xmlns:a16="http://schemas.microsoft.com/office/drawing/2014/main" id="{D20EAA14-2557-4217-B71D-0488F023448F}"/>
              </a:ext>
            </a:extLst>
          </p:cNvPr>
          <p:cNvSpPr/>
          <p:nvPr/>
        </p:nvSpPr>
        <p:spPr>
          <a:xfrm>
            <a:off x="3112791" y="3090164"/>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F036564-FB37-4B2A-8E38-F9DF5ABDD161}"/>
              </a:ext>
            </a:extLst>
          </p:cNvPr>
          <p:cNvSpPr/>
          <p:nvPr/>
        </p:nvSpPr>
        <p:spPr>
          <a:xfrm>
            <a:off x="2635140" y="511521"/>
            <a:ext cx="9556860" cy="400110"/>
          </a:xfrm>
          <a:prstGeom prst="rect">
            <a:avLst/>
          </a:prstGeom>
        </p:spPr>
        <p:txBody>
          <a:bodyPr wrap="square">
            <a:spAutoFit/>
          </a:bodyPr>
          <a:lstStyle/>
          <a:p>
            <a:r>
              <a:rPr lang="en-GB" sz="2000" b="1" dirty="0">
                <a:latin typeface="+mn-lt"/>
              </a:rPr>
              <a:t>Step 3: Click on “Batch No.” (under Ref. Number) to be Approved</a:t>
            </a:r>
            <a:endParaRPr lang="en-IN" sz="2000" b="1" dirty="0">
              <a:latin typeface="+mn-lt"/>
              <a:cs typeface="Arial" panose="020B0604020202020204" pitchFamily="34" charset="0"/>
            </a:endParaRPr>
          </a:p>
        </p:txBody>
      </p:sp>
      <p:sp>
        <p:nvSpPr>
          <p:cNvPr id="9" name="Rectangle 8">
            <a:extLst>
              <a:ext uri="{FF2B5EF4-FFF2-40B4-BE49-F238E27FC236}">
                <a16:creationId xmlns:a16="http://schemas.microsoft.com/office/drawing/2014/main" id="{BF139639-98E6-4514-8CE8-B034EBEA5553}"/>
              </a:ext>
            </a:extLst>
          </p:cNvPr>
          <p:cNvSpPr/>
          <p:nvPr/>
        </p:nvSpPr>
        <p:spPr>
          <a:xfrm>
            <a:off x="2650185" y="33494"/>
            <a:ext cx="6364243" cy="461665"/>
          </a:xfrm>
          <a:prstGeom prst="rect">
            <a:avLst/>
          </a:prstGeom>
        </p:spPr>
        <p:txBody>
          <a:bodyPr wrap="none">
            <a:spAutoFit/>
          </a:bodyPr>
          <a:lstStyle/>
          <a:p>
            <a:pPr lvl="0">
              <a:defRPr/>
            </a:pPr>
            <a:r>
              <a:rPr lang="en-IN" sz="2400" dirty="0">
                <a:solidFill>
                  <a:schemeClr val="bg1"/>
                </a:solidFill>
                <a:latin typeface="+mn-lt"/>
              </a:rPr>
              <a:t>5. </a:t>
            </a:r>
            <a:r>
              <a:rPr lang="en-GB" sz="2400" dirty="0">
                <a:solidFill>
                  <a:schemeClr val="bg1"/>
                </a:solidFill>
                <a:latin typeface="+mn-lt"/>
              </a:rPr>
              <a:t>DSC based payment approval process in PFMS</a:t>
            </a:r>
            <a:endParaRPr kumimoji="0" lang="en-IN" sz="2400" b="0" i="0" u="none" strike="noStrike" kern="0" cap="none" spc="0" normalizeH="0" baseline="0" noProof="0" dirty="0">
              <a:ln>
                <a:noFill/>
              </a:ln>
              <a:solidFill>
                <a:schemeClr val="bg1"/>
              </a:solidFill>
              <a:effectLst/>
              <a:uLnTx/>
              <a:uFillTx/>
              <a:latin typeface="+mn-lt"/>
              <a:sym typeface="Arial"/>
            </a:endParaRPr>
          </a:p>
        </p:txBody>
      </p:sp>
    </p:spTree>
    <p:extLst>
      <p:ext uri="{BB962C8B-B14F-4D97-AF65-F5344CB8AC3E}">
        <p14:creationId xmlns:p14="http://schemas.microsoft.com/office/powerpoint/2010/main" val="40101748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FFA617-F2F4-4963-966B-0AD4D2EA0A01}"/>
              </a:ext>
            </a:extLst>
          </p:cNvPr>
          <p:cNvPicPr>
            <a:picLocks noChangeAspect="1"/>
          </p:cNvPicPr>
          <p:nvPr/>
        </p:nvPicPr>
        <p:blipFill>
          <a:blip r:embed="rId2"/>
          <a:stretch>
            <a:fillRect/>
          </a:stretch>
        </p:blipFill>
        <p:spPr>
          <a:xfrm>
            <a:off x="1097280" y="1295968"/>
            <a:ext cx="10319657" cy="4229859"/>
          </a:xfrm>
          <a:prstGeom prst="rect">
            <a:avLst/>
          </a:prstGeom>
          <a:ln>
            <a:solidFill>
              <a:schemeClr val="tx1">
                <a:lumMod val="65000"/>
                <a:lumOff val="35000"/>
              </a:schemeClr>
            </a:solidFill>
          </a:ln>
        </p:spPr>
      </p:pic>
      <p:sp>
        <p:nvSpPr>
          <p:cNvPr id="6" name="Oval Callout 7">
            <a:extLst>
              <a:ext uri="{FF2B5EF4-FFF2-40B4-BE49-F238E27FC236}">
                <a16:creationId xmlns:a16="http://schemas.microsoft.com/office/drawing/2014/main" id="{D20EAA14-2557-4217-B71D-0488F023448F}"/>
              </a:ext>
            </a:extLst>
          </p:cNvPr>
          <p:cNvSpPr/>
          <p:nvPr/>
        </p:nvSpPr>
        <p:spPr>
          <a:xfrm>
            <a:off x="5108233" y="2302764"/>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2F6C195-2D28-4DDB-830F-96858F2A3C1C}"/>
              </a:ext>
            </a:extLst>
          </p:cNvPr>
          <p:cNvSpPr/>
          <p:nvPr/>
        </p:nvSpPr>
        <p:spPr>
          <a:xfrm>
            <a:off x="2635140" y="511521"/>
            <a:ext cx="9556860" cy="707886"/>
          </a:xfrm>
          <a:prstGeom prst="rect">
            <a:avLst/>
          </a:prstGeom>
        </p:spPr>
        <p:txBody>
          <a:bodyPr wrap="square">
            <a:spAutoFit/>
          </a:bodyPr>
          <a:lstStyle/>
          <a:p>
            <a:r>
              <a:rPr lang="en-GB" sz="2000" b="1" dirty="0">
                <a:latin typeface="+mn-lt"/>
              </a:rPr>
              <a:t>Step 4: View details, select “Mode of Payment” as “</a:t>
            </a:r>
            <a:r>
              <a:rPr lang="en-GB" sz="2000" b="1" dirty="0" err="1">
                <a:latin typeface="+mn-lt"/>
              </a:rPr>
              <a:t>EpaymentUsingDigitalSignature</a:t>
            </a:r>
            <a:r>
              <a:rPr lang="en-GB" sz="2000" b="1" dirty="0">
                <a:latin typeface="+mn-lt"/>
              </a:rPr>
              <a:t>” and click on “Approve”</a:t>
            </a:r>
            <a:endParaRPr lang="en-IN" sz="2000" b="1" dirty="0">
              <a:latin typeface="+mn-lt"/>
              <a:cs typeface="Arial" panose="020B0604020202020204" pitchFamily="34" charset="0"/>
            </a:endParaRPr>
          </a:p>
        </p:txBody>
      </p:sp>
      <p:sp>
        <p:nvSpPr>
          <p:cNvPr id="9" name="Rectangle 8">
            <a:extLst>
              <a:ext uri="{FF2B5EF4-FFF2-40B4-BE49-F238E27FC236}">
                <a16:creationId xmlns:a16="http://schemas.microsoft.com/office/drawing/2014/main" id="{81620424-38D3-47C1-B064-E940FC071FBC}"/>
              </a:ext>
            </a:extLst>
          </p:cNvPr>
          <p:cNvSpPr/>
          <p:nvPr/>
        </p:nvSpPr>
        <p:spPr>
          <a:xfrm>
            <a:off x="510287" y="5568601"/>
            <a:ext cx="11157203" cy="1077218"/>
          </a:xfrm>
          <a:prstGeom prst="rect">
            <a:avLst/>
          </a:prstGeom>
          <a:solidFill>
            <a:schemeClr val="bg1">
              <a:lumMod val="85000"/>
            </a:schemeClr>
          </a:solidFill>
        </p:spPr>
        <p:txBody>
          <a:bodyPr wrap="square">
            <a:spAutoFit/>
          </a:bodyPr>
          <a:lstStyle/>
          <a:p>
            <a:r>
              <a:rPr lang="en-GB" sz="1600" b="1" i="1" dirty="0">
                <a:latin typeface="+mn-lt"/>
              </a:rPr>
              <a:t>Note: </a:t>
            </a:r>
          </a:p>
          <a:p>
            <a:pPr>
              <a:buClr>
                <a:schemeClr val="accent1"/>
              </a:buClr>
            </a:pPr>
            <a:r>
              <a:rPr lang="en-IN" sz="1600" b="1" i="1" dirty="0">
                <a:latin typeface="+mn-lt"/>
                <a:cs typeface="Arial" panose="020B0604020202020204" pitchFamily="34" charset="0"/>
              </a:rPr>
              <a:t>a. Beneficiary Details can also be seen from this screen by Clicking on “Show Beneficiary” and the list/ data can be saved </a:t>
            </a:r>
          </a:p>
          <a:p>
            <a:pPr>
              <a:buClr>
                <a:schemeClr val="accent1"/>
              </a:buClr>
            </a:pPr>
            <a:r>
              <a:rPr lang="en-GB" sz="1600" b="1" i="1" dirty="0">
                <a:latin typeface="+mn-lt"/>
              </a:rPr>
              <a:t>b. The file can also be rejected by selecting the “Reject” option, by providing a reason. On Rejection, all the benefits of this batch are returned to ‘DBT Maker’ in Nikshay for further processing.</a:t>
            </a:r>
            <a:endParaRPr lang="en-IN" sz="1600" b="1" i="1" dirty="0">
              <a:latin typeface="+mn-lt"/>
            </a:endParaRPr>
          </a:p>
        </p:txBody>
      </p:sp>
      <p:sp>
        <p:nvSpPr>
          <p:cNvPr id="10" name="Rectangle 9">
            <a:extLst>
              <a:ext uri="{FF2B5EF4-FFF2-40B4-BE49-F238E27FC236}">
                <a16:creationId xmlns:a16="http://schemas.microsoft.com/office/drawing/2014/main" id="{75CE520E-C44D-4906-A275-525FE24C4C44}"/>
              </a:ext>
            </a:extLst>
          </p:cNvPr>
          <p:cNvSpPr/>
          <p:nvPr/>
        </p:nvSpPr>
        <p:spPr>
          <a:xfrm>
            <a:off x="2650185" y="33494"/>
            <a:ext cx="6364243" cy="461665"/>
          </a:xfrm>
          <a:prstGeom prst="rect">
            <a:avLst/>
          </a:prstGeom>
        </p:spPr>
        <p:txBody>
          <a:bodyPr wrap="none">
            <a:spAutoFit/>
          </a:bodyPr>
          <a:lstStyle/>
          <a:p>
            <a:pPr lvl="0">
              <a:defRPr/>
            </a:pPr>
            <a:r>
              <a:rPr lang="en-IN" sz="2400" dirty="0">
                <a:solidFill>
                  <a:schemeClr val="bg1"/>
                </a:solidFill>
                <a:latin typeface="+mn-lt"/>
              </a:rPr>
              <a:t>5. </a:t>
            </a:r>
            <a:r>
              <a:rPr lang="en-GB" sz="2400" dirty="0">
                <a:solidFill>
                  <a:schemeClr val="bg1"/>
                </a:solidFill>
                <a:latin typeface="+mn-lt"/>
              </a:rPr>
              <a:t>DSC based payment approval process in PFMS</a:t>
            </a:r>
            <a:endParaRPr kumimoji="0" lang="en-IN" sz="2400" b="0" i="0" u="none" strike="noStrike" kern="0" cap="none" spc="0" normalizeH="0" baseline="0" noProof="0" dirty="0">
              <a:ln>
                <a:noFill/>
              </a:ln>
              <a:solidFill>
                <a:schemeClr val="bg1"/>
              </a:solidFill>
              <a:effectLst/>
              <a:uLnTx/>
              <a:uFillTx/>
              <a:latin typeface="+mn-lt"/>
              <a:sym typeface="Arial"/>
            </a:endParaRPr>
          </a:p>
        </p:txBody>
      </p:sp>
    </p:spTree>
    <p:extLst>
      <p:ext uri="{BB962C8B-B14F-4D97-AF65-F5344CB8AC3E}">
        <p14:creationId xmlns:p14="http://schemas.microsoft.com/office/powerpoint/2010/main" val="10095440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4D1611-053C-4549-AAAE-82CBE8A7FB4C}"/>
              </a:ext>
            </a:extLst>
          </p:cNvPr>
          <p:cNvPicPr>
            <a:picLocks noChangeAspect="1"/>
          </p:cNvPicPr>
          <p:nvPr/>
        </p:nvPicPr>
        <p:blipFill>
          <a:blip r:embed="rId2"/>
          <a:stretch>
            <a:fillRect/>
          </a:stretch>
        </p:blipFill>
        <p:spPr>
          <a:xfrm>
            <a:off x="366739" y="1501457"/>
            <a:ext cx="11631646" cy="4360863"/>
          </a:xfrm>
          <a:prstGeom prst="rect">
            <a:avLst/>
          </a:prstGeom>
          <a:ln>
            <a:solidFill>
              <a:schemeClr val="tx1">
                <a:lumMod val="65000"/>
                <a:lumOff val="35000"/>
              </a:schemeClr>
            </a:solidFill>
          </a:ln>
        </p:spPr>
      </p:pic>
      <p:sp>
        <p:nvSpPr>
          <p:cNvPr id="7" name="Rectangle 6">
            <a:extLst>
              <a:ext uri="{FF2B5EF4-FFF2-40B4-BE49-F238E27FC236}">
                <a16:creationId xmlns:a16="http://schemas.microsoft.com/office/drawing/2014/main" id="{F7E7173B-0048-4BE6-A8A5-3C70519308E4}"/>
              </a:ext>
            </a:extLst>
          </p:cNvPr>
          <p:cNvSpPr/>
          <p:nvPr/>
        </p:nvSpPr>
        <p:spPr>
          <a:xfrm>
            <a:off x="2635140" y="511521"/>
            <a:ext cx="9556860" cy="400110"/>
          </a:xfrm>
          <a:prstGeom prst="rect">
            <a:avLst/>
          </a:prstGeom>
        </p:spPr>
        <p:txBody>
          <a:bodyPr wrap="square">
            <a:spAutoFit/>
          </a:bodyPr>
          <a:lstStyle/>
          <a:p>
            <a:r>
              <a:rPr lang="en-GB" sz="2000" b="1" dirty="0">
                <a:latin typeface="+mn-lt"/>
              </a:rPr>
              <a:t>As the Batch is “Approved”, Payment file is processed for “Digital Signature”</a:t>
            </a:r>
            <a:endParaRPr lang="en-IN" sz="2000" b="1" dirty="0">
              <a:latin typeface="+mn-lt"/>
              <a:cs typeface="Arial" panose="020B0604020202020204" pitchFamily="34" charset="0"/>
            </a:endParaRPr>
          </a:p>
        </p:txBody>
      </p:sp>
      <p:sp>
        <p:nvSpPr>
          <p:cNvPr id="8" name="Rectangle 7">
            <a:extLst>
              <a:ext uri="{FF2B5EF4-FFF2-40B4-BE49-F238E27FC236}">
                <a16:creationId xmlns:a16="http://schemas.microsoft.com/office/drawing/2014/main" id="{C47EA771-3CAB-41B4-9C04-5C188CB0AEC5}"/>
              </a:ext>
            </a:extLst>
          </p:cNvPr>
          <p:cNvSpPr/>
          <p:nvPr/>
        </p:nvSpPr>
        <p:spPr>
          <a:xfrm>
            <a:off x="2650185" y="33494"/>
            <a:ext cx="6364243" cy="461665"/>
          </a:xfrm>
          <a:prstGeom prst="rect">
            <a:avLst/>
          </a:prstGeom>
        </p:spPr>
        <p:txBody>
          <a:bodyPr wrap="none">
            <a:spAutoFit/>
          </a:bodyPr>
          <a:lstStyle/>
          <a:p>
            <a:pPr lvl="0">
              <a:defRPr/>
            </a:pPr>
            <a:r>
              <a:rPr lang="en-IN" sz="2400" dirty="0">
                <a:solidFill>
                  <a:schemeClr val="bg1"/>
                </a:solidFill>
                <a:latin typeface="+mn-lt"/>
              </a:rPr>
              <a:t>5. </a:t>
            </a:r>
            <a:r>
              <a:rPr lang="en-GB" sz="2400" dirty="0">
                <a:solidFill>
                  <a:schemeClr val="bg1"/>
                </a:solidFill>
                <a:latin typeface="+mn-lt"/>
              </a:rPr>
              <a:t>DSC based payment approval process in PFMS</a:t>
            </a:r>
            <a:endParaRPr kumimoji="0" lang="en-IN" sz="2400" b="0" i="0" u="none" strike="noStrike" kern="0" cap="none" spc="0" normalizeH="0" baseline="0" noProof="0" dirty="0">
              <a:ln>
                <a:noFill/>
              </a:ln>
              <a:solidFill>
                <a:schemeClr val="bg1"/>
              </a:solidFill>
              <a:effectLst/>
              <a:uLnTx/>
              <a:uFillTx/>
              <a:latin typeface="+mn-lt"/>
              <a:sym typeface="Arial"/>
            </a:endParaRPr>
          </a:p>
        </p:txBody>
      </p:sp>
    </p:spTree>
    <p:extLst>
      <p:ext uri="{BB962C8B-B14F-4D97-AF65-F5344CB8AC3E}">
        <p14:creationId xmlns:p14="http://schemas.microsoft.com/office/powerpoint/2010/main" val="25670029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24AA47-60BD-4986-A191-E64955419C18}"/>
              </a:ext>
            </a:extLst>
          </p:cNvPr>
          <p:cNvPicPr>
            <a:picLocks noChangeAspect="1"/>
          </p:cNvPicPr>
          <p:nvPr/>
        </p:nvPicPr>
        <p:blipFill>
          <a:blip r:embed="rId2"/>
          <a:stretch>
            <a:fillRect/>
          </a:stretch>
        </p:blipFill>
        <p:spPr>
          <a:xfrm>
            <a:off x="293052" y="1157287"/>
            <a:ext cx="11106468" cy="5118633"/>
          </a:xfrm>
          <a:prstGeom prst="rect">
            <a:avLst/>
          </a:prstGeom>
          <a:ln>
            <a:solidFill>
              <a:schemeClr val="tx1">
                <a:lumMod val="65000"/>
                <a:lumOff val="35000"/>
              </a:schemeClr>
            </a:solidFill>
          </a:ln>
        </p:spPr>
      </p:pic>
      <p:sp>
        <p:nvSpPr>
          <p:cNvPr id="6" name="Oval Callout 7">
            <a:extLst>
              <a:ext uri="{FF2B5EF4-FFF2-40B4-BE49-F238E27FC236}">
                <a16:creationId xmlns:a16="http://schemas.microsoft.com/office/drawing/2014/main" id="{F5FB49B2-D589-4552-A13B-1B237E4ED283}"/>
              </a:ext>
            </a:extLst>
          </p:cNvPr>
          <p:cNvSpPr/>
          <p:nvPr/>
        </p:nvSpPr>
        <p:spPr>
          <a:xfrm>
            <a:off x="3307373" y="3435604"/>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320B07C-0403-446E-8302-455974415836}"/>
              </a:ext>
            </a:extLst>
          </p:cNvPr>
          <p:cNvSpPr/>
          <p:nvPr/>
        </p:nvSpPr>
        <p:spPr>
          <a:xfrm>
            <a:off x="2635140" y="511521"/>
            <a:ext cx="9556860" cy="400110"/>
          </a:xfrm>
          <a:prstGeom prst="rect">
            <a:avLst/>
          </a:prstGeom>
        </p:spPr>
        <p:txBody>
          <a:bodyPr wrap="square">
            <a:spAutoFit/>
          </a:bodyPr>
          <a:lstStyle/>
          <a:p>
            <a:r>
              <a:rPr lang="en-GB" sz="2000" b="1" dirty="0">
                <a:latin typeface="+mn-lt"/>
              </a:rPr>
              <a:t>Step 5: Go to “E-payment” </a:t>
            </a:r>
            <a:r>
              <a:rPr lang="en-GB" sz="2000" b="1" dirty="0">
                <a:latin typeface="+mn-lt"/>
                <a:sym typeface="Wingdings" panose="05000000000000000000" pitchFamily="2" charset="2"/>
              </a:rPr>
              <a:t></a:t>
            </a:r>
            <a:r>
              <a:rPr lang="en-GB" sz="2000" b="1" dirty="0">
                <a:latin typeface="+mn-lt"/>
              </a:rPr>
              <a:t> “Digitally Sign Payment File”</a:t>
            </a:r>
            <a:endParaRPr lang="en-IN" sz="2000" b="1" dirty="0">
              <a:latin typeface="+mn-lt"/>
              <a:cs typeface="Arial" panose="020B0604020202020204" pitchFamily="34" charset="0"/>
            </a:endParaRPr>
          </a:p>
        </p:txBody>
      </p:sp>
      <p:sp>
        <p:nvSpPr>
          <p:cNvPr id="8" name="Rectangle 7">
            <a:extLst>
              <a:ext uri="{FF2B5EF4-FFF2-40B4-BE49-F238E27FC236}">
                <a16:creationId xmlns:a16="http://schemas.microsoft.com/office/drawing/2014/main" id="{BF18E651-CB05-47F8-96A1-4FA1BE9EF530}"/>
              </a:ext>
            </a:extLst>
          </p:cNvPr>
          <p:cNvSpPr/>
          <p:nvPr/>
        </p:nvSpPr>
        <p:spPr>
          <a:xfrm>
            <a:off x="2650185" y="33494"/>
            <a:ext cx="6364243" cy="461665"/>
          </a:xfrm>
          <a:prstGeom prst="rect">
            <a:avLst/>
          </a:prstGeom>
        </p:spPr>
        <p:txBody>
          <a:bodyPr wrap="none">
            <a:spAutoFit/>
          </a:bodyPr>
          <a:lstStyle/>
          <a:p>
            <a:pPr lvl="0">
              <a:defRPr/>
            </a:pPr>
            <a:r>
              <a:rPr lang="en-IN" sz="2400" dirty="0">
                <a:solidFill>
                  <a:schemeClr val="bg1"/>
                </a:solidFill>
                <a:latin typeface="+mn-lt"/>
              </a:rPr>
              <a:t>5. </a:t>
            </a:r>
            <a:r>
              <a:rPr lang="en-GB" sz="2400" dirty="0">
                <a:solidFill>
                  <a:schemeClr val="bg1"/>
                </a:solidFill>
                <a:latin typeface="+mn-lt"/>
              </a:rPr>
              <a:t>DSC based payment approval process in PFMS</a:t>
            </a:r>
            <a:endParaRPr kumimoji="0" lang="en-IN" sz="2400" b="0" i="0" u="none" strike="noStrike" kern="0" cap="none" spc="0" normalizeH="0" baseline="0" noProof="0" dirty="0">
              <a:ln>
                <a:noFill/>
              </a:ln>
              <a:solidFill>
                <a:schemeClr val="bg1"/>
              </a:solidFill>
              <a:effectLst/>
              <a:uLnTx/>
              <a:uFillTx/>
              <a:latin typeface="+mn-lt"/>
              <a:sym typeface="Arial"/>
            </a:endParaRPr>
          </a:p>
        </p:txBody>
      </p:sp>
    </p:spTree>
    <p:extLst>
      <p:ext uri="{BB962C8B-B14F-4D97-AF65-F5344CB8AC3E}">
        <p14:creationId xmlns:p14="http://schemas.microsoft.com/office/powerpoint/2010/main" val="42418469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3D0325-4F96-49DD-82A6-C5ECAB0C6F97}"/>
              </a:ext>
            </a:extLst>
          </p:cNvPr>
          <p:cNvPicPr>
            <a:picLocks noChangeAspect="1"/>
          </p:cNvPicPr>
          <p:nvPr/>
        </p:nvPicPr>
        <p:blipFill>
          <a:blip r:embed="rId2"/>
          <a:stretch>
            <a:fillRect/>
          </a:stretch>
        </p:blipFill>
        <p:spPr>
          <a:xfrm>
            <a:off x="142557" y="1188402"/>
            <a:ext cx="11693843" cy="3617278"/>
          </a:xfrm>
          <a:prstGeom prst="rect">
            <a:avLst/>
          </a:prstGeom>
          <a:ln>
            <a:solidFill>
              <a:schemeClr val="tx1">
                <a:lumMod val="65000"/>
                <a:lumOff val="35000"/>
              </a:schemeClr>
            </a:solidFill>
          </a:ln>
        </p:spPr>
      </p:pic>
      <p:sp>
        <p:nvSpPr>
          <p:cNvPr id="6" name="Oval Callout 7">
            <a:extLst>
              <a:ext uri="{FF2B5EF4-FFF2-40B4-BE49-F238E27FC236}">
                <a16:creationId xmlns:a16="http://schemas.microsoft.com/office/drawing/2014/main" id="{F5FB49B2-D589-4552-A13B-1B237E4ED283}"/>
              </a:ext>
            </a:extLst>
          </p:cNvPr>
          <p:cNvSpPr/>
          <p:nvPr/>
        </p:nvSpPr>
        <p:spPr>
          <a:xfrm>
            <a:off x="6822733" y="1810004"/>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7" name="Oval Callout 7">
            <a:extLst>
              <a:ext uri="{FF2B5EF4-FFF2-40B4-BE49-F238E27FC236}">
                <a16:creationId xmlns:a16="http://schemas.microsoft.com/office/drawing/2014/main" id="{D290D245-D5A7-4567-8037-E9D1B7DD2D17}"/>
              </a:ext>
            </a:extLst>
          </p:cNvPr>
          <p:cNvSpPr/>
          <p:nvPr/>
        </p:nvSpPr>
        <p:spPr>
          <a:xfrm flipH="1">
            <a:off x="2387600" y="2946400"/>
            <a:ext cx="401613" cy="252476"/>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9" name="Rectangle 8">
            <a:extLst>
              <a:ext uri="{FF2B5EF4-FFF2-40B4-BE49-F238E27FC236}">
                <a16:creationId xmlns:a16="http://schemas.microsoft.com/office/drawing/2014/main" id="{A45C96C1-93C3-493A-8C16-717AFE15709E}"/>
              </a:ext>
            </a:extLst>
          </p:cNvPr>
          <p:cNvSpPr/>
          <p:nvPr/>
        </p:nvSpPr>
        <p:spPr>
          <a:xfrm>
            <a:off x="2635140" y="511521"/>
            <a:ext cx="9556860" cy="400110"/>
          </a:xfrm>
          <a:prstGeom prst="rect">
            <a:avLst/>
          </a:prstGeom>
        </p:spPr>
        <p:txBody>
          <a:bodyPr wrap="square">
            <a:spAutoFit/>
          </a:bodyPr>
          <a:lstStyle/>
          <a:p>
            <a:r>
              <a:rPr lang="en-GB" sz="2000" b="1" dirty="0">
                <a:latin typeface="+mn-lt"/>
              </a:rPr>
              <a:t>Step 6: Select “Scheme” and Click on “Select a file”</a:t>
            </a:r>
            <a:endParaRPr lang="en-IN" sz="2000" b="1" dirty="0">
              <a:latin typeface="+mn-lt"/>
              <a:cs typeface="Arial" panose="020B0604020202020204" pitchFamily="34" charset="0"/>
            </a:endParaRPr>
          </a:p>
        </p:txBody>
      </p:sp>
      <p:sp>
        <p:nvSpPr>
          <p:cNvPr id="10" name="Rectangle 9">
            <a:extLst>
              <a:ext uri="{FF2B5EF4-FFF2-40B4-BE49-F238E27FC236}">
                <a16:creationId xmlns:a16="http://schemas.microsoft.com/office/drawing/2014/main" id="{EADCE4C7-3248-4707-9B33-3E366E2CDE93}"/>
              </a:ext>
            </a:extLst>
          </p:cNvPr>
          <p:cNvSpPr/>
          <p:nvPr/>
        </p:nvSpPr>
        <p:spPr>
          <a:xfrm>
            <a:off x="2650185" y="33494"/>
            <a:ext cx="6364243" cy="461665"/>
          </a:xfrm>
          <a:prstGeom prst="rect">
            <a:avLst/>
          </a:prstGeom>
        </p:spPr>
        <p:txBody>
          <a:bodyPr wrap="none">
            <a:spAutoFit/>
          </a:bodyPr>
          <a:lstStyle/>
          <a:p>
            <a:pPr lvl="0">
              <a:defRPr/>
            </a:pPr>
            <a:r>
              <a:rPr lang="en-IN" sz="2400" dirty="0">
                <a:solidFill>
                  <a:schemeClr val="bg1"/>
                </a:solidFill>
                <a:latin typeface="+mn-lt"/>
              </a:rPr>
              <a:t>5. </a:t>
            </a:r>
            <a:r>
              <a:rPr lang="en-GB" sz="2400" dirty="0">
                <a:solidFill>
                  <a:schemeClr val="bg1"/>
                </a:solidFill>
                <a:latin typeface="+mn-lt"/>
              </a:rPr>
              <a:t>DSC based payment approval process in PFMS</a:t>
            </a:r>
            <a:endParaRPr kumimoji="0" lang="en-IN" sz="2400" b="0" i="0" u="none" strike="noStrike" kern="0" cap="none" spc="0" normalizeH="0" baseline="0" noProof="0" dirty="0">
              <a:ln>
                <a:noFill/>
              </a:ln>
              <a:solidFill>
                <a:schemeClr val="bg1"/>
              </a:solidFill>
              <a:effectLst/>
              <a:uLnTx/>
              <a:uFillTx/>
              <a:latin typeface="+mn-lt"/>
              <a:sym typeface="Arial"/>
            </a:endParaRPr>
          </a:p>
        </p:txBody>
      </p:sp>
      <p:sp>
        <p:nvSpPr>
          <p:cNvPr id="8" name="Rectangle 7">
            <a:extLst>
              <a:ext uri="{FF2B5EF4-FFF2-40B4-BE49-F238E27FC236}">
                <a16:creationId xmlns:a16="http://schemas.microsoft.com/office/drawing/2014/main" id="{81620424-38D3-47C1-B064-E940FC071FBC}"/>
              </a:ext>
            </a:extLst>
          </p:cNvPr>
          <p:cNvSpPr/>
          <p:nvPr/>
        </p:nvSpPr>
        <p:spPr>
          <a:xfrm>
            <a:off x="510287" y="5568601"/>
            <a:ext cx="11157203" cy="1077218"/>
          </a:xfrm>
          <a:prstGeom prst="rect">
            <a:avLst/>
          </a:prstGeom>
          <a:solidFill>
            <a:schemeClr val="bg1">
              <a:lumMod val="85000"/>
            </a:schemeClr>
          </a:solidFill>
        </p:spPr>
        <p:txBody>
          <a:bodyPr wrap="square">
            <a:spAutoFit/>
          </a:bodyPr>
          <a:lstStyle/>
          <a:p>
            <a:r>
              <a:rPr lang="en-GB" sz="1600" b="1" i="1" dirty="0">
                <a:latin typeface="+mn-lt"/>
              </a:rPr>
              <a:t>Note: </a:t>
            </a:r>
          </a:p>
          <a:p>
            <a:pPr>
              <a:buClr>
                <a:schemeClr val="accent1"/>
              </a:buClr>
            </a:pPr>
            <a:r>
              <a:rPr lang="en-IN" sz="1600" b="1" i="1" dirty="0">
                <a:latin typeface="+mn-lt"/>
                <a:cs typeface="Arial" panose="020B0604020202020204" pitchFamily="34" charset="0"/>
              </a:rPr>
              <a:t>a. You may see “File under processing..”  under “Payment File Name “ column. One cannot apply digital signature until file is processed and  file name is seen in this column. This usually takes few seconds. One can  Refresh the PFMS by clicking by Home menu and going to  “E-payment” and  “Digitally Sign Payment File” again.</a:t>
            </a:r>
          </a:p>
        </p:txBody>
      </p:sp>
    </p:spTree>
    <p:extLst>
      <p:ext uri="{BB962C8B-B14F-4D97-AF65-F5344CB8AC3E}">
        <p14:creationId xmlns:p14="http://schemas.microsoft.com/office/powerpoint/2010/main" val="29445185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E25CA2-5D5F-43B8-90B1-E2148936465B}"/>
              </a:ext>
            </a:extLst>
          </p:cNvPr>
          <p:cNvPicPr>
            <a:picLocks noChangeAspect="1"/>
          </p:cNvPicPr>
          <p:nvPr/>
        </p:nvPicPr>
        <p:blipFill>
          <a:blip r:embed="rId2"/>
          <a:stretch>
            <a:fillRect/>
          </a:stretch>
        </p:blipFill>
        <p:spPr>
          <a:xfrm>
            <a:off x="251777" y="1462404"/>
            <a:ext cx="11469495" cy="3637916"/>
          </a:xfrm>
          <a:prstGeom prst="rect">
            <a:avLst/>
          </a:prstGeom>
          <a:ln>
            <a:solidFill>
              <a:schemeClr val="tx1">
                <a:lumMod val="65000"/>
                <a:lumOff val="35000"/>
              </a:schemeClr>
            </a:solidFill>
          </a:ln>
        </p:spPr>
      </p:pic>
      <p:sp>
        <p:nvSpPr>
          <p:cNvPr id="7" name="Oval Callout 7">
            <a:extLst>
              <a:ext uri="{FF2B5EF4-FFF2-40B4-BE49-F238E27FC236}">
                <a16:creationId xmlns:a16="http://schemas.microsoft.com/office/drawing/2014/main" id="{D290D245-D5A7-4567-8037-E9D1B7DD2D17}"/>
              </a:ext>
            </a:extLst>
          </p:cNvPr>
          <p:cNvSpPr/>
          <p:nvPr/>
        </p:nvSpPr>
        <p:spPr>
          <a:xfrm flipH="1">
            <a:off x="8341360" y="2834640"/>
            <a:ext cx="401613" cy="252476"/>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E72597F-E392-466C-9847-08718E177B6D}"/>
              </a:ext>
            </a:extLst>
          </p:cNvPr>
          <p:cNvSpPr/>
          <p:nvPr/>
        </p:nvSpPr>
        <p:spPr>
          <a:xfrm>
            <a:off x="2635140" y="511521"/>
            <a:ext cx="9556860" cy="400110"/>
          </a:xfrm>
          <a:prstGeom prst="rect">
            <a:avLst/>
          </a:prstGeom>
        </p:spPr>
        <p:txBody>
          <a:bodyPr wrap="square">
            <a:spAutoFit/>
          </a:bodyPr>
          <a:lstStyle/>
          <a:p>
            <a:r>
              <a:rPr lang="en-GB" sz="2000" b="1" dirty="0">
                <a:latin typeface="+mn-lt"/>
              </a:rPr>
              <a:t>Step 7: Click on “Apply Digital Signature”, if to be Approved, </a:t>
            </a:r>
            <a:endParaRPr lang="en-IN" sz="2000" b="1" dirty="0">
              <a:latin typeface="+mn-lt"/>
              <a:cs typeface="Arial" panose="020B0604020202020204" pitchFamily="34" charset="0"/>
            </a:endParaRPr>
          </a:p>
        </p:txBody>
      </p:sp>
      <p:sp>
        <p:nvSpPr>
          <p:cNvPr id="3" name="Rectangle 2">
            <a:extLst>
              <a:ext uri="{FF2B5EF4-FFF2-40B4-BE49-F238E27FC236}">
                <a16:creationId xmlns:a16="http://schemas.microsoft.com/office/drawing/2014/main" id="{0863AAA6-9B31-4508-A476-53F4F31F3537}"/>
              </a:ext>
            </a:extLst>
          </p:cNvPr>
          <p:cNvSpPr/>
          <p:nvPr/>
        </p:nvSpPr>
        <p:spPr>
          <a:xfrm>
            <a:off x="275951" y="5607815"/>
            <a:ext cx="11344550" cy="923330"/>
          </a:xfrm>
          <a:prstGeom prst="rect">
            <a:avLst/>
          </a:prstGeom>
          <a:solidFill>
            <a:schemeClr val="bg1">
              <a:lumMod val="85000"/>
            </a:schemeClr>
          </a:solidFill>
        </p:spPr>
        <p:txBody>
          <a:bodyPr wrap="square">
            <a:spAutoFit/>
          </a:bodyPr>
          <a:lstStyle/>
          <a:p>
            <a:r>
              <a:rPr lang="en-GB" sz="1800" b="1" i="1" dirty="0">
                <a:latin typeface="+mn-lt"/>
              </a:rPr>
              <a:t>Note: </a:t>
            </a:r>
          </a:p>
          <a:p>
            <a:r>
              <a:rPr lang="en-GB" sz="1800" b="1" i="1" dirty="0">
                <a:latin typeface="+mn-lt"/>
              </a:rPr>
              <a:t>a. The file can also be rejected by selecting the “Reject” option, by providing a reason. </a:t>
            </a:r>
          </a:p>
          <a:p>
            <a:r>
              <a:rPr lang="en-GB" sz="1800" b="1" i="1" dirty="0">
                <a:latin typeface="+mn-lt"/>
              </a:rPr>
              <a:t>b. On Rejection, all the benefits of this batch are returned to ‘DBT Maker’ in Nikshay for further processing.</a:t>
            </a:r>
            <a:endParaRPr lang="en-IN" sz="1800" b="1" i="1" dirty="0">
              <a:latin typeface="+mn-lt"/>
            </a:endParaRPr>
          </a:p>
        </p:txBody>
      </p:sp>
      <p:sp>
        <p:nvSpPr>
          <p:cNvPr id="8" name="Rectangle 7">
            <a:extLst>
              <a:ext uri="{FF2B5EF4-FFF2-40B4-BE49-F238E27FC236}">
                <a16:creationId xmlns:a16="http://schemas.microsoft.com/office/drawing/2014/main" id="{D11A7925-47D9-449B-B6DE-05ED5C8BBED5}"/>
              </a:ext>
            </a:extLst>
          </p:cNvPr>
          <p:cNvSpPr/>
          <p:nvPr/>
        </p:nvSpPr>
        <p:spPr>
          <a:xfrm>
            <a:off x="2650185" y="33494"/>
            <a:ext cx="6364243" cy="461665"/>
          </a:xfrm>
          <a:prstGeom prst="rect">
            <a:avLst/>
          </a:prstGeom>
        </p:spPr>
        <p:txBody>
          <a:bodyPr wrap="none">
            <a:spAutoFit/>
          </a:bodyPr>
          <a:lstStyle/>
          <a:p>
            <a:pPr lvl="0">
              <a:defRPr/>
            </a:pPr>
            <a:r>
              <a:rPr lang="en-IN" sz="2400" dirty="0">
                <a:solidFill>
                  <a:schemeClr val="bg1"/>
                </a:solidFill>
                <a:latin typeface="+mn-lt"/>
              </a:rPr>
              <a:t>5. </a:t>
            </a:r>
            <a:r>
              <a:rPr lang="en-GB" sz="2400" dirty="0">
                <a:solidFill>
                  <a:schemeClr val="bg1"/>
                </a:solidFill>
                <a:latin typeface="+mn-lt"/>
              </a:rPr>
              <a:t>DSC based payment approval process in PFMS</a:t>
            </a:r>
            <a:endParaRPr kumimoji="0" lang="en-IN" sz="2400" b="0" i="0" u="none" strike="noStrike" kern="0" cap="none" spc="0" normalizeH="0" baseline="0" noProof="0" dirty="0">
              <a:ln>
                <a:noFill/>
              </a:ln>
              <a:solidFill>
                <a:schemeClr val="bg1"/>
              </a:solidFill>
              <a:effectLst/>
              <a:uLnTx/>
              <a:uFillTx/>
              <a:latin typeface="+mn-lt"/>
              <a:sym typeface="Arial"/>
            </a:endParaRPr>
          </a:p>
        </p:txBody>
      </p:sp>
    </p:spTree>
    <p:extLst>
      <p:ext uri="{BB962C8B-B14F-4D97-AF65-F5344CB8AC3E}">
        <p14:creationId xmlns:p14="http://schemas.microsoft.com/office/powerpoint/2010/main" val="9746029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7F48E7-88AD-4A84-81BE-59C0494399DB}"/>
              </a:ext>
            </a:extLst>
          </p:cNvPr>
          <p:cNvPicPr>
            <a:picLocks noChangeAspect="1"/>
          </p:cNvPicPr>
          <p:nvPr/>
        </p:nvPicPr>
        <p:blipFill>
          <a:blip r:embed="rId2"/>
          <a:stretch>
            <a:fillRect/>
          </a:stretch>
        </p:blipFill>
        <p:spPr>
          <a:xfrm>
            <a:off x="278764" y="1052194"/>
            <a:ext cx="11393267" cy="4556126"/>
          </a:xfrm>
          <a:prstGeom prst="rect">
            <a:avLst/>
          </a:prstGeom>
          <a:ln>
            <a:solidFill>
              <a:schemeClr val="tx1">
                <a:lumMod val="65000"/>
                <a:lumOff val="35000"/>
              </a:schemeClr>
            </a:solidFill>
          </a:ln>
        </p:spPr>
      </p:pic>
      <p:sp>
        <p:nvSpPr>
          <p:cNvPr id="6" name="Oval Callout 7">
            <a:extLst>
              <a:ext uri="{FF2B5EF4-FFF2-40B4-BE49-F238E27FC236}">
                <a16:creationId xmlns:a16="http://schemas.microsoft.com/office/drawing/2014/main" id="{8E86D052-1E86-4629-AACC-DEDCCB69FB27}"/>
              </a:ext>
            </a:extLst>
          </p:cNvPr>
          <p:cNvSpPr/>
          <p:nvPr/>
        </p:nvSpPr>
        <p:spPr>
          <a:xfrm>
            <a:off x="4221773" y="3882644"/>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8" name="Oval Callout 7">
            <a:extLst>
              <a:ext uri="{FF2B5EF4-FFF2-40B4-BE49-F238E27FC236}">
                <a16:creationId xmlns:a16="http://schemas.microsoft.com/office/drawing/2014/main" id="{88915A88-AD41-42C7-8B01-09BBC287D66E}"/>
              </a:ext>
            </a:extLst>
          </p:cNvPr>
          <p:cNvSpPr/>
          <p:nvPr/>
        </p:nvSpPr>
        <p:spPr>
          <a:xfrm>
            <a:off x="7178333" y="3933444"/>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9" name="Rectangle 8">
            <a:extLst>
              <a:ext uri="{FF2B5EF4-FFF2-40B4-BE49-F238E27FC236}">
                <a16:creationId xmlns:a16="http://schemas.microsoft.com/office/drawing/2014/main" id="{EDB895BC-82A0-4275-99A7-148F24F1C588}"/>
              </a:ext>
            </a:extLst>
          </p:cNvPr>
          <p:cNvSpPr/>
          <p:nvPr/>
        </p:nvSpPr>
        <p:spPr>
          <a:xfrm>
            <a:off x="2635140" y="511521"/>
            <a:ext cx="9556860" cy="400110"/>
          </a:xfrm>
          <a:prstGeom prst="rect">
            <a:avLst/>
          </a:prstGeom>
        </p:spPr>
        <p:txBody>
          <a:bodyPr wrap="square">
            <a:spAutoFit/>
          </a:bodyPr>
          <a:lstStyle/>
          <a:p>
            <a:r>
              <a:rPr lang="en-GB" sz="2000" b="1" dirty="0">
                <a:latin typeface="+mn-lt"/>
              </a:rPr>
              <a:t>Step 8: Click on “I accept the risk and want to run the application” and on “Run”</a:t>
            </a:r>
            <a:endParaRPr lang="en-IN" sz="2000" b="1" dirty="0">
              <a:latin typeface="+mn-lt"/>
              <a:cs typeface="Arial" panose="020B0604020202020204" pitchFamily="34" charset="0"/>
            </a:endParaRPr>
          </a:p>
        </p:txBody>
      </p:sp>
      <p:sp>
        <p:nvSpPr>
          <p:cNvPr id="10" name="Rectangle 9">
            <a:extLst>
              <a:ext uri="{FF2B5EF4-FFF2-40B4-BE49-F238E27FC236}">
                <a16:creationId xmlns:a16="http://schemas.microsoft.com/office/drawing/2014/main" id="{9B23BB22-060F-4522-95A2-404D12E28841}"/>
              </a:ext>
            </a:extLst>
          </p:cNvPr>
          <p:cNvSpPr/>
          <p:nvPr/>
        </p:nvSpPr>
        <p:spPr>
          <a:xfrm>
            <a:off x="2650185" y="33494"/>
            <a:ext cx="6364243" cy="461665"/>
          </a:xfrm>
          <a:prstGeom prst="rect">
            <a:avLst/>
          </a:prstGeom>
        </p:spPr>
        <p:txBody>
          <a:bodyPr wrap="none">
            <a:spAutoFit/>
          </a:bodyPr>
          <a:lstStyle/>
          <a:p>
            <a:pPr lvl="0">
              <a:defRPr/>
            </a:pPr>
            <a:r>
              <a:rPr lang="en-IN" sz="2400" dirty="0">
                <a:solidFill>
                  <a:schemeClr val="bg1"/>
                </a:solidFill>
                <a:latin typeface="+mn-lt"/>
              </a:rPr>
              <a:t>5. </a:t>
            </a:r>
            <a:r>
              <a:rPr lang="en-GB" sz="2400" dirty="0">
                <a:solidFill>
                  <a:schemeClr val="bg1"/>
                </a:solidFill>
                <a:latin typeface="+mn-lt"/>
              </a:rPr>
              <a:t>DSC based payment approval process in PFMS</a:t>
            </a:r>
            <a:endParaRPr kumimoji="0" lang="en-IN" sz="2400" b="0" i="0" u="none" strike="noStrike" kern="0" cap="none" spc="0" normalizeH="0" baseline="0" noProof="0" dirty="0">
              <a:ln>
                <a:noFill/>
              </a:ln>
              <a:solidFill>
                <a:schemeClr val="bg1"/>
              </a:solidFill>
              <a:effectLst/>
              <a:uLnTx/>
              <a:uFillTx/>
              <a:latin typeface="+mn-lt"/>
              <a:sym typeface="Arial"/>
            </a:endParaRPr>
          </a:p>
        </p:txBody>
      </p:sp>
    </p:spTree>
    <p:extLst>
      <p:ext uri="{BB962C8B-B14F-4D97-AF65-F5344CB8AC3E}">
        <p14:creationId xmlns:p14="http://schemas.microsoft.com/office/powerpoint/2010/main" val="41787447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B0378A-26CB-4EC0-9FC2-B30689E88952}"/>
              </a:ext>
            </a:extLst>
          </p:cNvPr>
          <p:cNvPicPr>
            <a:picLocks noChangeAspect="1"/>
          </p:cNvPicPr>
          <p:nvPr/>
        </p:nvPicPr>
        <p:blipFill>
          <a:blip r:embed="rId2"/>
          <a:stretch>
            <a:fillRect/>
          </a:stretch>
        </p:blipFill>
        <p:spPr>
          <a:xfrm>
            <a:off x="208279" y="1119822"/>
            <a:ext cx="11610083" cy="4722178"/>
          </a:xfrm>
          <a:prstGeom prst="rect">
            <a:avLst/>
          </a:prstGeom>
          <a:ln>
            <a:solidFill>
              <a:schemeClr val="tx1">
                <a:lumMod val="65000"/>
                <a:lumOff val="35000"/>
              </a:schemeClr>
            </a:solidFill>
          </a:ln>
        </p:spPr>
      </p:pic>
      <p:sp>
        <p:nvSpPr>
          <p:cNvPr id="8" name="Oval Callout 7">
            <a:extLst>
              <a:ext uri="{FF2B5EF4-FFF2-40B4-BE49-F238E27FC236}">
                <a16:creationId xmlns:a16="http://schemas.microsoft.com/office/drawing/2014/main" id="{88915A88-AD41-42C7-8B01-09BBC287D66E}"/>
              </a:ext>
            </a:extLst>
          </p:cNvPr>
          <p:cNvSpPr/>
          <p:nvPr/>
        </p:nvSpPr>
        <p:spPr>
          <a:xfrm>
            <a:off x="7706653" y="3933444"/>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801B023-38F1-4387-AC99-55FC455F3FC6}"/>
              </a:ext>
            </a:extLst>
          </p:cNvPr>
          <p:cNvSpPr/>
          <p:nvPr/>
        </p:nvSpPr>
        <p:spPr>
          <a:xfrm>
            <a:off x="2635140" y="511521"/>
            <a:ext cx="9556860" cy="400110"/>
          </a:xfrm>
          <a:prstGeom prst="rect">
            <a:avLst/>
          </a:prstGeom>
        </p:spPr>
        <p:txBody>
          <a:bodyPr wrap="square">
            <a:spAutoFit/>
          </a:bodyPr>
          <a:lstStyle/>
          <a:p>
            <a:r>
              <a:rPr lang="en-GB" sz="2000" b="1" dirty="0">
                <a:latin typeface="+mn-lt"/>
              </a:rPr>
              <a:t>Step 9: Click on “Don’t Block”</a:t>
            </a:r>
            <a:endParaRPr lang="en-IN" sz="2000" b="1" dirty="0">
              <a:latin typeface="+mn-lt"/>
              <a:cs typeface="Arial" panose="020B0604020202020204" pitchFamily="34" charset="0"/>
            </a:endParaRPr>
          </a:p>
        </p:txBody>
      </p:sp>
      <p:sp>
        <p:nvSpPr>
          <p:cNvPr id="7" name="Rectangle 6">
            <a:extLst>
              <a:ext uri="{FF2B5EF4-FFF2-40B4-BE49-F238E27FC236}">
                <a16:creationId xmlns:a16="http://schemas.microsoft.com/office/drawing/2014/main" id="{07F8F590-D7F1-4E4E-8E71-FE7062F02086}"/>
              </a:ext>
            </a:extLst>
          </p:cNvPr>
          <p:cNvSpPr/>
          <p:nvPr/>
        </p:nvSpPr>
        <p:spPr>
          <a:xfrm>
            <a:off x="2650185" y="33494"/>
            <a:ext cx="6364243" cy="461665"/>
          </a:xfrm>
          <a:prstGeom prst="rect">
            <a:avLst/>
          </a:prstGeom>
        </p:spPr>
        <p:txBody>
          <a:bodyPr wrap="none">
            <a:spAutoFit/>
          </a:bodyPr>
          <a:lstStyle/>
          <a:p>
            <a:pPr lvl="0">
              <a:defRPr/>
            </a:pPr>
            <a:r>
              <a:rPr lang="en-IN" sz="2400" dirty="0">
                <a:solidFill>
                  <a:schemeClr val="bg1"/>
                </a:solidFill>
                <a:latin typeface="+mn-lt"/>
              </a:rPr>
              <a:t>5. </a:t>
            </a:r>
            <a:r>
              <a:rPr lang="en-GB" sz="2400" dirty="0">
                <a:solidFill>
                  <a:schemeClr val="bg1"/>
                </a:solidFill>
                <a:latin typeface="+mn-lt"/>
              </a:rPr>
              <a:t>DSC based payment approval process in PFMS</a:t>
            </a:r>
            <a:endParaRPr kumimoji="0" lang="en-IN" sz="2400" b="0" i="0" u="none" strike="noStrike" kern="0" cap="none" spc="0" normalizeH="0" baseline="0" noProof="0" dirty="0">
              <a:ln>
                <a:noFill/>
              </a:ln>
              <a:solidFill>
                <a:schemeClr val="bg1"/>
              </a:solidFill>
              <a:effectLst/>
              <a:uLnTx/>
              <a:uFillTx/>
              <a:latin typeface="+mn-lt"/>
              <a:sym typeface="Arial"/>
            </a:endParaRPr>
          </a:p>
        </p:txBody>
      </p:sp>
    </p:spTree>
    <p:extLst>
      <p:ext uri="{BB962C8B-B14F-4D97-AF65-F5344CB8AC3E}">
        <p14:creationId xmlns:p14="http://schemas.microsoft.com/office/powerpoint/2010/main" val="17140144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B4BB48-272A-41DA-88C3-C4D94BF871F1}"/>
              </a:ext>
            </a:extLst>
          </p:cNvPr>
          <p:cNvPicPr>
            <a:picLocks noChangeAspect="1"/>
          </p:cNvPicPr>
          <p:nvPr/>
        </p:nvPicPr>
        <p:blipFill>
          <a:blip r:embed="rId2"/>
          <a:stretch>
            <a:fillRect/>
          </a:stretch>
        </p:blipFill>
        <p:spPr>
          <a:xfrm>
            <a:off x="226695" y="889634"/>
            <a:ext cx="11647404" cy="5033646"/>
          </a:xfrm>
          <a:prstGeom prst="rect">
            <a:avLst/>
          </a:prstGeom>
          <a:ln>
            <a:solidFill>
              <a:schemeClr val="tx1">
                <a:lumMod val="65000"/>
                <a:lumOff val="35000"/>
              </a:schemeClr>
            </a:solidFill>
          </a:ln>
        </p:spPr>
      </p:pic>
      <p:sp>
        <p:nvSpPr>
          <p:cNvPr id="6" name="Oval Callout 7">
            <a:extLst>
              <a:ext uri="{FF2B5EF4-FFF2-40B4-BE49-F238E27FC236}">
                <a16:creationId xmlns:a16="http://schemas.microsoft.com/office/drawing/2014/main" id="{D450A6E7-BEC6-4492-9D0C-E28B3B03E384}"/>
              </a:ext>
            </a:extLst>
          </p:cNvPr>
          <p:cNvSpPr/>
          <p:nvPr/>
        </p:nvSpPr>
        <p:spPr>
          <a:xfrm>
            <a:off x="6162333" y="4045204"/>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7" name="Oval Callout 7">
            <a:extLst>
              <a:ext uri="{FF2B5EF4-FFF2-40B4-BE49-F238E27FC236}">
                <a16:creationId xmlns:a16="http://schemas.microsoft.com/office/drawing/2014/main" id="{63062280-4F75-43E1-8F6F-A9926B3F9785}"/>
              </a:ext>
            </a:extLst>
          </p:cNvPr>
          <p:cNvSpPr/>
          <p:nvPr/>
        </p:nvSpPr>
        <p:spPr>
          <a:xfrm>
            <a:off x="6609373" y="4604004"/>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9" name="Rectangle 8">
            <a:extLst>
              <a:ext uri="{FF2B5EF4-FFF2-40B4-BE49-F238E27FC236}">
                <a16:creationId xmlns:a16="http://schemas.microsoft.com/office/drawing/2014/main" id="{1462E8E7-9C9A-4D3D-BA7D-06F7A4F857D1}"/>
              </a:ext>
            </a:extLst>
          </p:cNvPr>
          <p:cNvSpPr/>
          <p:nvPr/>
        </p:nvSpPr>
        <p:spPr>
          <a:xfrm>
            <a:off x="2635140" y="511521"/>
            <a:ext cx="9556860" cy="400110"/>
          </a:xfrm>
          <a:prstGeom prst="rect">
            <a:avLst/>
          </a:prstGeom>
        </p:spPr>
        <p:txBody>
          <a:bodyPr wrap="square">
            <a:spAutoFit/>
          </a:bodyPr>
          <a:lstStyle/>
          <a:p>
            <a:r>
              <a:rPr lang="en-GB" sz="2000" b="1" dirty="0">
                <a:latin typeface="+mn-lt"/>
              </a:rPr>
              <a:t>Step 10: Enter “PIN” and Click on “Login”</a:t>
            </a:r>
            <a:endParaRPr lang="en-IN" sz="2000" b="1" dirty="0">
              <a:latin typeface="+mn-lt"/>
              <a:cs typeface="Arial" panose="020B0604020202020204" pitchFamily="34" charset="0"/>
            </a:endParaRPr>
          </a:p>
        </p:txBody>
      </p:sp>
      <p:sp>
        <p:nvSpPr>
          <p:cNvPr id="10" name="Rectangle 9">
            <a:extLst>
              <a:ext uri="{FF2B5EF4-FFF2-40B4-BE49-F238E27FC236}">
                <a16:creationId xmlns:a16="http://schemas.microsoft.com/office/drawing/2014/main" id="{35ACBCF1-6058-40A6-9DB7-17594AC07CF3}"/>
              </a:ext>
            </a:extLst>
          </p:cNvPr>
          <p:cNvSpPr/>
          <p:nvPr/>
        </p:nvSpPr>
        <p:spPr>
          <a:xfrm>
            <a:off x="2650185" y="33494"/>
            <a:ext cx="6364243" cy="461665"/>
          </a:xfrm>
          <a:prstGeom prst="rect">
            <a:avLst/>
          </a:prstGeom>
        </p:spPr>
        <p:txBody>
          <a:bodyPr wrap="none">
            <a:spAutoFit/>
          </a:bodyPr>
          <a:lstStyle/>
          <a:p>
            <a:pPr lvl="0">
              <a:defRPr/>
            </a:pPr>
            <a:r>
              <a:rPr lang="en-IN" sz="2400" dirty="0">
                <a:solidFill>
                  <a:schemeClr val="bg1"/>
                </a:solidFill>
                <a:latin typeface="+mn-lt"/>
              </a:rPr>
              <a:t>5. </a:t>
            </a:r>
            <a:r>
              <a:rPr lang="en-GB" sz="2400" dirty="0">
                <a:solidFill>
                  <a:schemeClr val="bg1"/>
                </a:solidFill>
                <a:latin typeface="+mn-lt"/>
              </a:rPr>
              <a:t>DSC based payment approval process in PFMS</a:t>
            </a:r>
            <a:endParaRPr kumimoji="0" lang="en-IN" sz="2400" b="0" i="0" u="none" strike="noStrike" kern="0" cap="none" spc="0" normalizeH="0" baseline="0" noProof="0" dirty="0">
              <a:ln>
                <a:noFill/>
              </a:ln>
              <a:solidFill>
                <a:schemeClr val="bg1"/>
              </a:solidFill>
              <a:effectLst/>
              <a:uLnTx/>
              <a:uFillTx/>
              <a:latin typeface="+mn-lt"/>
              <a:sym typeface="Arial"/>
            </a:endParaRPr>
          </a:p>
        </p:txBody>
      </p:sp>
    </p:spTree>
    <p:extLst>
      <p:ext uri="{BB962C8B-B14F-4D97-AF65-F5344CB8AC3E}">
        <p14:creationId xmlns:p14="http://schemas.microsoft.com/office/powerpoint/2010/main" val="3884211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30473-36FE-4A8A-9922-14D3A1104823}"/>
              </a:ext>
            </a:extLst>
          </p:cNvPr>
          <p:cNvSpPr>
            <a:spLocks noGrp="1"/>
          </p:cNvSpPr>
          <p:nvPr>
            <p:ph type="title"/>
          </p:nvPr>
        </p:nvSpPr>
        <p:spPr/>
        <p:txBody>
          <a:bodyPr/>
          <a:lstStyle/>
          <a:p>
            <a:r>
              <a:rPr lang="en-IN" dirty="0"/>
              <a:t>4a. </a:t>
            </a:r>
            <a:br>
              <a:rPr lang="en-IN" dirty="0"/>
            </a:br>
            <a:r>
              <a:rPr lang="en-IN" dirty="0"/>
              <a:t>DSC enrolment </a:t>
            </a:r>
          </a:p>
        </p:txBody>
      </p:sp>
      <p:sp>
        <p:nvSpPr>
          <p:cNvPr id="13" name="Content Placeholder 2">
            <a:extLst>
              <a:ext uri="{FF2B5EF4-FFF2-40B4-BE49-F238E27FC236}">
                <a16:creationId xmlns:a16="http://schemas.microsoft.com/office/drawing/2014/main" id="{4EF1A50B-6AF2-437D-8683-8726DCA12B61}"/>
              </a:ext>
            </a:extLst>
          </p:cNvPr>
          <p:cNvSpPr>
            <a:spLocks noGrp="1"/>
          </p:cNvSpPr>
          <p:nvPr>
            <p:ph idx="1"/>
          </p:nvPr>
        </p:nvSpPr>
        <p:spPr>
          <a:xfrm>
            <a:off x="3682835" y="923925"/>
            <a:ext cx="7890040" cy="581025"/>
          </a:xfrm>
        </p:spPr>
        <p:txBody>
          <a:bodyPr anchor="t">
            <a:normAutofit fontScale="92500" lnSpcReduction="20000"/>
          </a:bodyPr>
          <a:lstStyle/>
          <a:p>
            <a:pPr marL="0" indent="0">
              <a:buNone/>
            </a:pPr>
            <a:r>
              <a:rPr lang="en-IN" sz="2400" b="1" dirty="0"/>
              <a:t>For DSC Enrolment following is a summary of the steps to be followed</a:t>
            </a:r>
            <a:endParaRPr lang="en-IN" sz="2400" dirty="0"/>
          </a:p>
        </p:txBody>
      </p:sp>
      <p:graphicFrame>
        <p:nvGraphicFramePr>
          <p:cNvPr id="5" name="Content Placeholder 3">
            <a:extLst>
              <a:ext uri="{FF2B5EF4-FFF2-40B4-BE49-F238E27FC236}">
                <a16:creationId xmlns:a16="http://schemas.microsoft.com/office/drawing/2014/main" id="{9390BC6C-2F15-4938-8423-A12AC8A5BCF8}"/>
              </a:ext>
            </a:extLst>
          </p:cNvPr>
          <p:cNvGraphicFramePr>
            <a:graphicFrameLocks/>
          </p:cNvGraphicFramePr>
          <p:nvPr>
            <p:extLst/>
          </p:nvPr>
        </p:nvGraphicFramePr>
        <p:xfrm>
          <a:off x="3662571" y="1679339"/>
          <a:ext cx="7779068" cy="4138065"/>
        </p:xfrm>
        <a:graphic>
          <a:graphicData uri="http://schemas.openxmlformats.org/drawingml/2006/table">
            <a:tbl>
              <a:tblPr firstRow="1" bandRow="1">
                <a:tableStyleId>{5C22544A-7EE6-4342-B048-85BDC9FD1C3A}</a:tableStyleId>
              </a:tblPr>
              <a:tblGrid>
                <a:gridCol w="758508">
                  <a:extLst>
                    <a:ext uri="{9D8B030D-6E8A-4147-A177-3AD203B41FA5}">
                      <a16:colId xmlns:a16="http://schemas.microsoft.com/office/drawing/2014/main" val="20000"/>
                    </a:ext>
                  </a:extLst>
                </a:gridCol>
                <a:gridCol w="2336800">
                  <a:extLst>
                    <a:ext uri="{9D8B030D-6E8A-4147-A177-3AD203B41FA5}">
                      <a16:colId xmlns:a16="http://schemas.microsoft.com/office/drawing/2014/main" val="20001"/>
                    </a:ext>
                  </a:extLst>
                </a:gridCol>
                <a:gridCol w="4683760">
                  <a:extLst>
                    <a:ext uri="{9D8B030D-6E8A-4147-A177-3AD203B41FA5}">
                      <a16:colId xmlns:a16="http://schemas.microsoft.com/office/drawing/2014/main" val="20002"/>
                    </a:ext>
                  </a:extLst>
                </a:gridCol>
              </a:tblGrid>
              <a:tr h="480696">
                <a:tc>
                  <a:txBody>
                    <a:bodyPr/>
                    <a:lstStyle/>
                    <a:p>
                      <a:r>
                        <a:rPr lang="en-IN" sz="1800" dirty="0"/>
                        <a:t>S.No</a:t>
                      </a:r>
                    </a:p>
                  </a:txBody>
                  <a:tcPr marL="91439" marR="91439" marT="45714" marB="45714"/>
                </a:tc>
                <a:tc>
                  <a:txBody>
                    <a:bodyPr/>
                    <a:lstStyle/>
                    <a:p>
                      <a:r>
                        <a:rPr lang="en-IN" sz="1800" dirty="0"/>
                        <a:t>Description</a:t>
                      </a:r>
                    </a:p>
                  </a:txBody>
                  <a:tcPr marL="91439" marR="91439" marT="45714" marB="45714"/>
                </a:tc>
                <a:tc>
                  <a:txBody>
                    <a:bodyPr/>
                    <a:lstStyle/>
                    <a:p>
                      <a:r>
                        <a:rPr lang="en-IN" sz="1800" dirty="0"/>
                        <a:t>Actions to be completed  for DSC Enrolment</a:t>
                      </a:r>
                    </a:p>
                  </a:txBody>
                  <a:tcPr marL="91439" marR="91439" marT="45714" marB="45714"/>
                </a:tc>
                <a:extLst>
                  <a:ext uri="{0D108BD9-81ED-4DB2-BD59-A6C34878D82A}">
                    <a16:rowId xmlns:a16="http://schemas.microsoft.com/office/drawing/2014/main" val="10000"/>
                  </a:ext>
                </a:extLst>
              </a:tr>
              <a:tr h="825856">
                <a:tc>
                  <a:txBody>
                    <a:bodyPr/>
                    <a:lstStyle/>
                    <a:p>
                      <a:r>
                        <a:rPr lang="en-IN" sz="1800" dirty="0"/>
                        <a:t>1</a:t>
                      </a:r>
                    </a:p>
                  </a:txBody>
                  <a:tcPr marL="91439" marR="91439" marT="45714" marB="45714"/>
                </a:tc>
                <a:tc>
                  <a:txBody>
                    <a:bodyPr/>
                    <a:lstStyle/>
                    <a:p>
                      <a:r>
                        <a:rPr lang="en-IN" sz="1800" dirty="0"/>
                        <a:t>Install Java on the PC</a:t>
                      </a:r>
                    </a:p>
                  </a:txBody>
                  <a:tcPr marL="91439" marR="91439" marT="45714" marB="45714"/>
                </a:tc>
                <a:tc>
                  <a:txBody>
                    <a:bodyPr/>
                    <a:lstStyle/>
                    <a:p>
                      <a:r>
                        <a:rPr lang="en-IN" sz="1800" dirty="0"/>
                        <a:t>Confirm</a:t>
                      </a:r>
                      <a:r>
                        <a:rPr lang="en-IN" sz="1800" baseline="0" dirty="0"/>
                        <a:t> that Java  Is installed on to your Machine</a:t>
                      </a:r>
                      <a:endParaRPr lang="en-IN" sz="1800" dirty="0"/>
                    </a:p>
                  </a:txBody>
                  <a:tcPr marL="91439" marR="91439" marT="45714" marB="45714"/>
                </a:tc>
                <a:extLst>
                  <a:ext uri="{0D108BD9-81ED-4DB2-BD59-A6C34878D82A}">
                    <a16:rowId xmlns:a16="http://schemas.microsoft.com/office/drawing/2014/main" val="10001"/>
                  </a:ext>
                </a:extLst>
              </a:tr>
              <a:tr h="825856">
                <a:tc>
                  <a:txBody>
                    <a:bodyPr/>
                    <a:lstStyle/>
                    <a:p>
                      <a:r>
                        <a:rPr lang="en-IN" sz="1800" dirty="0"/>
                        <a:t>2</a:t>
                      </a:r>
                    </a:p>
                  </a:txBody>
                  <a:tcPr marL="91439" marR="91439" marT="45714" marB="45714"/>
                </a:tc>
                <a:tc>
                  <a:txBody>
                    <a:bodyPr/>
                    <a:lstStyle/>
                    <a:p>
                      <a:r>
                        <a:rPr lang="en-IN" sz="1800" dirty="0"/>
                        <a:t>PFMS Website  Entry in Java</a:t>
                      </a:r>
                    </a:p>
                  </a:txBody>
                  <a:tcPr marL="91439" marR="91439" marT="45714" marB="45714"/>
                </a:tc>
                <a:tc>
                  <a:txBody>
                    <a:bodyPr/>
                    <a:lstStyle/>
                    <a:p>
                      <a:r>
                        <a:rPr lang="en-IN" sz="1800" dirty="0"/>
                        <a:t>Go</a:t>
                      </a:r>
                      <a:r>
                        <a:rPr lang="en-IN" sz="1800" baseline="0" dirty="0"/>
                        <a:t> to </a:t>
                      </a:r>
                      <a:r>
                        <a:rPr lang="en-IN" sz="1800" dirty="0"/>
                        <a:t>Security Tab of Java and in Edit Site List enter </a:t>
                      </a:r>
                      <a:r>
                        <a:rPr lang="en-IN" sz="1800" dirty="0">
                          <a:solidFill>
                            <a:srgbClr val="FF0000"/>
                          </a:solidFill>
                          <a:hlinkClick r:id="rId2"/>
                        </a:rPr>
                        <a:t>https://pfms.nic.in</a:t>
                      </a:r>
                      <a:r>
                        <a:rPr lang="en-IN" sz="1800" b="0" dirty="0">
                          <a:solidFill>
                            <a:schemeClr val="tx1"/>
                          </a:solidFill>
                        </a:rPr>
                        <a:t>.</a:t>
                      </a:r>
                      <a:r>
                        <a:rPr lang="en-IN" sz="1800" b="0" baseline="0" dirty="0">
                          <a:solidFill>
                            <a:schemeClr val="tx1"/>
                          </a:solidFill>
                        </a:rPr>
                        <a:t> </a:t>
                      </a:r>
                      <a:endParaRPr lang="en-IN" sz="1800" dirty="0"/>
                    </a:p>
                  </a:txBody>
                  <a:tcPr marL="91439" marR="91439" marT="45714" marB="45714"/>
                </a:tc>
                <a:extLst>
                  <a:ext uri="{0D108BD9-81ED-4DB2-BD59-A6C34878D82A}">
                    <a16:rowId xmlns:a16="http://schemas.microsoft.com/office/drawing/2014/main" val="10002"/>
                  </a:ext>
                </a:extLst>
              </a:tr>
              <a:tr h="1179801">
                <a:tc>
                  <a:txBody>
                    <a:bodyPr/>
                    <a:lstStyle/>
                    <a:p>
                      <a:r>
                        <a:rPr lang="en-IN" sz="1800" dirty="0"/>
                        <a:t>3</a:t>
                      </a:r>
                    </a:p>
                  </a:txBody>
                  <a:tcPr marL="91439" marR="91439" marT="45714" marB="45714"/>
                </a:tc>
                <a:tc>
                  <a:txBody>
                    <a:bodyPr/>
                    <a:lstStyle/>
                    <a:p>
                      <a:r>
                        <a:rPr lang="en-IN" sz="1800" dirty="0"/>
                        <a:t>Show Console Enabled in Advance Tab</a:t>
                      </a:r>
                    </a:p>
                  </a:txBody>
                  <a:tcPr marL="91439" marR="91439" marT="45714" marB="45714"/>
                </a:tc>
                <a:tc>
                  <a:txBody>
                    <a:bodyPr/>
                    <a:lstStyle/>
                    <a:p>
                      <a:r>
                        <a:rPr lang="en-IN" sz="1800" dirty="0"/>
                        <a:t>Go to Advance Tab of Java And under</a:t>
                      </a:r>
                      <a:r>
                        <a:rPr lang="en-IN" sz="1800" baseline="0" dirty="0"/>
                        <a:t> Java Console option Enable Show Console</a:t>
                      </a:r>
                      <a:endParaRPr lang="en-IN" sz="1800" dirty="0"/>
                    </a:p>
                  </a:txBody>
                  <a:tcPr marL="91439" marR="91439" marT="45714" marB="45714"/>
                </a:tc>
                <a:extLst>
                  <a:ext uri="{0D108BD9-81ED-4DB2-BD59-A6C34878D82A}">
                    <a16:rowId xmlns:a16="http://schemas.microsoft.com/office/drawing/2014/main" val="10003"/>
                  </a:ext>
                </a:extLst>
              </a:tr>
              <a:tr h="825856">
                <a:tc>
                  <a:txBody>
                    <a:bodyPr/>
                    <a:lstStyle/>
                    <a:p>
                      <a:r>
                        <a:rPr lang="en-IN" sz="1800" dirty="0"/>
                        <a:t>4</a:t>
                      </a:r>
                    </a:p>
                  </a:txBody>
                  <a:tcPr marL="91439" marR="91439" marT="45714" marB="45714"/>
                </a:tc>
                <a:tc>
                  <a:txBody>
                    <a:bodyPr/>
                    <a:lstStyle/>
                    <a:p>
                      <a:r>
                        <a:rPr lang="en-IN" sz="1800" dirty="0"/>
                        <a:t>Close Browser</a:t>
                      </a:r>
                    </a:p>
                  </a:txBody>
                  <a:tcPr marL="91439" marR="91439" marT="45714" marB="45714"/>
                </a:tc>
                <a:tc>
                  <a:txBody>
                    <a:bodyPr/>
                    <a:lstStyle/>
                    <a:p>
                      <a:r>
                        <a:rPr lang="en-IN" sz="1800" baseline="0" dirty="0"/>
                        <a:t>Close the Java and the Browser and login again to Enrol DSC</a:t>
                      </a:r>
                      <a:endParaRPr lang="en-IN" sz="1800" dirty="0"/>
                    </a:p>
                  </a:txBody>
                  <a:tcPr marL="91439" marR="91439" marT="45714" marB="45714"/>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5254171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7524B0-4F8D-4C85-B4A0-16FC3F4DBDDF}"/>
              </a:ext>
            </a:extLst>
          </p:cNvPr>
          <p:cNvPicPr>
            <a:picLocks noChangeAspect="1"/>
          </p:cNvPicPr>
          <p:nvPr/>
        </p:nvPicPr>
        <p:blipFill>
          <a:blip r:embed="rId2"/>
          <a:stretch>
            <a:fillRect/>
          </a:stretch>
        </p:blipFill>
        <p:spPr>
          <a:xfrm>
            <a:off x="293687" y="1178242"/>
            <a:ext cx="11024553" cy="4411947"/>
          </a:xfrm>
          <a:prstGeom prst="rect">
            <a:avLst/>
          </a:prstGeom>
          <a:ln>
            <a:solidFill>
              <a:schemeClr val="tx1">
                <a:lumMod val="65000"/>
                <a:lumOff val="35000"/>
              </a:schemeClr>
            </a:solidFill>
          </a:ln>
        </p:spPr>
      </p:pic>
      <p:sp>
        <p:nvSpPr>
          <p:cNvPr id="6" name="Oval Callout 7">
            <a:extLst>
              <a:ext uri="{FF2B5EF4-FFF2-40B4-BE49-F238E27FC236}">
                <a16:creationId xmlns:a16="http://schemas.microsoft.com/office/drawing/2014/main" id="{21D740BD-93ED-4866-AB6D-5B1CA9EC79A0}"/>
              </a:ext>
            </a:extLst>
          </p:cNvPr>
          <p:cNvSpPr/>
          <p:nvPr/>
        </p:nvSpPr>
        <p:spPr>
          <a:xfrm>
            <a:off x="6101373" y="3902964"/>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6B41AC5-DAAD-42C1-83CF-67F7D1C9C36D}"/>
              </a:ext>
            </a:extLst>
          </p:cNvPr>
          <p:cNvSpPr/>
          <p:nvPr/>
        </p:nvSpPr>
        <p:spPr>
          <a:xfrm>
            <a:off x="2635140" y="511521"/>
            <a:ext cx="9556860" cy="400110"/>
          </a:xfrm>
          <a:prstGeom prst="rect">
            <a:avLst/>
          </a:prstGeom>
        </p:spPr>
        <p:txBody>
          <a:bodyPr wrap="square">
            <a:spAutoFit/>
          </a:bodyPr>
          <a:lstStyle/>
          <a:p>
            <a:r>
              <a:rPr lang="en-GB" sz="2000" b="1" dirty="0">
                <a:latin typeface="+mn-lt"/>
              </a:rPr>
              <a:t>Step 11: Click “OK” on “Digital signed successfully”</a:t>
            </a:r>
            <a:endParaRPr lang="en-IN" sz="2000" b="1" dirty="0">
              <a:latin typeface="+mn-lt"/>
              <a:cs typeface="Arial" panose="020B0604020202020204" pitchFamily="34" charset="0"/>
            </a:endParaRPr>
          </a:p>
        </p:txBody>
      </p:sp>
      <p:sp>
        <p:nvSpPr>
          <p:cNvPr id="9" name="Rectangle 8">
            <a:extLst>
              <a:ext uri="{FF2B5EF4-FFF2-40B4-BE49-F238E27FC236}">
                <a16:creationId xmlns:a16="http://schemas.microsoft.com/office/drawing/2014/main" id="{F1352F54-4549-4E72-9CE8-54428016196E}"/>
              </a:ext>
            </a:extLst>
          </p:cNvPr>
          <p:cNvSpPr/>
          <p:nvPr/>
        </p:nvSpPr>
        <p:spPr>
          <a:xfrm>
            <a:off x="2650185" y="33494"/>
            <a:ext cx="6364243" cy="461665"/>
          </a:xfrm>
          <a:prstGeom prst="rect">
            <a:avLst/>
          </a:prstGeom>
        </p:spPr>
        <p:txBody>
          <a:bodyPr wrap="none">
            <a:spAutoFit/>
          </a:bodyPr>
          <a:lstStyle/>
          <a:p>
            <a:pPr lvl="0">
              <a:defRPr/>
            </a:pPr>
            <a:r>
              <a:rPr lang="en-IN" sz="2400" dirty="0">
                <a:solidFill>
                  <a:schemeClr val="bg1"/>
                </a:solidFill>
                <a:latin typeface="+mn-lt"/>
              </a:rPr>
              <a:t>5. </a:t>
            </a:r>
            <a:r>
              <a:rPr lang="en-GB" sz="2400" dirty="0">
                <a:solidFill>
                  <a:schemeClr val="bg1"/>
                </a:solidFill>
                <a:latin typeface="+mn-lt"/>
              </a:rPr>
              <a:t>DSC based payment approval process in PFMS</a:t>
            </a:r>
            <a:endParaRPr kumimoji="0" lang="en-IN" sz="2400" b="0" i="0" u="none" strike="noStrike" kern="0" cap="none" spc="0" normalizeH="0" baseline="0" noProof="0" dirty="0">
              <a:ln>
                <a:noFill/>
              </a:ln>
              <a:solidFill>
                <a:schemeClr val="bg1"/>
              </a:solidFill>
              <a:effectLst/>
              <a:uLnTx/>
              <a:uFillTx/>
              <a:latin typeface="+mn-lt"/>
              <a:sym typeface="Arial"/>
            </a:endParaRPr>
          </a:p>
        </p:txBody>
      </p:sp>
    </p:spTree>
    <p:extLst>
      <p:ext uri="{BB962C8B-B14F-4D97-AF65-F5344CB8AC3E}">
        <p14:creationId xmlns:p14="http://schemas.microsoft.com/office/powerpoint/2010/main" val="9445713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965327-C3D1-4A06-A956-DCE69E168702}"/>
              </a:ext>
            </a:extLst>
          </p:cNvPr>
          <p:cNvPicPr>
            <a:picLocks noChangeAspect="1"/>
          </p:cNvPicPr>
          <p:nvPr/>
        </p:nvPicPr>
        <p:blipFill>
          <a:blip r:embed="rId2"/>
          <a:stretch>
            <a:fillRect/>
          </a:stretch>
        </p:blipFill>
        <p:spPr>
          <a:xfrm>
            <a:off x="684212" y="1590228"/>
            <a:ext cx="11314667" cy="4077653"/>
          </a:xfrm>
          <a:prstGeom prst="rect">
            <a:avLst/>
          </a:prstGeom>
          <a:ln>
            <a:solidFill>
              <a:schemeClr val="tx1">
                <a:lumMod val="65000"/>
                <a:lumOff val="35000"/>
              </a:schemeClr>
            </a:solidFill>
          </a:ln>
        </p:spPr>
      </p:pic>
      <p:sp>
        <p:nvSpPr>
          <p:cNvPr id="6" name="Oval Callout 7">
            <a:extLst>
              <a:ext uri="{FF2B5EF4-FFF2-40B4-BE49-F238E27FC236}">
                <a16:creationId xmlns:a16="http://schemas.microsoft.com/office/drawing/2014/main" id="{5FBC16A7-0025-479D-93E5-31419521E4C4}"/>
              </a:ext>
            </a:extLst>
          </p:cNvPr>
          <p:cNvSpPr/>
          <p:nvPr/>
        </p:nvSpPr>
        <p:spPr>
          <a:xfrm>
            <a:off x="6533173" y="3769485"/>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F28BB5F5-8EDE-4B5D-96A2-F146563CB730}"/>
              </a:ext>
            </a:extLst>
          </p:cNvPr>
          <p:cNvSpPr/>
          <p:nvPr/>
        </p:nvSpPr>
        <p:spPr>
          <a:xfrm>
            <a:off x="2635140" y="511521"/>
            <a:ext cx="9556860" cy="400110"/>
          </a:xfrm>
          <a:prstGeom prst="rect">
            <a:avLst/>
          </a:prstGeom>
        </p:spPr>
        <p:txBody>
          <a:bodyPr wrap="square">
            <a:spAutoFit/>
          </a:bodyPr>
          <a:lstStyle/>
          <a:p>
            <a:r>
              <a:rPr lang="en-GB" sz="2000" b="1" dirty="0">
                <a:latin typeface="+mn-lt"/>
              </a:rPr>
              <a:t>Click on “Payment Advice No.” to view save the details</a:t>
            </a:r>
          </a:p>
        </p:txBody>
      </p:sp>
      <p:sp>
        <p:nvSpPr>
          <p:cNvPr id="2" name="Rectangle 1">
            <a:extLst>
              <a:ext uri="{FF2B5EF4-FFF2-40B4-BE49-F238E27FC236}">
                <a16:creationId xmlns:a16="http://schemas.microsoft.com/office/drawing/2014/main" id="{D7AA41D5-4FBC-45D7-BAA5-0952FAEF2E5E}"/>
              </a:ext>
            </a:extLst>
          </p:cNvPr>
          <p:cNvSpPr/>
          <p:nvPr/>
        </p:nvSpPr>
        <p:spPr>
          <a:xfrm>
            <a:off x="488949" y="5897444"/>
            <a:ext cx="11509929" cy="523220"/>
          </a:xfrm>
          <a:prstGeom prst="rect">
            <a:avLst/>
          </a:prstGeom>
          <a:solidFill>
            <a:schemeClr val="bg1">
              <a:lumMod val="85000"/>
            </a:schemeClr>
          </a:solidFill>
        </p:spPr>
        <p:txBody>
          <a:bodyPr wrap="square">
            <a:spAutoFit/>
          </a:bodyPr>
          <a:lstStyle/>
          <a:p>
            <a:r>
              <a:rPr lang="en-GB" b="1" i="1" dirty="0">
                <a:latin typeface="+mn-lt"/>
              </a:rPr>
              <a:t>As the batch file is Digital signed successfully, file now can be seen under “Digital Signed Payment File”. The rejected files can also be viewed under the “Reject payment file”</a:t>
            </a:r>
            <a:endParaRPr lang="en-IN" b="1" i="1" dirty="0">
              <a:latin typeface="+mn-lt"/>
            </a:endParaRPr>
          </a:p>
        </p:txBody>
      </p:sp>
      <p:sp>
        <p:nvSpPr>
          <p:cNvPr id="9" name="Rectangle 8">
            <a:extLst>
              <a:ext uri="{FF2B5EF4-FFF2-40B4-BE49-F238E27FC236}">
                <a16:creationId xmlns:a16="http://schemas.microsoft.com/office/drawing/2014/main" id="{AF1DE52A-0CB0-45E5-851F-BEDDCD121D4D}"/>
              </a:ext>
            </a:extLst>
          </p:cNvPr>
          <p:cNvSpPr/>
          <p:nvPr/>
        </p:nvSpPr>
        <p:spPr>
          <a:xfrm>
            <a:off x="2650185" y="42372"/>
            <a:ext cx="6364243" cy="461665"/>
          </a:xfrm>
          <a:prstGeom prst="rect">
            <a:avLst/>
          </a:prstGeom>
        </p:spPr>
        <p:txBody>
          <a:bodyPr wrap="none">
            <a:spAutoFit/>
          </a:bodyPr>
          <a:lstStyle/>
          <a:p>
            <a:pPr lvl="0">
              <a:defRPr/>
            </a:pPr>
            <a:r>
              <a:rPr lang="en-IN" sz="2400" dirty="0">
                <a:solidFill>
                  <a:schemeClr val="bg1"/>
                </a:solidFill>
                <a:latin typeface="+mn-lt"/>
              </a:rPr>
              <a:t>5. </a:t>
            </a:r>
            <a:r>
              <a:rPr lang="en-GB" sz="2400" dirty="0">
                <a:solidFill>
                  <a:schemeClr val="bg1"/>
                </a:solidFill>
                <a:latin typeface="+mn-lt"/>
              </a:rPr>
              <a:t>DSC based payment approval process in PFMS</a:t>
            </a:r>
            <a:endParaRPr kumimoji="0" lang="en-IN" sz="2400" b="0" i="0" u="none" strike="noStrike" kern="0" cap="none" spc="0" normalizeH="0" baseline="0" noProof="0" dirty="0">
              <a:ln>
                <a:noFill/>
              </a:ln>
              <a:solidFill>
                <a:schemeClr val="bg1"/>
              </a:solidFill>
              <a:effectLst/>
              <a:uLnTx/>
              <a:uFillTx/>
              <a:latin typeface="+mn-lt"/>
              <a:sym typeface="Arial"/>
            </a:endParaRPr>
          </a:p>
        </p:txBody>
      </p:sp>
    </p:spTree>
    <p:extLst>
      <p:ext uri="{BB962C8B-B14F-4D97-AF65-F5344CB8AC3E}">
        <p14:creationId xmlns:p14="http://schemas.microsoft.com/office/powerpoint/2010/main" val="12910733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7"/>
            <a:ext cx="2947482" cy="4601183"/>
          </a:xfrm>
        </p:spPr>
        <p:txBody>
          <a:bodyPr>
            <a:normAutofit fontScale="90000"/>
          </a:bodyPr>
          <a:lstStyle/>
          <a:p>
            <a:r>
              <a:rPr lang="en-US" sz="4000" dirty="0"/>
              <a:t>6. </a:t>
            </a:r>
            <a:br>
              <a:rPr lang="en-US" sz="4000" dirty="0"/>
            </a:br>
            <a:r>
              <a:rPr lang="en-IN" sz="3800" b="1" dirty="0"/>
              <a:t>Steps to Activate Second level DSC in PFMS and Approval process with Two level DSCs</a:t>
            </a:r>
            <a:br>
              <a:rPr lang="en-IN" dirty="0"/>
            </a:br>
            <a:endParaRPr lang="en-IN" dirty="0"/>
          </a:p>
        </p:txBody>
      </p:sp>
      <p:sp>
        <p:nvSpPr>
          <p:cNvPr id="5" name="Content Placeholder 2">
            <a:extLst>
              <a:ext uri="{FF2B5EF4-FFF2-40B4-BE49-F238E27FC236}">
                <a16:creationId xmlns:a16="http://schemas.microsoft.com/office/drawing/2014/main" id="{33135312-8B75-4122-8D33-46B1FD56FDBC}"/>
              </a:ext>
            </a:extLst>
          </p:cNvPr>
          <p:cNvSpPr>
            <a:spLocks noGrp="1"/>
          </p:cNvSpPr>
          <p:nvPr>
            <p:ph idx="1"/>
          </p:nvPr>
        </p:nvSpPr>
        <p:spPr>
          <a:xfrm>
            <a:off x="3906174" y="6232042"/>
            <a:ext cx="7789662" cy="375739"/>
          </a:xfrm>
          <a:solidFill>
            <a:schemeClr val="bg1">
              <a:lumMod val="95000"/>
            </a:schemeClr>
          </a:solidFill>
        </p:spPr>
        <p:txBody>
          <a:bodyPr anchor="t">
            <a:noAutofit/>
          </a:bodyPr>
          <a:lstStyle/>
          <a:p>
            <a:pPr marL="0" indent="0">
              <a:buNone/>
            </a:pPr>
            <a:r>
              <a:rPr lang="en-IN" sz="1600" b="1" i="1" dirty="0"/>
              <a:t>(Note: First Three steps [a to c] are one time activities)</a:t>
            </a:r>
          </a:p>
        </p:txBody>
      </p:sp>
      <p:graphicFrame>
        <p:nvGraphicFramePr>
          <p:cNvPr id="7" name="Diagram 6">
            <a:extLst>
              <a:ext uri="{FF2B5EF4-FFF2-40B4-BE49-F238E27FC236}">
                <a16:creationId xmlns:a16="http://schemas.microsoft.com/office/drawing/2014/main" id="{093D4254-CF62-4E67-A5A5-6072BAA8B7AB}"/>
              </a:ext>
            </a:extLst>
          </p:cNvPr>
          <p:cNvGraphicFramePr/>
          <p:nvPr>
            <p:extLst>
              <p:ext uri="{D42A27DB-BD31-4B8C-83A1-F6EECF244321}">
                <p14:modId xmlns:p14="http://schemas.microsoft.com/office/powerpoint/2010/main" val="2104660026"/>
              </p:ext>
            </p:extLst>
          </p:nvPr>
        </p:nvGraphicFramePr>
        <p:xfrm>
          <a:off x="3586580" y="1012055"/>
          <a:ext cx="8109256" cy="46100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Content Placeholder 2">
            <a:extLst>
              <a:ext uri="{FF2B5EF4-FFF2-40B4-BE49-F238E27FC236}">
                <a16:creationId xmlns:a16="http://schemas.microsoft.com/office/drawing/2014/main" id="{03338721-6E06-4D3F-8BF7-9E015EA1C0CA}"/>
              </a:ext>
            </a:extLst>
          </p:cNvPr>
          <p:cNvSpPr txBox="1">
            <a:spLocks/>
          </p:cNvSpPr>
          <p:nvPr/>
        </p:nvSpPr>
        <p:spPr>
          <a:xfrm>
            <a:off x="3756731" y="862778"/>
            <a:ext cx="8008433" cy="712456"/>
          </a:xfrm>
          <a:prstGeom prst="rect">
            <a:avLst/>
          </a:prstGeom>
        </p:spPr>
        <p:txBody>
          <a:bodyPr vert="horz" lIns="91440" tIns="45720" rIns="91440" bIns="45720" rtlCol="0" anchor="t">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rgbClr val="000F46"/>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rgbClr val="000F46"/>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rgbClr val="000F46"/>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rgbClr val="000F46"/>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rgbClr val="000F46"/>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40BAD2"/>
              </a:buClr>
              <a:buSzTx/>
              <a:buFont typeface="Wingdings 2" pitchFamily="18" charset="2"/>
              <a:buNone/>
              <a:tabLst/>
              <a:defRPr/>
            </a:pPr>
            <a:r>
              <a:rPr kumimoji="0" lang="en-IN" sz="2000" b="1" i="0" u="none" strike="noStrike" kern="1200" cap="none" spc="0" normalizeH="0" baseline="0" noProof="0" dirty="0">
                <a:ln>
                  <a:noFill/>
                </a:ln>
                <a:solidFill>
                  <a:srgbClr val="000F46"/>
                </a:solidFill>
                <a:effectLst/>
                <a:uLnTx/>
                <a:uFillTx/>
                <a:latin typeface="Corbel"/>
                <a:ea typeface="+mn-ea"/>
                <a:cs typeface="+mn-cs"/>
                <a:sym typeface="Arial"/>
              </a:rPr>
              <a:t>To enable Second level DSC based authentication and Approval process in PFMS, following steps to be adhered:</a:t>
            </a:r>
          </a:p>
        </p:txBody>
      </p:sp>
    </p:spTree>
    <p:extLst>
      <p:ext uri="{BB962C8B-B14F-4D97-AF65-F5344CB8AC3E}">
        <p14:creationId xmlns:p14="http://schemas.microsoft.com/office/powerpoint/2010/main" val="5477253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30473-36FE-4A8A-9922-14D3A1104823}"/>
              </a:ext>
            </a:extLst>
          </p:cNvPr>
          <p:cNvSpPr>
            <a:spLocks noGrp="1"/>
          </p:cNvSpPr>
          <p:nvPr>
            <p:ph type="title"/>
          </p:nvPr>
        </p:nvSpPr>
        <p:spPr/>
        <p:txBody>
          <a:bodyPr/>
          <a:lstStyle/>
          <a:p>
            <a:r>
              <a:rPr lang="en-IN" dirty="0"/>
              <a:t>6 a. </a:t>
            </a:r>
            <a:br>
              <a:rPr lang="en-IN" dirty="0"/>
            </a:br>
            <a:r>
              <a:rPr lang="en-IN" sz="3400" b="1" dirty="0"/>
              <a:t>Creating Second DA User </a:t>
            </a:r>
            <a:endParaRPr lang="en-IN" sz="3400" dirty="0"/>
          </a:p>
        </p:txBody>
      </p:sp>
      <p:sp>
        <p:nvSpPr>
          <p:cNvPr id="13" name="Content Placeholder 2">
            <a:extLst>
              <a:ext uri="{FF2B5EF4-FFF2-40B4-BE49-F238E27FC236}">
                <a16:creationId xmlns:a16="http://schemas.microsoft.com/office/drawing/2014/main" id="{4EF1A50B-6AF2-437D-8683-8726DCA12B61}"/>
              </a:ext>
            </a:extLst>
          </p:cNvPr>
          <p:cNvSpPr>
            <a:spLocks noGrp="1"/>
          </p:cNvSpPr>
          <p:nvPr>
            <p:ph idx="1"/>
          </p:nvPr>
        </p:nvSpPr>
        <p:spPr>
          <a:xfrm>
            <a:off x="3869268" y="864108"/>
            <a:ext cx="7827432" cy="5120640"/>
          </a:xfrm>
        </p:spPr>
        <p:txBody>
          <a:bodyPr anchor="ctr">
            <a:normAutofit/>
          </a:bodyPr>
          <a:lstStyle/>
          <a:p>
            <a:pPr marL="0" indent="0">
              <a:buNone/>
            </a:pPr>
            <a:r>
              <a:rPr lang="en-IN" sz="3200" b="1" dirty="0"/>
              <a:t>Creating Second DA User </a:t>
            </a:r>
            <a:r>
              <a:rPr lang="en-IN" sz="3200" dirty="0"/>
              <a:t>to be done from Admin User. This is an one time activity and following steps to be adhered</a:t>
            </a:r>
          </a:p>
          <a:p>
            <a:pPr marL="0" indent="0">
              <a:buNone/>
            </a:pPr>
            <a:endParaRPr lang="en-IN" sz="2600" dirty="0"/>
          </a:p>
        </p:txBody>
      </p:sp>
    </p:spTree>
    <p:extLst>
      <p:ext uri="{BB962C8B-B14F-4D97-AF65-F5344CB8AC3E}">
        <p14:creationId xmlns:p14="http://schemas.microsoft.com/office/powerpoint/2010/main" val="3257882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A54C93-1BE5-4CC1-AA1D-F252A7C0689E}"/>
              </a:ext>
            </a:extLst>
          </p:cNvPr>
          <p:cNvSpPr/>
          <p:nvPr/>
        </p:nvSpPr>
        <p:spPr>
          <a:xfrm>
            <a:off x="2650184" y="23969"/>
            <a:ext cx="451409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6a. Creating Second DA User</a:t>
            </a:r>
          </a:p>
        </p:txBody>
      </p:sp>
      <p:sp>
        <p:nvSpPr>
          <p:cNvPr id="5" name="Rectangle 4">
            <a:extLst>
              <a:ext uri="{FF2B5EF4-FFF2-40B4-BE49-F238E27FC236}">
                <a16:creationId xmlns:a16="http://schemas.microsoft.com/office/drawing/2014/main" id="{4CE3D5C9-8F29-4673-9209-BD4FA7FEB583}"/>
              </a:ext>
            </a:extLst>
          </p:cNvPr>
          <p:cNvSpPr/>
          <p:nvPr/>
        </p:nvSpPr>
        <p:spPr>
          <a:xfrm>
            <a:off x="2635140" y="530571"/>
            <a:ext cx="947113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rPr>
              <a:t>Step – 1 : </a:t>
            </a:r>
            <a:r>
              <a:rPr kumimoji="0" lang="en-IN" sz="2000" b="1" i="0" u="none" strike="noStrike" kern="0" cap="none" spc="0" normalizeH="0" baseline="0" noProof="0" dirty="0">
                <a:ln>
                  <a:noFill/>
                </a:ln>
                <a:solidFill>
                  <a:srgbClr val="000000"/>
                </a:solidFill>
                <a:effectLst/>
                <a:uLnTx/>
                <a:uFillTx/>
                <a:latin typeface="Corbel" panose="020B0503020204020204"/>
                <a:cs typeface="Arial"/>
                <a:sym typeface="Arial"/>
              </a:rPr>
              <a:t>Login as Admin </a:t>
            </a:r>
            <a:r>
              <a:rPr lang="en-IN" sz="2000" b="1" dirty="0">
                <a:latin typeface="Corbel" panose="020B0503020204020204"/>
              </a:rPr>
              <a:t>User &gt; </a:t>
            </a:r>
            <a:r>
              <a:rPr kumimoji="0" lang="en-IN" sz="2000" b="1" i="0" u="none" strike="noStrike" kern="0" cap="none" spc="0" normalizeH="0" baseline="0" noProof="0" dirty="0">
                <a:ln>
                  <a:noFill/>
                </a:ln>
                <a:solidFill>
                  <a:srgbClr val="000000"/>
                </a:solidFill>
                <a:effectLst/>
                <a:uLnTx/>
                <a:uFillTx/>
                <a:latin typeface="Corbel" panose="020B0503020204020204"/>
                <a:cs typeface="Arial"/>
                <a:sym typeface="Arial"/>
              </a:rPr>
              <a:t>Go to Master </a:t>
            </a:r>
            <a:r>
              <a:rPr lang="en-IN" sz="2000" b="1" dirty="0">
                <a:latin typeface="Corbel" panose="020B0503020204020204"/>
              </a:rPr>
              <a:t>&gt; </a:t>
            </a:r>
            <a:r>
              <a:rPr kumimoji="0" lang="en-IN" sz="2000" b="1" i="0" u="none" strike="noStrike" kern="0" cap="none" spc="0" normalizeH="0" baseline="0" noProof="0" dirty="0">
                <a:ln>
                  <a:noFill/>
                </a:ln>
                <a:solidFill>
                  <a:srgbClr val="000000"/>
                </a:solidFill>
                <a:effectLst/>
                <a:uLnTx/>
                <a:uFillTx/>
                <a:latin typeface="Corbel" panose="020B0503020204020204"/>
                <a:cs typeface="Arial"/>
                <a:sym typeface="Arial"/>
              </a:rPr>
              <a:t>Users &gt; and Click on Add User </a:t>
            </a:r>
            <a:endParaRPr kumimoji="0" lang="en-IN"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endParaRPr>
          </a:p>
        </p:txBody>
      </p:sp>
      <p:pic>
        <p:nvPicPr>
          <p:cNvPr id="6" name="Picture 5">
            <a:extLst>
              <a:ext uri="{FF2B5EF4-FFF2-40B4-BE49-F238E27FC236}">
                <a16:creationId xmlns:a16="http://schemas.microsoft.com/office/drawing/2014/main" id="{BC71953E-E4E3-4994-A86E-EB4745C93F1A}"/>
              </a:ext>
            </a:extLst>
          </p:cNvPr>
          <p:cNvPicPr>
            <a:picLocks noChangeAspect="1"/>
          </p:cNvPicPr>
          <p:nvPr/>
        </p:nvPicPr>
        <p:blipFill>
          <a:blip r:embed="rId2"/>
          <a:stretch>
            <a:fillRect/>
          </a:stretch>
        </p:blipFill>
        <p:spPr>
          <a:xfrm>
            <a:off x="392373" y="1256212"/>
            <a:ext cx="10997678" cy="4558660"/>
          </a:xfrm>
          <a:prstGeom prst="rect">
            <a:avLst/>
          </a:prstGeom>
          <a:ln>
            <a:solidFill>
              <a:schemeClr val="tx1">
                <a:lumMod val="65000"/>
                <a:lumOff val="35000"/>
              </a:schemeClr>
            </a:solidFill>
          </a:ln>
        </p:spPr>
      </p:pic>
      <p:sp>
        <p:nvSpPr>
          <p:cNvPr id="7" name="Rectangle 6">
            <a:extLst>
              <a:ext uri="{FF2B5EF4-FFF2-40B4-BE49-F238E27FC236}">
                <a16:creationId xmlns:a16="http://schemas.microsoft.com/office/drawing/2014/main" id="{38ECD716-5F40-4CA2-A686-A39E525486CD}"/>
              </a:ext>
            </a:extLst>
          </p:cNvPr>
          <p:cNvSpPr/>
          <p:nvPr/>
        </p:nvSpPr>
        <p:spPr>
          <a:xfrm>
            <a:off x="360654" y="5978395"/>
            <a:ext cx="10997678" cy="646331"/>
          </a:xfrm>
          <a:prstGeom prst="rect">
            <a:avLst/>
          </a:prstGeom>
          <a:solidFill>
            <a:schemeClr val="bg1">
              <a:lumMod val="8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800" b="1" i="1"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rPr>
              <a:t>Note: User name should exactly match with the DSC name, which can be cross checked from</a:t>
            </a:r>
            <a:r>
              <a:rPr lang="en-IN" sz="1800" b="1" i="1" dirty="0">
                <a:latin typeface="Corbel" panose="020B0503020204020204"/>
                <a:cs typeface="Arial" panose="020B0604020202020204" pitchFamily="34" charset="0"/>
              </a:rPr>
              <a:t>:</a:t>
            </a:r>
            <a:r>
              <a:rPr kumimoji="0" lang="en-IN" sz="1800" b="1" i="1"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800" b="1" i="1"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rPr>
              <a:t>“Browser Setting &gt; Internet option &gt; Content</a:t>
            </a:r>
            <a:r>
              <a:rPr kumimoji="0" lang="en-IN" sz="1800" b="1" i="1" u="none" strike="noStrike" kern="0" cap="none" spc="0" normalizeH="0" noProof="0" dirty="0">
                <a:ln>
                  <a:noFill/>
                </a:ln>
                <a:solidFill>
                  <a:srgbClr val="000000"/>
                </a:solidFill>
                <a:effectLst/>
                <a:uLnTx/>
                <a:uFillTx/>
                <a:latin typeface="Corbel" panose="020B0503020204020204"/>
                <a:cs typeface="Arial" panose="020B0604020202020204" pitchFamily="34" charset="0"/>
                <a:sym typeface="Arial"/>
              </a:rPr>
              <a:t> &gt; </a:t>
            </a:r>
            <a:r>
              <a:rPr kumimoji="0" lang="en-IN" sz="1800" b="1" i="1"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rPr>
              <a:t>Certificates &gt; Issued To”</a:t>
            </a:r>
          </a:p>
        </p:txBody>
      </p:sp>
    </p:spTree>
    <p:extLst>
      <p:ext uri="{BB962C8B-B14F-4D97-AF65-F5344CB8AC3E}">
        <p14:creationId xmlns:p14="http://schemas.microsoft.com/office/powerpoint/2010/main" val="35603611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A54C93-1BE5-4CC1-AA1D-F252A7C0689E}"/>
              </a:ext>
            </a:extLst>
          </p:cNvPr>
          <p:cNvSpPr/>
          <p:nvPr/>
        </p:nvSpPr>
        <p:spPr>
          <a:xfrm>
            <a:off x="2650184" y="23969"/>
            <a:ext cx="665361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6a. Creating Second DA User (Admin Login)</a:t>
            </a:r>
          </a:p>
        </p:txBody>
      </p:sp>
      <p:sp>
        <p:nvSpPr>
          <p:cNvPr id="8" name="Rectangle 7">
            <a:extLst>
              <a:ext uri="{FF2B5EF4-FFF2-40B4-BE49-F238E27FC236}">
                <a16:creationId xmlns:a16="http://schemas.microsoft.com/office/drawing/2014/main" id="{E4F6B928-CBCB-4B72-B2EF-1745957B3D9C}"/>
              </a:ext>
            </a:extLst>
          </p:cNvPr>
          <p:cNvSpPr/>
          <p:nvPr/>
        </p:nvSpPr>
        <p:spPr>
          <a:xfrm>
            <a:off x="2650184" y="509736"/>
            <a:ext cx="9533772" cy="646331"/>
          </a:xfrm>
          <a:prstGeom prst="rect">
            <a:avLst/>
          </a:prstGeom>
          <a:solidFill>
            <a:schemeClr val="bg1">
              <a:lumMod val="8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800" b="1" i="1"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rPr>
              <a:t>Note: User name should exactly match with the DSC name, which can be checked from -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800" b="1" i="1"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rPr>
              <a:t>“Browser Setting &gt; Internet option &gt; Certificate&gt; Issued To”, Screenshots are as follows:</a:t>
            </a:r>
          </a:p>
        </p:txBody>
      </p:sp>
      <p:pic>
        <p:nvPicPr>
          <p:cNvPr id="2" name="Picture 1">
            <a:extLst>
              <a:ext uri="{FF2B5EF4-FFF2-40B4-BE49-F238E27FC236}">
                <a16:creationId xmlns:a16="http://schemas.microsoft.com/office/drawing/2014/main" id="{2BBB2C07-7650-4566-9B4F-8EC12BDC7BAF}"/>
              </a:ext>
            </a:extLst>
          </p:cNvPr>
          <p:cNvPicPr>
            <a:picLocks noChangeAspect="1"/>
          </p:cNvPicPr>
          <p:nvPr/>
        </p:nvPicPr>
        <p:blipFill>
          <a:blip r:embed="rId2"/>
          <a:stretch>
            <a:fillRect/>
          </a:stretch>
        </p:blipFill>
        <p:spPr>
          <a:xfrm>
            <a:off x="188833" y="1189973"/>
            <a:ext cx="9292517" cy="2667000"/>
          </a:xfrm>
          <a:prstGeom prst="rect">
            <a:avLst/>
          </a:prstGeom>
          <a:ln>
            <a:solidFill>
              <a:schemeClr val="tx1">
                <a:lumMod val="65000"/>
                <a:lumOff val="35000"/>
              </a:schemeClr>
            </a:solidFill>
          </a:ln>
        </p:spPr>
      </p:pic>
      <p:sp>
        <p:nvSpPr>
          <p:cNvPr id="9" name="TextBox 8">
            <a:extLst>
              <a:ext uri="{FF2B5EF4-FFF2-40B4-BE49-F238E27FC236}">
                <a16:creationId xmlns:a16="http://schemas.microsoft.com/office/drawing/2014/main" id="{95B41967-73DA-4BDB-AE72-5834422EA4C4}"/>
              </a:ext>
            </a:extLst>
          </p:cNvPr>
          <p:cNvSpPr txBox="1"/>
          <p:nvPr/>
        </p:nvSpPr>
        <p:spPr>
          <a:xfrm>
            <a:off x="176209" y="878892"/>
            <a:ext cx="1341872" cy="307777"/>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400" b="1" i="0" u="none" strike="noStrike" kern="0" cap="none" spc="0" normalizeH="0" baseline="0" noProof="0" dirty="0">
                <a:ln>
                  <a:noFill/>
                </a:ln>
                <a:solidFill>
                  <a:srgbClr val="000000"/>
                </a:solidFill>
                <a:effectLst/>
                <a:uLnTx/>
                <a:uFillTx/>
                <a:latin typeface="Corbel" panose="020B0503020204020204"/>
                <a:cs typeface="Arial"/>
                <a:sym typeface="Arial"/>
              </a:rPr>
              <a:t>Screen 1</a:t>
            </a:r>
          </a:p>
        </p:txBody>
      </p:sp>
      <p:pic>
        <p:nvPicPr>
          <p:cNvPr id="3" name="Picture 2">
            <a:extLst>
              <a:ext uri="{FF2B5EF4-FFF2-40B4-BE49-F238E27FC236}">
                <a16:creationId xmlns:a16="http://schemas.microsoft.com/office/drawing/2014/main" id="{5A734868-B84A-4A21-AE40-F3A781A8A675}"/>
              </a:ext>
            </a:extLst>
          </p:cNvPr>
          <p:cNvPicPr>
            <a:picLocks noChangeAspect="1"/>
          </p:cNvPicPr>
          <p:nvPr/>
        </p:nvPicPr>
        <p:blipFill>
          <a:blip r:embed="rId3"/>
          <a:stretch>
            <a:fillRect/>
          </a:stretch>
        </p:blipFill>
        <p:spPr>
          <a:xfrm>
            <a:off x="185088" y="3876393"/>
            <a:ext cx="5928668" cy="2770163"/>
          </a:xfrm>
          <a:prstGeom prst="rect">
            <a:avLst/>
          </a:prstGeom>
          <a:ln>
            <a:solidFill>
              <a:schemeClr val="tx1">
                <a:lumMod val="65000"/>
                <a:lumOff val="35000"/>
              </a:schemeClr>
            </a:solidFill>
          </a:ln>
        </p:spPr>
      </p:pic>
      <p:sp>
        <p:nvSpPr>
          <p:cNvPr id="10" name="TextBox 9">
            <a:extLst>
              <a:ext uri="{FF2B5EF4-FFF2-40B4-BE49-F238E27FC236}">
                <a16:creationId xmlns:a16="http://schemas.microsoft.com/office/drawing/2014/main" id="{32D80771-AC3C-43B9-B320-AE952F354BFB}"/>
              </a:ext>
            </a:extLst>
          </p:cNvPr>
          <p:cNvSpPr txBox="1"/>
          <p:nvPr/>
        </p:nvSpPr>
        <p:spPr>
          <a:xfrm>
            <a:off x="168808" y="6331275"/>
            <a:ext cx="1379994" cy="307777"/>
          </a:xfrm>
          <a:prstGeom prst="rect">
            <a:avLst/>
          </a:prstGeom>
          <a:solidFill>
            <a:schemeClr val="accent2"/>
          </a:solidFill>
          <a:ln>
            <a:solidFill>
              <a:schemeClr val="tx1">
                <a:lumMod val="65000"/>
                <a:lumOff val="3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400" b="1" i="0" u="none" strike="noStrike" kern="0" cap="none" spc="0" normalizeH="0" baseline="0" noProof="0" dirty="0">
                <a:ln>
                  <a:noFill/>
                </a:ln>
                <a:solidFill>
                  <a:srgbClr val="000000"/>
                </a:solidFill>
                <a:effectLst/>
                <a:uLnTx/>
                <a:uFillTx/>
                <a:latin typeface="Corbel" panose="020B0503020204020204"/>
                <a:cs typeface="Arial"/>
                <a:sym typeface="Arial"/>
              </a:rPr>
              <a:t>Screen 2</a:t>
            </a:r>
          </a:p>
        </p:txBody>
      </p:sp>
      <p:sp>
        <p:nvSpPr>
          <p:cNvPr id="11" name="TextBox 10">
            <a:extLst>
              <a:ext uri="{FF2B5EF4-FFF2-40B4-BE49-F238E27FC236}">
                <a16:creationId xmlns:a16="http://schemas.microsoft.com/office/drawing/2014/main" id="{1C9A75B6-A6A5-4A93-A31A-8AFE20A5EFD0}"/>
              </a:ext>
            </a:extLst>
          </p:cNvPr>
          <p:cNvSpPr txBox="1"/>
          <p:nvPr/>
        </p:nvSpPr>
        <p:spPr>
          <a:xfrm>
            <a:off x="10662241" y="3579188"/>
            <a:ext cx="1340926" cy="307777"/>
          </a:xfrm>
          <a:prstGeom prst="rect">
            <a:avLst/>
          </a:prstGeom>
          <a:solidFill>
            <a:schemeClr val="accent2"/>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400" b="1" i="0" u="none" strike="noStrike" kern="0" cap="none" spc="0" normalizeH="0" baseline="0" noProof="0" dirty="0">
                <a:ln>
                  <a:noFill/>
                </a:ln>
                <a:solidFill>
                  <a:srgbClr val="000000"/>
                </a:solidFill>
                <a:effectLst/>
                <a:uLnTx/>
                <a:uFillTx/>
                <a:latin typeface="Corbel" panose="020B0503020204020204"/>
                <a:cs typeface="Arial"/>
                <a:sym typeface="Arial"/>
              </a:rPr>
              <a:t>Screen 3</a:t>
            </a:r>
          </a:p>
        </p:txBody>
      </p:sp>
      <p:pic>
        <p:nvPicPr>
          <p:cNvPr id="12" name="Picture 11">
            <a:extLst>
              <a:ext uri="{FF2B5EF4-FFF2-40B4-BE49-F238E27FC236}">
                <a16:creationId xmlns:a16="http://schemas.microsoft.com/office/drawing/2014/main" id="{4376BB26-A7F3-47C4-A27D-1E8C10E770EF}"/>
              </a:ext>
            </a:extLst>
          </p:cNvPr>
          <p:cNvPicPr>
            <a:picLocks noChangeAspect="1"/>
          </p:cNvPicPr>
          <p:nvPr/>
        </p:nvPicPr>
        <p:blipFill>
          <a:blip r:embed="rId4"/>
          <a:stretch>
            <a:fillRect/>
          </a:stretch>
        </p:blipFill>
        <p:spPr>
          <a:xfrm>
            <a:off x="5742944" y="3873123"/>
            <a:ext cx="6260224" cy="2778602"/>
          </a:xfrm>
          <a:prstGeom prst="rect">
            <a:avLst/>
          </a:prstGeom>
          <a:ln>
            <a:solidFill>
              <a:schemeClr val="tx1">
                <a:lumMod val="65000"/>
                <a:lumOff val="35000"/>
              </a:schemeClr>
            </a:solidFill>
          </a:ln>
        </p:spPr>
      </p:pic>
    </p:spTree>
    <p:extLst>
      <p:ext uri="{BB962C8B-B14F-4D97-AF65-F5344CB8AC3E}">
        <p14:creationId xmlns:p14="http://schemas.microsoft.com/office/powerpoint/2010/main" val="25173578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611475D-F06B-44C2-B5A1-DA29353122FA}"/>
              </a:ext>
            </a:extLst>
          </p:cNvPr>
          <p:cNvSpPr/>
          <p:nvPr/>
        </p:nvSpPr>
        <p:spPr>
          <a:xfrm>
            <a:off x="2635140" y="530571"/>
            <a:ext cx="9471135"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rPr>
              <a:t>Step – </a:t>
            </a:r>
            <a:r>
              <a:rPr lang="en-US" sz="2000" b="1" dirty="0">
                <a:latin typeface="Corbel" panose="020B0503020204020204"/>
                <a:cs typeface="Arial" panose="020B0604020202020204" pitchFamily="34" charset="0"/>
              </a:rPr>
              <a:t>2</a:t>
            </a:r>
            <a:r>
              <a:rPr kumimoji="0" lang="en-US"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rPr>
              <a:t> : </a:t>
            </a:r>
            <a:r>
              <a:rPr kumimoji="0" lang="en-IN" sz="2000" b="1" i="0" u="none" strike="noStrike" kern="0" cap="none" spc="0" normalizeH="0" baseline="0" noProof="0" dirty="0">
                <a:ln>
                  <a:noFill/>
                </a:ln>
                <a:solidFill>
                  <a:srgbClr val="000000"/>
                </a:solidFill>
                <a:effectLst/>
                <a:uLnTx/>
                <a:uFillTx/>
                <a:latin typeface="Corbel" panose="020B0503020204020204"/>
                <a:cs typeface="Arial"/>
                <a:sym typeface="Arial"/>
              </a:rPr>
              <a:t>Fill all the required field details as per Screen 1 and Click on Submit, upon submission of the User details, Screen 2 shall appear and password shall be sent to the registered email id, which requires to be “Reset”, as per User choice to make the login secured and confidential.  </a:t>
            </a:r>
            <a:endParaRPr kumimoji="0" lang="en-IN"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endParaRPr>
          </a:p>
        </p:txBody>
      </p:sp>
      <p:pic>
        <p:nvPicPr>
          <p:cNvPr id="6" name="Picture 5">
            <a:extLst>
              <a:ext uri="{FF2B5EF4-FFF2-40B4-BE49-F238E27FC236}">
                <a16:creationId xmlns:a16="http://schemas.microsoft.com/office/drawing/2014/main" id="{BE35F21E-0D1B-4886-A42E-5E71697E75B4}"/>
              </a:ext>
            </a:extLst>
          </p:cNvPr>
          <p:cNvPicPr>
            <a:picLocks noChangeAspect="1"/>
          </p:cNvPicPr>
          <p:nvPr/>
        </p:nvPicPr>
        <p:blipFill>
          <a:blip r:embed="rId2"/>
          <a:stretch>
            <a:fillRect/>
          </a:stretch>
        </p:blipFill>
        <p:spPr>
          <a:xfrm>
            <a:off x="273866" y="2139334"/>
            <a:ext cx="6236268" cy="3466373"/>
          </a:xfrm>
          <a:prstGeom prst="rect">
            <a:avLst/>
          </a:prstGeom>
          <a:ln>
            <a:solidFill>
              <a:schemeClr val="tx1">
                <a:lumMod val="65000"/>
                <a:lumOff val="35000"/>
              </a:schemeClr>
            </a:solidFill>
          </a:ln>
        </p:spPr>
      </p:pic>
      <p:sp>
        <p:nvSpPr>
          <p:cNvPr id="7" name="Oval Callout 7">
            <a:extLst>
              <a:ext uri="{FF2B5EF4-FFF2-40B4-BE49-F238E27FC236}">
                <a16:creationId xmlns:a16="http://schemas.microsoft.com/office/drawing/2014/main" id="{E282CC4E-9607-460B-AC7E-CB184A7BDB9E}"/>
              </a:ext>
            </a:extLst>
          </p:cNvPr>
          <p:cNvSpPr/>
          <p:nvPr/>
        </p:nvSpPr>
        <p:spPr>
          <a:xfrm>
            <a:off x="3354203" y="3397693"/>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orbel" panose="020B0503020204020204"/>
                <a:ea typeface="+mn-ea"/>
                <a:cs typeface="+mn-cs"/>
                <a:sym typeface="Arial"/>
              </a:rPr>
              <a:t>1</a:t>
            </a:r>
          </a:p>
        </p:txBody>
      </p:sp>
      <p:sp>
        <p:nvSpPr>
          <p:cNvPr id="8" name="TextBox 7">
            <a:extLst>
              <a:ext uri="{FF2B5EF4-FFF2-40B4-BE49-F238E27FC236}">
                <a16:creationId xmlns:a16="http://schemas.microsoft.com/office/drawing/2014/main" id="{303B468E-2CF7-4406-AF97-C269E6F1F74A}"/>
              </a:ext>
            </a:extLst>
          </p:cNvPr>
          <p:cNvSpPr txBox="1"/>
          <p:nvPr/>
        </p:nvSpPr>
        <p:spPr>
          <a:xfrm>
            <a:off x="273864" y="1828803"/>
            <a:ext cx="1341872" cy="307777"/>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400" b="1" i="0" u="none" strike="noStrike" kern="0" cap="none" spc="0" normalizeH="0" baseline="0" noProof="0" dirty="0">
                <a:ln>
                  <a:noFill/>
                </a:ln>
                <a:solidFill>
                  <a:srgbClr val="000000"/>
                </a:solidFill>
                <a:effectLst/>
                <a:uLnTx/>
                <a:uFillTx/>
                <a:latin typeface="Corbel" panose="020B0503020204020204"/>
                <a:cs typeface="Arial"/>
                <a:sym typeface="Arial"/>
              </a:rPr>
              <a:t>Screen 1</a:t>
            </a:r>
          </a:p>
        </p:txBody>
      </p:sp>
      <p:sp>
        <p:nvSpPr>
          <p:cNvPr id="10" name="TextBox 9">
            <a:extLst>
              <a:ext uri="{FF2B5EF4-FFF2-40B4-BE49-F238E27FC236}">
                <a16:creationId xmlns:a16="http://schemas.microsoft.com/office/drawing/2014/main" id="{E2FF9A91-F6AD-4901-90B3-4710EFC6B8B5}"/>
              </a:ext>
            </a:extLst>
          </p:cNvPr>
          <p:cNvSpPr txBox="1"/>
          <p:nvPr/>
        </p:nvSpPr>
        <p:spPr>
          <a:xfrm>
            <a:off x="6504734" y="1839160"/>
            <a:ext cx="1341872" cy="307777"/>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400" b="1" i="0" u="none" strike="noStrike" kern="0" cap="none" spc="0" normalizeH="0" baseline="0" noProof="0" dirty="0">
                <a:ln>
                  <a:noFill/>
                </a:ln>
                <a:solidFill>
                  <a:srgbClr val="000000"/>
                </a:solidFill>
                <a:effectLst/>
                <a:uLnTx/>
                <a:uFillTx/>
                <a:latin typeface="Corbel" panose="020B0503020204020204"/>
                <a:cs typeface="Arial"/>
                <a:sym typeface="Arial"/>
              </a:rPr>
              <a:t>Screen 2</a:t>
            </a:r>
          </a:p>
        </p:txBody>
      </p:sp>
      <p:sp>
        <p:nvSpPr>
          <p:cNvPr id="12" name="Rectangle 11">
            <a:extLst>
              <a:ext uri="{FF2B5EF4-FFF2-40B4-BE49-F238E27FC236}">
                <a16:creationId xmlns:a16="http://schemas.microsoft.com/office/drawing/2014/main" id="{D08227D1-E1C1-49A9-9BD6-5648E79B90A6}"/>
              </a:ext>
            </a:extLst>
          </p:cNvPr>
          <p:cNvSpPr/>
          <p:nvPr/>
        </p:nvSpPr>
        <p:spPr>
          <a:xfrm>
            <a:off x="2650184" y="23969"/>
            <a:ext cx="6334018" cy="461665"/>
          </a:xfrm>
          <a:prstGeom prst="rect">
            <a:avLst/>
          </a:prstGeom>
        </p:spPr>
        <p:txBody>
          <a:bodyPr wrap="square">
            <a:spAutoFit/>
          </a:bodyPr>
          <a:lstStyle/>
          <a:p>
            <a:pPr lvl="0">
              <a:defRPr/>
            </a:pP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6a. Creating Second DA </a:t>
            </a:r>
            <a:r>
              <a:rPr lang="en-IN" sz="2400" dirty="0">
                <a:solidFill>
                  <a:srgbClr val="FFFFFF"/>
                </a:solidFill>
                <a:latin typeface="Corbel" panose="020B0503020204020204"/>
              </a:rPr>
              <a:t>User (Admin Login)</a:t>
            </a:r>
            <a:endPar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endParaRPr>
          </a:p>
        </p:txBody>
      </p:sp>
      <p:pic>
        <p:nvPicPr>
          <p:cNvPr id="2" name="Picture 1">
            <a:extLst>
              <a:ext uri="{FF2B5EF4-FFF2-40B4-BE49-F238E27FC236}">
                <a16:creationId xmlns:a16="http://schemas.microsoft.com/office/drawing/2014/main" id="{152F75FA-1ACD-49EF-934B-9C8C3375809E}"/>
              </a:ext>
            </a:extLst>
          </p:cNvPr>
          <p:cNvPicPr>
            <a:picLocks noChangeAspect="1"/>
          </p:cNvPicPr>
          <p:nvPr/>
        </p:nvPicPr>
        <p:blipFill>
          <a:blip r:embed="rId3"/>
          <a:stretch>
            <a:fillRect/>
          </a:stretch>
        </p:blipFill>
        <p:spPr>
          <a:xfrm>
            <a:off x="6512146" y="2129437"/>
            <a:ext cx="5257800" cy="3476270"/>
          </a:xfrm>
          <a:prstGeom prst="rect">
            <a:avLst/>
          </a:prstGeom>
          <a:ln>
            <a:solidFill>
              <a:schemeClr val="tx1">
                <a:lumMod val="65000"/>
                <a:lumOff val="35000"/>
              </a:schemeClr>
            </a:solidFill>
          </a:ln>
        </p:spPr>
      </p:pic>
      <p:sp>
        <p:nvSpPr>
          <p:cNvPr id="13" name="Oval Callout 7">
            <a:extLst>
              <a:ext uri="{FF2B5EF4-FFF2-40B4-BE49-F238E27FC236}">
                <a16:creationId xmlns:a16="http://schemas.microsoft.com/office/drawing/2014/main" id="{22B69D11-7BF0-4DA6-87D6-1ED94C2F3C76}"/>
              </a:ext>
            </a:extLst>
          </p:cNvPr>
          <p:cNvSpPr/>
          <p:nvPr/>
        </p:nvSpPr>
        <p:spPr>
          <a:xfrm>
            <a:off x="8993016" y="5156952"/>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orbel" panose="020B0503020204020204"/>
                <a:ea typeface="+mn-ea"/>
                <a:cs typeface="+mn-cs"/>
                <a:sym typeface="Arial"/>
              </a:rPr>
              <a:t>2</a:t>
            </a:r>
          </a:p>
        </p:txBody>
      </p:sp>
    </p:spTree>
    <p:extLst>
      <p:ext uri="{BB962C8B-B14F-4D97-AF65-F5344CB8AC3E}">
        <p14:creationId xmlns:p14="http://schemas.microsoft.com/office/powerpoint/2010/main" val="1538071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611475D-F06B-44C2-B5A1-DA29353122FA}"/>
              </a:ext>
            </a:extLst>
          </p:cNvPr>
          <p:cNvSpPr/>
          <p:nvPr/>
        </p:nvSpPr>
        <p:spPr>
          <a:xfrm>
            <a:off x="2635140" y="530571"/>
            <a:ext cx="947113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rPr>
              <a:t>Step – </a:t>
            </a:r>
            <a:r>
              <a:rPr lang="en-US" sz="2000" b="1" dirty="0">
                <a:latin typeface="Corbel" panose="020B0503020204020204"/>
                <a:cs typeface="Arial" panose="020B0604020202020204" pitchFamily="34" charset="0"/>
              </a:rPr>
              <a:t>3</a:t>
            </a:r>
            <a:r>
              <a:rPr kumimoji="0" lang="en-US"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rPr>
              <a:t> : </a:t>
            </a:r>
            <a:r>
              <a:rPr kumimoji="0" lang="en-IN" sz="2000" b="1" i="0" u="none" strike="noStrike" kern="0" cap="none" spc="0" normalizeH="0" baseline="0" noProof="0" dirty="0">
                <a:ln>
                  <a:noFill/>
                </a:ln>
                <a:solidFill>
                  <a:srgbClr val="000000"/>
                </a:solidFill>
                <a:effectLst/>
                <a:uLnTx/>
                <a:uFillTx/>
                <a:latin typeface="Corbel" panose="020B0503020204020204"/>
                <a:cs typeface="Arial"/>
                <a:sym typeface="Arial"/>
              </a:rPr>
              <a:t>On “Reset Password” following screen shall appear, where all the required fields to be filled and Click on “Change Password” </a:t>
            </a:r>
            <a:endParaRPr kumimoji="0" lang="en-IN"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endParaRPr>
          </a:p>
        </p:txBody>
      </p:sp>
      <p:sp>
        <p:nvSpPr>
          <p:cNvPr id="12" name="Rectangle 11">
            <a:extLst>
              <a:ext uri="{FF2B5EF4-FFF2-40B4-BE49-F238E27FC236}">
                <a16:creationId xmlns:a16="http://schemas.microsoft.com/office/drawing/2014/main" id="{D08227D1-E1C1-49A9-9BD6-5648E79B90A6}"/>
              </a:ext>
            </a:extLst>
          </p:cNvPr>
          <p:cNvSpPr/>
          <p:nvPr/>
        </p:nvSpPr>
        <p:spPr>
          <a:xfrm>
            <a:off x="2650184" y="23969"/>
            <a:ext cx="6334018" cy="461665"/>
          </a:xfrm>
          <a:prstGeom prst="rect">
            <a:avLst/>
          </a:prstGeom>
        </p:spPr>
        <p:txBody>
          <a:bodyPr wrap="square">
            <a:spAutoFit/>
          </a:bodyPr>
          <a:lstStyle/>
          <a:p>
            <a:pPr lvl="0">
              <a:defRPr/>
            </a:pP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6a. Creating Second DA </a:t>
            </a:r>
            <a:r>
              <a:rPr lang="en-IN" sz="2400" dirty="0">
                <a:solidFill>
                  <a:srgbClr val="FFFFFF"/>
                </a:solidFill>
                <a:latin typeface="Corbel" panose="020B0503020204020204"/>
              </a:rPr>
              <a:t>User (Admin Login)</a:t>
            </a:r>
            <a:endPar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endParaRPr>
          </a:p>
        </p:txBody>
      </p:sp>
      <p:pic>
        <p:nvPicPr>
          <p:cNvPr id="3" name="Picture 2">
            <a:extLst>
              <a:ext uri="{FF2B5EF4-FFF2-40B4-BE49-F238E27FC236}">
                <a16:creationId xmlns:a16="http://schemas.microsoft.com/office/drawing/2014/main" id="{83DED21B-9396-427F-9542-3629F1396DD0}"/>
              </a:ext>
            </a:extLst>
          </p:cNvPr>
          <p:cNvPicPr>
            <a:picLocks noChangeAspect="1"/>
          </p:cNvPicPr>
          <p:nvPr/>
        </p:nvPicPr>
        <p:blipFill>
          <a:blip r:embed="rId2"/>
          <a:stretch>
            <a:fillRect/>
          </a:stretch>
        </p:blipFill>
        <p:spPr>
          <a:xfrm>
            <a:off x="2729097" y="1517942"/>
            <a:ext cx="6982752" cy="3054058"/>
          </a:xfrm>
          <a:prstGeom prst="rect">
            <a:avLst/>
          </a:prstGeom>
          <a:ln>
            <a:solidFill>
              <a:schemeClr val="tx1">
                <a:lumMod val="65000"/>
                <a:lumOff val="35000"/>
              </a:schemeClr>
            </a:solidFill>
          </a:ln>
        </p:spPr>
      </p:pic>
      <p:sp>
        <p:nvSpPr>
          <p:cNvPr id="7" name="Oval Callout 7">
            <a:extLst>
              <a:ext uri="{FF2B5EF4-FFF2-40B4-BE49-F238E27FC236}">
                <a16:creationId xmlns:a16="http://schemas.microsoft.com/office/drawing/2014/main" id="{E282CC4E-9607-460B-AC7E-CB184A7BDB9E}"/>
              </a:ext>
            </a:extLst>
          </p:cNvPr>
          <p:cNvSpPr/>
          <p:nvPr/>
        </p:nvSpPr>
        <p:spPr>
          <a:xfrm>
            <a:off x="5817193" y="3897713"/>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Corbel" panose="020B0503020204020204"/>
              <a:ea typeface="+mn-ea"/>
              <a:cs typeface="+mn-cs"/>
              <a:sym typeface="Arial"/>
            </a:endParaRPr>
          </a:p>
        </p:txBody>
      </p:sp>
      <p:sp>
        <p:nvSpPr>
          <p:cNvPr id="13" name="Rectangle 12">
            <a:extLst>
              <a:ext uri="{FF2B5EF4-FFF2-40B4-BE49-F238E27FC236}">
                <a16:creationId xmlns:a16="http://schemas.microsoft.com/office/drawing/2014/main" id="{2649980E-0D3E-48E9-906D-C2F19731DF37}"/>
              </a:ext>
            </a:extLst>
          </p:cNvPr>
          <p:cNvSpPr/>
          <p:nvPr/>
        </p:nvSpPr>
        <p:spPr>
          <a:xfrm>
            <a:off x="360654" y="5978395"/>
            <a:ext cx="10997678" cy="646331"/>
          </a:xfrm>
          <a:prstGeom prst="rect">
            <a:avLst/>
          </a:prstGeom>
          <a:solidFill>
            <a:schemeClr val="bg1">
              <a:lumMod val="8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800" b="1" i="1"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rPr>
              <a:t>Note: Passwords must contain minimum 6 characters and maximum 15 characters, Password should contain alpha numeric combination and at least one special character (@, #, %, &amp;, *, -)</a:t>
            </a:r>
          </a:p>
        </p:txBody>
      </p:sp>
    </p:spTree>
    <p:extLst>
      <p:ext uri="{BB962C8B-B14F-4D97-AF65-F5344CB8AC3E}">
        <p14:creationId xmlns:p14="http://schemas.microsoft.com/office/powerpoint/2010/main" val="36322786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30473-36FE-4A8A-9922-14D3A1104823}"/>
              </a:ext>
            </a:extLst>
          </p:cNvPr>
          <p:cNvSpPr>
            <a:spLocks noGrp="1"/>
          </p:cNvSpPr>
          <p:nvPr>
            <p:ph type="title"/>
          </p:nvPr>
        </p:nvSpPr>
        <p:spPr/>
        <p:txBody>
          <a:bodyPr/>
          <a:lstStyle/>
          <a:p>
            <a:r>
              <a:rPr lang="en-IN" dirty="0"/>
              <a:t>6 b. </a:t>
            </a:r>
            <a:br>
              <a:rPr lang="en-IN" dirty="0"/>
            </a:br>
            <a:r>
              <a:rPr lang="en-IN" b="1" dirty="0"/>
              <a:t>Signatory Updation </a:t>
            </a:r>
            <a:endParaRPr lang="en-IN" dirty="0"/>
          </a:p>
        </p:txBody>
      </p:sp>
      <p:sp>
        <p:nvSpPr>
          <p:cNvPr id="13" name="Content Placeholder 2">
            <a:extLst>
              <a:ext uri="{FF2B5EF4-FFF2-40B4-BE49-F238E27FC236}">
                <a16:creationId xmlns:a16="http://schemas.microsoft.com/office/drawing/2014/main" id="{4EF1A50B-6AF2-437D-8683-8726DCA12B61}"/>
              </a:ext>
            </a:extLst>
          </p:cNvPr>
          <p:cNvSpPr>
            <a:spLocks noGrp="1"/>
          </p:cNvSpPr>
          <p:nvPr>
            <p:ph idx="1"/>
          </p:nvPr>
        </p:nvSpPr>
        <p:spPr>
          <a:xfrm>
            <a:off x="3869268" y="864108"/>
            <a:ext cx="7827432" cy="5120640"/>
          </a:xfrm>
        </p:spPr>
        <p:txBody>
          <a:bodyPr anchor="ctr">
            <a:normAutofit/>
          </a:bodyPr>
          <a:lstStyle/>
          <a:p>
            <a:pPr marL="0" indent="0">
              <a:buNone/>
            </a:pPr>
            <a:r>
              <a:rPr lang="en-IN" sz="3200" b="1" dirty="0"/>
              <a:t>Signatory Updation for the Second DA User </a:t>
            </a:r>
            <a:r>
              <a:rPr lang="en-IN" sz="3200" dirty="0"/>
              <a:t>to be done from Admin User. This is an one time activity and steps to be followed as-</a:t>
            </a:r>
          </a:p>
          <a:p>
            <a:pPr marL="0" indent="0">
              <a:buNone/>
            </a:pPr>
            <a:endParaRPr lang="en-IN" sz="2600" dirty="0"/>
          </a:p>
        </p:txBody>
      </p:sp>
    </p:spTree>
    <p:extLst>
      <p:ext uri="{BB962C8B-B14F-4D97-AF65-F5344CB8AC3E}">
        <p14:creationId xmlns:p14="http://schemas.microsoft.com/office/powerpoint/2010/main" val="8272911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A54C93-1BE5-4CC1-AA1D-F252A7C0689E}"/>
              </a:ext>
            </a:extLst>
          </p:cNvPr>
          <p:cNvSpPr/>
          <p:nvPr/>
        </p:nvSpPr>
        <p:spPr>
          <a:xfrm>
            <a:off x="2650184" y="23969"/>
            <a:ext cx="636952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6b. Signatory Updation (Admin Login)</a:t>
            </a:r>
          </a:p>
        </p:txBody>
      </p:sp>
      <p:sp>
        <p:nvSpPr>
          <p:cNvPr id="6" name="TextBox 5"/>
          <p:cNvSpPr txBox="1"/>
          <p:nvPr/>
        </p:nvSpPr>
        <p:spPr>
          <a:xfrm>
            <a:off x="222322" y="1191130"/>
            <a:ext cx="11815797" cy="4770537"/>
          </a:xfrm>
          <a:prstGeom prst="rect">
            <a:avLst/>
          </a:prstGeom>
          <a:noFill/>
        </p:spPr>
        <p:txBody>
          <a:bodyPr wrap="square" rtlCol="0">
            <a:spAutoFit/>
          </a:bodyPr>
          <a:lstStyle/>
          <a:p>
            <a:pPr marL="342900" indent="-342900"/>
            <a:r>
              <a:rPr lang="en-IN" sz="1600" b="1" dirty="0">
                <a:latin typeface="+mn-lt"/>
              </a:rPr>
              <a:t>Scenario 1: DA1 and DA2 both have to sign all files (Setting Type 1): </a:t>
            </a:r>
          </a:p>
          <a:p>
            <a:pPr marL="342900" indent="-342900"/>
            <a:r>
              <a:rPr lang="en-IN" sz="1600" dirty="0">
                <a:latin typeface="+mn-lt"/>
              </a:rPr>
              <a:t>Where, DA1 and DA2 both are required to sign all the payment files, then its is required to be  - </a:t>
            </a:r>
            <a:r>
              <a:rPr lang="en-IN" sz="1600" b="1" i="1" dirty="0">
                <a:latin typeface="+mn-lt"/>
              </a:rPr>
              <a:t>Enter “2”  at  “No. of Level” </a:t>
            </a:r>
            <a:r>
              <a:rPr lang="en-IN" sz="1600" dirty="0">
                <a:latin typeface="+mn-lt"/>
              </a:rPr>
              <a:t>(Please refer</a:t>
            </a:r>
          </a:p>
          <a:p>
            <a:pPr marL="342900" indent="-342900"/>
            <a:r>
              <a:rPr lang="en-IN" sz="1600" dirty="0">
                <a:latin typeface="+mn-lt"/>
              </a:rPr>
              <a:t>Next Slide i.e. no. - 81)</a:t>
            </a:r>
            <a:r>
              <a:rPr lang="en-IN" sz="1600" b="1" i="1" dirty="0">
                <a:latin typeface="+mn-lt"/>
              </a:rPr>
              <a:t> and add two signatories by clicking on “+” sign</a:t>
            </a:r>
          </a:p>
          <a:p>
            <a:pPr marL="342900" indent="-342900"/>
            <a:endParaRPr lang="en-IN" sz="1600" dirty="0">
              <a:latin typeface="+mn-lt"/>
            </a:endParaRPr>
          </a:p>
          <a:p>
            <a:r>
              <a:rPr lang="en-IN" sz="1600" b="1" dirty="0">
                <a:latin typeface="+mn-lt"/>
              </a:rPr>
              <a:t>Scenario 2: DA1 will be signing files </a:t>
            </a:r>
            <a:r>
              <a:rPr lang="en-IN" sz="1600" b="1" dirty="0" err="1">
                <a:latin typeface="+mn-lt"/>
              </a:rPr>
              <a:t>upto</a:t>
            </a:r>
            <a:r>
              <a:rPr lang="en-IN" sz="1600" b="1" dirty="0">
                <a:latin typeface="+mn-lt"/>
              </a:rPr>
              <a:t> a certain limit and above that set maximum limit DA2 will sign the file (Setting Type 2): </a:t>
            </a:r>
          </a:p>
          <a:p>
            <a:r>
              <a:rPr lang="en-IN" sz="1600" dirty="0">
                <a:latin typeface="+mn-lt"/>
              </a:rPr>
              <a:t>Where, DA1 will be signing files </a:t>
            </a:r>
            <a:r>
              <a:rPr lang="en-IN" sz="1600" dirty="0" err="1">
                <a:latin typeface="+mn-lt"/>
              </a:rPr>
              <a:t>upto</a:t>
            </a:r>
            <a:r>
              <a:rPr lang="en-IN" sz="1600" dirty="0">
                <a:latin typeface="+mn-lt"/>
              </a:rPr>
              <a:t> a certain limit and above that set maximum limit DA2 will sign the file, there below mentioned steps requires to be followed:</a:t>
            </a:r>
          </a:p>
          <a:p>
            <a:pPr marL="342900" indent="-342900">
              <a:buFont typeface="+mj-lt"/>
              <a:buAutoNum type="arabicParenR"/>
            </a:pPr>
            <a:r>
              <a:rPr lang="en-IN" sz="1600" dirty="0">
                <a:latin typeface="+mn-lt"/>
              </a:rPr>
              <a:t>Create one more Signatory Level, by clicking Add button &gt; enter minimum amount and maximum amount &gt; Enter 2 in “No. of Levels”</a:t>
            </a:r>
          </a:p>
          <a:p>
            <a:pPr marL="342900" indent="-342900">
              <a:buFont typeface="+mj-lt"/>
              <a:buAutoNum type="arabicParenR"/>
            </a:pPr>
            <a:r>
              <a:rPr lang="en-IN" sz="1600" dirty="0">
                <a:latin typeface="+mn-lt"/>
              </a:rPr>
              <a:t>Click on + sign  </a:t>
            </a:r>
          </a:p>
          <a:p>
            <a:pPr marL="342900" indent="-342900"/>
            <a:r>
              <a:rPr lang="en-IN" sz="1600" dirty="0">
                <a:latin typeface="+mn-lt"/>
              </a:rPr>
              <a:t>         a) Select 1 in “Signatory Level” dropdown &gt; select sign of DA1 from dropdown &gt; select “Status” Activate &gt; Click on save button</a:t>
            </a:r>
          </a:p>
          <a:p>
            <a:pPr marL="342900" indent="-342900"/>
            <a:r>
              <a:rPr lang="en-IN" sz="1600" dirty="0">
                <a:latin typeface="+mn-lt"/>
              </a:rPr>
              <a:t>          b) Select 2 in “Signatory Level” dropdown &gt; select sign of DA2 from dropdown &gt; select status Activate &gt; click on save button.</a:t>
            </a:r>
          </a:p>
          <a:p>
            <a:pPr marL="342900" indent="-342900"/>
            <a:r>
              <a:rPr lang="en-IN" sz="1600" dirty="0">
                <a:latin typeface="+mn-lt"/>
              </a:rPr>
              <a:t>3)    Here files only ABOVE the set maximum limit for DA1 will be seen in DA2 login for Digital signs. Files below this limit DO NOT require DA2 sign and will be sent to bank directly after Digital Sign of DA1.</a:t>
            </a:r>
          </a:p>
          <a:p>
            <a:pPr marL="342900" indent="-342900">
              <a:buFont typeface="+mj-lt"/>
              <a:buAutoNum type="arabicParenR"/>
            </a:pPr>
            <a:endParaRPr lang="en-IN" sz="1600" dirty="0">
              <a:latin typeface="+mn-lt"/>
            </a:endParaRPr>
          </a:p>
          <a:p>
            <a:pPr marL="342900" indent="-342900"/>
            <a:r>
              <a:rPr lang="en-IN" sz="1600" b="1" dirty="0">
                <a:latin typeface="+mn-lt"/>
              </a:rPr>
              <a:t>Note: </a:t>
            </a:r>
          </a:p>
          <a:p>
            <a:pPr marL="342900" indent="-342900">
              <a:buFont typeface="+mj-lt"/>
              <a:buAutoNum type="alphaLcParenR"/>
            </a:pPr>
            <a:r>
              <a:rPr lang="en-IN" sz="1600" dirty="0">
                <a:latin typeface="+mn-lt"/>
              </a:rPr>
              <a:t>In any of the above setting when DA2 is created, both DA ids can approve or reject PFMS files. Any number of DA users can be added in the PFMS.</a:t>
            </a:r>
          </a:p>
          <a:p>
            <a:pPr marL="342900" indent="-342900">
              <a:buFont typeface="+mj-lt"/>
              <a:buAutoNum type="alphaLcParenR"/>
            </a:pPr>
            <a:r>
              <a:rPr lang="en-IN" sz="1600" dirty="0">
                <a:latin typeface="+mn-lt"/>
              </a:rPr>
              <a:t>Where, amount limit is set for signing by the DA1 and DA2 has been added, steps for “Sign Enrolment File” (Slide 40 to 48)has to be repeated. Those step are required to notify the  Enrolled Bank about the changes of set limit against one DA user</a:t>
            </a:r>
          </a:p>
        </p:txBody>
      </p:sp>
      <p:sp>
        <p:nvSpPr>
          <p:cNvPr id="7" name="Rectangle 6">
            <a:extLst>
              <a:ext uri="{FF2B5EF4-FFF2-40B4-BE49-F238E27FC236}">
                <a16:creationId xmlns:a16="http://schemas.microsoft.com/office/drawing/2014/main" id="{A3FD8B80-07C1-4897-A005-20541CF3D2EF}"/>
              </a:ext>
            </a:extLst>
          </p:cNvPr>
          <p:cNvSpPr/>
          <p:nvPr/>
        </p:nvSpPr>
        <p:spPr>
          <a:xfrm>
            <a:off x="2642217" y="518613"/>
            <a:ext cx="9549783" cy="369332"/>
          </a:xfrm>
          <a:prstGeom prst="rect">
            <a:avLst/>
          </a:prstGeom>
          <a:solidFill>
            <a:schemeClr val="bg1">
              <a:lumMod val="85000"/>
            </a:schemeClr>
          </a:solidFill>
        </p:spPr>
        <p:txBody>
          <a:bodyPr wrap="square">
            <a:spAutoFit/>
          </a:bodyPr>
          <a:lstStyle/>
          <a:p>
            <a:pPr lvl="0">
              <a:defRPr/>
            </a:pPr>
            <a:r>
              <a:rPr lang="en-US" sz="1800" b="1" i="1" dirty="0">
                <a:latin typeface="Corbel" panose="020B0503020204020204"/>
                <a:cs typeface="Arial" panose="020B0604020202020204" pitchFamily="34" charset="0"/>
              </a:rPr>
              <a:t>Different Types of Configuration</a:t>
            </a:r>
            <a:r>
              <a:rPr lang="en-IN" sz="1800" b="1" i="1" dirty="0">
                <a:latin typeface="Corbel" panose="020B0503020204020204"/>
              </a:rPr>
              <a:t> </a:t>
            </a:r>
            <a:endParaRPr kumimoji="0" lang="en-IN" sz="1800" b="1" i="1"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endParaRPr>
          </a:p>
        </p:txBody>
      </p:sp>
    </p:spTree>
    <p:extLst>
      <p:ext uri="{BB962C8B-B14F-4D97-AF65-F5344CB8AC3E}">
        <p14:creationId xmlns:p14="http://schemas.microsoft.com/office/powerpoint/2010/main" val="1157708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30E202A-3608-4070-AE80-8578C95F9CB9}"/>
              </a:ext>
            </a:extLst>
          </p:cNvPr>
          <p:cNvSpPr/>
          <p:nvPr/>
        </p:nvSpPr>
        <p:spPr>
          <a:xfrm>
            <a:off x="2650185" y="23969"/>
            <a:ext cx="261802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4a. DSC Enrolment</a:t>
            </a:r>
          </a:p>
        </p:txBody>
      </p:sp>
      <p:sp>
        <p:nvSpPr>
          <p:cNvPr id="7" name="Rectangle 6">
            <a:extLst>
              <a:ext uri="{FF2B5EF4-FFF2-40B4-BE49-F238E27FC236}">
                <a16:creationId xmlns:a16="http://schemas.microsoft.com/office/drawing/2014/main" id="{4F6F68A6-A1E4-442A-8C2D-D2FB1A527992}"/>
              </a:ext>
            </a:extLst>
          </p:cNvPr>
          <p:cNvSpPr/>
          <p:nvPr/>
        </p:nvSpPr>
        <p:spPr>
          <a:xfrm>
            <a:off x="2635140" y="510874"/>
            <a:ext cx="947113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rPr>
              <a:t>Step – 1 : </a:t>
            </a:r>
            <a:r>
              <a:rPr kumimoji="0" lang="en-IN" sz="2000" b="1" i="0" u="none" strike="noStrike" kern="0" cap="none" spc="0" normalizeH="0" baseline="0" noProof="0" dirty="0">
                <a:ln>
                  <a:noFill/>
                </a:ln>
                <a:solidFill>
                  <a:srgbClr val="000000"/>
                </a:solidFill>
                <a:effectLst/>
                <a:uLnTx/>
                <a:uFillTx/>
                <a:latin typeface="Corbel" panose="020B0503020204020204"/>
                <a:cs typeface="Arial"/>
                <a:sym typeface="Arial"/>
              </a:rPr>
              <a:t>Log in as DA, Click on “Masters </a:t>
            </a:r>
            <a:r>
              <a:rPr kumimoji="0" lang="en-IN" sz="2000" b="1" i="0" u="none" strike="noStrike" kern="0" cap="none" spc="0" normalizeH="0" baseline="0" noProof="0" dirty="0">
                <a:ln>
                  <a:noFill/>
                </a:ln>
                <a:solidFill>
                  <a:srgbClr val="000000"/>
                </a:solidFill>
                <a:effectLst/>
                <a:uLnTx/>
                <a:uFillTx/>
                <a:latin typeface="Corbel" panose="020B0503020204020204"/>
                <a:cs typeface="Arial"/>
                <a:sym typeface="Wingdings" panose="05000000000000000000" pitchFamily="2" charset="2"/>
              </a:rPr>
              <a:t> </a:t>
            </a:r>
            <a:r>
              <a:rPr kumimoji="0" lang="en-IN" sz="2000" b="1" i="0" u="none" strike="noStrike" kern="0" cap="none" spc="0" normalizeH="0" baseline="0" noProof="0" dirty="0">
                <a:ln>
                  <a:noFill/>
                </a:ln>
                <a:solidFill>
                  <a:srgbClr val="000000"/>
                </a:solidFill>
                <a:effectLst/>
                <a:uLnTx/>
                <a:uFillTx/>
                <a:latin typeface="Corbel" panose="020B0503020204020204"/>
                <a:cs typeface="Arial"/>
                <a:sym typeface="Arial"/>
              </a:rPr>
              <a:t>“DSC Management” </a:t>
            </a:r>
            <a:r>
              <a:rPr kumimoji="0" lang="en-IN" sz="2000" b="1" i="0" u="none" strike="noStrike" kern="0" cap="none" spc="0" normalizeH="0" baseline="0" noProof="0" dirty="0">
                <a:ln>
                  <a:noFill/>
                </a:ln>
                <a:solidFill>
                  <a:srgbClr val="000000"/>
                </a:solidFill>
                <a:effectLst/>
                <a:uLnTx/>
                <a:uFillTx/>
                <a:latin typeface="Corbel" panose="020B0503020204020204"/>
                <a:cs typeface="Arial"/>
                <a:sym typeface="Wingdings" panose="05000000000000000000" pitchFamily="2" charset="2"/>
              </a:rPr>
              <a:t> </a:t>
            </a:r>
            <a:r>
              <a:rPr kumimoji="0" lang="en-IN" sz="2000" b="1" i="0" u="none" strike="noStrike" kern="0" cap="none" spc="0" normalizeH="0" baseline="0" noProof="0" dirty="0">
                <a:ln>
                  <a:noFill/>
                </a:ln>
                <a:solidFill>
                  <a:srgbClr val="000000"/>
                </a:solidFill>
                <a:effectLst/>
                <a:uLnTx/>
                <a:uFillTx/>
                <a:latin typeface="Corbel" panose="020B0503020204020204"/>
                <a:cs typeface="Arial"/>
                <a:sym typeface="Arial"/>
              </a:rPr>
              <a:t>“Enrol DSC”</a:t>
            </a:r>
            <a:endParaRPr kumimoji="0" lang="en-IN"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endParaRPr>
          </a:p>
        </p:txBody>
      </p:sp>
      <p:pic>
        <p:nvPicPr>
          <p:cNvPr id="8" name="Picture 7">
            <a:extLst>
              <a:ext uri="{FF2B5EF4-FFF2-40B4-BE49-F238E27FC236}">
                <a16:creationId xmlns:a16="http://schemas.microsoft.com/office/drawing/2014/main" id="{3B0F1397-7FC6-43B2-8304-E184F296FF1A}"/>
              </a:ext>
            </a:extLst>
          </p:cNvPr>
          <p:cNvPicPr>
            <a:picLocks noChangeAspect="1"/>
          </p:cNvPicPr>
          <p:nvPr/>
        </p:nvPicPr>
        <p:blipFill>
          <a:blip r:embed="rId2"/>
          <a:stretch>
            <a:fillRect/>
          </a:stretch>
        </p:blipFill>
        <p:spPr>
          <a:xfrm>
            <a:off x="566420" y="1102292"/>
            <a:ext cx="11389359" cy="5709920"/>
          </a:xfrm>
          <a:prstGeom prst="rect">
            <a:avLst/>
          </a:prstGeom>
          <a:ln>
            <a:solidFill>
              <a:schemeClr val="tx1">
                <a:lumMod val="65000"/>
                <a:lumOff val="35000"/>
              </a:schemeClr>
            </a:solidFill>
          </a:ln>
        </p:spPr>
      </p:pic>
      <p:sp>
        <p:nvSpPr>
          <p:cNvPr id="9" name="Oval Callout 7">
            <a:extLst>
              <a:ext uri="{FF2B5EF4-FFF2-40B4-BE49-F238E27FC236}">
                <a16:creationId xmlns:a16="http://schemas.microsoft.com/office/drawing/2014/main" id="{79634BCE-F220-445D-9EFA-9011DD41FC48}"/>
              </a:ext>
            </a:extLst>
          </p:cNvPr>
          <p:cNvSpPr/>
          <p:nvPr/>
        </p:nvSpPr>
        <p:spPr>
          <a:xfrm>
            <a:off x="4650526" y="4118285"/>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Corbel" panose="020B0503020204020204"/>
              <a:ea typeface="+mn-ea"/>
              <a:cs typeface="+mn-cs"/>
              <a:sym typeface="Arial"/>
            </a:endParaRPr>
          </a:p>
        </p:txBody>
      </p:sp>
    </p:spTree>
    <p:extLst>
      <p:ext uri="{BB962C8B-B14F-4D97-AF65-F5344CB8AC3E}">
        <p14:creationId xmlns:p14="http://schemas.microsoft.com/office/powerpoint/2010/main" val="37408186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A54C93-1BE5-4CC1-AA1D-F252A7C0689E}"/>
              </a:ext>
            </a:extLst>
          </p:cNvPr>
          <p:cNvSpPr/>
          <p:nvPr/>
        </p:nvSpPr>
        <p:spPr>
          <a:xfrm>
            <a:off x="2650184" y="23969"/>
            <a:ext cx="636952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6b. Signatory Updation (Admin Login)</a:t>
            </a:r>
          </a:p>
        </p:txBody>
      </p:sp>
      <p:sp>
        <p:nvSpPr>
          <p:cNvPr id="5" name="Rectangle 4">
            <a:extLst>
              <a:ext uri="{FF2B5EF4-FFF2-40B4-BE49-F238E27FC236}">
                <a16:creationId xmlns:a16="http://schemas.microsoft.com/office/drawing/2014/main" id="{4CE3D5C9-8F29-4673-9209-BD4FA7FEB583}"/>
              </a:ext>
            </a:extLst>
          </p:cNvPr>
          <p:cNvSpPr/>
          <p:nvPr/>
        </p:nvSpPr>
        <p:spPr>
          <a:xfrm>
            <a:off x="2635140" y="512815"/>
            <a:ext cx="947113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rPr>
              <a:t>Step – 1 : </a:t>
            </a:r>
            <a:r>
              <a:rPr kumimoji="0" lang="en-IN" sz="2000" b="1" i="0" u="none" strike="noStrike" kern="0" cap="none" spc="0" normalizeH="0" baseline="0" noProof="0" dirty="0">
                <a:ln>
                  <a:noFill/>
                </a:ln>
                <a:solidFill>
                  <a:srgbClr val="000000"/>
                </a:solidFill>
                <a:effectLst/>
                <a:uLnTx/>
                <a:uFillTx/>
                <a:latin typeface="Corbel" panose="020B0503020204020204"/>
                <a:cs typeface="Arial"/>
                <a:sym typeface="Arial"/>
              </a:rPr>
              <a:t>Login as Admin User &gt; Go to Bank &gt; and Click on Signatory Configuration</a:t>
            </a:r>
            <a:endParaRPr kumimoji="0" lang="en-IN"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endParaRPr>
          </a:p>
        </p:txBody>
      </p:sp>
      <p:pic>
        <p:nvPicPr>
          <p:cNvPr id="2" name="Picture 1">
            <a:extLst>
              <a:ext uri="{FF2B5EF4-FFF2-40B4-BE49-F238E27FC236}">
                <a16:creationId xmlns:a16="http://schemas.microsoft.com/office/drawing/2014/main" id="{E5E6DF5B-1EDC-40A5-8A77-0F8DB0FE5030}"/>
              </a:ext>
            </a:extLst>
          </p:cNvPr>
          <p:cNvPicPr>
            <a:picLocks noChangeAspect="1"/>
          </p:cNvPicPr>
          <p:nvPr/>
        </p:nvPicPr>
        <p:blipFill>
          <a:blip r:embed="rId2"/>
          <a:stretch>
            <a:fillRect/>
          </a:stretch>
        </p:blipFill>
        <p:spPr>
          <a:xfrm>
            <a:off x="354689" y="974739"/>
            <a:ext cx="11003643" cy="4735539"/>
          </a:xfrm>
          <a:prstGeom prst="rect">
            <a:avLst/>
          </a:prstGeom>
          <a:ln>
            <a:solidFill>
              <a:schemeClr val="tx1">
                <a:lumMod val="65000"/>
                <a:lumOff val="35000"/>
              </a:schemeClr>
            </a:solidFill>
          </a:ln>
        </p:spPr>
      </p:pic>
    </p:spTree>
    <p:extLst>
      <p:ext uri="{BB962C8B-B14F-4D97-AF65-F5344CB8AC3E}">
        <p14:creationId xmlns:p14="http://schemas.microsoft.com/office/powerpoint/2010/main" val="39187541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A54C93-1BE5-4CC1-AA1D-F252A7C0689E}"/>
              </a:ext>
            </a:extLst>
          </p:cNvPr>
          <p:cNvSpPr/>
          <p:nvPr/>
        </p:nvSpPr>
        <p:spPr>
          <a:xfrm>
            <a:off x="2650184" y="23969"/>
            <a:ext cx="636952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6b. Signatory Updation (Admin Login)</a:t>
            </a:r>
          </a:p>
        </p:txBody>
      </p:sp>
      <p:sp>
        <p:nvSpPr>
          <p:cNvPr id="5" name="Rectangle 4">
            <a:extLst>
              <a:ext uri="{FF2B5EF4-FFF2-40B4-BE49-F238E27FC236}">
                <a16:creationId xmlns:a16="http://schemas.microsoft.com/office/drawing/2014/main" id="{4CE3D5C9-8F29-4673-9209-BD4FA7FEB583}"/>
              </a:ext>
            </a:extLst>
          </p:cNvPr>
          <p:cNvSpPr/>
          <p:nvPr/>
        </p:nvSpPr>
        <p:spPr>
          <a:xfrm>
            <a:off x="2635140" y="512815"/>
            <a:ext cx="9471135"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rPr>
              <a:t>Step – 2 : </a:t>
            </a:r>
            <a:r>
              <a:rPr lang="en-IN" sz="2000" b="1" dirty="0">
                <a:latin typeface="Corbel" panose="020B0503020204020204"/>
              </a:rPr>
              <a:t>Select “Scheme (1)” , Select “Self (2)”</a:t>
            </a:r>
            <a:r>
              <a:rPr kumimoji="0" lang="en-IN" sz="2000" b="1" i="0" u="none" strike="noStrike" kern="0" cap="none" spc="0" normalizeH="0" baseline="0" noProof="0" dirty="0">
                <a:ln>
                  <a:noFill/>
                </a:ln>
                <a:solidFill>
                  <a:srgbClr val="000000"/>
                </a:solidFill>
                <a:effectLst/>
                <a:uLnTx/>
                <a:uFillTx/>
                <a:latin typeface="Corbel" panose="020B0503020204020204"/>
                <a:cs typeface="Arial"/>
                <a:sym typeface="Arial"/>
              </a:rPr>
              <a:t>, Select “Account Number (3)”, Click on “+ (4)” sign, Enter “Minimum Amount (5)”, Enter “Maximum Amount (6), Enter 2 as “No. of Level (7)” and Save (8)</a:t>
            </a:r>
            <a:endParaRPr kumimoji="0" lang="en-IN"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endParaRPr>
          </a:p>
        </p:txBody>
      </p:sp>
      <p:pic>
        <p:nvPicPr>
          <p:cNvPr id="3" name="Picture 2">
            <a:extLst>
              <a:ext uri="{FF2B5EF4-FFF2-40B4-BE49-F238E27FC236}">
                <a16:creationId xmlns:a16="http://schemas.microsoft.com/office/drawing/2014/main" id="{9BA2B5B3-AA66-4E8D-BEE3-0D309ACB498B}"/>
              </a:ext>
            </a:extLst>
          </p:cNvPr>
          <p:cNvPicPr>
            <a:picLocks noChangeAspect="1"/>
          </p:cNvPicPr>
          <p:nvPr/>
        </p:nvPicPr>
        <p:blipFill>
          <a:blip r:embed="rId2"/>
          <a:stretch>
            <a:fillRect/>
          </a:stretch>
        </p:blipFill>
        <p:spPr>
          <a:xfrm>
            <a:off x="264616" y="1461671"/>
            <a:ext cx="10997678" cy="4543358"/>
          </a:xfrm>
          <a:prstGeom prst="rect">
            <a:avLst/>
          </a:prstGeom>
          <a:ln>
            <a:solidFill>
              <a:schemeClr val="tx1">
                <a:lumMod val="65000"/>
                <a:lumOff val="35000"/>
              </a:schemeClr>
            </a:solidFill>
          </a:ln>
        </p:spPr>
      </p:pic>
      <p:sp>
        <p:nvSpPr>
          <p:cNvPr id="8" name="Oval Callout 7">
            <a:extLst>
              <a:ext uri="{FF2B5EF4-FFF2-40B4-BE49-F238E27FC236}">
                <a16:creationId xmlns:a16="http://schemas.microsoft.com/office/drawing/2014/main" id="{1EB70734-0B81-48A8-A06C-67EC17A2A95D}"/>
              </a:ext>
            </a:extLst>
          </p:cNvPr>
          <p:cNvSpPr/>
          <p:nvPr/>
        </p:nvSpPr>
        <p:spPr>
          <a:xfrm>
            <a:off x="5702360" y="2184323"/>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orbel" panose="020B0503020204020204"/>
                <a:ea typeface="+mn-ea"/>
                <a:cs typeface="+mn-cs"/>
                <a:sym typeface="Arial"/>
              </a:rPr>
              <a:t>1</a:t>
            </a:r>
          </a:p>
        </p:txBody>
      </p:sp>
      <p:sp>
        <p:nvSpPr>
          <p:cNvPr id="9" name="Oval Callout 7">
            <a:extLst>
              <a:ext uri="{FF2B5EF4-FFF2-40B4-BE49-F238E27FC236}">
                <a16:creationId xmlns:a16="http://schemas.microsoft.com/office/drawing/2014/main" id="{E239106B-643E-4D0D-A08C-D2D94FFFE99C}"/>
              </a:ext>
            </a:extLst>
          </p:cNvPr>
          <p:cNvSpPr/>
          <p:nvPr/>
        </p:nvSpPr>
        <p:spPr>
          <a:xfrm>
            <a:off x="4655701" y="2318912"/>
            <a:ext cx="265176" cy="210312"/>
          </a:xfrm>
          <a:prstGeom prst="wedgeEllipseCallout">
            <a:avLst>
              <a:gd name="adj1" fmla="val -53333"/>
              <a:gd name="adj2" fmla="val 120527"/>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orbel" panose="020B0503020204020204"/>
                <a:ea typeface="+mn-ea"/>
                <a:cs typeface="+mn-cs"/>
                <a:sym typeface="Arial"/>
              </a:rPr>
              <a:t>2</a:t>
            </a:r>
          </a:p>
        </p:txBody>
      </p:sp>
      <p:sp>
        <p:nvSpPr>
          <p:cNvPr id="10" name="Oval Callout 7">
            <a:extLst>
              <a:ext uri="{FF2B5EF4-FFF2-40B4-BE49-F238E27FC236}">
                <a16:creationId xmlns:a16="http://schemas.microsoft.com/office/drawing/2014/main" id="{06AD99CB-5087-487A-93E8-96BDF8128844}"/>
              </a:ext>
            </a:extLst>
          </p:cNvPr>
          <p:cNvSpPr/>
          <p:nvPr/>
        </p:nvSpPr>
        <p:spPr>
          <a:xfrm>
            <a:off x="6426793" y="2496760"/>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orbel" panose="020B0503020204020204"/>
                <a:ea typeface="+mn-ea"/>
                <a:cs typeface="+mn-cs"/>
                <a:sym typeface="Arial"/>
              </a:rPr>
              <a:t>3</a:t>
            </a:r>
          </a:p>
        </p:txBody>
      </p:sp>
      <p:sp>
        <p:nvSpPr>
          <p:cNvPr id="11" name="Oval Callout 7">
            <a:extLst>
              <a:ext uri="{FF2B5EF4-FFF2-40B4-BE49-F238E27FC236}">
                <a16:creationId xmlns:a16="http://schemas.microsoft.com/office/drawing/2014/main" id="{86612417-25F5-4B5F-9998-42BBFD18DFEC}"/>
              </a:ext>
            </a:extLst>
          </p:cNvPr>
          <p:cNvSpPr/>
          <p:nvPr/>
        </p:nvSpPr>
        <p:spPr>
          <a:xfrm>
            <a:off x="1915456" y="2871828"/>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orbel" panose="020B0503020204020204"/>
                <a:ea typeface="+mn-ea"/>
                <a:cs typeface="+mn-cs"/>
                <a:sym typeface="Arial"/>
              </a:rPr>
              <a:t>4</a:t>
            </a:r>
          </a:p>
        </p:txBody>
      </p:sp>
      <p:sp>
        <p:nvSpPr>
          <p:cNvPr id="12" name="Oval Callout 7">
            <a:extLst>
              <a:ext uri="{FF2B5EF4-FFF2-40B4-BE49-F238E27FC236}">
                <a16:creationId xmlns:a16="http://schemas.microsoft.com/office/drawing/2014/main" id="{8FAF6C9E-83E9-4A83-B22C-BFD30F1B9844}"/>
              </a:ext>
            </a:extLst>
          </p:cNvPr>
          <p:cNvSpPr/>
          <p:nvPr/>
        </p:nvSpPr>
        <p:spPr>
          <a:xfrm>
            <a:off x="3997844" y="2807810"/>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orbel" panose="020B0503020204020204"/>
                <a:ea typeface="+mn-ea"/>
                <a:cs typeface="+mn-cs"/>
                <a:sym typeface="Arial"/>
              </a:rPr>
              <a:t>5</a:t>
            </a:r>
          </a:p>
        </p:txBody>
      </p:sp>
      <p:sp>
        <p:nvSpPr>
          <p:cNvPr id="13" name="Oval Callout 7">
            <a:extLst>
              <a:ext uri="{FF2B5EF4-FFF2-40B4-BE49-F238E27FC236}">
                <a16:creationId xmlns:a16="http://schemas.microsoft.com/office/drawing/2014/main" id="{C9940818-D6F5-49C3-8204-98D6B57652DE}"/>
              </a:ext>
            </a:extLst>
          </p:cNvPr>
          <p:cNvSpPr/>
          <p:nvPr/>
        </p:nvSpPr>
        <p:spPr>
          <a:xfrm>
            <a:off x="6491599" y="2826816"/>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FFFFFF"/>
                </a:solidFill>
                <a:latin typeface="Corbel" panose="020B0503020204020204"/>
              </a:rPr>
              <a:t>6</a:t>
            </a:r>
            <a:endParaRPr kumimoji="0" lang="en-US" sz="1400" b="0" i="0" u="none" strike="noStrike" kern="0" cap="none" spc="0" normalizeH="0" baseline="0" noProof="0" dirty="0">
              <a:ln>
                <a:noFill/>
              </a:ln>
              <a:solidFill>
                <a:srgbClr val="FFFFFF"/>
              </a:solidFill>
              <a:effectLst/>
              <a:uLnTx/>
              <a:uFillTx/>
              <a:latin typeface="Corbel" panose="020B0503020204020204"/>
              <a:ea typeface="+mn-ea"/>
              <a:cs typeface="+mn-cs"/>
              <a:sym typeface="Arial"/>
            </a:endParaRPr>
          </a:p>
        </p:txBody>
      </p:sp>
      <p:sp>
        <p:nvSpPr>
          <p:cNvPr id="14" name="Oval Callout 7">
            <a:extLst>
              <a:ext uri="{FF2B5EF4-FFF2-40B4-BE49-F238E27FC236}">
                <a16:creationId xmlns:a16="http://schemas.microsoft.com/office/drawing/2014/main" id="{8E1D0BAD-B153-492A-8E31-7EDA26DED05B}"/>
              </a:ext>
            </a:extLst>
          </p:cNvPr>
          <p:cNvSpPr/>
          <p:nvPr/>
        </p:nvSpPr>
        <p:spPr>
          <a:xfrm>
            <a:off x="8979778" y="2799431"/>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orbel" panose="020B0503020204020204"/>
                <a:ea typeface="+mn-ea"/>
                <a:cs typeface="+mn-cs"/>
                <a:sym typeface="Arial"/>
              </a:rPr>
              <a:t>7</a:t>
            </a:r>
          </a:p>
        </p:txBody>
      </p:sp>
      <p:sp>
        <p:nvSpPr>
          <p:cNvPr id="15" name="Rectangle 14">
            <a:extLst>
              <a:ext uri="{FF2B5EF4-FFF2-40B4-BE49-F238E27FC236}">
                <a16:creationId xmlns:a16="http://schemas.microsoft.com/office/drawing/2014/main" id="{0B590812-4C20-45FC-B056-6834987D683E}"/>
              </a:ext>
            </a:extLst>
          </p:cNvPr>
          <p:cNvSpPr/>
          <p:nvPr/>
        </p:nvSpPr>
        <p:spPr>
          <a:xfrm>
            <a:off x="271876" y="6058297"/>
            <a:ext cx="10997678" cy="646331"/>
          </a:xfrm>
          <a:prstGeom prst="rect">
            <a:avLst/>
          </a:prstGeom>
          <a:solidFill>
            <a:schemeClr val="bg1">
              <a:lumMod val="8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800" b="1" i="1"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rPr>
              <a:t>Note: Minimum and Maximum balance requires to be entered / maintained as per the Agency’s Budget and set guidelines. </a:t>
            </a:r>
          </a:p>
        </p:txBody>
      </p:sp>
      <p:sp>
        <p:nvSpPr>
          <p:cNvPr id="17" name="Oval Callout 7">
            <a:extLst>
              <a:ext uri="{FF2B5EF4-FFF2-40B4-BE49-F238E27FC236}">
                <a16:creationId xmlns:a16="http://schemas.microsoft.com/office/drawing/2014/main" id="{EB45BA93-6B19-43F6-B06C-F63879E3C774}"/>
              </a:ext>
            </a:extLst>
          </p:cNvPr>
          <p:cNvSpPr/>
          <p:nvPr/>
        </p:nvSpPr>
        <p:spPr>
          <a:xfrm>
            <a:off x="9966677" y="2845298"/>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orbel" panose="020B0503020204020204"/>
                <a:ea typeface="+mn-ea"/>
                <a:cs typeface="+mn-cs"/>
                <a:sym typeface="Arial"/>
              </a:rPr>
              <a:t>8</a:t>
            </a:r>
          </a:p>
        </p:txBody>
      </p:sp>
    </p:spTree>
    <p:extLst>
      <p:ext uri="{BB962C8B-B14F-4D97-AF65-F5344CB8AC3E}">
        <p14:creationId xmlns:p14="http://schemas.microsoft.com/office/powerpoint/2010/main" val="15794673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4C7AC7-69D2-45C2-AF63-11785025091B}"/>
              </a:ext>
            </a:extLst>
          </p:cNvPr>
          <p:cNvPicPr>
            <a:picLocks noChangeAspect="1"/>
          </p:cNvPicPr>
          <p:nvPr/>
        </p:nvPicPr>
        <p:blipFill>
          <a:blip r:embed="rId2"/>
          <a:stretch>
            <a:fillRect/>
          </a:stretch>
        </p:blipFill>
        <p:spPr>
          <a:xfrm>
            <a:off x="329583" y="1818488"/>
            <a:ext cx="11468840" cy="4284317"/>
          </a:xfrm>
          <a:prstGeom prst="rect">
            <a:avLst/>
          </a:prstGeom>
          <a:ln>
            <a:solidFill>
              <a:schemeClr val="tx1">
                <a:lumMod val="65000"/>
                <a:lumOff val="35000"/>
              </a:schemeClr>
            </a:solidFill>
          </a:ln>
        </p:spPr>
      </p:pic>
      <p:sp>
        <p:nvSpPr>
          <p:cNvPr id="4" name="Rectangle 3">
            <a:extLst>
              <a:ext uri="{FF2B5EF4-FFF2-40B4-BE49-F238E27FC236}">
                <a16:creationId xmlns:a16="http://schemas.microsoft.com/office/drawing/2014/main" id="{CBA54C93-1BE5-4CC1-AA1D-F252A7C0689E}"/>
              </a:ext>
            </a:extLst>
          </p:cNvPr>
          <p:cNvSpPr/>
          <p:nvPr/>
        </p:nvSpPr>
        <p:spPr>
          <a:xfrm>
            <a:off x="2650184" y="23969"/>
            <a:ext cx="636952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6b. Signatory Updation (Admin Login)</a:t>
            </a:r>
          </a:p>
        </p:txBody>
      </p:sp>
      <p:sp>
        <p:nvSpPr>
          <p:cNvPr id="5" name="Rectangle 4">
            <a:extLst>
              <a:ext uri="{FF2B5EF4-FFF2-40B4-BE49-F238E27FC236}">
                <a16:creationId xmlns:a16="http://schemas.microsoft.com/office/drawing/2014/main" id="{4CE3D5C9-8F29-4673-9209-BD4FA7FEB583}"/>
              </a:ext>
            </a:extLst>
          </p:cNvPr>
          <p:cNvSpPr/>
          <p:nvPr/>
        </p:nvSpPr>
        <p:spPr>
          <a:xfrm>
            <a:off x="2635140" y="512815"/>
            <a:ext cx="9471135"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rPr>
              <a:t>Step – 3 : </a:t>
            </a:r>
            <a:r>
              <a:rPr lang="en-IN" sz="2000" b="1" dirty="0">
                <a:latin typeface="Corbel" panose="020B0503020204020204"/>
              </a:rPr>
              <a:t>Select “Scheme (1)” , Select “Self (2)”</a:t>
            </a:r>
            <a:r>
              <a:rPr kumimoji="0" lang="en-IN" sz="2000" b="1" i="0" u="none" strike="noStrike" kern="0" cap="none" spc="0" normalizeH="0" baseline="0" noProof="0" dirty="0">
                <a:ln>
                  <a:noFill/>
                </a:ln>
                <a:solidFill>
                  <a:srgbClr val="000000"/>
                </a:solidFill>
                <a:effectLst/>
                <a:uLnTx/>
                <a:uFillTx/>
                <a:latin typeface="Corbel" panose="020B0503020204020204"/>
                <a:cs typeface="Arial"/>
                <a:sym typeface="Arial"/>
              </a:rPr>
              <a:t>, Select “Account Number (3)”, Click on “+ (4)” sign, Select “Signatory Level as 2 (5)”, Enter “Designation (6)”, Enter name of the “User (7)”, Enter “From Date (8)” , Enter “ To Date (9)”, Select “Activate (10)” </a:t>
            </a:r>
            <a:r>
              <a:rPr lang="en-IN" sz="2000" b="1" dirty="0">
                <a:latin typeface="Corbel" panose="020B0503020204020204"/>
              </a:rPr>
              <a:t>under Status </a:t>
            </a:r>
            <a:r>
              <a:rPr kumimoji="0" lang="en-IN" sz="2000" b="1" i="0" u="none" strike="noStrike" kern="0" cap="none" spc="0" normalizeH="0" baseline="0" noProof="0" dirty="0">
                <a:ln>
                  <a:noFill/>
                </a:ln>
                <a:solidFill>
                  <a:srgbClr val="000000"/>
                </a:solidFill>
                <a:effectLst/>
                <a:uLnTx/>
                <a:uFillTx/>
                <a:latin typeface="Corbel" panose="020B0503020204020204"/>
                <a:cs typeface="Arial"/>
                <a:sym typeface="Arial"/>
              </a:rPr>
              <a:t>and Save (11)</a:t>
            </a:r>
            <a:endParaRPr kumimoji="0" lang="en-IN"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endParaRPr>
          </a:p>
        </p:txBody>
      </p:sp>
      <p:sp>
        <p:nvSpPr>
          <p:cNvPr id="8" name="Oval Callout 7">
            <a:extLst>
              <a:ext uri="{FF2B5EF4-FFF2-40B4-BE49-F238E27FC236}">
                <a16:creationId xmlns:a16="http://schemas.microsoft.com/office/drawing/2014/main" id="{1EB70734-0B81-48A8-A06C-67EC17A2A95D}"/>
              </a:ext>
            </a:extLst>
          </p:cNvPr>
          <p:cNvSpPr/>
          <p:nvPr/>
        </p:nvSpPr>
        <p:spPr>
          <a:xfrm>
            <a:off x="6341553" y="2379631"/>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orbel" panose="020B0503020204020204"/>
                <a:ea typeface="+mn-ea"/>
                <a:cs typeface="+mn-cs"/>
                <a:sym typeface="Arial"/>
              </a:rPr>
              <a:t>1</a:t>
            </a:r>
          </a:p>
        </p:txBody>
      </p:sp>
      <p:sp>
        <p:nvSpPr>
          <p:cNvPr id="9" name="Oval Callout 7">
            <a:extLst>
              <a:ext uri="{FF2B5EF4-FFF2-40B4-BE49-F238E27FC236}">
                <a16:creationId xmlns:a16="http://schemas.microsoft.com/office/drawing/2014/main" id="{E239106B-643E-4D0D-A08C-D2D94FFFE99C}"/>
              </a:ext>
            </a:extLst>
          </p:cNvPr>
          <p:cNvSpPr/>
          <p:nvPr/>
        </p:nvSpPr>
        <p:spPr>
          <a:xfrm>
            <a:off x="5019687" y="2602996"/>
            <a:ext cx="265176" cy="210312"/>
          </a:xfrm>
          <a:prstGeom prst="wedgeEllipseCallout">
            <a:avLst>
              <a:gd name="adj1" fmla="val -53333"/>
              <a:gd name="adj2" fmla="val 120527"/>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orbel" panose="020B0503020204020204"/>
                <a:ea typeface="+mn-ea"/>
                <a:cs typeface="+mn-cs"/>
                <a:sym typeface="Arial"/>
              </a:rPr>
              <a:t>2</a:t>
            </a:r>
          </a:p>
        </p:txBody>
      </p:sp>
      <p:sp>
        <p:nvSpPr>
          <p:cNvPr id="10" name="Oval Callout 7">
            <a:extLst>
              <a:ext uri="{FF2B5EF4-FFF2-40B4-BE49-F238E27FC236}">
                <a16:creationId xmlns:a16="http://schemas.microsoft.com/office/drawing/2014/main" id="{06AD99CB-5087-487A-93E8-96BDF8128844}"/>
              </a:ext>
            </a:extLst>
          </p:cNvPr>
          <p:cNvSpPr/>
          <p:nvPr/>
        </p:nvSpPr>
        <p:spPr>
          <a:xfrm>
            <a:off x="6462305" y="2683190"/>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orbel" panose="020B0503020204020204"/>
                <a:ea typeface="+mn-ea"/>
                <a:cs typeface="+mn-cs"/>
                <a:sym typeface="Arial"/>
              </a:rPr>
              <a:t>3</a:t>
            </a:r>
          </a:p>
        </p:txBody>
      </p:sp>
      <p:sp>
        <p:nvSpPr>
          <p:cNvPr id="11" name="Oval Callout 7">
            <a:extLst>
              <a:ext uri="{FF2B5EF4-FFF2-40B4-BE49-F238E27FC236}">
                <a16:creationId xmlns:a16="http://schemas.microsoft.com/office/drawing/2014/main" id="{86612417-25F5-4B5F-9998-42BBFD18DFEC}"/>
              </a:ext>
            </a:extLst>
          </p:cNvPr>
          <p:cNvSpPr/>
          <p:nvPr/>
        </p:nvSpPr>
        <p:spPr>
          <a:xfrm>
            <a:off x="2004233" y="3120402"/>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orbel" panose="020B0503020204020204"/>
                <a:ea typeface="+mn-ea"/>
                <a:cs typeface="+mn-cs"/>
                <a:sym typeface="Arial"/>
              </a:rPr>
              <a:t>4</a:t>
            </a:r>
          </a:p>
        </p:txBody>
      </p:sp>
      <p:sp>
        <p:nvSpPr>
          <p:cNvPr id="12" name="Oval Callout 7">
            <a:extLst>
              <a:ext uri="{FF2B5EF4-FFF2-40B4-BE49-F238E27FC236}">
                <a16:creationId xmlns:a16="http://schemas.microsoft.com/office/drawing/2014/main" id="{8FAF6C9E-83E9-4A83-B22C-BFD30F1B9844}"/>
              </a:ext>
            </a:extLst>
          </p:cNvPr>
          <p:cNvSpPr/>
          <p:nvPr/>
        </p:nvSpPr>
        <p:spPr>
          <a:xfrm>
            <a:off x="2364347" y="3810990"/>
            <a:ext cx="265176" cy="210312"/>
          </a:xfrm>
          <a:prstGeom prst="wedgeEllipseCallout">
            <a:avLst>
              <a:gd name="adj1" fmla="val -23202"/>
              <a:gd name="adj2" fmla="val 82536"/>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orbel" panose="020B0503020204020204"/>
                <a:ea typeface="+mn-ea"/>
                <a:cs typeface="+mn-cs"/>
                <a:sym typeface="Arial"/>
              </a:rPr>
              <a:t>5</a:t>
            </a:r>
          </a:p>
        </p:txBody>
      </p:sp>
      <p:sp>
        <p:nvSpPr>
          <p:cNvPr id="13" name="Oval Callout 7">
            <a:extLst>
              <a:ext uri="{FF2B5EF4-FFF2-40B4-BE49-F238E27FC236}">
                <a16:creationId xmlns:a16="http://schemas.microsoft.com/office/drawing/2014/main" id="{C9940818-D6F5-49C3-8204-98D6B57652DE}"/>
              </a:ext>
            </a:extLst>
          </p:cNvPr>
          <p:cNvSpPr/>
          <p:nvPr/>
        </p:nvSpPr>
        <p:spPr>
          <a:xfrm>
            <a:off x="3708808" y="3819618"/>
            <a:ext cx="265176" cy="210312"/>
          </a:xfrm>
          <a:prstGeom prst="wedgeEllipseCallout">
            <a:avLst>
              <a:gd name="adj1" fmla="val -29898"/>
              <a:gd name="adj2" fmla="val 9942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rgbClr val="FFFFFF"/>
                </a:solidFill>
                <a:latin typeface="Corbel" panose="020B0503020204020204"/>
              </a:rPr>
              <a:t>6</a:t>
            </a:r>
            <a:endParaRPr kumimoji="0" lang="en-US" sz="1400" b="0" i="0" u="none" strike="noStrike" kern="0" cap="none" spc="0" normalizeH="0" baseline="0" noProof="0" dirty="0">
              <a:ln>
                <a:noFill/>
              </a:ln>
              <a:solidFill>
                <a:srgbClr val="FFFFFF"/>
              </a:solidFill>
              <a:effectLst/>
              <a:uLnTx/>
              <a:uFillTx/>
              <a:latin typeface="Corbel" panose="020B0503020204020204"/>
              <a:ea typeface="+mn-ea"/>
              <a:cs typeface="+mn-cs"/>
              <a:sym typeface="Arial"/>
            </a:endParaRPr>
          </a:p>
        </p:txBody>
      </p:sp>
      <p:sp>
        <p:nvSpPr>
          <p:cNvPr id="14" name="Oval Callout 7">
            <a:extLst>
              <a:ext uri="{FF2B5EF4-FFF2-40B4-BE49-F238E27FC236}">
                <a16:creationId xmlns:a16="http://schemas.microsoft.com/office/drawing/2014/main" id="{8E1D0BAD-B153-492A-8E31-7EDA26DED05B}"/>
              </a:ext>
            </a:extLst>
          </p:cNvPr>
          <p:cNvSpPr/>
          <p:nvPr/>
        </p:nvSpPr>
        <p:spPr>
          <a:xfrm>
            <a:off x="5473090" y="3669443"/>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orbel" panose="020B0503020204020204"/>
                <a:ea typeface="+mn-ea"/>
                <a:cs typeface="+mn-cs"/>
                <a:sym typeface="Arial"/>
              </a:rPr>
              <a:t>7</a:t>
            </a:r>
          </a:p>
        </p:txBody>
      </p:sp>
      <p:sp>
        <p:nvSpPr>
          <p:cNvPr id="17" name="Oval Callout 7">
            <a:extLst>
              <a:ext uri="{FF2B5EF4-FFF2-40B4-BE49-F238E27FC236}">
                <a16:creationId xmlns:a16="http://schemas.microsoft.com/office/drawing/2014/main" id="{EB45BA93-6B19-43F6-B06C-F63879E3C774}"/>
              </a:ext>
            </a:extLst>
          </p:cNvPr>
          <p:cNvSpPr/>
          <p:nvPr/>
        </p:nvSpPr>
        <p:spPr>
          <a:xfrm>
            <a:off x="6832853" y="3741944"/>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orbel" panose="020B0503020204020204"/>
                <a:ea typeface="+mn-ea"/>
                <a:cs typeface="+mn-cs"/>
                <a:sym typeface="Arial"/>
              </a:rPr>
              <a:t>8</a:t>
            </a:r>
          </a:p>
        </p:txBody>
      </p:sp>
      <p:sp>
        <p:nvSpPr>
          <p:cNvPr id="16" name="Oval Callout 7">
            <a:extLst>
              <a:ext uri="{FF2B5EF4-FFF2-40B4-BE49-F238E27FC236}">
                <a16:creationId xmlns:a16="http://schemas.microsoft.com/office/drawing/2014/main" id="{8B8DC797-8961-4879-9268-E2ECB0574E32}"/>
              </a:ext>
            </a:extLst>
          </p:cNvPr>
          <p:cNvSpPr/>
          <p:nvPr/>
        </p:nvSpPr>
        <p:spPr>
          <a:xfrm>
            <a:off x="8201493" y="3716789"/>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orbel" panose="020B0503020204020204"/>
                <a:ea typeface="+mn-ea"/>
                <a:cs typeface="+mn-cs"/>
                <a:sym typeface="Arial"/>
              </a:rPr>
              <a:t>9</a:t>
            </a:r>
          </a:p>
        </p:txBody>
      </p:sp>
      <p:sp>
        <p:nvSpPr>
          <p:cNvPr id="18" name="Oval Callout 7">
            <a:extLst>
              <a:ext uri="{FF2B5EF4-FFF2-40B4-BE49-F238E27FC236}">
                <a16:creationId xmlns:a16="http://schemas.microsoft.com/office/drawing/2014/main" id="{32A74DE4-F5AC-430F-877F-47720ABFA3CD}"/>
              </a:ext>
            </a:extLst>
          </p:cNvPr>
          <p:cNvSpPr/>
          <p:nvPr/>
        </p:nvSpPr>
        <p:spPr>
          <a:xfrm>
            <a:off x="9135129" y="3666473"/>
            <a:ext cx="532719" cy="333124"/>
          </a:xfrm>
          <a:prstGeom prst="wedgeEllipseCallout">
            <a:avLst>
              <a:gd name="adj1" fmla="val -26670"/>
              <a:gd name="adj2" fmla="val 77225"/>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orbel" panose="020B0503020204020204"/>
                <a:ea typeface="+mn-ea"/>
                <a:cs typeface="+mn-cs"/>
                <a:sym typeface="Arial"/>
              </a:rPr>
              <a:t>10</a:t>
            </a:r>
          </a:p>
        </p:txBody>
      </p:sp>
      <p:sp>
        <p:nvSpPr>
          <p:cNvPr id="19" name="Oval Callout 7">
            <a:extLst>
              <a:ext uri="{FF2B5EF4-FFF2-40B4-BE49-F238E27FC236}">
                <a16:creationId xmlns:a16="http://schemas.microsoft.com/office/drawing/2014/main" id="{74E2DF60-587F-40A0-95AF-B9FE208DAF8C}"/>
              </a:ext>
            </a:extLst>
          </p:cNvPr>
          <p:cNvSpPr/>
          <p:nvPr/>
        </p:nvSpPr>
        <p:spPr>
          <a:xfrm>
            <a:off x="9784684" y="3589541"/>
            <a:ext cx="602192" cy="278373"/>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orbel" panose="020B0503020204020204"/>
                <a:ea typeface="+mn-ea"/>
                <a:cs typeface="+mn-cs"/>
                <a:sym typeface="Arial"/>
              </a:rPr>
              <a:t>11</a:t>
            </a:r>
          </a:p>
        </p:txBody>
      </p:sp>
    </p:spTree>
    <p:extLst>
      <p:ext uri="{BB962C8B-B14F-4D97-AF65-F5344CB8AC3E}">
        <p14:creationId xmlns:p14="http://schemas.microsoft.com/office/powerpoint/2010/main" val="18747043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A54C93-1BE5-4CC1-AA1D-F252A7C0689E}"/>
              </a:ext>
            </a:extLst>
          </p:cNvPr>
          <p:cNvSpPr/>
          <p:nvPr/>
        </p:nvSpPr>
        <p:spPr>
          <a:xfrm>
            <a:off x="2650184" y="23969"/>
            <a:ext cx="636952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6b. Signatory Updation (Admin Login)</a:t>
            </a:r>
          </a:p>
        </p:txBody>
      </p:sp>
      <p:sp>
        <p:nvSpPr>
          <p:cNvPr id="5" name="Rectangle 4">
            <a:extLst>
              <a:ext uri="{FF2B5EF4-FFF2-40B4-BE49-F238E27FC236}">
                <a16:creationId xmlns:a16="http://schemas.microsoft.com/office/drawing/2014/main" id="{4CE3D5C9-8F29-4673-9209-BD4FA7FEB583}"/>
              </a:ext>
            </a:extLst>
          </p:cNvPr>
          <p:cNvSpPr/>
          <p:nvPr/>
        </p:nvSpPr>
        <p:spPr>
          <a:xfrm>
            <a:off x="2635140" y="512815"/>
            <a:ext cx="947113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rPr>
              <a:t>Step – 3 : </a:t>
            </a:r>
            <a:r>
              <a:rPr kumimoji="0" lang="en-IN" sz="2000" b="1" i="0" u="none" strike="noStrike" kern="0" cap="none" spc="0" normalizeH="0" baseline="0" noProof="0" dirty="0">
                <a:ln>
                  <a:noFill/>
                </a:ln>
                <a:solidFill>
                  <a:srgbClr val="000000"/>
                </a:solidFill>
                <a:effectLst/>
                <a:uLnTx/>
                <a:uFillTx/>
                <a:latin typeface="Corbel" panose="020B0503020204020204"/>
                <a:cs typeface="Arial"/>
                <a:sym typeface="Arial"/>
              </a:rPr>
              <a:t>Click Ok  at “Signatory has been updated Successfully” </a:t>
            </a:r>
            <a:endParaRPr kumimoji="0" lang="en-IN"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endParaRPr>
          </a:p>
        </p:txBody>
      </p:sp>
      <p:pic>
        <p:nvPicPr>
          <p:cNvPr id="3" name="Picture 2">
            <a:extLst>
              <a:ext uri="{FF2B5EF4-FFF2-40B4-BE49-F238E27FC236}">
                <a16:creationId xmlns:a16="http://schemas.microsoft.com/office/drawing/2014/main" id="{25294192-F99A-4EE6-8A43-B8AC4FA0D7AD}"/>
              </a:ext>
            </a:extLst>
          </p:cNvPr>
          <p:cNvPicPr>
            <a:picLocks noChangeAspect="1"/>
          </p:cNvPicPr>
          <p:nvPr/>
        </p:nvPicPr>
        <p:blipFill>
          <a:blip r:embed="rId2"/>
          <a:stretch>
            <a:fillRect/>
          </a:stretch>
        </p:blipFill>
        <p:spPr>
          <a:xfrm>
            <a:off x="1429766" y="1581982"/>
            <a:ext cx="8782050" cy="3409950"/>
          </a:xfrm>
          <a:prstGeom prst="rect">
            <a:avLst/>
          </a:prstGeom>
          <a:ln>
            <a:solidFill>
              <a:schemeClr val="tx1">
                <a:lumMod val="65000"/>
                <a:lumOff val="35000"/>
              </a:schemeClr>
            </a:solidFill>
          </a:ln>
        </p:spPr>
      </p:pic>
      <p:sp>
        <p:nvSpPr>
          <p:cNvPr id="7" name="Oval Callout 7">
            <a:extLst>
              <a:ext uri="{FF2B5EF4-FFF2-40B4-BE49-F238E27FC236}">
                <a16:creationId xmlns:a16="http://schemas.microsoft.com/office/drawing/2014/main" id="{CDA49C9F-1D72-43C7-BAF7-14CBA4CD8781}"/>
              </a:ext>
            </a:extLst>
          </p:cNvPr>
          <p:cNvSpPr/>
          <p:nvPr/>
        </p:nvSpPr>
        <p:spPr>
          <a:xfrm>
            <a:off x="6545738" y="3906591"/>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Corbel" panose="020B0503020204020204"/>
              <a:ea typeface="+mn-ea"/>
              <a:cs typeface="+mn-cs"/>
              <a:sym typeface="Arial"/>
            </a:endParaRPr>
          </a:p>
        </p:txBody>
      </p:sp>
    </p:spTree>
    <p:extLst>
      <p:ext uri="{BB962C8B-B14F-4D97-AF65-F5344CB8AC3E}">
        <p14:creationId xmlns:p14="http://schemas.microsoft.com/office/powerpoint/2010/main" val="11577083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A54C93-1BE5-4CC1-AA1D-F252A7C0689E}"/>
              </a:ext>
            </a:extLst>
          </p:cNvPr>
          <p:cNvSpPr/>
          <p:nvPr/>
        </p:nvSpPr>
        <p:spPr>
          <a:xfrm>
            <a:off x="2650184" y="23969"/>
            <a:ext cx="636952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6b. Signatory Updation (Admin Login)</a:t>
            </a:r>
          </a:p>
        </p:txBody>
      </p:sp>
      <p:sp>
        <p:nvSpPr>
          <p:cNvPr id="5" name="Rectangle 4">
            <a:extLst>
              <a:ext uri="{FF2B5EF4-FFF2-40B4-BE49-F238E27FC236}">
                <a16:creationId xmlns:a16="http://schemas.microsoft.com/office/drawing/2014/main" id="{4CE3D5C9-8F29-4673-9209-BD4FA7FEB583}"/>
              </a:ext>
            </a:extLst>
          </p:cNvPr>
          <p:cNvSpPr/>
          <p:nvPr/>
        </p:nvSpPr>
        <p:spPr>
          <a:xfrm>
            <a:off x="2635140" y="512815"/>
            <a:ext cx="947113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rPr>
              <a:t>Setting</a:t>
            </a:r>
            <a:r>
              <a:rPr kumimoji="0" lang="en-US" sz="2000" b="1" i="0" u="none" strike="noStrike" kern="0" cap="none" spc="0" normalizeH="0" noProof="0" dirty="0">
                <a:ln>
                  <a:noFill/>
                </a:ln>
                <a:solidFill>
                  <a:srgbClr val="000000"/>
                </a:solidFill>
                <a:effectLst/>
                <a:uLnTx/>
                <a:uFillTx/>
                <a:latin typeface="Corbel" panose="020B0503020204020204"/>
                <a:cs typeface="Arial" panose="020B0604020202020204" pitchFamily="34" charset="0"/>
                <a:sym typeface="Arial"/>
              </a:rPr>
              <a:t> 2 : DA1 signatory for all files and DA2 signatory for files above Rs 300000/-</a:t>
            </a:r>
            <a:r>
              <a:rPr kumimoji="0" lang="en-IN" sz="2000" b="1" i="0" u="none" strike="noStrike" kern="0" cap="none" spc="0" normalizeH="0" baseline="0" noProof="0" dirty="0">
                <a:ln>
                  <a:noFill/>
                </a:ln>
                <a:solidFill>
                  <a:srgbClr val="000000"/>
                </a:solidFill>
                <a:effectLst/>
                <a:uLnTx/>
                <a:uFillTx/>
                <a:latin typeface="Corbel" panose="020B0503020204020204"/>
                <a:cs typeface="Arial"/>
                <a:sym typeface="Arial"/>
              </a:rPr>
              <a:t> </a:t>
            </a:r>
            <a:endParaRPr kumimoji="0" lang="en-IN"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endParaRPr>
          </a:p>
        </p:txBody>
      </p:sp>
      <p:pic>
        <p:nvPicPr>
          <p:cNvPr id="6" name="Picture 5">
            <a:extLst>
              <a:ext uri="{FF2B5EF4-FFF2-40B4-BE49-F238E27FC236}">
                <a16:creationId xmlns:a16="http://schemas.microsoft.com/office/drawing/2014/main" id="{7C580E4E-30F9-444F-AE78-DBD336BA389D}"/>
              </a:ext>
            </a:extLst>
          </p:cNvPr>
          <p:cNvPicPr>
            <a:picLocks noChangeAspect="1"/>
          </p:cNvPicPr>
          <p:nvPr/>
        </p:nvPicPr>
        <p:blipFill>
          <a:blip r:embed="rId2"/>
          <a:stretch>
            <a:fillRect/>
          </a:stretch>
        </p:blipFill>
        <p:spPr>
          <a:xfrm>
            <a:off x="749488" y="875211"/>
            <a:ext cx="11033210" cy="5329646"/>
          </a:xfrm>
          <a:prstGeom prst="rect">
            <a:avLst/>
          </a:prstGeom>
        </p:spPr>
      </p:pic>
    </p:spTree>
    <p:extLst>
      <p:ext uri="{BB962C8B-B14F-4D97-AF65-F5344CB8AC3E}">
        <p14:creationId xmlns:p14="http://schemas.microsoft.com/office/powerpoint/2010/main" val="11577083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30473-36FE-4A8A-9922-14D3A1104823}"/>
              </a:ext>
            </a:extLst>
          </p:cNvPr>
          <p:cNvSpPr>
            <a:spLocks noGrp="1"/>
          </p:cNvSpPr>
          <p:nvPr>
            <p:ph type="title"/>
          </p:nvPr>
        </p:nvSpPr>
        <p:spPr/>
        <p:txBody>
          <a:bodyPr/>
          <a:lstStyle/>
          <a:p>
            <a:r>
              <a:rPr lang="en-IN" dirty="0"/>
              <a:t>6 c. </a:t>
            </a:r>
            <a:br>
              <a:rPr lang="en-IN" dirty="0"/>
            </a:br>
            <a:r>
              <a:rPr lang="en-IN" b="1" dirty="0"/>
              <a:t>DSC Enrolment</a:t>
            </a:r>
            <a:endParaRPr lang="en-IN" dirty="0"/>
          </a:p>
        </p:txBody>
      </p:sp>
      <p:sp>
        <p:nvSpPr>
          <p:cNvPr id="13" name="Content Placeholder 2">
            <a:extLst>
              <a:ext uri="{FF2B5EF4-FFF2-40B4-BE49-F238E27FC236}">
                <a16:creationId xmlns:a16="http://schemas.microsoft.com/office/drawing/2014/main" id="{4EF1A50B-6AF2-437D-8683-8726DCA12B61}"/>
              </a:ext>
            </a:extLst>
          </p:cNvPr>
          <p:cNvSpPr>
            <a:spLocks noGrp="1"/>
          </p:cNvSpPr>
          <p:nvPr>
            <p:ph idx="1"/>
          </p:nvPr>
        </p:nvSpPr>
        <p:spPr>
          <a:xfrm>
            <a:off x="3627270" y="2356894"/>
            <a:ext cx="7827432" cy="2672306"/>
          </a:xfrm>
        </p:spPr>
        <p:txBody>
          <a:bodyPr anchor="ctr">
            <a:normAutofit/>
          </a:bodyPr>
          <a:lstStyle/>
          <a:p>
            <a:pPr marL="0" indent="0">
              <a:buNone/>
            </a:pPr>
            <a:r>
              <a:rPr lang="en-IN" sz="2400" b="1" dirty="0"/>
              <a:t>DSC Enrolment for the Second DA User </a:t>
            </a:r>
            <a:r>
              <a:rPr lang="en-IN" sz="2400" dirty="0"/>
              <a:t>to be done from Second DA Login. This is an one time activity.</a:t>
            </a:r>
          </a:p>
          <a:p>
            <a:pPr marL="0" indent="0">
              <a:buNone/>
            </a:pPr>
            <a:r>
              <a:rPr lang="en-IN" sz="2400" dirty="0"/>
              <a:t>Steps are similar to Slide no. 7 to 24, which were configured for DA1 </a:t>
            </a:r>
          </a:p>
          <a:p>
            <a:pPr marL="0" indent="0">
              <a:buNone/>
            </a:pPr>
            <a:r>
              <a:rPr lang="en-IN" sz="2400" dirty="0"/>
              <a:t>If you are doing in same PC where Java is </a:t>
            </a:r>
            <a:r>
              <a:rPr lang="en-IN" sz="2400" dirty="0" err="1"/>
              <a:t>alrady</a:t>
            </a:r>
            <a:r>
              <a:rPr lang="en-IN" sz="2400" dirty="0"/>
              <a:t> configured, follow only steps in Slide no. 20 to 24.</a:t>
            </a:r>
          </a:p>
        </p:txBody>
      </p:sp>
    </p:spTree>
    <p:extLst>
      <p:ext uri="{BB962C8B-B14F-4D97-AF65-F5344CB8AC3E}">
        <p14:creationId xmlns:p14="http://schemas.microsoft.com/office/powerpoint/2010/main" val="40966983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30473-36FE-4A8A-9922-14D3A1104823}"/>
              </a:ext>
            </a:extLst>
          </p:cNvPr>
          <p:cNvSpPr>
            <a:spLocks noGrp="1"/>
          </p:cNvSpPr>
          <p:nvPr>
            <p:ph type="title"/>
          </p:nvPr>
        </p:nvSpPr>
        <p:spPr/>
        <p:txBody>
          <a:bodyPr/>
          <a:lstStyle/>
          <a:p>
            <a:r>
              <a:rPr lang="en-IN" dirty="0"/>
              <a:t>6 d. </a:t>
            </a:r>
            <a:br>
              <a:rPr lang="en-IN" dirty="0"/>
            </a:br>
            <a:r>
              <a:rPr lang="en-IN" b="1" dirty="0"/>
              <a:t>Approval process for e-Payment with Two level DSCs</a:t>
            </a:r>
            <a:endParaRPr lang="en-IN" dirty="0"/>
          </a:p>
        </p:txBody>
      </p:sp>
      <p:sp>
        <p:nvSpPr>
          <p:cNvPr id="7" name="Content Placeholder 2">
            <a:extLst>
              <a:ext uri="{FF2B5EF4-FFF2-40B4-BE49-F238E27FC236}">
                <a16:creationId xmlns:a16="http://schemas.microsoft.com/office/drawing/2014/main" id="{2DEB075F-68CF-474F-B0C6-D460C1909BD5}"/>
              </a:ext>
            </a:extLst>
          </p:cNvPr>
          <p:cNvSpPr>
            <a:spLocks noGrp="1"/>
          </p:cNvSpPr>
          <p:nvPr>
            <p:ph idx="1"/>
          </p:nvPr>
        </p:nvSpPr>
        <p:spPr>
          <a:xfrm>
            <a:off x="3577168" y="868680"/>
            <a:ext cx="7967132" cy="5120640"/>
          </a:xfrm>
        </p:spPr>
        <p:txBody>
          <a:bodyPr anchor="ctr">
            <a:normAutofit/>
          </a:bodyPr>
          <a:lstStyle/>
          <a:p>
            <a:pPr marL="0" indent="0">
              <a:buNone/>
            </a:pPr>
            <a:r>
              <a:rPr lang="en-IN" sz="3200" dirty="0"/>
              <a:t>This section explains the payment approval process in PFMS using Two level of DSCs. </a:t>
            </a:r>
          </a:p>
          <a:p>
            <a:pPr marL="0" indent="0">
              <a:buNone/>
            </a:pPr>
            <a:endParaRPr lang="en-IN" sz="3200" dirty="0"/>
          </a:p>
          <a:p>
            <a:pPr marL="0" indent="0">
              <a:buNone/>
            </a:pPr>
            <a:r>
              <a:rPr lang="en-IN" sz="3200" dirty="0"/>
              <a:t>This is the regular activity for approval of each payment batch in PFMS (after they are available in PFMS received </a:t>
            </a:r>
            <a:r>
              <a:rPr lang="en-IN" sz="3200"/>
              <a:t>from Nikshay). </a:t>
            </a:r>
            <a:endParaRPr lang="en-IN" sz="2600" dirty="0"/>
          </a:p>
        </p:txBody>
      </p:sp>
    </p:spTree>
    <p:extLst>
      <p:ext uri="{BB962C8B-B14F-4D97-AF65-F5344CB8AC3E}">
        <p14:creationId xmlns:p14="http://schemas.microsoft.com/office/powerpoint/2010/main" val="35415678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A54C93-1BE5-4CC1-AA1D-F252A7C0689E}"/>
              </a:ext>
            </a:extLst>
          </p:cNvPr>
          <p:cNvSpPr/>
          <p:nvPr/>
        </p:nvSpPr>
        <p:spPr>
          <a:xfrm>
            <a:off x="2650184" y="23969"/>
            <a:ext cx="810955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6d. </a:t>
            </a:r>
            <a:r>
              <a:rPr lang="en-IN" sz="2400" dirty="0">
                <a:solidFill>
                  <a:srgbClr val="FFFFFF"/>
                </a:solidFill>
                <a:latin typeface="Corbel" panose="020B0503020204020204"/>
              </a:rPr>
              <a:t>Two Levels of E-Payment Approval </a:t>
            </a: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( 1</a:t>
            </a:r>
            <a:r>
              <a:rPr kumimoji="0" lang="en-IN" sz="2400" b="0" i="0" u="none" strike="noStrike" kern="0" cap="none" spc="0" normalizeH="0" baseline="30000" noProof="0" dirty="0">
                <a:ln>
                  <a:noFill/>
                </a:ln>
                <a:solidFill>
                  <a:srgbClr val="FFFFFF"/>
                </a:solidFill>
                <a:effectLst/>
                <a:uLnTx/>
                <a:uFillTx/>
                <a:latin typeface="Corbel" panose="020B0503020204020204"/>
                <a:cs typeface="Arial"/>
                <a:sym typeface="Arial"/>
              </a:rPr>
              <a:t>st</a:t>
            </a: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 DA Login)</a:t>
            </a:r>
          </a:p>
        </p:txBody>
      </p:sp>
      <p:sp>
        <p:nvSpPr>
          <p:cNvPr id="5" name="Rectangle 4">
            <a:extLst>
              <a:ext uri="{FF2B5EF4-FFF2-40B4-BE49-F238E27FC236}">
                <a16:creationId xmlns:a16="http://schemas.microsoft.com/office/drawing/2014/main" id="{4CE3D5C9-8F29-4673-9209-BD4FA7FEB583}"/>
              </a:ext>
            </a:extLst>
          </p:cNvPr>
          <p:cNvSpPr/>
          <p:nvPr/>
        </p:nvSpPr>
        <p:spPr>
          <a:xfrm>
            <a:off x="2635140" y="512815"/>
            <a:ext cx="947113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rPr>
              <a:t>Step – 1 : </a:t>
            </a:r>
            <a:r>
              <a:rPr kumimoji="0" lang="en-IN" sz="2000" b="1" i="0" u="none" strike="noStrike" kern="0" cap="none" spc="0" normalizeH="0" baseline="0" noProof="0" dirty="0">
                <a:ln>
                  <a:noFill/>
                </a:ln>
                <a:solidFill>
                  <a:srgbClr val="000000"/>
                </a:solidFill>
                <a:effectLst/>
                <a:uLnTx/>
                <a:uFillTx/>
                <a:latin typeface="Corbel" panose="020B0503020204020204"/>
                <a:cs typeface="Arial"/>
                <a:sym typeface="Arial"/>
              </a:rPr>
              <a:t>Login as 1</a:t>
            </a:r>
            <a:r>
              <a:rPr kumimoji="0" lang="en-IN" sz="2000" b="1" i="0" u="none" strike="noStrike" kern="0" cap="none" spc="0" normalizeH="0" baseline="30000" noProof="0" dirty="0">
                <a:ln>
                  <a:noFill/>
                </a:ln>
                <a:solidFill>
                  <a:srgbClr val="000000"/>
                </a:solidFill>
                <a:effectLst/>
                <a:uLnTx/>
                <a:uFillTx/>
                <a:latin typeface="Corbel" panose="020B0503020204020204"/>
                <a:cs typeface="Arial"/>
                <a:sym typeface="Arial"/>
              </a:rPr>
              <a:t>st</a:t>
            </a:r>
            <a:r>
              <a:rPr kumimoji="0" lang="en-IN" sz="2000" b="1" i="0" u="none" strike="noStrike" kern="0" cap="none" spc="0" normalizeH="0" baseline="0" noProof="0" dirty="0">
                <a:ln>
                  <a:noFill/>
                </a:ln>
                <a:solidFill>
                  <a:srgbClr val="000000"/>
                </a:solidFill>
                <a:effectLst/>
                <a:uLnTx/>
                <a:uFillTx/>
                <a:latin typeface="Corbel" panose="020B0503020204020204"/>
                <a:cs typeface="Arial"/>
                <a:sym typeface="Arial"/>
              </a:rPr>
              <a:t> DA User &gt; Go to E-Payment &gt; and Click on “Digitally Sign Payment File”</a:t>
            </a:r>
            <a:endParaRPr kumimoji="0" lang="en-IN"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endParaRPr>
          </a:p>
        </p:txBody>
      </p:sp>
      <p:pic>
        <p:nvPicPr>
          <p:cNvPr id="2" name="Picture 1">
            <a:extLst>
              <a:ext uri="{FF2B5EF4-FFF2-40B4-BE49-F238E27FC236}">
                <a16:creationId xmlns:a16="http://schemas.microsoft.com/office/drawing/2014/main" id="{E408BE52-265E-4400-ABF1-E03C75A89D58}"/>
              </a:ext>
            </a:extLst>
          </p:cNvPr>
          <p:cNvPicPr>
            <a:picLocks noChangeAspect="1"/>
          </p:cNvPicPr>
          <p:nvPr/>
        </p:nvPicPr>
        <p:blipFill>
          <a:blip r:embed="rId2"/>
          <a:stretch>
            <a:fillRect/>
          </a:stretch>
        </p:blipFill>
        <p:spPr>
          <a:xfrm>
            <a:off x="429964" y="1500187"/>
            <a:ext cx="10329772" cy="4817689"/>
          </a:xfrm>
          <a:prstGeom prst="rect">
            <a:avLst/>
          </a:prstGeom>
          <a:ln>
            <a:solidFill>
              <a:schemeClr val="tx1">
                <a:lumMod val="65000"/>
                <a:lumOff val="35000"/>
              </a:schemeClr>
            </a:solidFill>
          </a:ln>
        </p:spPr>
      </p:pic>
    </p:spTree>
    <p:extLst>
      <p:ext uri="{BB962C8B-B14F-4D97-AF65-F5344CB8AC3E}">
        <p14:creationId xmlns:p14="http://schemas.microsoft.com/office/powerpoint/2010/main" val="506413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3D0325-4F96-49DD-82A6-C5ECAB0C6F97}"/>
              </a:ext>
            </a:extLst>
          </p:cNvPr>
          <p:cNvPicPr>
            <a:picLocks noChangeAspect="1"/>
          </p:cNvPicPr>
          <p:nvPr/>
        </p:nvPicPr>
        <p:blipFill>
          <a:blip r:embed="rId2"/>
          <a:stretch>
            <a:fillRect/>
          </a:stretch>
        </p:blipFill>
        <p:spPr>
          <a:xfrm>
            <a:off x="142557" y="1188402"/>
            <a:ext cx="11693843" cy="3617278"/>
          </a:xfrm>
          <a:prstGeom prst="rect">
            <a:avLst/>
          </a:prstGeom>
          <a:ln>
            <a:solidFill>
              <a:schemeClr val="tx1">
                <a:lumMod val="65000"/>
                <a:lumOff val="35000"/>
              </a:schemeClr>
            </a:solidFill>
          </a:ln>
        </p:spPr>
      </p:pic>
      <p:sp>
        <p:nvSpPr>
          <p:cNvPr id="6" name="Oval Callout 7">
            <a:extLst>
              <a:ext uri="{FF2B5EF4-FFF2-40B4-BE49-F238E27FC236}">
                <a16:creationId xmlns:a16="http://schemas.microsoft.com/office/drawing/2014/main" id="{F5FB49B2-D589-4552-A13B-1B237E4ED283}"/>
              </a:ext>
            </a:extLst>
          </p:cNvPr>
          <p:cNvSpPr/>
          <p:nvPr/>
        </p:nvSpPr>
        <p:spPr>
          <a:xfrm>
            <a:off x="6822733" y="1810004"/>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7" name="Oval Callout 7">
            <a:extLst>
              <a:ext uri="{FF2B5EF4-FFF2-40B4-BE49-F238E27FC236}">
                <a16:creationId xmlns:a16="http://schemas.microsoft.com/office/drawing/2014/main" id="{D290D245-D5A7-4567-8037-E9D1B7DD2D17}"/>
              </a:ext>
            </a:extLst>
          </p:cNvPr>
          <p:cNvSpPr/>
          <p:nvPr/>
        </p:nvSpPr>
        <p:spPr>
          <a:xfrm flipH="1">
            <a:off x="2387600" y="2946400"/>
            <a:ext cx="401613" cy="252476"/>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9" name="Rectangle 8">
            <a:extLst>
              <a:ext uri="{FF2B5EF4-FFF2-40B4-BE49-F238E27FC236}">
                <a16:creationId xmlns:a16="http://schemas.microsoft.com/office/drawing/2014/main" id="{A45C96C1-93C3-493A-8C16-717AFE15709E}"/>
              </a:ext>
            </a:extLst>
          </p:cNvPr>
          <p:cNvSpPr/>
          <p:nvPr/>
        </p:nvSpPr>
        <p:spPr>
          <a:xfrm>
            <a:off x="2635140" y="502643"/>
            <a:ext cx="9556860" cy="400110"/>
          </a:xfrm>
          <a:prstGeom prst="rect">
            <a:avLst/>
          </a:prstGeom>
        </p:spPr>
        <p:txBody>
          <a:bodyPr wrap="square">
            <a:spAutoFit/>
          </a:bodyPr>
          <a:lstStyle/>
          <a:p>
            <a:r>
              <a:rPr lang="en-GB" sz="2000" b="1" dirty="0">
                <a:latin typeface="+mn-lt"/>
              </a:rPr>
              <a:t>Step - 2: Select “Scheme” and Click on “Select a file”</a:t>
            </a:r>
            <a:endParaRPr lang="en-IN" sz="2000" b="1" dirty="0">
              <a:latin typeface="+mn-lt"/>
              <a:cs typeface="Arial" panose="020B0604020202020204" pitchFamily="34" charset="0"/>
            </a:endParaRPr>
          </a:p>
        </p:txBody>
      </p:sp>
      <p:sp>
        <p:nvSpPr>
          <p:cNvPr id="11" name="Rectangle 10">
            <a:extLst>
              <a:ext uri="{FF2B5EF4-FFF2-40B4-BE49-F238E27FC236}">
                <a16:creationId xmlns:a16="http://schemas.microsoft.com/office/drawing/2014/main" id="{3B6479D9-B1F9-4DC5-84DC-DCDD8F114382}"/>
              </a:ext>
            </a:extLst>
          </p:cNvPr>
          <p:cNvSpPr/>
          <p:nvPr/>
        </p:nvSpPr>
        <p:spPr>
          <a:xfrm>
            <a:off x="2650184" y="23969"/>
            <a:ext cx="810955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6d. </a:t>
            </a:r>
            <a:r>
              <a:rPr lang="en-IN" sz="2400" dirty="0">
                <a:solidFill>
                  <a:srgbClr val="FFFFFF"/>
                </a:solidFill>
                <a:latin typeface="Corbel" panose="020B0503020204020204"/>
              </a:rPr>
              <a:t>Two Levels of E-Payment Approval </a:t>
            </a: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( 1</a:t>
            </a:r>
            <a:r>
              <a:rPr kumimoji="0" lang="en-IN" sz="2400" b="0" i="0" u="none" strike="noStrike" kern="0" cap="none" spc="0" normalizeH="0" baseline="30000" noProof="0" dirty="0">
                <a:ln>
                  <a:noFill/>
                </a:ln>
                <a:solidFill>
                  <a:srgbClr val="FFFFFF"/>
                </a:solidFill>
                <a:effectLst/>
                <a:uLnTx/>
                <a:uFillTx/>
                <a:latin typeface="Corbel" panose="020B0503020204020204"/>
                <a:cs typeface="Arial"/>
                <a:sym typeface="Arial"/>
              </a:rPr>
              <a:t>st</a:t>
            </a: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 DA Login)</a:t>
            </a:r>
          </a:p>
        </p:txBody>
      </p:sp>
    </p:spTree>
    <p:extLst>
      <p:ext uri="{BB962C8B-B14F-4D97-AF65-F5344CB8AC3E}">
        <p14:creationId xmlns:p14="http://schemas.microsoft.com/office/powerpoint/2010/main" val="11256825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E25CA2-5D5F-43B8-90B1-E2148936465B}"/>
              </a:ext>
            </a:extLst>
          </p:cNvPr>
          <p:cNvPicPr>
            <a:picLocks noChangeAspect="1"/>
          </p:cNvPicPr>
          <p:nvPr/>
        </p:nvPicPr>
        <p:blipFill>
          <a:blip r:embed="rId2"/>
          <a:stretch>
            <a:fillRect/>
          </a:stretch>
        </p:blipFill>
        <p:spPr>
          <a:xfrm>
            <a:off x="251777" y="1462404"/>
            <a:ext cx="11469495" cy="3637916"/>
          </a:xfrm>
          <a:prstGeom prst="rect">
            <a:avLst/>
          </a:prstGeom>
          <a:ln>
            <a:solidFill>
              <a:schemeClr val="tx1">
                <a:lumMod val="65000"/>
                <a:lumOff val="35000"/>
              </a:schemeClr>
            </a:solidFill>
          </a:ln>
        </p:spPr>
      </p:pic>
      <p:sp>
        <p:nvSpPr>
          <p:cNvPr id="7" name="Oval Callout 7">
            <a:extLst>
              <a:ext uri="{FF2B5EF4-FFF2-40B4-BE49-F238E27FC236}">
                <a16:creationId xmlns:a16="http://schemas.microsoft.com/office/drawing/2014/main" id="{D290D245-D5A7-4567-8037-E9D1B7DD2D17}"/>
              </a:ext>
            </a:extLst>
          </p:cNvPr>
          <p:cNvSpPr/>
          <p:nvPr/>
        </p:nvSpPr>
        <p:spPr>
          <a:xfrm flipH="1">
            <a:off x="8341360" y="2834640"/>
            <a:ext cx="401613" cy="252476"/>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E72597F-E392-466C-9847-08718E177B6D}"/>
              </a:ext>
            </a:extLst>
          </p:cNvPr>
          <p:cNvSpPr/>
          <p:nvPr/>
        </p:nvSpPr>
        <p:spPr>
          <a:xfrm>
            <a:off x="2635140" y="511521"/>
            <a:ext cx="9556860" cy="400110"/>
          </a:xfrm>
          <a:prstGeom prst="rect">
            <a:avLst/>
          </a:prstGeom>
        </p:spPr>
        <p:txBody>
          <a:bodyPr wrap="square">
            <a:spAutoFit/>
          </a:bodyPr>
          <a:lstStyle/>
          <a:p>
            <a:r>
              <a:rPr lang="en-GB" sz="2000" b="1" dirty="0">
                <a:latin typeface="+mn-lt"/>
              </a:rPr>
              <a:t>Step – 3 : Click on “Apply Digital Signature”, if to be Approved, </a:t>
            </a:r>
            <a:endParaRPr lang="en-IN" sz="2000" b="1" dirty="0">
              <a:latin typeface="+mn-lt"/>
              <a:cs typeface="Arial" panose="020B0604020202020204" pitchFamily="34" charset="0"/>
            </a:endParaRPr>
          </a:p>
        </p:txBody>
      </p:sp>
      <p:sp>
        <p:nvSpPr>
          <p:cNvPr id="3" name="Rectangle 2">
            <a:extLst>
              <a:ext uri="{FF2B5EF4-FFF2-40B4-BE49-F238E27FC236}">
                <a16:creationId xmlns:a16="http://schemas.microsoft.com/office/drawing/2014/main" id="{0863AAA6-9B31-4508-A476-53F4F31F3537}"/>
              </a:ext>
            </a:extLst>
          </p:cNvPr>
          <p:cNvSpPr/>
          <p:nvPr/>
        </p:nvSpPr>
        <p:spPr>
          <a:xfrm>
            <a:off x="275951" y="5607815"/>
            <a:ext cx="11344550" cy="923330"/>
          </a:xfrm>
          <a:prstGeom prst="rect">
            <a:avLst/>
          </a:prstGeom>
          <a:solidFill>
            <a:schemeClr val="bg1">
              <a:lumMod val="85000"/>
            </a:schemeClr>
          </a:solidFill>
        </p:spPr>
        <p:txBody>
          <a:bodyPr wrap="square">
            <a:spAutoFit/>
          </a:bodyPr>
          <a:lstStyle/>
          <a:p>
            <a:r>
              <a:rPr lang="en-GB" sz="1800" b="1" i="1" dirty="0">
                <a:latin typeface="+mn-lt"/>
              </a:rPr>
              <a:t>Note: </a:t>
            </a:r>
          </a:p>
          <a:p>
            <a:r>
              <a:rPr lang="en-GB" sz="1800" b="1" i="1" dirty="0">
                <a:latin typeface="+mn-lt"/>
              </a:rPr>
              <a:t>a. The file can also be rejected by selecting the “Reject” option, by providing a reason. </a:t>
            </a:r>
          </a:p>
          <a:p>
            <a:r>
              <a:rPr lang="en-GB" sz="1800" b="1" i="1" dirty="0">
                <a:latin typeface="+mn-lt"/>
              </a:rPr>
              <a:t>b. On Rejection, all the benefits of this batch are returned to ‘DBT Maker’ in Nikshay for further processing.</a:t>
            </a:r>
            <a:endParaRPr lang="en-IN" sz="1800" b="1" i="1" dirty="0">
              <a:latin typeface="+mn-lt"/>
            </a:endParaRPr>
          </a:p>
        </p:txBody>
      </p:sp>
      <p:sp>
        <p:nvSpPr>
          <p:cNvPr id="10" name="Rectangle 9">
            <a:extLst>
              <a:ext uri="{FF2B5EF4-FFF2-40B4-BE49-F238E27FC236}">
                <a16:creationId xmlns:a16="http://schemas.microsoft.com/office/drawing/2014/main" id="{FB719186-C2C2-499D-8C04-5EC19E7EF695}"/>
              </a:ext>
            </a:extLst>
          </p:cNvPr>
          <p:cNvSpPr/>
          <p:nvPr/>
        </p:nvSpPr>
        <p:spPr>
          <a:xfrm>
            <a:off x="2650184" y="23969"/>
            <a:ext cx="810955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6d. </a:t>
            </a:r>
            <a:r>
              <a:rPr lang="en-IN" sz="2400" dirty="0">
                <a:solidFill>
                  <a:srgbClr val="FFFFFF"/>
                </a:solidFill>
                <a:latin typeface="Corbel" panose="020B0503020204020204"/>
              </a:rPr>
              <a:t>Two Levels of E-Payment Approval </a:t>
            </a: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( 1</a:t>
            </a:r>
            <a:r>
              <a:rPr kumimoji="0" lang="en-IN" sz="2400" b="0" i="0" u="none" strike="noStrike" kern="0" cap="none" spc="0" normalizeH="0" baseline="30000" noProof="0" dirty="0">
                <a:ln>
                  <a:noFill/>
                </a:ln>
                <a:solidFill>
                  <a:srgbClr val="FFFFFF"/>
                </a:solidFill>
                <a:effectLst/>
                <a:uLnTx/>
                <a:uFillTx/>
                <a:latin typeface="Corbel" panose="020B0503020204020204"/>
                <a:cs typeface="Arial"/>
                <a:sym typeface="Arial"/>
              </a:rPr>
              <a:t>st</a:t>
            </a: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 DA Login)</a:t>
            </a:r>
          </a:p>
        </p:txBody>
      </p:sp>
    </p:spTree>
    <p:extLst>
      <p:ext uri="{BB962C8B-B14F-4D97-AF65-F5344CB8AC3E}">
        <p14:creationId xmlns:p14="http://schemas.microsoft.com/office/powerpoint/2010/main" val="3340222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0C6CF48-8E3F-468A-9D34-429B35B0255C}"/>
              </a:ext>
            </a:extLst>
          </p:cNvPr>
          <p:cNvPicPr>
            <a:picLocks noChangeAspect="1"/>
          </p:cNvPicPr>
          <p:nvPr/>
        </p:nvPicPr>
        <p:blipFill rotWithShape="1">
          <a:blip r:embed="rId2"/>
          <a:srcRect t="6434"/>
          <a:stretch/>
        </p:blipFill>
        <p:spPr>
          <a:xfrm>
            <a:off x="325120" y="1362075"/>
            <a:ext cx="11744960" cy="5194300"/>
          </a:xfrm>
          <a:prstGeom prst="rect">
            <a:avLst/>
          </a:prstGeom>
          <a:ln>
            <a:solidFill>
              <a:schemeClr val="tx1">
                <a:lumMod val="65000"/>
                <a:lumOff val="35000"/>
              </a:schemeClr>
            </a:solidFill>
          </a:ln>
        </p:spPr>
      </p:pic>
      <p:sp>
        <p:nvSpPr>
          <p:cNvPr id="6" name="Oval Callout 7">
            <a:extLst>
              <a:ext uri="{FF2B5EF4-FFF2-40B4-BE49-F238E27FC236}">
                <a16:creationId xmlns:a16="http://schemas.microsoft.com/office/drawing/2014/main" id="{B31C8207-61FD-414A-8685-4D3ECDEB0123}"/>
              </a:ext>
            </a:extLst>
          </p:cNvPr>
          <p:cNvSpPr/>
          <p:nvPr/>
        </p:nvSpPr>
        <p:spPr>
          <a:xfrm>
            <a:off x="11185489" y="2381794"/>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Corbel" panose="020B0503020204020204"/>
              <a:ea typeface="+mn-ea"/>
              <a:cs typeface="+mn-cs"/>
              <a:sym typeface="Arial"/>
            </a:endParaRPr>
          </a:p>
        </p:txBody>
      </p:sp>
      <p:sp>
        <p:nvSpPr>
          <p:cNvPr id="8" name="Rectangle 7">
            <a:extLst>
              <a:ext uri="{FF2B5EF4-FFF2-40B4-BE49-F238E27FC236}">
                <a16:creationId xmlns:a16="http://schemas.microsoft.com/office/drawing/2014/main" id="{9FB7B31E-596F-4B24-8D78-B30B4F5B244C}"/>
              </a:ext>
            </a:extLst>
          </p:cNvPr>
          <p:cNvSpPr/>
          <p:nvPr/>
        </p:nvSpPr>
        <p:spPr>
          <a:xfrm>
            <a:off x="2635140" y="501996"/>
            <a:ext cx="947113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rPr>
              <a:t>Step – 2 : </a:t>
            </a:r>
            <a:r>
              <a:rPr kumimoji="0" lang="en-IN"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rPr>
              <a:t>Download Java by clicking on link. I</a:t>
            </a:r>
            <a:r>
              <a:rPr kumimoji="0" lang="en-IN" sz="2000" b="1" i="0" u="none" strike="noStrike" kern="0" cap="none" spc="0" normalizeH="0" baseline="0" noProof="0" dirty="0">
                <a:ln>
                  <a:noFill/>
                </a:ln>
                <a:solidFill>
                  <a:srgbClr val="000000"/>
                </a:solidFill>
                <a:effectLst/>
                <a:uLnTx/>
                <a:uFillTx/>
                <a:latin typeface="Corbel" panose="020B0503020204020204"/>
                <a:cs typeface="Arial"/>
                <a:sym typeface="Arial"/>
              </a:rPr>
              <a:t>f link is not working, download from </a:t>
            </a:r>
            <a:r>
              <a:rPr kumimoji="0" lang="en-IN" sz="2000" b="1" i="0" u="none" strike="noStrike" kern="0" cap="none" spc="0" normalizeH="0" baseline="0" noProof="0" dirty="0">
                <a:ln>
                  <a:noFill/>
                </a:ln>
                <a:solidFill>
                  <a:srgbClr val="000000"/>
                </a:solidFill>
                <a:effectLst/>
                <a:uLnTx/>
                <a:uFillTx/>
                <a:latin typeface="Corbel" panose="020B0503020204020204"/>
                <a:cs typeface="Arial"/>
                <a:sym typeface="Arial"/>
                <a:hlinkClick r:id="rId3"/>
              </a:rPr>
              <a:t>https://www.java.com/en/download/</a:t>
            </a:r>
            <a:r>
              <a:rPr kumimoji="0" lang="en-IN" sz="2000" b="1" i="0" u="none" strike="noStrike" kern="0" cap="none" spc="0" normalizeH="0" baseline="0" noProof="0" dirty="0">
                <a:ln>
                  <a:noFill/>
                </a:ln>
                <a:solidFill>
                  <a:srgbClr val="000000"/>
                </a:solidFill>
                <a:effectLst/>
                <a:uLnTx/>
                <a:uFillTx/>
                <a:latin typeface="Corbel" panose="020B0503020204020204"/>
                <a:cs typeface="Arial"/>
                <a:sym typeface="Arial"/>
              </a:rPr>
              <a:t> and download the latest version.</a:t>
            </a:r>
            <a:endParaRPr kumimoji="0" lang="en-IN"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endParaRPr>
          </a:p>
        </p:txBody>
      </p:sp>
      <p:sp>
        <p:nvSpPr>
          <p:cNvPr id="10" name="Rectangle 9">
            <a:extLst>
              <a:ext uri="{FF2B5EF4-FFF2-40B4-BE49-F238E27FC236}">
                <a16:creationId xmlns:a16="http://schemas.microsoft.com/office/drawing/2014/main" id="{2CC9E1B5-E186-4C17-AAAD-5999B1331768}"/>
              </a:ext>
            </a:extLst>
          </p:cNvPr>
          <p:cNvSpPr/>
          <p:nvPr/>
        </p:nvSpPr>
        <p:spPr>
          <a:xfrm>
            <a:off x="2650184" y="23969"/>
            <a:ext cx="400806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4a. DSC Enrolment (DA Login)</a:t>
            </a:r>
          </a:p>
        </p:txBody>
      </p:sp>
    </p:spTree>
    <p:extLst>
      <p:ext uri="{BB962C8B-B14F-4D97-AF65-F5344CB8AC3E}">
        <p14:creationId xmlns:p14="http://schemas.microsoft.com/office/powerpoint/2010/main" val="15408600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7F48E7-88AD-4A84-81BE-59C0494399DB}"/>
              </a:ext>
            </a:extLst>
          </p:cNvPr>
          <p:cNvPicPr>
            <a:picLocks noChangeAspect="1"/>
          </p:cNvPicPr>
          <p:nvPr/>
        </p:nvPicPr>
        <p:blipFill>
          <a:blip r:embed="rId2"/>
          <a:stretch>
            <a:fillRect/>
          </a:stretch>
        </p:blipFill>
        <p:spPr>
          <a:xfrm>
            <a:off x="278764" y="1052194"/>
            <a:ext cx="11393267" cy="4556126"/>
          </a:xfrm>
          <a:prstGeom prst="rect">
            <a:avLst/>
          </a:prstGeom>
          <a:ln>
            <a:solidFill>
              <a:schemeClr val="tx1">
                <a:lumMod val="65000"/>
                <a:lumOff val="35000"/>
              </a:schemeClr>
            </a:solidFill>
          </a:ln>
        </p:spPr>
      </p:pic>
      <p:sp>
        <p:nvSpPr>
          <p:cNvPr id="6" name="Oval Callout 7">
            <a:extLst>
              <a:ext uri="{FF2B5EF4-FFF2-40B4-BE49-F238E27FC236}">
                <a16:creationId xmlns:a16="http://schemas.microsoft.com/office/drawing/2014/main" id="{8E86D052-1E86-4629-AACC-DEDCCB69FB27}"/>
              </a:ext>
            </a:extLst>
          </p:cNvPr>
          <p:cNvSpPr/>
          <p:nvPr/>
        </p:nvSpPr>
        <p:spPr>
          <a:xfrm>
            <a:off x="4221773" y="3882644"/>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8" name="Oval Callout 7">
            <a:extLst>
              <a:ext uri="{FF2B5EF4-FFF2-40B4-BE49-F238E27FC236}">
                <a16:creationId xmlns:a16="http://schemas.microsoft.com/office/drawing/2014/main" id="{88915A88-AD41-42C7-8B01-09BBC287D66E}"/>
              </a:ext>
            </a:extLst>
          </p:cNvPr>
          <p:cNvSpPr/>
          <p:nvPr/>
        </p:nvSpPr>
        <p:spPr>
          <a:xfrm>
            <a:off x="7178333" y="3933444"/>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9" name="Rectangle 8">
            <a:extLst>
              <a:ext uri="{FF2B5EF4-FFF2-40B4-BE49-F238E27FC236}">
                <a16:creationId xmlns:a16="http://schemas.microsoft.com/office/drawing/2014/main" id="{EDB895BC-82A0-4275-99A7-148F24F1C588}"/>
              </a:ext>
            </a:extLst>
          </p:cNvPr>
          <p:cNvSpPr/>
          <p:nvPr/>
        </p:nvSpPr>
        <p:spPr>
          <a:xfrm>
            <a:off x="2635140" y="511521"/>
            <a:ext cx="9556860" cy="400110"/>
          </a:xfrm>
          <a:prstGeom prst="rect">
            <a:avLst/>
          </a:prstGeom>
        </p:spPr>
        <p:txBody>
          <a:bodyPr wrap="square">
            <a:spAutoFit/>
          </a:bodyPr>
          <a:lstStyle/>
          <a:p>
            <a:r>
              <a:rPr lang="en-GB" sz="2000" b="1" dirty="0">
                <a:latin typeface="+mn-lt"/>
              </a:rPr>
              <a:t>Step – 4 : Click on “I accept the risk and want to run the application” and on “Run”</a:t>
            </a:r>
            <a:endParaRPr lang="en-IN" sz="2000" b="1" dirty="0">
              <a:latin typeface="+mn-lt"/>
              <a:cs typeface="Arial" panose="020B0604020202020204" pitchFamily="34" charset="0"/>
            </a:endParaRPr>
          </a:p>
        </p:txBody>
      </p:sp>
      <p:sp>
        <p:nvSpPr>
          <p:cNvPr id="11" name="Rectangle 10">
            <a:extLst>
              <a:ext uri="{FF2B5EF4-FFF2-40B4-BE49-F238E27FC236}">
                <a16:creationId xmlns:a16="http://schemas.microsoft.com/office/drawing/2014/main" id="{C4F998C4-B254-45B0-9A1E-8F8095A2C7FD}"/>
              </a:ext>
            </a:extLst>
          </p:cNvPr>
          <p:cNvSpPr/>
          <p:nvPr/>
        </p:nvSpPr>
        <p:spPr>
          <a:xfrm>
            <a:off x="2650184" y="23969"/>
            <a:ext cx="810955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6d. </a:t>
            </a:r>
            <a:r>
              <a:rPr lang="en-IN" sz="2400" dirty="0">
                <a:solidFill>
                  <a:srgbClr val="FFFFFF"/>
                </a:solidFill>
                <a:latin typeface="Corbel" panose="020B0503020204020204"/>
              </a:rPr>
              <a:t>Two Levels of E-Payment Approval </a:t>
            </a: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( 1</a:t>
            </a:r>
            <a:r>
              <a:rPr kumimoji="0" lang="en-IN" sz="2400" b="0" i="0" u="none" strike="noStrike" kern="0" cap="none" spc="0" normalizeH="0" baseline="30000" noProof="0" dirty="0">
                <a:ln>
                  <a:noFill/>
                </a:ln>
                <a:solidFill>
                  <a:srgbClr val="FFFFFF"/>
                </a:solidFill>
                <a:effectLst/>
                <a:uLnTx/>
                <a:uFillTx/>
                <a:latin typeface="Corbel" panose="020B0503020204020204"/>
                <a:cs typeface="Arial"/>
                <a:sym typeface="Arial"/>
              </a:rPr>
              <a:t>st</a:t>
            </a: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 DA Login)</a:t>
            </a:r>
          </a:p>
        </p:txBody>
      </p:sp>
    </p:spTree>
    <p:extLst>
      <p:ext uri="{BB962C8B-B14F-4D97-AF65-F5344CB8AC3E}">
        <p14:creationId xmlns:p14="http://schemas.microsoft.com/office/powerpoint/2010/main" val="22925124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B0378A-26CB-4EC0-9FC2-B30689E88952}"/>
              </a:ext>
            </a:extLst>
          </p:cNvPr>
          <p:cNvPicPr>
            <a:picLocks noChangeAspect="1"/>
          </p:cNvPicPr>
          <p:nvPr/>
        </p:nvPicPr>
        <p:blipFill>
          <a:blip r:embed="rId2"/>
          <a:stretch>
            <a:fillRect/>
          </a:stretch>
        </p:blipFill>
        <p:spPr>
          <a:xfrm>
            <a:off x="208279" y="1119822"/>
            <a:ext cx="11610083" cy="4722178"/>
          </a:xfrm>
          <a:prstGeom prst="rect">
            <a:avLst/>
          </a:prstGeom>
          <a:ln>
            <a:solidFill>
              <a:schemeClr val="tx1">
                <a:lumMod val="65000"/>
                <a:lumOff val="35000"/>
              </a:schemeClr>
            </a:solidFill>
          </a:ln>
        </p:spPr>
      </p:pic>
      <p:sp>
        <p:nvSpPr>
          <p:cNvPr id="8" name="Oval Callout 7">
            <a:extLst>
              <a:ext uri="{FF2B5EF4-FFF2-40B4-BE49-F238E27FC236}">
                <a16:creationId xmlns:a16="http://schemas.microsoft.com/office/drawing/2014/main" id="{88915A88-AD41-42C7-8B01-09BBC287D66E}"/>
              </a:ext>
            </a:extLst>
          </p:cNvPr>
          <p:cNvSpPr/>
          <p:nvPr/>
        </p:nvSpPr>
        <p:spPr>
          <a:xfrm>
            <a:off x="7706653" y="3933444"/>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801B023-38F1-4387-AC99-55FC455F3FC6}"/>
              </a:ext>
            </a:extLst>
          </p:cNvPr>
          <p:cNvSpPr/>
          <p:nvPr/>
        </p:nvSpPr>
        <p:spPr>
          <a:xfrm>
            <a:off x="2635140" y="511521"/>
            <a:ext cx="9556860" cy="400110"/>
          </a:xfrm>
          <a:prstGeom prst="rect">
            <a:avLst/>
          </a:prstGeom>
        </p:spPr>
        <p:txBody>
          <a:bodyPr wrap="square">
            <a:spAutoFit/>
          </a:bodyPr>
          <a:lstStyle/>
          <a:p>
            <a:r>
              <a:rPr lang="en-GB" sz="2000" b="1" dirty="0">
                <a:latin typeface="+mn-lt"/>
              </a:rPr>
              <a:t>Step – 5 : Click on “Don’t Block”</a:t>
            </a:r>
            <a:endParaRPr lang="en-IN" sz="2000" b="1" dirty="0">
              <a:latin typeface="+mn-lt"/>
              <a:cs typeface="Arial" panose="020B0604020202020204" pitchFamily="34" charset="0"/>
            </a:endParaRPr>
          </a:p>
        </p:txBody>
      </p:sp>
      <p:sp>
        <p:nvSpPr>
          <p:cNvPr id="10" name="Rectangle 9">
            <a:extLst>
              <a:ext uri="{FF2B5EF4-FFF2-40B4-BE49-F238E27FC236}">
                <a16:creationId xmlns:a16="http://schemas.microsoft.com/office/drawing/2014/main" id="{4C0F5829-2C85-4314-B5B1-0CD2BB49491F}"/>
              </a:ext>
            </a:extLst>
          </p:cNvPr>
          <p:cNvSpPr/>
          <p:nvPr/>
        </p:nvSpPr>
        <p:spPr>
          <a:xfrm>
            <a:off x="2650184" y="23969"/>
            <a:ext cx="810955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6d. </a:t>
            </a:r>
            <a:r>
              <a:rPr lang="en-IN" sz="2400" dirty="0">
                <a:solidFill>
                  <a:srgbClr val="FFFFFF"/>
                </a:solidFill>
                <a:latin typeface="Corbel" panose="020B0503020204020204"/>
              </a:rPr>
              <a:t>Two Levels of E-Payment Approval </a:t>
            </a: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( 1</a:t>
            </a:r>
            <a:r>
              <a:rPr kumimoji="0" lang="en-IN" sz="2400" b="0" i="0" u="none" strike="noStrike" kern="0" cap="none" spc="0" normalizeH="0" baseline="30000" noProof="0" dirty="0">
                <a:ln>
                  <a:noFill/>
                </a:ln>
                <a:solidFill>
                  <a:srgbClr val="FFFFFF"/>
                </a:solidFill>
                <a:effectLst/>
                <a:uLnTx/>
                <a:uFillTx/>
                <a:latin typeface="Corbel" panose="020B0503020204020204"/>
                <a:cs typeface="Arial"/>
                <a:sym typeface="Arial"/>
              </a:rPr>
              <a:t>st</a:t>
            </a: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 DA Login)</a:t>
            </a:r>
          </a:p>
        </p:txBody>
      </p:sp>
    </p:spTree>
    <p:extLst>
      <p:ext uri="{BB962C8B-B14F-4D97-AF65-F5344CB8AC3E}">
        <p14:creationId xmlns:p14="http://schemas.microsoft.com/office/powerpoint/2010/main" val="34165722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B4BB48-272A-41DA-88C3-C4D94BF871F1}"/>
              </a:ext>
            </a:extLst>
          </p:cNvPr>
          <p:cNvPicPr>
            <a:picLocks noChangeAspect="1"/>
          </p:cNvPicPr>
          <p:nvPr/>
        </p:nvPicPr>
        <p:blipFill>
          <a:blip r:embed="rId2"/>
          <a:stretch>
            <a:fillRect/>
          </a:stretch>
        </p:blipFill>
        <p:spPr>
          <a:xfrm>
            <a:off x="226695" y="889634"/>
            <a:ext cx="11647404" cy="5033646"/>
          </a:xfrm>
          <a:prstGeom prst="rect">
            <a:avLst/>
          </a:prstGeom>
          <a:ln>
            <a:solidFill>
              <a:schemeClr val="tx1">
                <a:lumMod val="65000"/>
                <a:lumOff val="35000"/>
              </a:schemeClr>
            </a:solidFill>
          </a:ln>
        </p:spPr>
      </p:pic>
      <p:sp>
        <p:nvSpPr>
          <p:cNvPr id="6" name="Oval Callout 7">
            <a:extLst>
              <a:ext uri="{FF2B5EF4-FFF2-40B4-BE49-F238E27FC236}">
                <a16:creationId xmlns:a16="http://schemas.microsoft.com/office/drawing/2014/main" id="{D450A6E7-BEC6-4492-9D0C-E28B3B03E384}"/>
              </a:ext>
            </a:extLst>
          </p:cNvPr>
          <p:cNvSpPr/>
          <p:nvPr/>
        </p:nvSpPr>
        <p:spPr>
          <a:xfrm>
            <a:off x="6162333" y="4045204"/>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7" name="Oval Callout 7">
            <a:extLst>
              <a:ext uri="{FF2B5EF4-FFF2-40B4-BE49-F238E27FC236}">
                <a16:creationId xmlns:a16="http://schemas.microsoft.com/office/drawing/2014/main" id="{63062280-4F75-43E1-8F6F-A9926B3F9785}"/>
              </a:ext>
            </a:extLst>
          </p:cNvPr>
          <p:cNvSpPr/>
          <p:nvPr/>
        </p:nvSpPr>
        <p:spPr>
          <a:xfrm>
            <a:off x="6609373" y="4604004"/>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9" name="Rectangle 8">
            <a:extLst>
              <a:ext uri="{FF2B5EF4-FFF2-40B4-BE49-F238E27FC236}">
                <a16:creationId xmlns:a16="http://schemas.microsoft.com/office/drawing/2014/main" id="{1462E8E7-9C9A-4D3D-BA7D-06F7A4F857D1}"/>
              </a:ext>
            </a:extLst>
          </p:cNvPr>
          <p:cNvSpPr/>
          <p:nvPr/>
        </p:nvSpPr>
        <p:spPr>
          <a:xfrm>
            <a:off x="2635140" y="511521"/>
            <a:ext cx="9556860" cy="400110"/>
          </a:xfrm>
          <a:prstGeom prst="rect">
            <a:avLst/>
          </a:prstGeom>
        </p:spPr>
        <p:txBody>
          <a:bodyPr wrap="square">
            <a:spAutoFit/>
          </a:bodyPr>
          <a:lstStyle/>
          <a:p>
            <a:r>
              <a:rPr lang="en-GB" sz="2000" b="1" dirty="0">
                <a:latin typeface="+mn-lt"/>
              </a:rPr>
              <a:t>Step – 6 : Enter “PIN” and Click on “Login”</a:t>
            </a:r>
            <a:endParaRPr lang="en-IN" sz="2000" b="1" dirty="0">
              <a:latin typeface="+mn-lt"/>
              <a:cs typeface="Arial" panose="020B0604020202020204" pitchFamily="34" charset="0"/>
            </a:endParaRPr>
          </a:p>
        </p:txBody>
      </p:sp>
      <p:sp>
        <p:nvSpPr>
          <p:cNvPr id="11" name="Rectangle 10">
            <a:extLst>
              <a:ext uri="{FF2B5EF4-FFF2-40B4-BE49-F238E27FC236}">
                <a16:creationId xmlns:a16="http://schemas.microsoft.com/office/drawing/2014/main" id="{6AC01053-92C9-43A1-98CB-90BEF0DC277E}"/>
              </a:ext>
            </a:extLst>
          </p:cNvPr>
          <p:cNvSpPr/>
          <p:nvPr/>
        </p:nvSpPr>
        <p:spPr>
          <a:xfrm>
            <a:off x="2650184" y="23969"/>
            <a:ext cx="810955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6d. </a:t>
            </a:r>
            <a:r>
              <a:rPr lang="en-IN" sz="2400" dirty="0">
                <a:solidFill>
                  <a:srgbClr val="FFFFFF"/>
                </a:solidFill>
                <a:latin typeface="Corbel" panose="020B0503020204020204"/>
              </a:rPr>
              <a:t>Two Levels of E-Payment Approval </a:t>
            </a: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( 1</a:t>
            </a:r>
            <a:r>
              <a:rPr kumimoji="0" lang="en-IN" sz="2400" b="0" i="0" u="none" strike="noStrike" kern="0" cap="none" spc="0" normalizeH="0" baseline="30000" noProof="0" dirty="0">
                <a:ln>
                  <a:noFill/>
                </a:ln>
                <a:solidFill>
                  <a:srgbClr val="FFFFFF"/>
                </a:solidFill>
                <a:effectLst/>
                <a:uLnTx/>
                <a:uFillTx/>
                <a:latin typeface="Corbel" panose="020B0503020204020204"/>
                <a:cs typeface="Arial"/>
                <a:sym typeface="Arial"/>
              </a:rPr>
              <a:t>st</a:t>
            </a: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 DA Login)</a:t>
            </a:r>
          </a:p>
        </p:txBody>
      </p:sp>
    </p:spTree>
    <p:extLst>
      <p:ext uri="{BB962C8B-B14F-4D97-AF65-F5344CB8AC3E}">
        <p14:creationId xmlns:p14="http://schemas.microsoft.com/office/powerpoint/2010/main" val="418303630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7524B0-4F8D-4C85-B4A0-16FC3F4DBDDF}"/>
              </a:ext>
            </a:extLst>
          </p:cNvPr>
          <p:cNvPicPr>
            <a:picLocks noChangeAspect="1"/>
          </p:cNvPicPr>
          <p:nvPr/>
        </p:nvPicPr>
        <p:blipFill>
          <a:blip r:embed="rId2"/>
          <a:stretch>
            <a:fillRect/>
          </a:stretch>
        </p:blipFill>
        <p:spPr>
          <a:xfrm>
            <a:off x="293687" y="1178242"/>
            <a:ext cx="11024553" cy="4411947"/>
          </a:xfrm>
          <a:prstGeom prst="rect">
            <a:avLst/>
          </a:prstGeom>
          <a:ln>
            <a:solidFill>
              <a:schemeClr val="tx1">
                <a:lumMod val="65000"/>
                <a:lumOff val="35000"/>
              </a:schemeClr>
            </a:solidFill>
          </a:ln>
        </p:spPr>
      </p:pic>
      <p:sp>
        <p:nvSpPr>
          <p:cNvPr id="6" name="Oval Callout 7">
            <a:extLst>
              <a:ext uri="{FF2B5EF4-FFF2-40B4-BE49-F238E27FC236}">
                <a16:creationId xmlns:a16="http://schemas.microsoft.com/office/drawing/2014/main" id="{21D740BD-93ED-4866-AB6D-5B1CA9EC79A0}"/>
              </a:ext>
            </a:extLst>
          </p:cNvPr>
          <p:cNvSpPr/>
          <p:nvPr/>
        </p:nvSpPr>
        <p:spPr>
          <a:xfrm>
            <a:off x="6101373" y="3902964"/>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6B41AC5-DAAD-42C1-83CF-67F7D1C9C36D}"/>
              </a:ext>
            </a:extLst>
          </p:cNvPr>
          <p:cNvSpPr/>
          <p:nvPr/>
        </p:nvSpPr>
        <p:spPr>
          <a:xfrm>
            <a:off x="2635140" y="511521"/>
            <a:ext cx="9556860" cy="400110"/>
          </a:xfrm>
          <a:prstGeom prst="rect">
            <a:avLst/>
          </a:prstGeom>
        </p:spPr>
        <p:txBody>
          <a:bodyPr wrap="square">
            <a:spAutoFit/>
          </a:bodyPr>
          <a:lstStyle/>
          <a:p>
            <a:r>
              <a:rPr lang="en-GB" sz="2000" b="1" dirty="0">
                <a:latin typeface="+mn-lt"/>
              </a:rPr>
              <a:t>Step – 7 : Click “OK” on “Digital signed successfully”</a:t>
            </a:r>
            <a:endParaRPr lang="en-IN" sz="2000" b="1" dirty="0">
              <a:latin typeface="+mn-lt"/>
              <a:cs typeface="Arial" panose="020B0604020202020204" pitchFamily="34" charset="0"/>
            </a:endParaRPr>
          </a:p>
        </p:txBody>
      </p:sp>
      <p:sp>
        <p:nvSpPr>
          <p:cNvPr id="10" name="Rectangle 9">
            <a:extLst>
              <a:ext uri="{FF2B5EF4-FFF2-40B4-BE49-F238E27FC236}">
                <a16:creationId xmlns:a16="http://schemas.microsoft.com/office/drawing/2014/main" id="{95E35D2F-C9FD-4BA9-9ED1-A3DD75485E0D}"/>
              </a:ext>
            </a:extLst>
          </p:cNvPr>
          <p:cNvSpPr/>
          <p:nvPr/>
        </p:nvSpPr>
        <p:spPr>
          <a:xfrm>
            <a:off x="2650184" y="23969"/>
            <a:ext cx="810955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6d. </a:t>
            </a:r>
            <a:r>
              <a:rPr lang="en-IN" sz="2400" dirty="0">
                <a:solidFill>
                  <a:srgbClr val="FFFFFF"/>
                </a:solidFill>
                <a:latin typeface="Corbel" panose="020B0503020204020204"/>
              </a:rPr>
              <a:t>Two Levels of E-Payment Approval </a:t>
            </a: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( 1</a:t>
            </a:r>
            <a:r>
              <a:rPr kumimoji="0" lang="en-IN" sz="2400" b="0" i="0" u="none" strike="noStrike" kern="0" cap="none" spc="0" normalizeH="0" baseline="30000" noProof="0" dirty="0">
                <a:ln>
                  <a:noFill/>
                </a:ln>
                <a:solidFill>
                  <a:srgbClr val="FFFFFF"/>
                </a:solidFill>
                <a:effectLst/>
                <a:uLnTx/>
                <a:uFillTx/>
                <a:latin typeface="Corbel" panose="020B0503020204020204"/>
                <a:cs typeface="Arial"/>
                <a:sym typeface="Arial"/>
              </a:rPr>
              <a:t>st</a:t>
            </a: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 DA Login)</a:t>
            </a:r>
          </a:p>
        </p:txBody>
      </p:sp>
    </p:spTree>
    <p:extLst>
      <p:ext uri="{BB962C8B-B14F-4D97-AF65-F5344CB8AC3E}">
        <p14:creationId xmlns:p14="http://schemas.microsoft.com/office/powerpoint/2010/main" val="104698631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965327-C3D1-4A06-A956-DCE69E168702}"/>
              </a:ext>
            </a:extLst>
          </p:cNvPr>
          <p:cNvPicPr>
            <a:picLocks noChangeAspect="1"/>
          </p:cNvPicPr>
          <p:nvPr/>
        </p:nvPicPr>
        <p:blipFill>
          <a:blip r:embed="rId2"/>
          <a:stretch>
            <a:fillRect/>
          </a:stretch>
        </p:blipFill>
        <p:spPr>
          <a:xfrm>
            <a:off x="684212" y="1590228"/>
            <a:ext cx="11314667" cy="4077653"/>
          </a:xfrm>
          <a:prstGeom prst="rect">
            <a:avLst/>
          </a:prstGeom>
          <a:ln>
            <a:solidFill>
              <a:schemeClr val="tx1">
                <a:lumMod val="65000"/>
                <a:lumOff val="35000"/>
              </a:schemeClr>
            </a:solidFill>
          </a:ln>
        </p:spPr>
      </p:pic>
      <p:sp>
        <p:nvSpPr>
          <p:cNvPr id="6" name="Oval Callout 7">
            <a:extLst>
              <a:ext uri="{FF2B5EF4-FFF2-40B4-BE49-F238E27FC236}">
                <a16:creationId xmlns:a16="http://schemas.microsoft.com/office/drawing/2014/main" id="{5FBC16A7-0025-479D-93E5-31419521E4C4}"/>
              </a:ext>
            </a:extLst>
          </p:cNvPr>
          <p:cNvSpPr/>
          <p:nvPr/>
        </p:nvSpPr>
        <p:spPr>
          <a:xfrm>
            <a:off x="6533173" y="3769485"/>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F28BB5F5-8EDE-4B5D-96A2-F146563CB730}"/>
              </a:ext>
            </a:extLst>
          </p:cNvPr>
          <p:cNvSpPr/>
          <p:nvPr/>
        </p:nvSpPr>
        <p:spPr>
          <a:xfrm>
            <a:off x="2635140" y="511521"/>
            <a:ext cx="9556860" cy="400110"/>
          </a:xfrm>
          <a:prstGeom prst="rect">
            <a:avLst/>
          </a:prstGeom>
        </p:spPr>
        <p:txBody>
          <a:bodyPr wrap="square">
            <a:spAutoFit/>
          </a:bodyPr>
          <a:lstStyle/>
          <a:p>
            <a:r>
              <a:rPr lang="en-GB" sz="2000" b="1" dirty="0">
                <a:latin typeface="+mn-lt"/>
              </a:rPr>
              <a:t>Click on “Payment Advice No.” to view save the details</a:t>
            </a:r>
          </a:p>
        </p:txBody>
      </p:sp>
      <p:sp>
        <p:nvSpPr>
          <p:cNvPr id="2" name="Rectangle 1">
            <a:extLst>
              <a:ext uri="{FF2B5EF4-FFF2-40B4-BE49-F238E27FC236}">
                <a16:creationId xmlns:a16="http://schemas.microsoft.com/office/drawing/2014/main" id="{D7AA41D5-4FBC-45D7-BAA5-0952FAEF2E5E}"/>
              </a:ext>
            </a:extLst>
          </p:cNvPr>
          <p:cNvSpPr/>
          <p:nvPr/>
        </p:nvSpPr>
        <p:spPr>
          <a:xfrm>
            <a:off x="488949" y="5897444"/>
            <a:ext cx="11509929" cy="523220"/>
          </a:xfrm>
          <a:prstGeom prst="rect">
            <a:avLst/>
          </a:prstGeom>
          <a:solidFill>
            <a:schemeClr val="bg1">
              <a:lumMod val="85000"/>
            </a:schemeClr>
          </a:solidFill>
        </p:spPr>
        <p:txBody>
          <a:bodyPr wrap="square">
            <a:spAutoFit/>
          </a:bodyPr>
          <a:lstStyle/>
          <a:p>
            <a:r>
              <a:rPr lang="en-GB" b="1" i="1" dirty="0">
                <a:latin typeface="+mn-lt"/>
              </a:rPr>
              <a:t>As the batch file is Digital signed successfully, file now can be seen under “Digital Signed Payment File”. The rejected files can also be viewed under the “Reject payment file”</a:t>
            </a:r>
            <a:endParaRPr lang="en-IN" b="1" i="1" dirty="0">
              <a:latin typeface="+mn-lt"/>
            </a:endParaRPr>
          </a:p>
        </p:txBody>
      </p:sp>
      <p:sp>
        <p:nvSpPr>
          <p:cNvPr id="10" name="Rectangle 9">
            <a:extLst>
              <a:ext uri="{FF2B5EF4-FFF2-40B4-BE49-F238E27FC236}">
                <a16:creationId xmlns:a16="http://schemas.microsoft.com/office/drawing/2014/main" id="{5606C2D2-D205-4B7F-9862-E40CAEC0ED0D}"/>
              </a:ext>
            </a:extLst>
          </p:cNvPr>
          <p:cNvSpPr/>
          <p:nvPr/>
        </p:nvSpPr>
        <p:spPr>
          <a:xfrm>
            <a:off x="2650184" y="23969"/>
            <a:ext cx="810955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6d. </a:t>
            </a:r>
            <a:r>
              <a:rPr lang="en-IN" sz="2400" dirty="0">
                <a:solidFill>
                  <a:srgbClr val="FFFFFF"/>
                </a:solidFill>
                <a:latin typeface="Corbel" panose="020B0503020204020204"/>
              </a:rPr>
              <a:t>Two Levels of E-Payment Approval </a:t>
            </a: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( 1</a:t>
            </a:r>
            <a:r>
              <a:rPr kumimoji="0" lang="en-IN" sz="2400" b="0" i="0" u="none" strike="noStrike" kern="0" cap="none" spc="0" normalizeH="0" baseline="30000" noProof="0" dirty="0">
                <a:ln>
                  <a:noFill/>
                </a:ln>
                <a:solidFill>
                  <a:srgbClr val="FFFFFF"/>
                </a:solidFill>
                <a:effectLst/>
                <a:uLnTx/>
                <a:uFillTx/>
                <a:latin typeface="Corbel" panose="020B0503020204020204"/>
                <a:cs typeface="Arial"/>
                <a:sym typeface="Arial"/>
              </a:rPr>
              <a:t>st</a:t>
            </a: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 DA Login)</a:t>
            </a:r>
          </a:p>
        </p:txBody>
      </p:sp>
    </p:spTree>
    <p:extLst>
      <p:ext uri="{BB962C8B-B14F-4D97-AF65-F5344CB8AC3E}">
        <p14:creationId xmlns:p14="http://schemas.microsoft.com/office/powerpoint/2010/main" val="2230184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D52DA4-9DDD-4AAC-9045-65C86395CC8C}"/>
              </a:ext>
            </a:extLst>
          </p:cNvPr>
          <p:cNvSpPr/>
          <p:nvPr/>
        </p:nvSpPr>
        <p:spPr>
          <a:xfrm>
            <a:off x="2635140" y="512815"/>
            <a:ext cx="947113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rPr>
              <a:t>Step – 8 : </a:t>
            </a:r>
            <a:r>
              <a:rPr kumimoji="0" lang="en-IN" sz="2000" b="1" i="0" u="none" strike="noStrike" kern="0" cap="none" spc="0" normalizeH="0" baseline="0" noProof="0" dirty="0">
                <a:ln>
                  <a:noFill/>
                </a:ln>
                <a:solidFill>
                  <a:srgbClr val="000000"/>
                </a:solidFill>
                <a:effectLst/>
                <a:uLnTx/>
                <a:uFillTx/>
                <a:latin typeface="Corbel" panose="020B0503020204020204"/>
                <a:cs typeface="Arial"/>
                <a:sym typeface="Arial"/>
              </a:rPr>
              <a:t>Login as 2</a:t>
            </a:r>
            <a:r>
              <a:rPr kumimoji="0" lang="en-IN" sz="2000" b="1" i="0" u="none" strike="noStrike" kern="0" cap="none" spc="0" normalizeH="0" baseline="30000" noProof="0" dirty="0">
                <a:ln>
                  <a:noFill/>
                </a:ln>
                <a:solidFill>
                  <a:srgbClr val="000000"/>
                </a:solidFill>
                <a:effectLst/>
                <a:uLnTx/>
                <a:uFillTx/>
                <a:latin typeface="Corbel" panose="020B0503020204020204"/>
                <a:cs typeface="Arial"/>
                <a:sym typeface="Arial"/>
              </a:rPr>
              <a:t>nd</a:t>
            </a:r>
            <a:r>
              <a:rPr kumimoji="0" lang="en-IN" sz="2000" b="1" i="0" u="none" strike="noStrike" kern="0" cap="none" spc="0" normalizeH="0" baseline="0" noProof="0" dirty="0">
                <a:ln>
                  <a:noFill/>
                </a:ln>
                <a:solidFill>
                  <a:srgbClr val="000000"/>
                </a:solidFill>
                <a:effectLst/>
                <a:uLnTx/>
                <a:uFillTx/>
                <a:latin typeface="Corbel" panose="020B0503020204020204"/>
                <a:cs typeface="Arial"/>
                <a:sym typeface="Arial"/>
              </a:rPr>
              <a:t> DA User &gt; Go to E-Payment &gt; and Click on “Digitally Sign Payment File”</a:t>
            </a:r>
            <a:endParaRPr kumimoji="0" lang="en-IN"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endParaRPr>
          </a:p>
        </p:txBody>
      </p:sp>
      <p:sp>
        <p:nvSpPr>
          <p:cNvPr id="7" name="Rectangle 6">
            <a:extLst>
              <a:ext uri="{FF2B5EF4-FFF2-40B4-BE49-F238E27FC236}">
                <a16:creationId xmlns:a16="http://schemas.microsoft.com/office/drawing/2014/main" id="{D1F59574-E9DB-4F97-B4A0-15AF24328B73}"/>
              </a:ext>
            </a:extLst>
          </p:cNvPr>
          <p:cNvSpPr/>
          <p:nvPr/>
        </p:nvSpPr>
        <p:spPr>
          <a:xfrm>
            <a:off x="2650184" y="23969"/>
            <a:ext cx="810955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6d. </a:t>
            </a:r>
            <a:r>
              <a:rPr lang="en-IN" sz="2400" dirty="0">
                <a:solidFill>
                  <a:srgbClr val="FFFFFF"/>
                </a:solidFill>
                <a:latin typeface="Corbel" panose="020B0503020204020204"/>
              </a:rPr>
              <a:t>Two Levels of E-Payment Approval </a:t>
            </a: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( 2</a:t>
            </a:r>
            <a:r>
              <a:rPr kumimoji="0" lang="en-IN" sz="2400" b="0" i="0" u="none" strike="noStrike" kern="0" cap="none" spc="0" normalizeH="0" baseline="30000" noProof="0" dirty="0">
                <a:ln>
                  <a:noFill/>
                </a:ln>
                <a:solidFill>
                  <a:srgbClr val="FFFFFF"/>
                </a:solidFill>
                <a:effectLst/>
                <a:uLnTx/>
                <a:uFillTx/>
                <a:latin typeface="Corbel" panose="020B0503020204020204"/>
                <a:cs typeface="Arial"/>
                <a:sym typeface="Arial"/>
              </a:rPr>
              <a:t>nd</a:t>
            </a: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 DA Login)</a:t>
            </a:r>
          </a:p>
        </p:txBody>
      </p:sp>
      <p:pic>
        <p:nvPicPr>
          <p:cNvPr id="8" name="Picture 7">
            <a:extLst>
              <a:ext uri="{FF2B5EF4-FFF2-40B4-BE49-F238E27FC236}">
                <a16:creationId xmlns:a16="http://schemas.microsoft.com/office/drawing/2014/main" id="{5110C0A8-C0CE-4693-8B00-8FA85BCDBF27}"/>
              </a:ext>
            </a:extLst>
          </p:cNvPr>
          <p:cNvPicPr>
            <a:picLocks noChangeAspect="1"/>
          </p:cNvPicPr>
          <p:nvPr/>
        </p:nvPicPr>
        <p:blipFill>
          <a:blip r:embed="rId2"/>
          <a:stretch>
            <a:fillRect/>
          </a:stretch>
        </p:blipFill>
        <p:spPr>
          <a:xfrm>
            <a:off x="523597" y="1476375"/>
            <a:ext cx="10857576" cy="4817756"/>
          </a:xfrm>
          <a:prstGeom prst="rect">
            <a:avLst/>
          </a:prstGeom>
          <a:ln>
            <a:solidFill>
              <a:schemeClr val="tx1">
                <a:lumMod val="65000"/>
                <a:lumOff val="35000"/>
              </a:schemeClr>
            </a:solidFill>
          </a:ln>
        </p:spPr>
      </p:pic>
    </p:spTree>
    <p:extLst>
      <p:ext uri="{BB962C8B-B14F-4D97-AF65-F5344CB8AC3E}">
        <p14:creationId xmlns:p14="http://schemas.microsoft.com/office/powerpoint/2010/main" val="352205611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5D68E0-0CE6-4226-B929-62FA5C45F618}"/>
              </a:ext>
            </a:extLst>
          </p:cNvPr>
          <p:cNvSpPr/>
          <p:nvPr/>
        </p:nvSpPr>
        <p:spPr>
          <a:xfrm>
            <a:off x="2650184" y="23969"/>
            <a:ext cx="810955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6d. </a:t>
            </a:r>
            <a:r>
              <a:rPr lang="en-IN" sz="2400" dirty="0">
                <a:solidFill>
                  <a:srgbClr val="FFFFFF"/>
                </a:solidFill>
                <a:latin typeface="Corbel" panose="020B0503020204020204"/>
              </a:rPr>
              <a:t>Two Levels of E-Payment Approval </a:t>
            </a: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( 2</a:t>
            </a:r>
            <a:r>
              <a:rPr kumimoji="0" lang="en-IN" sz="2400" b="0" i="0" u="none" strike="noStrike" kern="0" cap="none" spc="0" normalizeH="0" baseline="30000" noProof="0" dirty="0">
                <a:ln>
                  <a:noFill/>
                </a:ln>
                <a:solidFill>
                  <a:srgbClr val="FFFFFF"/>
                </a:solidFill>
                <a:effectLst/>
                <a:uLnTx/>
                <a:uFillTx/>
                <a:latin typeface="Corbel" panose="020B0503020204020204"/>
                <a:cs typeface="Arial"/>
                <a:sym typeface="Arial"/>
              </a:rPr>
              <a:t>nd</a:t>
            </a: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 DA Login)</a:t>
            </a:r>
          </a:p>
        </p:txBody>
      </p:sp>
      <p:sp>
        <p:nvSpPr>
          <p:cNvPr id="5" name="Rectangle 4">
            <a:extLst>
              <a:ext uri="{FF2B5EF4-FFF2-40B4-BE49-F238E27FC236}">
                <a16:creationId xmlns:a16="http://schemas.microsoft.com/office/drawing/2014/main" id="{EB19D41D-10D7-452B-9543-2AF2EB8DCAEC}"/>
              </a:ext>
            </a:extLst>
          </p:cNvPr>
          <p:cNvSpPr/>
          <p:nvPr/>
        </p:nvSpPr>
        <p:spPr>
          <a:xfrm>
            <a:off x="1580606" y="512815"/>
            <a:ext cx="10525669" cy="1323439"/>
          </a:xfrm>
          <a:prstGeom prst="rect">
            <a:avLst/>
          </a:prstGeom>
        </p:spPr>
        <p:txBody>
          <a:bodyPr wrap="square">
            <a:spAutoFit/>
          </a:bodyPr>
          <a:lstStyle/>
          <a:p>
            <a:pPr lvl="0"/>
            <a:r>
              <a:rPr kumimoji="0" lang="en-US"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rPr>
              <a:t>Step – 9 : </a:t>
            </a:r>
            <a:r>
              <a:rPr kumimoji="0" lang="en-IN" sz="2000" b="1" i="0" u="none" strike="noStrike" kern="0" cap="none" spc="0" normalizeH="0" baseline="0" noProof="0" dirty="0">
                <a:ln>
                  <a:noFill/>
                </a:ln>
                <a:solidFill>
                  <a:srgbClr val="000000"/>
                </a:solidFill>
                <a:effectLst/>
                <a:uLnTx/>
                <a:uFillTx/>
                <a:latin typeface="Corbel" panose="020B0503020204020204"/>
                <a:cs typeface="Arial"/>
                <a:sym typeface="Arial"/>
              </a:rPr>
              <a:t> Click on “Check” and then Click on “ Sign Enrolment </a:t>
            </a:r>
            <a:r>
              <a:rPr lang="en-IN" sz="2000" b="1" dirty="0">
                <a:latin typeface="Corbel" panose="020B0503020204020204"/>
              </a:rPr>
              <a:t>File”, if to be approved by the 2</a:t>
            </a:r>
            <a:r>
              <a:rPr lang="en-IN" sz="2000" b="1" baseline="30000" dirty="0">
                <a:latin typeface="Corbel" panose="020B0503020204020204"/>
              </a:rPr>
              <a:t>nd</a:t>
            </a:r>
            <a:r>
              <a:rPr lang="en-IN" sz="2000" b="1" dirty="0">
                <a:latin typeface="Corbel" panose="020B0503020204020204"/>
              </a:rPr>
              <a:t> DA User (You will get alert in Red Font while applying DSC, if this step is not done earlier just after adding amount limits for DA2 in “Signatory configuration”. Alert  will be “Please sign </a:t>
            </a:r>
            <a:r>
              <a:rPr lang="en-IN" sz="2000" b="1" dirty="0" err="1">
                <a:latin typeface="Corbel" panose="020B0503020204020204"/>
              </a:rPr>
              <a:t>enrollment</a:t>
            </a:r>
            <a:r>
              <a:rPr lang="en-IN" sz="2000" b="1" dirty="0">
                <a:latin typeface="Corbel" panose="020B0503020204020204"/>
              </a:rPr>
              <a:t> file from menu (Bank-&gt; </a:t>
            </a:r>
            <a:r>
              <a:rPr lang="en-IN" sz="2000" b="1" dirty="0" err="1">
                <a:latin typeface="Corbel" panose="020B0503020204020204"/>
              </a:rPr>
              <a:t>Enroll</a:t>
            </a:r>
            <a:r>
              <a:rPr lang="en-IN" sz="2000" b="1" dirty="0">
                <a:latin typeface="Corbel" panose="020B0503020204020204"/>
              </a:rPr>
              <a:t> Account DSC))</a:t>
            </a:r>
            <a:endParaRPr kumimoji="0" lang="en-IN"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endParaRPr>
          </a:p>
        </p:txBody>
      </p:sp>
      <p:pic>
        <p:nvPicPr>
          <p:cNvPr id="6" name="Picture 5">
            <a:extLst>
              <a:ext uri="{FF2B5EF4-FFF2-40B4-BE49-F238E27FC236}">
                <a16:creationId xmlns:a16="http://schemas.microsoft.com/office/drawing/2014/main" id="{6477A7E0-E21A-460D-947C-5DD4A36B05D7}"/>
              </a:ext>
            </a:extLst>
          </p:cNvPr>
          <p:cNvPicPr>
            <a:picLocks noChangeAspect="1"/>
          </p:cNvPicPr>
          <p:nvPr/>
        </p:nvPicPr>
        <p:blipFill>
          <a:blip r:embed="rId2"/>
          <a:stretch>
            <a:fillRect/>
          </a:stretch>
        </p:blipFill>
        <p:spPr>
          <a:xfrm>
            <a:off x="1332411" y="1854092"/>
            <a:ext cx="9897841" cy="4516490"/>
          </a:xfrm>
          <a:prstGeom prst="rect">
            <a:avLst/>
          </a:prstGeom>
          <a:ln>
            <a:solidFill>
              <a:schemeClr val="tx1">
                <a:lumMod val="65000"/>
                <a:lumOff val="35000"/>
              </a:schemeClr>
            </a:solidFill>
          </a:ln>
        </p:spPr>
      </p:pic>
      <p:sp>
        <p:nvSpPr>
          <p:cNvPr id="7" name="Oval Callout 7">
            <a:extLst>
              <a:ext uri="{FF2B5EF4-FFF2-40B4-BE49-F238E27FC236}">
                <a16:creationId xmlns:a16="http://schemas.microsoft.com/office/drawing/2014/main" id="{BC33542B-86F6-45CC-8F2B-3B582F34A8C7}"/>
              </a:ext>
            </a:extLst>
          </p:cNvPr>
          <p:cNvSpPr/>
          <p:nvPr/>
        </p:nvSpPr>
        <p:spPr>
          <a:xfrm>
            <a:off x="2138720" y="2295791"/>
            <a:ext cx="247892" cy="268376"/>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8" name="Oval Callout 7">
            <a:extLst>
              <a:ext uri="{FF2B5EF4-FFF2-40B4-BE49-F238E27FC236}">
                <a16:creationId xmlns:a16="http://schemas.microsoft.com/office/drawing/2014/main" id="{92FB60DD-4330-4BEA-8511-2E22596AF5D7}"/>
              </a:ext>
            </a:extLst>
          </p:cNvPr>
          <p:cNvSpPr/>
          <p:nvPr/>
        </p:nvSpPr>
        <p:spPr>
          <a:xfrm>
            <a:off x="11026771" y="2350538"/>
            <a:ext cx="247892" cy="268376"/>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Tree>
    <p:extLst>
      <p:ext uri="{BB962C8B-B14F-4D97-AF65-F5344CB8AC3E}">
        <p14:creationId xmlns:p14="http://schemas.microsoft.com/office/powerpoint/2010/main" val="80773716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12C9BD-F763-42EE-8883-510EA8D27ADB}"/>
              </a:ext>
            </a:extLst>
          </p:cNvPr>
          <p:cNvSpPr/>
          <p:nvPr/>
        </p:nvSpPr>
        <p:spPr>
          <a:xfrm>
            <a:off x="2650184" y="23969"/>
            <a:ext cx="810955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6d. </a:t>
            </a:r>
            <a:r>
              <a:rPr lang="en-IN" sz="2400" dirty="0">
                <a:solidFill>
                  <a:srgbClr val="FFFFFF"/>
                </a:solidFill>
                <a:latin typeface="Corbel" panose="020B0503020204020204"/>
              </a:rPr>
              <a:t>Two Levels of E-Payment Approval </a:t>
            </a: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( 2</a:t>
            </a:r>
            <a:r>
              <a:rPr kumimoji="0" lang="en-IN" sz="2400" b="0" i="0" u="none" strike="noStrike" kern="0" cap="none" spc="0" normalizeH="0" baseline="30000" noProof="0" dirty="0">
                <a:ln>
                  <a:noFill/>
                </a:ln>
                <a:solidFill>
                  <a:srgbClr val="FFFFFF"/>
                </a:solidFill>
                <a:effectLst/>
                <a:uLnTx/>
                <a:uFillTx/>
                <a:latin typeface="Corbel" panose="020B0503020204020204"/>
                <a:cs typeface="Arial"/>
                <a:sym typeface="Arial"/>
              </a:rPr>
              <a:t>nd</a:t>
            </a: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 DA Login)</a:t>
            </a:r>
          </a:p>
        </p:txBody>
      </p:sp>
      <p:pic>
        <p:nvPicPr>
          <p:cNvPr id="5" name="Picture 4">
            <a:extLst>
              <a:ext uri="{FF2B5EF4-FFF2-40B4-BE49-F238E27FC236}">
                <a16:creationId xmlns:a16="http://schemas.microsoft.com/office/drawing/2014/main" id="{D3E1B80D-E94E-4BA6-98BB-C07ABA44F3F3}"/>
              </a:ext>
            </a:extLst>
          </p:cNvPr>
          <p:cNvPicPr>
            <a:picLocks noChangeAspect="1"/>
          </p:cNvPicPr>
          <p:nvPr/>
        </p:nvPicPr>
        <p:blipFill>
          <a:blip r:embed="rId2"/>
          <a:stretch>
            <a:fillRect/>
          </a:stretch>
        </p:blipFill>
        <p:spPr>
          <a:xfrm>
            <a:off x="483971" y="1368131"/>
            <a:ext cx="10710771" cy="4776060"/>
          </a:xfrm>
          <a:prstGeom prst="rect">
            <a:avLst/>
          </a:prstGeom>
          <a:ln>
            <a:solidFill>
              <a:schemeClr val="tx1">
                <a:lumMod val="65000"/>
                <a:lumOff val="35000"/>
              </a:schemeClr>
            </a:solidFill>
          </a:ln>
        </p:spPr>
      </p:pic>
      <p:sp>
        <p:nvSpPr>
          <p:cNvPr id="6" name="Rectangle 5">
            <a:extLst>
              <a:ext uri="{FF2B5EF4-FFF2-40B4-BE49-F238E27FC236}">
                <a16:creationId xmlns:a16="http://schemas.microsoft.com/office/drawing/2014/main" id="{9D6B764F-F05F-45AC-B9F5-A22ED215EA22}"/>
              </a:ext>
            </a:extLst>
          </p:cNvPr>
          <p:cNvSpPr/>
          <p:nvPr/>
        </p:nvSpPr>
        <p:spPr>
          <a:xfrm>
            <a:off x="2635140" y="512815"/>
            <a:ext cx="947113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rPr>
              <a:t>Step – 10 : </a:t>
            </a:r>
            <a:r>
              <a:rPr kumimoji="0" lang="en-IN" sz="2000" b="1" i="0" u="none" strike="noStrike" kern="0" cap="none" spc="0" normalizeH="0" baseline="0" noProof="0" dirty="0">
                <a:ln>
                  <a:noFill/>
                </a:ln>
                <a:solidFill>
                  <a:srgbClr val="000000"/>
                </a:solidFill>
                <a:effectLst/>
                <a:uLnTx/>
                <a:uFillTx/>
                <a:latin typeface="Corbel" panose="020B0503020204020204"/>
                <a:cs typeface="Arial"/>
                <a:sym typeface="Arial"/>
              </a:rPr>
              <a:t> Enter user Pin and Continue with DSC Login</a:t>
            </a:r>
            <a:endParaRPr kumimoji="0" lang="en-IN"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endParaRPr>
          </a:p>
        </p:txBody>
      </p:sp>
      <p:sp>
        <p:nvSpPr>
          <p:cNvPr id="7" name="Oval Callout 7">
            <a:extLst>
              <a:ext uri="{FF2B5EF4-FFF2-40B4-BE49-F238E27FC236}">
                <a16:creationId xmlns:a16="http://schemas.microsoft.com/office/drawing/2014/main" id="{464E9048-ED08-47BB-B98D-18E35EC7A3B0}"/>
              </a:ext>
            </a:extLst>
          </p:cNvPr>
          <p:cNvSpPr/>
          <p:nvPr/>
        </p:nvSpPr>
        <p:spPr>
          <a:xfrm>
            <a:off x="6275721" y="4240001"/>
            <a:ext cx="247892" cy="268376"/>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6890967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D74A5F-8F0E-470A-8B6B-65C08470FF67}"/>
              </a:ext>
            </a:extLst>
          </p:cNvPr>
          <p:cNvSpPr/>
          <p:nvPr/>
        </p:nvSpPr>
        <p:spPr>
          <a:xfrm>
            <a:off x="2650184" y="23969"/>
            <a:ext cx="810955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6d. </a:t>
            </a:r>
            <a:r>
              <a:rPr lang="en-IN" sz="2400" dirty="0">
                <a:solidFill>
                  <a:srgbClr val="FFFFFF"/>
                </a:solidFill>
                <a:latin typeface="Corbel" panose="020B0503020204020204"/>
              </a:rPr>
              <a:t>Two Levels of E-Payment Approval </a:t>
            </a: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( 2</a:t>
            </a:r>
            <a:r>
              <a:rPr kumimoji="0" lang="en-IN" sz="2400" b="0" i="0" u="none" strike="noStrike" kern="0" cap="none" spc="0" normalizeH="0" baseline="30000" noProof="0" dirty="0">
                <a:ln>
                  <a:noFill/>
                </a:ln>
                <a:solidFill>
                  <a:srgbClr val="FFFFFF"/>
                </a:solidFill>
                <a:effectLst/>
                <a:uLnTx/>
                <a:uFillTx/>
                <a:latin typeface="Corbel" panose="020B0503020204020204"/>
                <a:cs typeface="Arial"/>
                <a:sym typeface="Arial"/>
              </a:rPr>
              <a:t>nd</a:t>
            </a: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 DA Login)</a:t>
            </a:r>
          </a:p>
        </p:txBody>
      </p:sp>
      <p:pic>
        <p:nvPicPr>
          <p:cNvPr id="5" name="Picture 4">
            <a:extLst>
              <a:ext uri="{FF2B5EF4-FFF2-40B4-BE49-F238E27FC236}">
                <a16:creationId xmlns:a16="http://schemas.microsoft.com/office/drawing/2014/main" id="{2261B4CB-7A62-4733-82FB-2B9D81DC8C1B}"/>
              </a:ext>
            </a:extLst>
          </p:cNvPr>
          <p:cNvPicPr>
            <a:picLocks noChangeAspect="1"/>
          </p:cNvPicPr>
          <p:nvPr/>
        </p:nvPicPr>
        <p:blipFill>
          <a:blip r:embed="rId2"/>
          <a:stretch>
            <a:fillRect/>
          </a:stretch>
        </p:blipFill>
        <p:spPr>
          <a:xfrm>
            <a:off x="317236" y="1226503"/>
            <a:ext cx="11010671" cy="4890851"/>
          </a:xfrm>
          <a:prstGeom prst="rect">
            <a:avLst/>
          </a:prstGeom>
          <a:ln>
            <a:solidFill>
              <a:schemeClr val="tx1">
                <a:lumMod val="65000"/>
                <a:lumOff val="35000"/>
              </a:schemeClr>
            </a:solidFill>
          </a:ln>
        </p:spPr>
      </p:pic>
      <p:sp>
        <p:nvSpPr>
          <p:cNvPr id="6" name="Rectangle 5">
            <a:extLst>
              <a:ext uri="{FF2B5EF4-FFF2-40B4-BE49-F238E27FC236}">
                <a16:creationId xmlns:a16="http://schemas.microsoft.com/office/drawing/2014/main" id="{EE95A8FD-396F-4CC9-9C1E-F26FFED5320F}"/>
              </a:ext>
            </a:extLst>
          </p:cNvPr>
          <p:cNvSpPr/>
          <p:nvPr/>
        </p:nvSpPr>
        <p:spPr>
          <a:xfrm>
            <a:off x="2635140" y="503937"/>
            <a:ext cx="947113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rPr>
              <a:t>Step – 11 : </a:t>
            </a:r>
            <a:r>
              <a:rPr kumimoji="0" lang="en-IN" sz="2000" b="1" i="0" u="none" strike="noStrike" kern="0" cap="none" spc="0" normalizeH="0" baseline="0" noProof="0" dirty="0">
                <a:ln>
                  <a:noFill/>
                </a:ln>
                <a:solidFill>
                  <a:srgbClr val="000000"/>
                </a:solidFill>
                <a:effectLst/>
                <a:uLnTx/>
                <a:uFillTx/>
                <a:latin typeface="Corbel" panose="020B0503020204020204"/>
                <a:cs typeface="Arial"/>
                <a:sym typeface="Arial"/>
              </a:rPr>
              <a:t> Select “Scheme”, Select “a File” and  Click on “Apply Digital Signature</a:t>
            </a:r>
            <a:endParaRPr kumimoji="0" lang="en-IN"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endParaRPr>
          </a:p>
        </p:txBody>
      </p:sp>
      <p:sp>
        <p:nvSpPr>
          <p:cNvPr id="7" name="Oval Callout 7">
            <a:extLst>
              <a:ext uri="{FF2B5EF4-FFF2-40B4-BE49-F238E27FC236}">
                <a16:creationId xmlns:a16="http://schemas.microsoft.com/office/drawing/2014/main" id="{36DD35BB-C08C-409F-B6F7-F3E9CE729688}"/>
              </a:ext>
            </a:extLst>
          </p:cNvPr>
          <p:cNvSpPr/>
          <p:nvPr/>
        </p:nvSpPr>
        <p:spPr>
          <a:xfrm>
            <a:off x="5237033" y="2286913"/>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8" name="Oval Callout 7">
            <a:extLst>
              <a:ext uri="{FF2B5EF4-FFF2-40B4-BE49-F238E27FC236}">
                <a16:creationId xmlns:a16="http://schemas.microsoft.com/office/drawing/2014/main" id="{44AA8D7A-6C21-4203-9760-A744987DD18E}"/>
              </a:ext>
            </a:extLst>
          </p:cNvPr>
          <p:cNvSpPr/>
          <p:nvPr/>
        </p:nvSpPr>
        <p:spPr>
          <a:xfrm>
            <a:off x="3019091" y="3042995"/>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9" name="Oval Callout 7">
            <a:extLst>
              <a:ext uri="{FF2B5EF4-FFF2-40B4-BE49-F238E27FC236}">
                <a16:creationId xmlns:a16="http://schemas.microsoft.com/office/drawing/2014/main" id="{9EC63A08-833B-450A-A499-611E88FD7656}"/>
              </a:ext>
            </a:extLst>
          </p:cNvPr>
          <p:cNvSpPr/>
          <p:nvPr/>
        </p:nvSpPr>
        <p:spPr>
          <a:xfrm>
            <a:off x="9384395" y="2945341"/>
            <a:ext cx="265176" cy="210312"/>
          </a:xfrm>
          <a:prstGeom prst="wedgeEllipseCallout">
            <a:avLst>
              <a:gd name="adj1" fmla="val -53333"/>
              <a:gd name="adj2" fmla="val 13319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Tree>
    <p:extLst>
      <p:ext uri="{BB962C8B-B14F-4D97-AF65-F5344CB8AC3E}">
        <p14:creationId xmlns:p14="http://schemas.microsoft.com/office/powerpoint/2010/main" val="38013577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53CBC59-45BC-4553-A0C9-5A4B23895720}"/>
              </a:ext>
            </a:extLst>
          </p:cNvPr>
          <p:cNvSpPr/>
          <p:nvPr/>
        </p:nvSpPr>
        <p:spPr>
          <a:xfrm>
            <a:off x="2650184" y="23969"/>
            <a:ext cx="810955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6d. </a:t>
            </a:r>
            <a:r>
              <a:rPr lang="en-IN" sz="2400" dirty="0">
                <a:solidFill>
                  <a:srgbClr val="FFFFFF"/>
                </a:solidFill>
                <a:latin typeface="Corbel" panose="020B0503020204020204"/>
              </a:rPr>
              <a:t>Two Levels of E-Payment Approval </a:t>
            </a: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( 2</a:t>
            </a:r>
            <a:r>
              <a:rPr kumimoji="0" lang="en-IN" sz="2400" b="0" i="0" u="none" strike="noStrike" kern="0" cap="none" spc="0" normalizeH="0" baseline="30000" noProof="0" dirty="0">
                <a:ln>
                  <a:noFill/>
                </a:ln>
                <a:solidFill>
                  <a:srgbClr val="FFFFFF"/>
                </a:solidFill>
                <a:effectLst/>
                <a:uLnTx/>
                <a:uFillTx/>
                <a:latin typeface="Corbel" panose="020B0503020204020204"/>
                <a:cs typeface="Arial"/>
                <a:sym typeface="Arial"/>
              </a:rPr>
              <a:t>nd</a:t>
            </a:r>
            <a:r>
              <a:rPr kumimoji="0" lang="en-IN" sz="2400" b="0" i="0" u="none" strike="noStrike" kern="0" cap="none" spc="0" normalizeH="0" baseline="0" noProof="0" dirty="0">
                <a:ln>
                  <a:noFill/>
                </a:ln>
                <a:solidFill>
                  <a:srgbClr val="FFFFFF"/>
                </a:solidFill>
                <a:effectLst/>
                <a:uLnTx/>
                <a:uFillTx/>
                <a:latin typeface="Corbel" panose="020B0503020204020204"/>
                <a:cs typeface="Arial"/>
                <a:sym typeface="Arial"/>
              </a:rPr>
              <a:t> DA Login)</a:t>
            </a:r>
          </a:p>
        </p:txBody>
      </p:sp>
      <p:sp>
        <p:nvSpPr>
          <p:cNvPr id="5" name="Rectangle 4">
            <a:extLst>
              <a:ext uri="{FF2B5EF4-FFF2-40B4-BE49-F238E27FC236}">
                <a16:creationId xmlns:a16="http://schemas.microsoft.com/office/drawing/2014/main" id="{13E8EA35-5AAB-41FB-A855-E12D4DC83863}"/>
              </a:ext>
            </a:extLst>
          </p:cNvPr>
          <p:cNvSpPr/>
          <p:nvPr/>
        </p:nvSpPr>
        <p:spPr>
          <a:xfrm>
            <a:off x="2635140" y="503937"/>
            <a:ext cx="947113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rPr>
              <a:t>Step – 12 : </a:t>
            </a:r>
            <a:r>
              <a:rPr kumimoji="0" lang="en-IN" sz="2000" b="1" i="0" u="none" strike="noStrike" kern="0" cap="none" spc="0" normalizeH="0" baseline="0" noProof="0" dirty="0">
                <a:ln>
                  <a:noFill/>
                </a:ln>
                <a:solidFill>
                  <a:srgbClr val="000000"/>
                </a:solidFill>
                <a:effectLst/>
                <a:uLnTx/>
                <a:uFillTx/>
                <a:latin typeface="Corbel" panose="020B0503020204020204"/>
                <a:cs typeface="Arial"/>
                <a:sym typeface="Arial"/>
              </a:rPr>
              <a:t> Click OK on “Digitally signed Successfully”, and it completes the E-Payment process with Two level of DSC authentication in PFMS </a:t>
            </a:r>
            <a:endParaRPr kumimoji="0" lang="en-IN" sz="2000" b="1" i="0" u="none" strike="noStrike" kern="0" cap="none" spc="0" normalizeH="0" baseline="0" noProof="0" dirty="0">
              <a:ln>
                <a:noFill/>
              </a:ln>
              <a:solidFill>
                <a:srgbClr val="000000"/>
              </a:solidFill>
              <a:effectLst/>
              <a:uLnTx/>
              <a:uFillTx/>
              <a:latin typeface="Corbel" panose="020B0503020204020204"/>
              <a:cs typeface="Arial" panose="020B0604020202020204" pitchFamily="34" charset="0"/>
              <a:sym typeface="Arial"/>
            </a:endParaRPr>
          </a:p>
        </p:txBody>
      </p:sp>
      <p:pic>
        <p:nvPicPr>
          <p:cNvPr id="6" name="Picture 5">
            <a:extLst>
              <a:ext uri="{FF2B5EF4-FFF2-40B4-BE49-F238E27FC236}">
                <a16:creationId xmlns:a16="http://schemas.microsoft.com/office/drawing/2014/main" id="{9E219330-5F50-4688-B5ED-B96E09B94ED9}"/>
              </a:ext>
            </a:extLst>
          </p:cNvPr>
          <p:cNvPicPr>
            <a:picLocks noChangeAspect="1"/>
          </p:cNvPicPr>
          <p:nvPr/>
        </p:nvPicPr>
        <p:blipFill>
          <a:blip r:embed="rId2"/>
          <a:stretch>
            <a:fillRect/>
          </a:stretch>
        </p:blipFill>
        <p:spPr>
          <a:xfrm>
            <a:off x="347984" y="1266779"/>
            <a:ext cx="11379418" cy="4823303"/>
          </a:xfrm>
          <a:prstGeom prst="rect">
            <a:avLst/>
          </a:prstGeom>
          <a:ln>
            <a:solidFill>
              <a:schemeClr val="tx1">
                <a:lumMod val="65000"/>
                <a:lumOff val="35000"/>
              </a:schemeClr>
            </a:solidFill>
          </a:ln>
        </p:spPr>
      </p:pic>
    </p:spTree>
    <p:extLst>
      <p:ext uri="{BB962C8B-B14F-4D97-AF65-F5344CB8AC3E}">
        <p14:creationId xmlns:p14="http://schemas.microsoft.com/office/powerpoint/2010/main" val="9787547"/>
      </p:ext>
    </p:extLst>
  </p:cSld>
  <p:clrMapOvr>
    <a:masterClrMapping/>
  </p:clrMapOvr>
</p:sld>
</file>

<file path=ppt/theme/theme1.xml><?xml version="1.0" encoding="utf-8"?>
<a:theme xmlns:a="http://schemas.openxmlformats.org/drawingml/2006/main" name="2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5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3.xml><?xml version="1.0" encoding="utf-8"?>
<a:theme xmlns:a="http://schemas.openxmlformats.org/drawingml/2006/main" name="6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4.xml><?xml version="1.0" encoding="utf-8"?>
<a:theme xmlns:a="http://schemas.openxmlformats.org/drawingml/2006/main" name="3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5.xml><?xml version="1.0" encoding="utf-8"?>
<a:theme xmlns:a="http://schemas.openxmlformats.org/drawingml/2006/main" name="4_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2163</TotalTime>
  <Words>4270</Words>
  <Application>Microsoft Office PowerPoint</Application>
  <PresentationFormat>Widescreen</PresentationFormat>
  <Paragraphs>389</Paragraphs>
  <Slides>100</Slides>
  <Notes>0</Notes>
  <HiddenSlides>0</HiddenSlides>
  <MMClips>0</MMClips>
  <ScaleCrop>false</ScaleCrop>
  <HeadingPairs>
    <vt:vector size="8" baseType="variant">
      <vt:variant>
        <vt:lpstr>Fonts Used</vt:lpstr>
      </vt:variant>
      <vt:variant>
        <vt:i4>5</vt:i4>
      </vt:variant>
      <vt:variant>
        <vt:lpstr>Theme</vt:lpstr>
      </vt:variant>
      <vt:variant>
        <vt:i4>5</vt:i4>
      </vt:variant>
      <vt:variant>
        <vt:lpstr>Embedded OLE Servers</vt:lpstr>
      </vt:variant>
      <vt:variant>
        <vt:i4>1</vt:i4>
      </vt:variant>
      <vt:variant>
        <vt:lpstr>Slide Titles</vt:lpstr>
      </vt:variant>
      <vt:variant>
        <vt:i4>100</vt:i4>
      </vt:variant>
    </vt:vector>
  </HeadingPairs>
  <TitlesOfParts>
    <vt:vector size="111" baseType="lpstr">
      <vt:lpstr>Arial</vt:lpstr>
      <vt:lpstr>Calibri</vt:lpstr>
      <vt:lpstr>Corbel</vt:lpstr>
      <vt:lpstr>Wingdings</vt:lpstr>
      <vt:lpstr>Wingdings 2</vt:lpstr>
      <vt:lpstr>2_Frame</vt:lpstr>
      <vt:lpstr>5_Frame</vt:lpstr>
      <vt:lpstr>6_Frame</vt:lpstr>
      <vt:lpstr>3_Frame</vt:lpstr>
      <vt:lpstr>4_Frame</vt:lpstr>
      <vt:lpstr>Packager Shell Object</vt:lpstr>
      <vt:lpstr>Disbursing DBT using Digital Signature Certificates (DSCs) in PFMS platform</vt:lpstr>
      <vt:lpstr>Agenda</vt:lpstr>
      <vt:lpstr>1.  What is Digital Signature Certificate (DSC)</vt:lpstr>
      <vt:lpstr>2.  Why is DSC required</vt:lpstr>
      <vt:lpstr>3.  Who issues DSCs and Process of Procurement</vt:lpstr>
      <vt:lpstr>4.  How to enable DSC based authentication and Approval process to make the DBT payments? </vt:lpstr>
      <vt:lpstr>4a.  DSC enrolment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b. Account Activation for e-Payment using DSC</vt:lpstr>
      <vt:lpstr>PowerPoint Presentation</vt:lpstr>
      <vt:lpstr>PowerPoint Presentation</vt:lpstr>
      <vt:lpstr>PowerPoint Presentation</vt:lpstr>
      <vt:lpstr>PowerPoint Presentation</vt:lpstr>
      <vt:lpstr>PowerPoint Presentation</vt:lpstr>
      <vt:lpstr>PowerPoint Presentation</vt:lpstr>
      <vt:lpstr>4.c Signatory Configuration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4d.  Sign Enrolment File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4e.  Adding Opening Balance</vt:lpstr>
      <vt:lpstr>PowerPoint Presentation</vt:lpstr>
      <vt:lpstr>PowerPoint Presentation</vt:lpstr>
      <vt:lpstr>PowerPoint Presentation</vt:lpstr>
      <vt:lpstr>4 f.  Approving Opening Balance </vt:lpstr>
      <vt:lpstr>PowerPoint Presentation</vt:lpstr>
      <vt:lpstr>PowerPoint Presentation</vt:lpstr>
      <vt:lpstr>PowerPoint Presentation</vt:lpstr>
      <vt:lpstr>PowerPoint Presentation</vt:lpstr>
      <vt:lpstr>5 DSC based payment approval process in PFMS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  Steps to Activate Second level DSC in PFMS and Approval process with Two level DSCs </vt:lpstr>
      <vt:lpstr>6 a.  Creating Second DA User </vt:lpstr>
      <vt:lpstr>PowerPoint Presentation</vt:lpstr>
      <vt:lpstr>PowerPoint Presentation</vt:lpstr>
      <vt:lpstr>PowerPoint Presentation</vt:lpstr>
      <vt:lpstr>PowerPoint Presentation</vt:lpstr>
      <vt:lpstr>6 b.  Signatory Updation </vt:lpstr>
      <vt:lpstr>PowerPoint Presentation</vt:lpstr>
      <vt:lpstr>PowerPoint Presentation</vt:lpstr>
      <vt:lpstr>PowerPoint Presentation</vt:lpstr>
      <vt:lpstr>PowerPoint Presentation</vt:lpstr>
      <vt:lpstr>PowerPoint Presentation</vt:lpstr>
      <vt:lpstr>PowerPoint Presentation</vt:lpstr>
      <vt:lpstr>6 c.  DSC Enrolment</vt:lpstr>
      <vt:lpstr>6 d.  Approval process for e-Payment with Two level DSCs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Disbursing DBT using Digital Signature Certificates (DSCs) in PFMS platform</dc:title>
  <dc:creator>Manu Mathew</dc:creator>
  <cp:lastModifiedBy>Sarbani DeySarkar</cp:lastModifiedBy>
  <cp:revision>1369</cp:revision>
  <dcterms:created xsi:type="dcterms:W3CDTF">2018-08-06T06:16:16Z</dcterms:created>
  <dcterms:modified xsi:type="dcterms:W3CDTF">2020-03-11T13:46:29Z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416558148</vt:i4>
  </property>
  <property fmtid="{D5CDD505-2E9C-101B-9397-08002B2CF9AE}" pid="3" name="_NewReviewCycle">
    <vt:lpwstr/>
  </property>
  <property fmtid="{D5CDD505-2E9C-101B-9397-08002B2CF9AE}" pid="4" name="_EmailSubject">
    <vt:lpwstr>DBT Deck</vt:lpwstr>
  </property>
  <property fmtid="{D5CDD505-2E9C-101B-9397-08002B2CF9AE}" pid="5" name="_AuthorEmail">
    <vt:lpwstr>tonmoy@everwell.org</vt:lpwstr>
  </property>
  <property fmtid="{D5CDD505-2E9C-101B-9397-08002B2CF9AE}" pid="6" name="_AuthorEmailDisplayName">
    <vt:lpwstr>Tonmoy Dutta</vt:lpwstr>
  </property>
</Properties>
</file>