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14" r:id="rId2"/>
  </p:sldMasterIdLst>
  <p:notesMasterIdLst>
    <p:notesMasterId r:id="rId17"/>
  </p:notesMasterIdLst>
  <p:handoutMasterIdLst>
    <p:handoutMasterId r:id="rId18"/>
  </p:handoutMasterIdLst>
  <p:sldIdLst>
    <p:sldId id="256" r:id="rId3"/>
    <p:sldId id="931" r:id="rId4"/>
    <p:sldId id="932" r:id="rId5"/>
    <p:sldId id="259" r:id="rId6"/>
    <p:sldId id="260" r:id="rId7"/>
    <p:sldId id="261" r:id="rId8"/>
    <p:sldId id="269" r:id="rId9"/>
    <p:sldId id="361" r:id="rId10"/>
    <p:sldId id="933" r:id="rId11"/>
    <p:sldId id="934" r:id="rId12"/>
    <p:sldId id="935" r:id="rId13"/>
    <p:sldId id="936" r:id="rId14"/>
    <p:sldId id="937" r:id="rId15"/>
    <p:sldId id="88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138CF4-479E-4FE4-9861-3217538096BA}">
          <p14:sldIdLst>
            <p14:sldId id="256"/>
            <p14:sldId id="931"/>
            <p14:sldId id="932"/>
            <p14:sldId id="259"/>
            <p14:sldId id="260"/>
            <p14:sldId id="261"/>
            <p14:sldId id="269"/>
            <p14:sldId id="361"/>
            <p14:sldId id="933"/>
            <p14:sldId id="934"/>
            <p14:sldId id="935"/>
            <p14:sldId id="936"/>
            <p14:sldId id="937"/>
            <p14:sldId id="88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u Mathew" initials="MM" lastIdx="1" clrIdx="0">
    <p:extLst>
      <p:ext uri="{19B8F6BF-5375-455C-9EA6-DF929625EA0E}">
        <p15:presenceInfo xmlns:p15="http://schemas.microsoft.com/office/powerpoint/2012/main" userId="4fca1cb796bcc638" providerId="Windows Live"/>
      </p:ext>
    </p:extLst>
  </p:cmAuthor>
  <p:cmAuthor id="2" name="Mitu R Chaudhury" initials="MRC" lastIdx="1" clrIdx="1">
    <p:extLst>
      <p:ext uri="{19B8F6BF-5375-455C-9EA6-DF929625EA0E}">
        <p15:presenceInfo xmlns:p15="http://schemas.microsoft.com/office/powerpoint/2012/main" userId="S-1-5-21-1644491937-1275210071-1417001333-4080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7A10"/>
    <a:srgbClr val="CC4B14"/>
    <a:srgbClr val="0099FF"/>
    <a:srgbClr val="000F46"/>
    <a:srgbClr val="000546"/>
    <a:srgbClr val="3D4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65" autoAdjust="0"/>
    <p:restoredTop sz="91651" autoAdjust="0"/>
  </p:normalViewPr>
  <p:slideViewPr>
    <p:cSldViewPr snapToGrid="0">
      <p:cViewPr>
        <p:scale>
          <a:sx n="59" d="100"/>
          <a:sy n="59" d="100"/>
        </p:scale>
        <p:origin x="1188" y="222"/>
      </p:cViewPr>
      <p:guideLst>
        <p:guide orient="horz" pos="2160"/>
        <p:guide pos="3840"/>
      </p:guideLst>
    </p:cSldViewPr>
  </p:slideViewPr>
  <p:notesTextViewPr>
    <p:cViewPr>
      <p:scale>
        <a:sx n="1" d="1"/>
        <a:sy n="1" d="1"/>
      </p:scale>
      <p:origin x="0" y="0"/>
    </p:cViewPr>
  </p:notesTextViewPr>
  <p:sorterViewPr>
    <p:cViewPr>
      <p:scale>
        <a:sx n="100" d="100"/>
        <a:sy n="100" d="100"/>
      </p:scale>
      <p:origin x="0" y="-6980"/>
    </p:cViewPr>
  </p:sorterViewPr>
  <p:notesViewPr>
    <p:cSldViewPr snapToGrid="0">
      <p:cViewPr varScale="1">
        <p:scale>
          <a:sx n="49" d="100"/>
          <a:sy n="49" d="100"/>
        </p:scale>
        <p:origin x="2668"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1872E2-E5DC-41F7-A2C8-CD8BF5DA3C1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a:extLst>
              <a:ext uri="{FF2B5EF4-FFF2-40B4-BE49-F238E27FC236}">
                <a16:creationId xmlns:a16="http://schemas.microsoft.com/office/drawing/2014/main" id="{6107E034-3661-4A32-BE7F-BDFBBF0869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51C142-570C-48F3-8617-20FDE07D2C43}" type="datetimeFigureOut">
              <a:rPr lang="en-IN" smtClean="0"/>
              <a:t>28-11-2019</a:t>
            </a:fld>
            <a:endParaRPr lang="en-IN" dirty="0"/>
          </a:p>
        </p:txBody>
      </p:sp>
      <p:sp>
        <p:nvSpPr>
          <p:cNvPr id="4" name="Footer Placeholder 3">
            <a:extLst>
              <a:ext uri="{FF2B5EF4-FFF2-40B4-BE49-F238E27FC236}">
                <a16:creationId xmlns:a16="http://schemas.microsoft.com/office/drawing/2014/main" id="{BDF4878E-4060-4D0C-9BAB-29611966C2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id="{45412A34-A4CA-4E14-B3E3-22860F43D0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AC91C8-F277-4E2B-88D4-37580BCA2071}" type="slidenum">
              <a:rPr lang="en-IN" smtClean="0"/>
              <a:t>‹#›</a:t>
            </a:fld>
            <a:endParaRPr lang="en-IN" dirty="0"/>
          </a:p>
        </p:txBody>
      </p:sp>
    </p:spTree>
    <p:extLst>
      <p:ext uri="{BB962C8B-B14F-4D97-AF65-F5344CB8AC3E}">
        <p14:creationId xmlns:p14="http://schemas.microsoft.com/office/powerpoint/2010/main" val="2662352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FFCE7-55F9-49E4-AB1E-45B8415208C1}" type="datetimeFigureOut">
              <a:rPr lang="en-IN" smtClean="0"/>
              <a:t>28-11-2019</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46D86-0E7D-4C7C-89A9-769E5DD93D5A}" type="slidenum">
              <a:rPr lang="en-IN" smtClean="0"/>
              <a:t>‹#›</a:t>
            </a:fld>
            <a:endParaRPr lang="en-IN" dirty="0"/>
          </a:p>
        </p:txBody>
      </p:sp>
    </p:spTree>
    <p:extLst>
      <p:ext uri="{BB962C8B-B14F-4D97-AF65-F5344CB8AC3E}">
        <p14:creationId xmlns:p14="http://schemas.microsoft.com/office/powerpoint/2010/main" val="200699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62b959d8b2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62b959d8b2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62b959d8b2_1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62b959d8b2_1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62b959d8b2_1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g62b959d8b2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62b959d8b2_1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g62b959d8b2_1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8210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9847" y="1298448"/>
            <a:ext cx="10216461" cy="3255264"/>
          </a:xfrm>
        </p:spPr>
        <p:txBody>
          <a:bodyPr anchor="b">
            <a:normAutofit/>
          </a:bodyPr>
          <a:lstStyle>
            <a:lvl1pPr algn="l">
              <a:defRPr sz="5900" spc="-100" baseline="0">
                <a:solidFill>
                  <a:srgbClr val="000546"/>
                </a:solidFill>
              </a:defRPr>
            </a:lvl1pPr>
          </a:lstStyle>
          <a:p>
            <a:r>
              <a:rPr lang="en-US" dirty="0"/>
              <a:t>Click to edit Master title style</a:t>
            </a:r>
          </a:p>
        </p:txBody>
      </p:sp>
      <p:sp>
        <p:nvSpPr>
          <p:cNvPr id="3" name="Subtitle 2"/>
          <p:cNvSpPr>
            <a:spLocks noGrp="1"/>
          </p:cNvSpPr>
          <p:nvPr>
            <p:ph type="subTitle" idx="1"/>
          </p:nvPr>
        </p:nvSpPr>
        <p:spPr>
          <a:xfrm>
            <a:off x="1100014" y="4670246"/>
            <a:ext cx="10186293" cy="914400"/>
          </a:xfrm>
        </p:spPr>
        <p:txBody>
          <a:bodyPr anchor="t">
            <a:normAutofit/>
          </a:bodyPr>
          <a:lstStyle>
            <a:lvl1pPr marL="0" indent="0" algn="l">
              <a:buNone/>
              <a:defRPr sz="2200" cap="none" spc="0" baseline="0">
                <a:solidFill>
                  <a:srgbClr val="CC4B14"/>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4A444CD0-FC2C-42A0-8238-B5560E603626}" type="datetimeFigureOut">
              <a:rPr lang="en-IN" smtClean="0"/>
              <a:t>28-11-2019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566D426-5B99-4009-B816-91CE10B8C909}" type="slidenum">
              <a:rPr lang="en-IN" smtClean="0"/>
              <a:t>‹#›</a:t>
            </a:fld>
            <a:endParaRPr lang="en-IN" dirty="0"/>
          </a:p>
        </p:txBody>
      </p:sp>
      <p:pic>
        <p:nvPicPr>
          <p:cNvPr id="9" name="Picture 8">
            <a:extLst>
              <a:ext uri="{FF2B5EF4-FFF2-40B4-BE49-F238E27FC236}">
                <a16:creationId xmlns:a16="http://schemas.microsoft.com/office/drawing/2014/main" id="{A8E212AD-7BDF-4F5A-97B5-D6C23DC2D9D0}"/>
              </a:ext>
            </a:extLst>
          </p:cNvPr>
          <p:cNvPicPr>
            <a:picLocks noChangeAspect="1"/>
          </p:cNvPicPr>
          <p:nvPr userDrawn="1"/>
        </p:nvPicPr>
        <p:blipFill>
          <a:blip r:embed="rId2"/>
          <a:stretch>
            <a:fillRect/>
          </a:stretch>
        </p:blipFill>
        <p:spPr>
          <a:xfrm>
            <a:off x="26938" y="6707875"/>
            <a:ext cx="12192000" cy="172586"/>
          </a:xfrm>
          <a:prstGeom prst="rect">
            <a:avLst/>
          </a:prstGeom>
        </p:spPr>
      </p:pic>
    </p:spTree>
    <p:extLst>
      <p:ext uri="{BB962C8B-B14F-4D97-AF65-F5344CB8AC3E}">
        <p14:creationId xmlns:p14="http://schemas.microsoft.com/office/powerpoint/2010/main" val="3268348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444CD0-FC2C-42A0-8238-B5560E603626}" type="datetimeFigureOut">
              <a:rPr lang="en-IN" smtClean="0"/>
              <a:t>28-11-2019</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566D426-5B99-4009-B816-91CE10B8C909}" type="slidenum">
              <a:rPr lang="en-IN" smtClean="0"/>
              <a:t>‹#›</a:t>
            </a:fld>
            <a:endParaRPr lang="en-IN" dirty="0"/>
          </a:p>
        </p:txBody>
      </p:sp>
      <p:pic>
        <p:nvPicPr>
          <p:cNvPr id="10" name="Picture 9">
            <a:extLst>
              <a:ext uri="{FF2B5EF4-FFF2-40B4-BE49-F238E27FC236}">
                <a16:creationId xmlns:a16="http://schemas.microsoft.com/office/drawing/2014/main" id="{A5A70CCE-300C-43FA-9B52-15F45FEEAB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152" y="0"/>
            <a:ext cx="1823778" cy="735504"/>
          </a:xfrm>
          <a:prstGeom prst="rect">
            <a:avLst/>
          </a:prstGeom>
        </p:spPr>
      </p:pic>
    </p:spTree>
    <p:extLst>
      <p:ext uri="{BB962C8B-B14F-4D97-AF65-F5344CB8AC3E}">
        <p14:creationId xmlns:p14="http://schemas.microsoft.com/office/powerpoint/2010/main" val="1156485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444CD0-FC2C-42A0-8238-B5560E603626}" type="datetimeFigureOut">
              <a:rPr lang="en-IN" smtClean="0"/>
              <a:t>28-11-2019</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566D426-5B99-4009-B816-91CE10B8C909}" type="slidenum">
              <a:rPr lang="en-IN" smtClean="0"/>
              <a:t>‹#›</a:t>
            </a:fld>
            <a:endParaRPr lang="en-IN" dirty="0"/>
          </a:p>
        </p:txBody>
      </p:sp>
      <p:pic>
        <p:nvPicPr>
          <p:cNvPr id="10" name="Picture 9">
            <a:extLst>
              <a:ext uri="{FF2B5EF4-FFF2-40B4-BE49-F238E27FC236}">
                <a16:creationId xmlns:a16="http://schemas.microsoft.com/office/drawing/2014/main" id="{112C72B3-A82A-427D-8259-76A6E9BF1A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152" y="0"/>
            <a:ext cx="1823778" cy="735504"/>
          </a:xfrm>
          <a:prstGeom prst="rect">
            <a:avLst/>
          </a:prstGeom>
        </p:spPr>
      </p:pic>
    </p:spTree>
    <p:extLst>
      <p:ext uri="{BB962C8B-B14F-4D97-AF65-F5344CB8AC3E}">
        <p14:creationId xmlns:p14="http://schemas.microsoft.com/office/powerpoint/2010/main" val="2174186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ull Width Head + Copy - Text Only">
  <p:cSld name="Full Width Head + Copy - Text Only">
    <p:spTree>
      <p:nvGrpSpPr>
        <p:cNvPr id="1" name="Shape 109"/>
        <p:cNvGrpSpPr/>
        <p:nvPr/>
      </p:nvGrpSpPr>
      <p:grpSpPr>
        <a:xfrm>
          <a:off x="0" y="0"/>
          <a:ext cx="0" cy="0"/>
          <a:chOff x="0" y="0"/>
          <a:chExt cx="0" cy="0"/>
        </a:xfrm>
      </p:grpSpPr>
      <p:sp>
        <p:nvSpPr>
          <p:cNvPr id="110" name="Google Shape;110;p19"/>
          <p:cNvSpPr txBox="1">
            <a:spLocks noGrp="1"/>
          </p:cNvSpPr>
          <p:nvPr>
            <p:ph type="body" idx="1"/>
          </p:nvPr>
        </p:nvSpPr>
        <p:spPr>
          <a:xfrm>
            <a:off x="486837" y="1718735"/>
            <a:ext cx="11106300" cy="4519200"/>
          </a:xfrm>
          <a:prstGeom prst="rect">
            <a:avLst/>
          </a:prstGeom>
          <a:noFill/>
          <a:ln>
            <a:noFill/>
          </a:ln>
        </p:spPr>
        <p:txBody>
          <a:bodyPr spcFirstLastPara="1" wrap="square" lIns="91425" tIns="45700" rIns="91425" bIns="45700" anchor="ctr" anchorCtr="0">
            <a:noAutofit/>
          </a:bodyPr>
          <a:lstStyle>
            <a:lvl1pPr marL="457200" lvl="0" indent="-347154" algn="l">
              <a:lnSpc>
                <a:spcPct val="90000"/>
              </a:lnSpc>
              <a:spcBef>
                <a:spcPts val="800"/>
              </a:spcBef>
              <a:spcAft>
                <a:spcPts val="0"/>
              </a:spcAft>
              <a:buSzPts val="1867"/>
              <a:buChar char="●"/>
              <a:defRPr sz="1867" b="0"/>
            </a:lvl1pPr>
            <a:lvl2pPr marL="914400" lvl="1" indent="-338645" algn="l">
              <a:lnSpc>
                <a:spcPct val="90000"/>
              </a:lnSpc>
              <a:spcBef>
                <a:spcPts val="800"/>
              </a:spcBef>
              <a:spcAft>
                <a:spcPts val="0"/>
              </a:spcAft>
              <a:buClr>
                <a:srgbClr val="6C8C1A"/>
              </a:buClr>
              <a:buSzPts val="1733"/>
              <a:buFont typeface="Noto Sans Symbols"/>
              <a:buChar char="▪"/>
              <a:defRPr sz="1733"/>
            </a:lvl2pPr>
            <a:lvl3pPr marL="1371600" lvl="2" indent="-330200" algn="l">
              <a:lnSpc>
                <a:spcPct val="90000"/>
              </a:lnSpc>
              <a:spcBef>
                <a:spcPts val="800"/>
              </a:spcBef>
              <a:spcAft>
                <a:spcPts val="0"/>
              </a:spcAft>
              <a:buClr>
                <a:srgbClr val="3086AB"/>
              </a:buClr>
              <a:buSzPts val="1600"/>
              <a:buFont typeface="Arial"/>
              <a:buChar char="•"/>
              <a:defRPr sz="1600"/>
            </a:lvl3pPr>
            <a:lvl4pPr marL="1828800" lvl="3" indent="-317500" algn="l">
              <a:lnSpc>
                <a:spcPct val="90000"/>
              </a:lnSpc>
              <a:spcBef>
                <a:spcPts val="800"/>
              </a:spcBef>
              <a:spcAft>
                <a:spcPts val="0"/>
              </a:spcAft>
              <a:buSzPts val="1400"/>
              <a:buFont typeface="Arial"/>
              <a:buChar char="-"/>
              <a:defRPr/>
            </a:lvl4pPr>
            <a:lvl5pPr marL="2286000" lvl="4" indent="-317500" algn="l">
              <a:lnSpc>
                <a:spcPct val="90000"/>
              </a:lnSpc>
              <a:spcBef>
                <a:spcPts val="800"/>
              </a:spcBef>
              <a:spcAft>
                <a:spcPts val="0"/>
              </a:spcAft>
              <a:buSzPts val="14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11" name="Google Shape;111;p19"/>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9"/>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sp>
        <p:nvSpPr>
          <p:cNvPr id="113" name="Google Shape;113;p19"/>
          <p:cNvSpPr txBox="1">
            <a:spLocks noGrp="1"/>
          </p:cNvSpPr>
          <p:nvPr>
            <p:ph type="title"/>
          </p:nvPr>
        </p:nvSpPr>
        <p:spPr>
          <a:xfrm>
            <a:off x="486837" y="646262"/>
            <a:ext cx="11106300" cy="697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9387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9847" y="1298448"/>
            <a:ext cx="10216461" cy="3255264"/>
          </a:xfrm>
        </p:spPr>
        <p:txBody>
          <a:bodyPr anchor="b">
            <a:normAutofit/>
          </a:bodyPr>
          <a:lstStyle>
            <a:lvl1pPr algn="l">
              <a:defRPr sz="5900" spc="-100" baseline="0">
                <a:solidFill>
                  <a:srgbClr val="000546"/>
                </a:solidFill>
              </a:defRPr>
            </a:lvl1pPr>
          </a:lstStyle>
          <a:p>
            <a:r>
              <a:rPr lang="en-US" dirty="0"/>
              <a:t>Click to edit Master title style</a:t>
            </a:r>
          </a:p>
        </p:txBody>
      </p:sp>
      <p:sp>
        <p:nvSpPr>
          <p:cNvPr id="3" name="Subtitle 2"/>
          <p:cNvSpPr>
            <a:spLocks noGrp="1"/>
          </p:cNvSpPr>
          <p:nvPr>
            <p:ph type="subTitle" idx="1"/>
          </p:nvPr>
        </p:nvSpPr>
        <p:spPr>
          <a:xfrm>
            <a:off x="1100014" y="4670246"/>
            <a:ext cx="10186293" cy="914400"/>
          </a:xfrm>
        </p:spPr>
        <p:txBody>
          <a:bodyPr anchor="t">
            <a:normAutofit/>
          </a:bodyPr>
          <a:lstStyle>
            <a:lvl1pPr marL="0" indent="0" algn="l">
              <a:buNone/>
              <a:defRPr sz="2200" cap="none" spc="0" baseline="0">
                <a:solidFill>
                  <a:srgbClr val="CC4B14"/>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4A444CD0-FC2C-42A0-8238-B5560E603626}" type="datetimeFigureOut">
              <a:rPr lang="en-IN" smtClean="0"/>
              <a:t>28-11-2019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566D426-5B99-4009-B816-91CE10B8C909}" type="slidenum">
              <a:rPr lang="en-IN" smtClean="0"/>
              <a:t>‹#›</a:t>
            </a:fld>
            <a:endParaRPr lang="en-IN" dirty="0"/>
          </a:p>
        </p:txBody>
      </p:sp>
      <p:pic>
        <p:nvPicPr>
          <p:cNvPr id="9" name="Picture 8">
            <a:extLst>
              <a:ext uri="{FF2B5EF4-FFF2-40B4-BE49-F238E27FC236}">
                <a16:creationId xmlns:a16="http://schemas.microsoft.com/office/drawing/2014/main" id="{A8E212AD-7BDF-4F5A-97B5-D6C23DC2D9D0}"/>
              </a:ext>
            </a:extLst>
          </p:cNvPr>
          <p:cNvPicPr>
            <a:picLocks noChangeAspect="1"/>
          </p:cNvPicPr>
          <p:nvPr userDrawn="1"/>
        </p:nvPicPr>
        <p:blipFill>
          <a:blip r:embed="rId2"/>
          <a:stretch>
            <a:fillRect/>
          </a:stretch>
        </p:blipFill>
        <p:spPr>
          <a:xfrm>
            <a:off x="26938" y="6707875"/>
            <a:ext cx="12192000" cy="172586"/>
          </a:xfrm>
          <a:prstGeom prst="rect">
            <a:avLst/>
          </a:prstGeom>
        </p:spPr>
      </p:pic>
    </p:spTree>
    <p:extLst>
      <p:ext uri="{BB962C8B-B14F-4D97-AF65-F5344CB8AC3E}">
        <p14:creationId xmlns:p14="http://schemas.microsoft.com/office/powerpoint/2010/main" val="187587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00F46"/>
                </a:solidFill>
              </a:defRPr>
            </a:lvl1pPr>
            <a:lvl2pPr>
              <a:defRPr>
                <a:solidFill>
                  <a:srgbClr val="000F46"/>
                </a:solidFill>
              </a:defRPr>
            </a:lvl2pPr>
            <a:lvl3pPr>
              <a:defRPr>
                <a:solidFill>
                  <a:srgbClr val="000F46"/>
                </a:solidFill>
              </a:defRPr>
            </a:lvl3pPr>
            <a:lvl4pPr>
              <a:defRPr>
                <a:solidFill>
                  <a:srgbClr val="000F46"/>
                </a:solidFill>
              </a:defRPr>
            </a:lvl4pPr>
            <a:lvl5pPr>
              <a:defRPr>
                <a:solidFill>
                  <a:srgbClr val="000F4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444CD0-FC2C-42A0-8238-B5560E603626}" type="datetimeFigureOut">
              <a:rPr lang="en-IN" smtClean="0"/>
              <a:t>28-11-2019</a:t>
            </a:fld>
            <a:endParaRPr lang="en-IN" dirty="0"/>
          </a:p>
        </p:txBody>
      </p:sp>
      <p:sp>
        <p:nvSpPr>
          <p:cNvPr id="5" name="Footer Placeholder 4"/>
          <p:cNvSpPr>
            <a:spLocks noGrp="1"/>
          </p:cNvSpPr>
          <p:nvPr>
            <p:ph type="ftr" sz="quarter" idx="11"/>
          </p:nvPr>
        </p:nvSpPr>
        <p:spPr>
          <a:xfrm>
            <a:off x="3869268" y="6356350"/>
            <a:ext cx="5911517" cy="365125"/>
          </a:xfrm>
        </p:spPr>
        <p:txBody>
          <a:bodyPr/>
          <a:lstStyle/>
          <a:p>
            <a:endParaRPr lang="en-IN" dirty="0"/>
          </a:p>
        </p:txBody>
      </p:sp>
      <p:sp>
        <p:nvSpPr>
          <p:cNvPr id="6" name="Slide Number Placeholder 5"/>
          <p:cNvSpPr>
            <a:spLocks noGrp="1"/>
          </p:cNvSpPr>
          <p:nvPr>
            <p:ph type="sldNum" sz="quarter" idx="12"/>
          </p:nvPr>
        </p:nvSpPr>
        <p:spPr/>
        <p:txBody>
          <a:bodyPr/>
          <a:lstStyle/>
          <a:p>
            <a:fld id="{E566D426-5B99-4009-B816-91CE10B8C909}" type="slidenum">
              <a:rPr lang="en-IN" smtClean="0"/>
              <a:t>‹#›</a:t>
            </a:fld>
            <a:endParaRPr lang="en-IN" dirty="0"/>
          </a:p>
        </p:txBody>
      </p:sp>
      <p:pic>
        <p:nvPicPr>
          <p:cNvPr id="7" name="Picture 6">
            <a:extLst>
              <a:ext uri="{FF2B5EF4-FFF2-40B4-BE49-F238E27FC236}">
                <a16:creationId xmlns:a16="http://schemas.microsoft.com/office/drawing/2014/main" id="{1EEB5D1E-B592-4073-B1FA-63D911255B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152" y="0"/>
            <a:ext cx="1823778" cy="735504"/>
          </a:xfrm>
          <a:prstGeom prst="rect">
            <a:avLst/>
          </a:prstGeom>
        </p:spPr>
      </p:pic>
    </p:spTree>
    <p:extLst>
      <p:ext uri="{BB962C8B-B14F-4D97-AF65-F5344CB8AC3E}">
        <p14:creationId xmlns:p14="http://schemas.microsoft.com/office/powerpoint/2010/main" val="1632865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rgbClr val="000F46"/>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444CD0-FC2C-42A0-8238-B5560E603626}" type="datetimeFigureOut">
              <a:rPr lang="en-IN" smtClean="0"/>
              <a:t>28-11-2019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566D426-5B99-4009-B816-91CE10B8C909}" type="slidenum">
              <a:rPr lang="en-IN" smtClean="0"/>
              <a:t>‹#›</a:t>
            </a:fld>
            <a:endParaRPr lang="en-IN" dirty="0"/>
          </a:p>
        </p:txBody>
      </p:sp>
      <p:pic>
        <p:nvPicPr>
          <p:cNvPr id="8" name="Picture 7">
            <a:extLst>
              <a:ext uri="{FF2B5EF4-FFF2-40B4-BE49-F238E27FC236}">
                <a16:creationId xmlns:a16="http://schemas.microsoft.com/office/drawing/2014/main" id="{FF9EA425-4206-4864-A99F-860504ED8D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152" y="0"/>
            <a:ext cx="1823778" cy="735504"/>
          </a:xfrm>
          <a:prstGeom prst="rect">
            <a:avLst/>
          </a:prstGeom>
        </p:spPr>
      </p:pic>
    </p:spTree>
    <p:extLst>
      <p:ext uri="{BB962C8B-B14F-4D97-AF65-F5344CB8AC3E}">
        <p14:creationId xmlns:p14="http://schemas.microsoft.com/office/powerpoint/2010/main" val="123644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A444CD0-FC2C-42A0-8238-B5560E603626}" type="datetimeFigureOut">
              <a:rPr lang="en-IN" smtClean="0"/>
              <a:t>28-11-2019</a:t>
            </a:fld>
            <a:endParaRPr lang="en-IN" dirty="0"/>
          </a:p>
        </p:txBody>
      </p:sp>
      <p:sp>
        <p:nvSpPr>
          <p:cNvPr id="9" name="Footer Placeholder 8"/>
          <p:cNvSpPr>
            <a:spLocks noGrp="1"/>
          </p:cNvSpPr>
          <p:nvPr>
            <p:ph type="ftr" sz="quarter" idx="11"/>
          </p:nvPr>
        </p:nvSpPr>
        <p:spPr/>
        <p:txBody>
          <a:bodyPr/>
          <a:lstStyle/>
          <a:p>
            <a:endParaRPr lang="en-IN" dirty="0"/>
          </a:p>
        </p:txBody>
      </p:sp>
      <p:sp>
        <p:nvSpPr>
          <p:cNvPr id="10" name="Slide Number Placeholder 9"/>
          <p:cNvSpPr>
            <a:spLocks noGrp="1"/>
          </p:cNvSpPr>
          <p:nvPr>
            <p:ph type="sldNum" sz="quarter" idx="12"/>
          </p:nvPr>
        </p:nvSpPr>
        <p:spPr/>
        <p:txBody>
          <a:bodyPr/>
          <a:lstStyle/>
          <a:p>
            <a:fld id="{E566D426-5B99-4009-B816-91CE10B8C909}" type="slidenum">
              <a:rPr lang="en-IN" smtClean="0"/>
              <a:t>‹#›</a:t>
            </a:fld>
            <a:endParaRPr lang="en-IN" dirty="0"/>
          </a:p>
        </p:txBody>
      </p:sp>
      <p:pic>
        <p:nvPicPr>
          <p:cNvPr id="11" name="Picture 10">
            <a:extLst>
              <a:ext uri="{FF2B5EF4-FFF2-40B4-BE49-F238E27FC236}">
                <a16:creationId xmlns:a16="http://schemas.microsoft.com/office/drawing/2014/main" id="{37F2223E-3C34-418B-A110-3485A94353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152" y="0"/>
            <a:ext cx="1823778" cy="735504"/>
          </a:xfrm>
          <a:prstGeom prst="rect">
            <a:avLst/>
          </a:prstGeom>
        </p:spPr>
      </p:pic>
    </p:spTree>
    <p:extLst>
      <p:ext uri="{BB962C8B-B14F-4D97-AF65-F5344CB8AC3E}">
        <p14:creationId xmlns:p14="http://schemas.microsoft.com/office/powerpoint/2010/main" val="1064474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A444CD0-FC2C-42A0-8238-B5560E603626}" type="datetimeFigureOut">
              <a:rPr lang="en-IN" smtClean="0"/>
              <a:t>28-11-2019</a:t>
            </a:fld>
            <a:endParaRPr lang="en-IN" dirty="0"/>
          </a:p>
        </p:txBody>
      </p:sp>
      <p:sp>
        <p:nvSpPr>
          <p:cNvPr id="11" name="Footer Placeholder 10"/>
          <p:cNvSpPr>
            <a:spLocks noGrp="1"/>
          </p:cNvSpPr>
          <p:nvPr>
            <p:ph type="ftr" sz="quarter" idx="11"/>
          </p:nvPr>
        </p:nvSpPr>
        <p:spPr/>
        <p:txBody>
          <a:bodyPr/>
          <a:lstStyle/>
          <a:p>
            <a:endParaRPr lang="en-IN" dirty="0"/>
          </a:p>
        </p:txBody>
      </p:sp>
      <p:sp>
        <p:nvSpPr>
          <p:cNvPr id="12" name="Slide Number Placeholder 11"/>
          <p:cNvSpPr>
            <a:spLocks noGrp="1"/>
          </p:cNvSpPr>
          <p:nvPr>
            <p:ph type="sldNum" sz="quarter" idx="12"/>
          </p:nvPr>
        </p:nvSpPr>
        <p:spPr/>
        <p:txBody>
          <a:bodyPr/>
          <a:lstStyle/>
          <a:p>
            <a:fld id="{E566D426-5B99-4009-B816-91CE10B8C909}" type="slidenum">
              <a:rPr lang="en-IN" smtClean="0"/>
              <a:t>‹#›</a:t>
            </a:fld>
            <a:endParaRPr lang="en-IN" dirty="0"/>
          </a:p>
        </p:txBody>
      </p:sp>
      <p:pic>
        <p:nvPicPr>
          <p:cNvPr id="13" name="Picture 12">
            <a:extLst>
              <a:ext uri="{FF2B5EF4-FFF2-40B4-BE49-F238E27FC236}">
                <a16:creationId xmlns:a16="http://schemas.microsoft.com/office/drawing/2014/main" id="{BF0A4563-71F1-4BBE-BEBD-39ED938053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152" y="0"/>
            <a:ext cx="1823778" cy="735504"/>
          </a:xfrm>
          <a:prstGeom prst="rect">
            <a:avLst/>
          </a:prstGeom>
        </p:spPr>
      </p:pic>
    </p:spTree>
    <p:extLst>
      <p:ext uri="{BB962C8B-B14F-4D97-AF65-F5344CB8AC3E}">
        <p14:creationId xmlns:p14="http://schemas.microsoft.com/office/powerpoint/2010/main" val="3746420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4A444CD0-FC2C-42A0-8238-B5560E603626}" type="datetimeFigureOut">
              <a:rPr lang="en-IN" smtClean="0"/>
              <a:t>28-11-2019</a:t>
            </a:fld>
            <a:endParaRPr lang="en-IN" dirty="0"/>
          </a:p>
        </p:txBody>
      </p:sp>
      <p:sp>
        <p:nvSpPr>
          <p:cNvPr id="7" name="Footer Placeholder 6"/>
          <p:cNvSpPr>
            <a:spLocks noGrp="1"/>
          </p:cNvSpPr>
          <p:nvPr>
            <p:ph type="ftr" sz="quarter" idx="11"/>
          </p:nvPr>
        </p:nvSpPr>
        <p:spPr/>
        <p:txBody>
          <a:bodyPr/>
          <a:lstStyle/>
          <a:p>
            <a:endParaRPr lang="en-IN" dirty="0"/>
          </a:p>
        </p:txBody>
      </p:sp>
      <p:sp>
        <p:nvSpPr>
          <p:cNvPr id="8" name="Slide Number Placeholder 7"/>
          <p:cNvSpPr>
            <a:spLocks noGrp="1"/>
          </p:cNvSpPr>
          <p:nvPr>
            <p:ph type="sldNum" sz="quarter" idx="12"/>
          </p:nvPr>
        </p:nvSpPr>
        <p:spPr/>
        <p:txBody>
          <a:bodyPr/>
          <a:lstStyle/>
          <a:p>
            <a:fld id="{E566D426-5B99-4009-B816-91CE10B8C909}" type="slidenum">
              <a:rPr lang="en-IN" smtClean="0"/>
              <a:t>‹#›</a:t>
            </a:fld>
            <a:endParaRPr lang="en-IN" dirty="0"/>
          </a:p>
        </p:txBody>
      </p:sp>
      <p:pic>
        <p:nvPicPr>
          <p:cNvPr id="9" name="Picture 8">
            <a:extLst>
              <a:ext uri="{FF2B5EF4-FFF2-40B4-BE49-F238E27FC236}">
                <a16:creationId xmlns:a16="http://schemas.microsoft.com/office/drawing/2014/main" id="{65BA24BE-C740-4D25-A3E5-75BB476288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152" y="0"/>
            <a:ext cx="1823778" cy="735504"/>
          </a:xfrm>
          <a:prstGeom prst="rect">
            <a:avLst/>
          </a:prstGeom>
        </p:spPr>
      </p:pic>
    </p:spTree>
    <p:extLst>
      <p:ext uri="{BB962C8B-B14F-4D97-AF65-F5344CB8AC3E}">
        <p14:creationId xmlns:p14="http://schemas.microsoft.com/office/powerpoint/2010/main" val="4040561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A444CD0-FC2C-42A0-8238-B5560E603626}" type="datetimeFigureOut">
              <a:rPr lang="en-IN" smtClean="0"/>
              <a:t>28-11-2019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566D426-5B99-4009-B816-91CE10B8C909}" type="slidenum">
              <a:rPr lang="en-IN" smtClean="0"/>
              <a:t>‹#›</a:t>
            </a:fld>
            <a:endParaRPr lang="en-IN" dirty="0"/>
          </a:p>
        </p:txBody>
      </p:sp>
      <p:pic>
        <p:nvPicPr>
          <p:cNvPr id="8" name="Picture 7">
            <a:extLst>
              <a:ext uri="{FF2B5EF4-FFF2-40B4-BE49-F238E27FC236}">
                <a16:creationId xmlns:a16="http://schemas.microsoft.com/office/drawing/2014/main" id="{35EBF547-C395-46D3-9E30-33E513BA5F24}"/>
              </a:ext>
            </a:extLst>
          </p:cNvPr>
          <p:cNvPicPr>
            <a:picLocks noChangeAspect="1"/>
          </p:cNvPicPr>
          <p:nvPr userDrawn="1"/>
        </p:nvPicPr>
        <p:blipFill>
          <a:blip r:embed="rId2"/>
          <a:stretch>
            <a:fillRect/>
          </a:stretch>
        </p:blipFill>
        <p:spPr>
          <a:xfrm>
            <a:off x="26938" y="6707875"/>
            <a:ext cx="12192000" cy="172586"/>
          </a:xfrm>
          <a:prstGeom prst="rect">
            <a:avLst/>
          </a:prstGeom>
        </p:spPr>
      </p:pic>
      <p:sp>
        <p:nvSpPr>
          <p:cNvPr id="9" name="Rectangle 8">
            <a:extLst>
              <a:ext uri="{FF2B5EF4-FFF2-40B4-BE49-F238E27FC236}">
                <a16:creationId xmlns:a16="http://schemas.microsoft.com/office/drawing/2014/main" id="{0E1907B8-2621-4BF9-988D-C28476625AB5}"/>
              </a:ext>
            </a:extLst>
          </p:cNvPr>
          <p:cNvSpPr/>
          <p:nvPr userDrawn="1"/>
        </p:nvSpPr>
        <p:spPr>
          <a:xfrm>
            <a:off x="11815864" y="758952"/>
            <a:ext cx="384048" cy="5330952"/>
          </a:xfrm>
          <a:prstGeom prst="rect">
            <a:avLst/>
          </a:prstGeom>
          <a:solidFill>
            <a:srgbClr val="000F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8DE1C66B-6AF1-4A59-BD48-A10DCCAF6482}"/>
              </a:ext>
            </a:extLst>
          </p:cNvPr>
          <p:cNvSpPr/>
          <p:nvPr userDrawn="1"/>
        </p:nvSpPr>
        <p:spPr>
          <a:xfrm>
            <a:off x="1" y="758952"/>
            <a:ext cx="384048" cy="5330952"/>
          </a:xfrm>
          <a:prstGeom prst="rect">
            <a:avLst/>
          </a:prstGeom>
          <a:solidFill>
            <a:srgbClr val="FE7A1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dirty="0"/>
          </a:p>
        </p:txBody>
      </p:sp>
    </p:spTree>
    <p:extLst>
      <p:ext uri="{BB962C8B-B14F-4D97-AF65-F5344CB8AC3E}">
        <p14:creationId xmlns:p14="http://schemas.microsoft.com/office/powerpoint/2010/main" val="3232366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00F46"/>
                </a:solidFill>
              </a:defRPr>
            </a:lvl1pPr>
            <a:lvl2pPr>
              <a:defRPr>
                <a:solidFill>
                  <a:srgbClr val="000F46"/>
                </a:solidFill>
              </a:defRPr>
            </a:lvl2pPr>
            <a:lvl3pPr>
              <a:defRPr>
                <a:solidFill>
                  <a:srgbClr val="000F46"/>
                </a:solidFill>
              </a:defRPr>
            </a:lvl3pPr>
            <a:lvl4pPr>
              <a:defRPr>
                <a:solidFill>
                  <a:srgbClr val="000F46"/>
                </a:solidFill>
              </a:defRPr>
            </a:lvl4pPr>
            <a:lvl5pPr>
              <a:defRPr>
                <a:solidFill>
                  <a:srgbClr val="000F4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444CD0-FC2C-42A0-8238-B5560E603626}" type="datetimeFigureOut">
              <a:rPr lang="en-IN" smtClean="0"/>
              <a:t>28-11-2019</a:t>
            </a:fld>
            <a:endParaRPr lang="en-IN" dirty="0"/>
          </a:p>
        </p:txBody>
      </p:sp>
      <p:sp>
        <p:nvSpPr>
          <p:cNvPr id="5" name="Footer Placeholder 4"/>
          <p:cNvSpPr>
            <a:spLocks noGrp="1"/>
          </p:cNvSpPr>
          <p:nvPr>
            <p:ph type="ftr" sz="quarter" idx="11"/>
          </p:nvPr>
        </p:nvSpPr>
        <p:spPr>
          <a:xfrm>
            <a:off x="3869268" y="6356350"/>
            <a:ext cx="5911517" cy="365125"/>
          </a:xfrm>
        </p:spPr>
        <p:txBody>
          <a:bodyPr/>
          <a:lstStyle/>
          <a:p>
            <a:endParaRPr lang="en-IN" dirty="0"/>
          </a:p>
        </p:txBody>
      </p:sp>
      <p:sp>
        <p:nvSpPr>
          <p:cNvPr id="6" name="Slide Number Placeholder 5"/>
          <p:cNvSpPr>
            <a:spLocks noGrp="1"/>
          </p:cNvSpPr>
          <p:nvPr>
            <p:ph type="sldNum" sz="quarter" idx="12"/>
          </p:nvPr>
        </p:nvSpPr>
        <p:spPr/>
        <p:txBody>
          <a:bodyPr/>
          <a:lstStyle/>
          <a:p>
            <a:fld id="{E566D426-5B99-4009-B816-91CE10B8C909}" type="slidenum">
              <a:rPr lang="en-IN" smtClean="0"/>
              <a:t>‹#›</a:t>
            </a:fld>
            <a:endParaRPr lang="en-IN" dirty="0"/>
          </a:p>
        </p:txBody>
      </p:sp>
      <p:pic>
        <p:nvPicPr>
          <p:cNvPr id="7" name="Picture 6">
            <a:extLst>
              <a:ext uri="{FF2B5EF4-FFF2-40B4-BE49-F238E27FC236}">
                <a16:creationId xmlns:a16="http://schemas.microsoft.com/office/drawing/2014/main" id="{1EEB5D1E-B592-4073-B1FA-63D911255B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152" y="0"/>
            <a:ext cx="1823778" cy="735504"/>
          </a:xfrm>
          <a:prstGeom prst="rect">
            <a:avLst/>
          </a:prstGeom>
        </p:spPr>
      </p:pic>
    </p:spTree>
    <p:extLst>
      <p:ext uri="{BB962C8B-B14F-4D97-AF65-F5344CB8AC3E}">
        <p14:creationId xmlns:p14="http://schemas.microsoft.com/office/powerpoint/2010/main" val="3065680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A444CD0-FC2C-42A0-8238-B5560E603626}" type="datetimeFigureOut">
              <a:rPr lang="en-IN" smtClean="0"/>
              <a:t>28-11-2019</a:t>
            </a:fld>
            <a:endParaRPr lang="en-IN" dirty="0"/>
          </a:p>
        </p:txBody>
      </p:sp>
      <p:sp>
        <p:nvSpPr>
          <p:cNvPr id="9" name="Footer Placeholder 8"/>
          <p:cNvSpPr>
            <a:spLocks noGrp="1"/>
          </p:cNvSpPr>
          <p:nvPr>
            <p:ph type="ftr" sz="quarter" idx="11"/>
          </p:nvPr>
        </p:nvSpPr>
        <p:spPr/>
        <p:txBody>
          <a:bodyPr/>
          <a:lstStyle/>
          <a:p>
            <a:endParaRPr lang="en-IN" dirty="0"/>
          </a:p>
        </p:txBody>
      </p:sp>
      <p:sp>
        <p:nvSpPr>
          <p:cNvPr id="10" name="Slide Number Placeholder 9"/>
          <p:cNvSpPr>
            <a:spLocks noGrp="1"/>
          </p:cNvSpPr>
          <p:nvPr>
            <p:ph type="sldNum" sz="quarter" idx="12"/>
          </p:nvPr>
        </p:nvSpPr>
        <p:spPr/>
        <p:txBody>
          <a:bodyPr/>
          <a:lstStyle/>
          <a:p>
            <a:fld id="{E566D426-5B99-4009-B816-91CE10B8C909}" type="slidenum">
              <a:rPr lang="en-IN" smtClean="0"/>
              <a:t>‹#›</a:t>
            </a:fld>
            <a:endParaRPr lang="en-IN" dirty="0"/>
          </a:p>
        </p:txBody>
      </p:sp>
      <p:pic>
        <p:nvPicPr>
          <p:cNvPr id="11" name="Picture 10">
            <a:extLst>
              <a:ext uri="{FF2B5EF4-FFF2-40B4-BE49-F238E27FC236}">
                <a16:creationId xmlns:a16="http://schemas.microsoft.com/office/drawing/2014/main" id="{C58036C1-B869-494C-B43E-49DE2A49B0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152" y="0"/>
            <a:ext cx="1823778" cy="735504"/>
          </a:xfrm>
          <a:prstGeom prst="rect">
            <a:avLst/>
          </a:prstGeom>
        </p:spPr>
      </p:pic>
    </p:spTree>
    <p:extLst>
      <p:ext uri="{BB962C8B-B14F-4D97-AF65-F5344CB8AC3E}">
        <p14:creationId xmlns:p14="http://schemas.microsoft.com/office/powerpoint/2010/main" val="3823270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A444CD0-FC2C-42A0-8238-B5560E603626}" type="datetimeFigureOut">
              <a:rPr lang="en-IN" smtClean="0"/>
              <a:t>28-11-2019</a:t>
            </a:fld>
            <a:endParaRPr lang="en-IN" dirty="0"/>
          </a:p>
        </p:txBody>
      </p:sp>
      <p:sp>
        <p:nvSpPr>
          <p:cNvPr id="9" name="Footer Placeholder 8"/>
          <p:cNvSpPr>
            <a:spLocks noGrp="1"/>
          </p:cNvSpPr>
          <p:nvPr>
            <p:ph type="ftr" sz="quarter" idx="11"/>
          </p:nvPr>
        </p:nvSpPr>
        <p:spPr>
          <a:xfrm>
            <a:off x="3499101" y="6356350"/>
            <a:ext cx="5911517" cy="365125"/>
          </a:xfrm>
        </p:spPr>
        <p:txBody>
          <a:bodyPr/>
          <a:lstStyle/>
          <a:p>
            <a:endParaRPr lang="en-IN" dirty="0"/>
          </a:p>
        </p:txBody>
      </p:sp>
      <p:sp>
        <p:nvSpPr>
          <p:cNvPr id="10" name="Slide Number Placeholder 9"/>
          <p:cNvSpPr>
            <a:spLocks noGrp="1"/>
          </p:cNvSpPr>
          <p:nvPr>
            <p:ph type="sldNum" sz="quarter" idx="12"/>
          </p:nvPr>
        </p:nvSpPr>
        <p:spPr/>
        <p:txBody>
          <a:bodyPr/>
          <a:lstStyle/>
          <a:p>
            <a:fld id="{E566D426-5B99-4009-B816-91CE10B8C909}" type="slidenum">
              <a:rPr lang="en-IN" smtClean="0"/>
              <a:t>‹#›</a:t>
            </a:fld>
            <a:endParaRPr lang="en-IN" dirty="0"/>
          </a:p>
        </p:txBody>
      </p:sp>
      <p:pic>
        <p:nvPicPr>
          <p:cNvPr id="11" name="Picture 10">
            <a:extLst>
              <a:ext uri="{FF2B5EF4-FFF2-40B4-BE49-F238E27FC236}">
                <a16:creationId xmlns:a16="http://schemas.microsoft.com/office/drawing/2014/main" id="{AACBA954-F8EA-4B94-97CC-780A6E1C61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152" y="0"/>
            <a:ext cx="1823778" cy="735504"/>
          </a:xfrm>
          <a:prstGeom prst="rect">
            <a:avLst/>
          </a:prstGeom>
        </p:spPr>
      </p:pic>
    </p:spTree>
    <p:extLst>
      <p:ext uri="{BB962C8B-B14F-4D97-AF65-F5344CB8AC3E}">
        <p14:creationId xmlns:p14="http://schemas.microsoft.com/office/powerpoint/2010/main" val="4269505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444CD0-FC2C-42A0-8238-B5560E603626}" type="datetimeFigureOut">
              <a:rPr lang="en-IN" smtClean="0"/>
              <a:t>28-11-2019</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566D426-5B99-4009-B816-91CE10B8C909}" type="slidenum">
              <a:rPr lang="en-IN" smtClean="0"/>
              <a:t>‹#›</a:t>
            </a:fld>
            <a:endParaRPr lang="en-IN" dirty="0"/>
          </a:p>
        </p:txBody>
      </p:sp>
      <p:pic>
        <p:nvPicPr>
          <p:cNvPr id="10" name="Picture 9">
            <a:extLst>
              <a:ext uri="{FF2B5EF4-FFF2-40B4-BE49-F238E27FC236}">
                <a16:creationId xmlns:a16="http://schemas.microsoft.com/office/drawing/2014/main" id="{A5A70CCE-300C-43FA-9B52-15F45FEEAB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152" y="0"/>
            <a:ext cx="1823778" cy="735504"/>
          </a:xfrm>
          <a:prstGeom prst="rect">
            <a:avLst/>
          </a:prstGeom>
        </p:spPr>
      </p:pic>
    </p:spTree>
    <p:extLst>
      <p:ext uri="{BB962C8B-B14F-4D97-AF65-F5344CB8AC3E}">
        <p14:creationId xmlns:p14="http://schemas.microsoft.com/office/powerpoint/2010/main" val="466262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444CD0-FC2C-42A0-8238-B5560E603626}" type="datetimeFigureOut">
              <a:rPr lang="en-IN" smtClean="0"/>
              <a:t>28-11-2019</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566D426-5B99-4009-B816-91CE10B8C909}" type="slidenum">
              <a:rPr lang="en-IN" smtClean="0"/>
              <a:t>‹#›</a:t>
            </a:fld>
            <a:endParaRPr lang="en-IN" dirty="0"/>
          </a:p>
        </p:txBody>
      </p:sp>
      <p:pic>
        <p:nvPicPr>
          <p:cNvPr id="10" name="Picture 9">
            <a:extLst>
              <a:ext uri="{FF2B5EF4-FFF2-40B4-BE49-F238E27FC236}">
                <a16:creationId xmlns:a16="http://schemas.microsoft.com/office/drawing/2014/main" id="{112C72B3-A82A-427D-8259-76A6E9BF1A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152" y="0"/>
            <a:ext cx="1823778" cy="735504"/>
          </a:xfrm>
          <a:prstGeom prst="rect">
            <a:avLst/>
          </a:prstGeom>
        </p:spPr>
      </p:pic>
    </p:spTree>
    <p:extLst>
      <p:ext uri="{BB962C8B-B14F-4D97-AF65-F5344CB8AC3E}">
        <p14:creationId xmlns:p14="http://schemas.microsoft.com/office/powerpoint/2010/main" val="275745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rgbClr val="000F46"/>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444CD0-FC2C-42A0-8238-B5560E603626}" type="datetimeFigureOut">
              <a:rPr lang="en-IN" smtClean="0"/>
              <a:t>28-11-2019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566D426-5B99-4009-B816-91CE10B8C909}" type="slidenum">
              <a:rPr lang="en-IN" smtClean="0"/>
              <a:t>‹#›</a:t>
            </a:fld>
            <a:endParaRPr lang="en-IN" dirty="0"/>
          </a:p>
        </p:txBody>
      </p:sp>
      <p:pic>
        <p:nvPicPr>
          <p:cNvPr id="8" name="Picture 7">
            <a:extLst>
              <a:ext uri="{FF2B5EF4-FFF2-40B4-BE49-F238E27FC236}">
                <a16:creationId xmlns:a16="http://schemas.microsoft.com/office/drawing/2014/main" id="{FF9EA425-4206-4864-A99F-860504ED8D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152" y="0"/>
            <a:ext cx="1823778" cy="735504"/>
          </a:xfrm>
          <a:prstGeom prst="rect">
            <a:avLst/>
          </a:prstGeom>
        </p:spPr>
      </p:pic>
    </p:spTree>
    <p:extLst>
      <p:ext uri="{BB962C8B-B14F-4D97-AF65-F5344CB8AC3E}">
        <p14:creationId xmlns:p14="http://schemas.microsoft.com/office/powerpoint/2010/main" val="382474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A444CD0-FC2C-42A0-8238-B5560E603626}" type="datetimeFigureOut">
              <a:rPr lang="en-IN" smtClean="0"/>
              <a:t>28-11-2019</a:t>
            </a:fld>
            <a:endParaRPr lang="en-IN" dirty="0"/>
          </a:p>
        </p:txBody>
      </p:sp>
      <p:sp>
        <p:nvSpPr>
          <p:cNvPr id="9" name="Footer Placeholder 8"/>
          <p:cNvSpPr>
            <a:spLocks noGrp="1"/>
          </p:cNvSpPr>
          <p:nvPr>
            <p:ph type="ftr" sz="quarter" idx="11"/>
          </p:nvPr>
        </p:nvSpPr>
        <p:spPr/>
        <p:txBody>
          <a:bodyPr/>
          <a:lstStyle/>
          <a:p>
            <a:endParaRPr lang="en-IN" dirty="0"/>
          </a:p>
        </p:txBody>
      </p:sp>
      <p:sp>
        <p:nvSpPr>
          <p:cNvPr id="10" name="Slide Number Placeholder 9"/>
          <p:cNvSpPr>
            <a:spLocks noGrp="1"/>
          </p:cNvSpPr>
          <p:nvPr>
            <p:ph type="sldNum" sz="quarter" idx="12"/>
          </p:nvPr>
        </p:nvSpPr>
        <p:spPr/>
        <p:txBody>
          <a:bodyPr/>
          <a:lstStyle/>
          <a:p>
            <a:fld id="{E566D426-5B99-4009-B816-91CE10B8C909}" type="slidenum">
              <a:rPr lang="en-IN" smtClean="0"/>
              <a:t>‹#›</a:t>
            </a:fld>
            <a:endParaRPr lang="en-IN" dirty="0"/>
          </a:p>
        </p:txBody>
      </p:sp>
      <p:pic>
        <p:nvPicPr>
          <p:cNvPr id="11" name="Picture 10">
            <a:extLst>
              <a:ext uri="{FF2B5EF4-FFF2-40B4-BE49-F238E27FC236}">
                <a16:creationId xmlns:a16="http://schemas.microsoft.com/office/drawing/2014/main" id="{37F2223E-3C34-418B-A110-3485A94353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152" y="0"/>
            <a:ext cx="1823778" cy="735504"/>
          </a:xfrm>
          <a:prstGeom prst="rect">
            <a:avLst/>
          </a:prstGeom>
        </p:spPr>
      </p:pic>
    </p:spTree>
    <p:extLst>
      <p:ext uri="{BB962C8B-B14F-4D97-AF65-F5344CB8AC3E}">
        <p14:creationId xmlns:p14="http://schemas.microsoft.com/office/powerpoint/2010/main" val="951313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A444CD0-FC2C-42A0-8238-B5560E603626}" type="datetimeFigureOut">
              <a:rPr lang="en-IN" smtClean="0"/>
              <a:t>28-11-2019</a:t>
            </a:fld>
            <a:endParaRPr lang="en-IN" dirty="0"/>
          </a:p>
        </p:txBody>
      </p:sp>
      <p:sp>
        <p:nvSpPr>
          <p:cNvPr id="11" name="Footer Placeholder 10"/>
          <p:cNvSpPr>
            <a:spLocks noGrp="1"/>
          </p:cNvSpPr>
          <p:nvPr>
            <p:ph type="ftr" sz="quarter" idx="11"/>
          </p:nvPr>
        </p:nvSpPr>
        <p:spPr/>
        <p:txBody>
          <a:bodyPr/>
          <a:lstStyle/>
          <a:p>
            <a:endParaRPr lang="en-IN" dirty="0"/>
          </a:p>
        </p:txBody>
      </p:sp>
      <p:sp>
        <p:nvSpPr>
          <p:cNvPr id="12" name="Slide Number Placeholder 11"/>
          <p:cNvSpPr>
            <a:spLocks noGrp="1"/>
          </p:cNvSpPr>
          <p:nvPr>
            <p:ph type="sldNum" sz="quarter" idx="12"/>
          </p:nvPr>
        </p:nvSpPr>
        <p:spPr/>
        <p:txBody>
          <a:bodyPr/>
          <a:lstStyle/>
          <a:p>
            <a:fld id="{E566D426-5B99-4009-B816-91CE10B8C909}" type="slidenum">
              <a:rPr lang="en-IN" smtClean="0"/>
              <a:t>‹#›</a:t>
            </a:fld>
            <a:endParaRPr lang="en-IN" dirty="0"/>
          </a:p>
        </p:txBody>
      </p:sp>
      <p:pic>
        <p:nvPicPr>
          <p:cNvPr id="13" name="Picture 12">
            <a:extLst>
              <a:ext uri="{FF2B5EF4-FFF2-40B4-BE49-F238E27FC236}">
                <a16:creationId xmlns:a16="http://schemas.microsoft.com/office/drawing/2014/main" id="{BF0A4563-71F1-4BBE-BEBD-39ED938053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152" y="0"/>
            <a:ext cx="1823778" cy="735504"/>
          </a:xfrm>
          <a:prstGeom prst="rect">
            <a:avLst/>
          </a:prstGeom>
        </p:spPr>
      </p:pic>
    </p:spTree>
    <p:extLst>
      <p:ext uri="{BB962C8B-B14F-4D97-AF65-F5344CB8AC3E}">
        <p14:creationId xmlns:p14="http://schemas.microsoft.com/office/powerpoint/2010/main" val="4070777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4A444CD0-FC2C-42A0-8238-B5560E603626}" type="datetimeFigureOut">
              <a:rPr lang="en-IN" smtClean="0"/>
              <a:t>28-11-2019</a:t>
            </a:fld>
            <a:endParaRPr lang="en-IN" dirty="0"/>
          </a:p>
        </p:txBody>
      </p:sp>
      <p:sp>
        <p:nvSpPr>
          <p:cNvPr id="7" name="Footer Placeholder 6"/>
          <p:cNvSpPr>
            <a:spLocks noGrp="1"/>
          </p:cNvSpPr>
          <p:nvPr>
            <p:ph type="ftr" sz="quarter" idx="11"/>
          </p:nvPr>
        </p:nvSpPr>
        <p:spPr/>
        <p:txBody>
          <a:bodyPr/>
          <a:lstStyle/>
          <a:p>
            <a:endParaRPr lang="en-IN" dirty="0"/>
          </a:p>
        </p:txBody>
      </p:sp>
      <p:sp>
        <p:nvSpPr>
          <p:cNvPr id="8" name="Slide Number Placeholder 7"/>
          <p:cNvSpPr>
            <a:spLocks noGrp="1"/>
          </p:cNvSpPr>
          <p:nvPr>
            <p:ph type="sldNum" sz="quarter" idx="12"/>
          </p:nvPr>
        </p:nvSpPr>
        <p:spPr/>
        <p:txBody>
          <a:bodyPr/>
          <a:lstStyle/>
          <a:p>
            <a:fld id="{E566D426-5B99-4009-B816-91CE10B8C909}" type="slidenum">
              <a:rPr lang="en-IN" smtClean="0"/>
              <a:t>‹#›</a:t>
            </a:fld>
            <a:endParaRPr lang="en-IN" dirty="0"/>
          </a:p>
        </p:txBody>
      </p:sp>
      <p:pic>
        <p:nvPicPr>
          <p:cNvPr id="9" name="Picture 8">
            <a:extLst>
              <a:ext uri="{FF2B5EF4-FFF2-40B4-BE49-F238E27FC236}">
                <a16:creationId xmlns:a16="http://schemas.microsoft.com/office/drawing/2014/main" id="{65BA24BE-C740-4D25-A3E5-75BB476288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152" y="0"/>
            <a:ext cx="1823778" cy="735504"/>
          </a:xfrm>
          <a:prstGeom prst="rect">
            <a:avLst/>
          </a:prstGeom>
        </p:spPr>
      </p:pic>
    </p:spTree>
    <p:extLst>
      <p:ext uri="{BB962C8B-B14F-4D97-AF65-F5344CB8AC3E}">
        <p14:creationId xmlns:p14="http://schemas.microsoft.com/office/powerpoint/2010/main" val="263617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A444CD0-FC2C-42A0-8238-B5560E603626}" type="datetimeFigureOut">
              <a:rPr lang="en-IN" smtClean="0"/>
              <a:t>28-11-2019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566D426-5B99-4009-B816-91CE10B8C909}" type="slidenum">
              <a:rPr lang="en-IN" smtClean="0"/>
              <a:t>‹#›</a:t>
            </a:fld>
            <a:endParaRPr lang="en-IN" dirty="0"/>
          </a:p>
        </p:txBody>
      </p:sp>
      <p:pic>
        <p:nvPicPr>
          <p:cNvPr id="8" name="Picture 7">
            <a:extLst>
              <a:ext uri="{FF2B5EF4-FFF2-40B4-BE49-F238E27FC236}">
                <a16:creationId xmlns:a16="http://schemas.microsoft.com/office/drawing/2014/main" id="{35EBF547-C395-46D3-9E30-33E513BA5F24}"/>
              </a:ext>
            </a:extLst>
          </p:cNvPr>
          <p:cNvPicPr>
            <a:picLocks noChangeAspect="1"/>
          </p:cNvPicPr>
          <p:nvPr userDrawn="1"/>
        </p:nvPicPr>
        <p:blipFill>
          <a:blip r:embed="rId2"/>
          <a:stretch>
            <a:fillRect/>
          </a:stretch>
        </p:blipFill>
        <p:spPr>
          <a:xfrm>
            <a:off x="26938" y="6707875"/>
            <a:ext cx="12192000" cy="172586"/>
          </a:xfrm>
          <a:prstGeom prst="rect">
            <a:avLst/>
          </a:prstGeom>
        </p:spPr>
      </p:pic>
      <p:sp>
        <p:nvSpPr>
          <p:cNvPr id="9" name="Rectangle 8">
            <a:extLst>
              <a:ext uri="{FF2B5EF4-FFF2-40B4-BE49-F238E27FC236}">
                <a16:creationId xmlns:a16="http://schemas.microsoft.com/office/drawing/2014/main" id="{0E1907B8-2621-4BF9-988D-C28476625AB5}"/>
              </a:ext>
            </a:extLst>
          </p:cNvPr>
          <p:cNvSpPr/>
          <p:nvPr userDrawn="1"/>
        </p:nvSpPr>
        <p:spPr>
          <a:xfrm>
            <a:off x="11815864" y="758952"/>
            <a:ext cx="384048" cy="5330952"/>
          </a:xfrm>
          <a:prstGeom prst="rect">
            <a:avLst/>
          </a:prstGeom>
          <a:solidFill>
            <a:srgbClr val="000F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8DE1C66B-6AF1-4A59-BD48-A10DCCAF6482}"/>
              </a:ext>
            </a:extLst>
          </p:cNvPr>
          <p:cNvSpPr/>
          <p:nvPr userDrawn="1"/>
        </p:nvSpPr>
        <p:spPr>
          <a:xfrm>
            <a:off x="1" y="758952"/>
            <a:ext cx="384048" cy="5330952"/>
          </a:xfrm>
          <a:prstGeom prst="rect">
            <a:avLst/>
          </a:prstGeom>
          <a:solidFill>
            <a:srgbClr val="FE7A1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dirty="0"/>
          </a:p>
        </p:txBody>
      </p:sp>
    </p:spTree>
    <p:extLst>
      <p:ext uri="{BB962C8B-B14F-4D97-AF65-F5344CB8AC3E}">
        <p14:creationId xmlns:p14="http://schemas.microsoft.com/office/powerpoint/2010/main" val="2373413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A444CD0-FC2C-42A0-8238-B5560E603626}" type="datetimeFigureOut">
              <a:rPr lang="en-IN" smtClean="0"/>
              <a:t>28-11-2019</a:t>
            </a:fld>
            <a:endParaRPr lang="en-IN" dirty="0"/>
          </a:p>
        </p:txBody>
      </p:sp>
      <p:sp>
        <p:nvSpPr>
          <p:cNvPr id="9" name="Footer Placeholder 8"/>
          <p:cNvSpPr>
            <a:spLocks noGrp="1"/>
          </p:cNvSpPr>
          <p:nvPr>
            <p:ph type="ftr" sz="quarter" idx="11"/>
          </p:nvPr>
        </p:nvSpPr>
        <p:spPr/>
        <p:txBody>
          <a:bodyPr/>
          <a:lstStyle/>
          <a:p>
            <a:endParaRPr lang="en-IN" dirty="0"/>
          </a:p>
        </p:txBody>
      </p:sp>
      <p:sp>
        <p:nvSpPr>
          <p:cNvPr id="10" name="Slide Number Placeholder 9"/>
          <p:cNvSpPr>
            <a:spLocks noGrp="1"/>
          </p:cNvSpPr>
          <p:nvPr>
            <p:ph type="sldNum" sz="quarter" idx="12"/>
          </p:nvPr>
        </p:nvSpPr>
        <p:spPr/>
        <p:txBody>
          <a:bodyPr/>
          <a:lstStyle/>
          <a:p>
            <a:fld id="{E566D426-5B99-4009-B816-91CE10B8C909}" type="slidenum">
              <a:rPr lang="en-IN" smtClean="0"/>
              <a:t>‹#›</a:t>
            </a:fld>
            <a:endParaRPr lang="en-IN" dirty="0"/>
          </a:p>
        </p:txBody>
      </p:sp>
      <p:pic>
        <p:nvPicPr>
          <p:cNvPr id="11" name="Picture 10">
            <a:extLst>
              <a:ext uri="{FF2B5EF4-FFF2-40B4-BE49-F238E27FC236}">
                <a16:creationId xmlns:a16="http://schemas.microsoft.com/office/drawing/2014/main" id="{C58036C1-B869-494C-B43E-49DE2A49B0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152" y="0"/>
            <a:ext cx="1823778" cy="735504"/>
          </a:xfrm>
          <a:prstGeom prst="rect">
            <a:avLst/>
          </a:prstGeom>
        </p:spPr>
      </p:pic>
    </p:spTree>
    <p:extLst>
      <p:ext uri="{BB962C8B-B14F-4D97-AF65-F5344CB8AC3E}">
        <p14:creationId xmlns:p14="http://schemas.microsoft.com/office/powerpoint/2010/main" val="2799109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A444CD0-FC2C-42A0-8238-B5560E603626}" type="datetimeFigureOut">
              <a:rPr lang="en-IN" smtClean="0"/>
              <a:t>28-11-2019</a:t>
            </a:fld>
            <a:endParaRPr lang="en-IN" dirty="0"/>
          </a:p>
        </p:txBody>
      </p:sp>
      <p:sp>
        <p:nvSpPr>
          <p:cNvPr id="9" name="Footer Placeholder 8"/>
          <p:cNvSpPr>
            <a:spLocks noGrp="1"/>
          </p:cNvSpPr>
          <p:nvPr>
            <p:ph type="ftr" sz="quarter" idx="11"/>
          </p:nvPr>
        </p:nvSpPr>
        <p:spPr>
          <a:xfrm>
            <a:off x="3499101" y="6356350"/>
            <a:ext cx="5911517" cy="365125"/>
          </a:xfrm>
        </p:spPr>
        <p:txBody>
          <a:bodyPr/>
          <a:lstStyle/>
          <a:p>
            <a:endParaRPr lang="en-IN" dirty="0"/>
          </a:p>
        </p:txBody>
      </p:sp>
      <p:sp>
        <p:nvSpPr>
          <p:cNvPr id="10" name="Slide Number Placeholder 9"/>
          <p:cNvSpPr>
            <a:spLocks noGrp="1"/>
          </p:cNvSpPr>
          <p:nvPr>
            <p:ph type="sldNum" sz="quarter" idx="12"/>
          </p:nvPr>
        </p:nvSpPr>
        <p:spPr/>
        <p:txBody>
          <a:bodyPr/>
          <a:lstStyle/>
          <a:p>
            <a:fld id="{E566D426-5B99-4009-B816-91CE10B8C909}" type="slidenum">
              <a:rPr lang="en-IN" smtClean="0"/>
              <a:t>‹#›</a:t>
            </a:fld>
            <a:endParaRPr lang="en-IN" dirty="0"/>
          </a:p>
        </p:txBody>
      </p:sp>
      <p:pic>
        <p:nvPicPr>
          <p:cNvPr id="11" name="Picture 10">
            <a:extLst>
              <a:ext uri="{FF2B5EF4-FFF2-40B4-BE49-F238E27FC236}">
                <a16:creationId xmlns:a16="http://schemas.microsoft.com/office/drawing/2014/main" id="{AACBA954-F8EA-4B94-97CC-780A6E1C61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152" y="0"/>
            <a:ext cx="1823778" cy="735504"/>
          </a:xfrm>
          <a:prstGeom prst="rect">
            <a:avLst/>
          </a:prstGeom>
        </p:spPr>
      </p:pic>
    </p:spTree>
    <p:extLst>
      <p:ext uri="{BB962C8B-B14F-4D97-AF65-F5344CB8AC3E}">
        <p14:creationId xmlns:p14="http://schemas.microsoft.com/office/powerpoint/2010/main" val="1858270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644878" y="0"/>
            <a:ext cx="9574060" cy="589936"/>
          </a:xfrm>
          <a:prstGeom prst="rect">
            <a:avLst/>
          </a:prstGeom>
          <a:solidFill>
            <a:srgbClr val="FE7A1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dirty="0"/>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userDrawn="1"/>
        </p:nvSpPr>
        <p:spPr>
          <a:xfrm>
            <a:off x="0" y="1452906"/>
            <a:ext cx="108000" cy="4392000"/>
          </a:xfrm>
          <a:prstGeom prst="rect">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A444CD0-FC2C-42A0-8238-B5560E603626}" type="datetimeFigureOut">
              <a:rPr lang="en-IN" smtClean="0"/>
              <a:t>28-11-2019</a:t>
            </a:fld>
            <a:endParaRPr lang="en-IN"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IN"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E566D426-5B99-4009-B816-91CE10B8C909}" type="slidenum">
              <a:rPr lang="en-IN" smtClean="0"/>
              <a:t>‹#›</a:t>
            </a:fld>
            <a:endParaRPr lang="en-IN" dirty="0"/>
          </a:p>
        </p:txBody>
      </p:sp>
      <p:pic>
        <p:nvPicPr>
          <p:cNvPr id="9" name="Picture 8">
            <a:extLst>
              <a:ext uri="{FF2B5EF4-FFF2-40B4-BE49-F238E27FC236}">
                <a16:creationId xmlns:a16="http://schemas.microsoft.com/office/drawing/2014/main" id="{4DA8B1C3-5324-4B70-90AE-CE586592B290}"/>
              </a:ext>
            </a:extLst>
          </p:cNvPr>
          <p:cNvPicPr>
            <a:picLocks noChangeAspect="1"/>
          </p:cNvPicPr>
          <p:nvPr userDrawn="1"/>
        </p:nvPicPr>
        <p:blipFill>
          <a:blip r:embed="rId14"/>
          <a:stretch>
            <a:fillRect/>
          </a:stretch>
        </p:blipFill>
        <p:spPr>
          <a:xfrm>
            <a:off x="26938" y="6707875"/>
            <a:ext cx="12192000" cy="172586"/>
          </a:xfrm>
          <a:prstGeom prst="rect">
            <a:avLst/>
          </a:prstGeom>
        </p:spPr>
      </p:pic>
    </p:spTree>
    <p:extLst>
      <p:ext uri="{BB962C8B-B14F-4D97-AF65-F5344CB8AC3E}">
        <p14:creationId xmlns:p14="http://schemas.microsoft.com/office/powerpoint/2010/main" val="209717126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26" r:id="rId12"/>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rgbClr val="000F46"/>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rgbClr val="000F46"/>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rgbClr val="000F46"/>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0F46"/>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0F46"/>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rgbClr val="FE7A1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dirty="0"/>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000F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A444CD0-FC2C-42A0-8238-B5560E603626}" type="datetimeFigureOut">
              <a:rPr lang="en-IN" smtClean="0"/>
              <a:t>28-11-2019</a:t>
            </a:fld>
            <a:endParaRPr lang="en-IN"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IN"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E566D426-5B99-4009-B816-91CE10B8C909}" type="slidenum">
              <a:rPr lang="en-IN" smtClean="0"/>
              <a:t>‹#›</a:t>
            </a:fld>
            <a:endParaRPr lang="en-IN" dirty="0"/>
          </a:p>
        </p:txBody>
      </p:sp>
      <p:pic>
        <p:nvPicPr>
          <p:cNvPr id="9" name="Picture 8">
            <a:extLst>
              <a:ext uri="{FF2B5EF4-FFF2-40B4-BE49-F238E27FC236}">
                <a16:creationId xmlns:a16="http://schemas.microsoft.com/office/drawing/2014/main" id="{4DA8B1C3-5324-4B70-90AE-CE586592B290}"/>
              </a:ext>
            </a:extLst>
          </p:cNvPr>
          <p:cNvPicPr>
            <a:picLocks noChangeAspect="1"/>
          </p:cNvPicPr>
          <p:nvPr userDrawn="1"/>
        </p:nvPicPr>
        <p:blipFill>
          <a:blip r:embed="rId13"/>
          <a:stretch>
            <a:fillRect/>
          </a:stretch>
        </p:blipFill>
        <p:spPr>
          <a:xfrm>
            <a:off x="26938" y="6707875"/>
            <a:ext cx="12192000" cy="172586"/>
          </a:xfrm>
          <a:prstGeom prst="rect">
            <a:avLst/>
          </a:prstGeom>
        </p:spPr>
      </p:pic>
    </p:spTree>
    <p:extLst>
      <p:ext uri="{BB962C8B-B14F-4D97-AF65-F5344CB8AC3E}">
        <p14:creationId xmlns:p14="http://schemas.microsoft.com/office/powerpoint/2010/main" val="414085403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rgbClr val="000F46"/>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rgbClr val="000F46"/>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rgbClr val="000F46"/>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0F46"/>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0F46"/>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2.jp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0B86-7534-4E1C-91D2-301120DEEF91}"/>
              </a:ext>
            </a:extLst>
          </p:cNvPr>
          <p:cNvSpPr>
            <a:spLocks noGrp="1"/>
          </p:cNvSpPr>
          <p:nvPr>
            <p:ph type="ctrTitle"/>
          </p:nvPr>
        </p:nvSpPr>
        <p:spPr/>
        <p:txBody>
          <a:bodyPr/>
          <a:lstStyle/>
          <a:p>
            <a:r>
              <a:rPr lang="en-GB" dirty="0"/>
              <a:t>		DBT on App</a:t>
            </a:r>
            <a:endParaRPr lang="en-IN" dirty="0"/>
          </a:p>
        </p:txBody>
      </p:sp>
      <p:pic>
        <p:nvPicPr>
          <p:cNvPr id="5" name="Picture 4">
            <a:extLst>
              <a:ext uri="{FF2B5EF4-FFF2-40B4-BE49-F238E27FC236}">
                <a16:creationId xmlns:a16="http://schemas.microsoft.com/office/drawing/2014/main" id="{F39CCD48-C521-4372-B332-835F461307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6724" y="791123"/>
            <a:ext cx="7792872" cy="3142756"/>
          </a:xfrm>
          <a:prstGeom prst="rect">
            <a:avLst/>
          </a:prstGeom>
        </p:spPr>
      </p:pic>
      <p:pic>
        <p:nvPicPr>
          <p:cNvPr id="9" name="Picture 8">
            <a:extLst>
              <a:ext uri="{FF2B5EF4-FFF2-40B4-BE49-F238E27FC236}">
                <a16:creationId xmlns:a16="http://schemas.microsoft.com/office/drawing/2014/main" id="{6213E165-D249-4FD3-845A-3713E5665E4E}"/>
              </a:ext>
            </a:extLst>
          </p:cNvPr>
          <p:cNvPicPr>
            <a:picLocks noChangeAspect="1"/>
          </p:cNvPicPr>
          <p:nvPr/>
        </p:nvPicPr>
        <p:blipFill>
          <a:blip r:embed="rId3"/>
          <a:stretch>
            <a:fillRect/>
          </a:stretch>
        </p:blipFill>
        <p:spPr>
          <a:xfrm>
            <a:off x="0" y="0"/>
            <a:ext cx="12192000" cy="172586"/>
          </a:xfrm>
          <a:prstGeom prst="rect">
            <a:avLst/>
          </a:prstGeom>
        </p:spPr>
      </p:pic>
      <p:pic>
        <p:nvPicPr>
          <p:cNvPr id="14" name="Picture 13">
            <a:extLst>
              <a:ext uri="{FF2B5EF4-FFF2-40B4-BE49-F238E27FC236}">
                <a16:creationId xmlns:a16="http://schemas.microsoft.com/office/drawing/2014/main" id="{261EC56F-397F-4AF7-BCC8-5D381EA1F79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93" t="9918" r="1666" b="7778"/>
          <a:stretch/>
        </p:blipFill>
        <p:spPr>
          <a:xfrm>
            <a:off x="308328" y="5455771"/>
            <a:ext cx="2310694" cy="1117357"/>
          </a:xfrm>
          <a:prstGeom prst="rect">
            <a:avLst/>
          </a:prstGeom>
        </p:spPr>
      </p:pic>
      <p:pic>
        <p:nvPicPr>
          <p:cNvPr id="16" name="Picture 15">
            <a:extLst>
              <a:ext uri="{FF2B5EF4-FFF2-40B4-BE49-F238E27FC236}">
                <a16:creationId xmlns:a16="http://schemas.microsoft.com/office/drawing/2014/main" id="{DBA65558-97D5-422C-A96B-22A09DDA40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0114" y="5559552"/>
            <a:ext cx="1159600" cy="1159600"/>
          </a:xfrm>
          <a:prstGeom prst="rect">
            <a:avLst/>
          </a:prstGeom>
        </p:spPr>
      </p:pic>
    </p:spTree>
    <p:extLst>
      <p:ext uri="{BB962C8B-B14F-4D97-AF65-F5344CB8AC3E}">
        <p14:creationId xmlns:p14="http://schemas.microsoft.com/office/powerpoint/2010/main" val="3133386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91BB2E7-4899-40E1-A5BE-B70B8548B4F7}"/>
              </a:ext>
            </a:extLst>
          </p:cNvPr>
          <p:cNvSpPr txBox="1"/>
          <p:nvPr/>
        </p:nvSpPr>
        <p:spPr>
          <a:xfrm>
            <a:off x="2623930" y="13253"/>
            <a:ext cx="5458713" cy="584775"/>
          </a:xfrm>
          <a:prstGeom prst="rect">
            <a:avLst/>
          </a:prstGeom>
          <a:noFill/>
        </p:spPr>
        <p:txBody>
          <a:bodyPr wrap="square" rtlCol="0">
            <a:spAutoFit/>
          </a:bodyPr>
          <a:lstStyle/>
          <a:p>
            <a:r>
              <a:rPr lang="en-IN" sz="3200" b="1" dirty="0">
                <a:solidFill>
                  <a:schemeClr val="bg1"/>
                </a:solidFill>
              </a:rPr>
              <a:t>DBT on App- Various Stages</a:t>
            </a:r>
          </a:p>
        </p:txBody>
      </p:sp>
      <p:sp>
        <p:nvSpPr>
          <p:cNvPr id="12" name="TextBox 11">
            <a:extLst>
              <a:ext uri="{FF2B5EF4-FFF2-40B4-BE49-F238E27FC236}">
                <a16:creationId xmlns:a16="http://schemas.microsoft.com/office/drawing/2014/main" id="{83E131E0-63D0-4385-BF62-041D01B30B5A}"/>
              </a:ext>
            </a:extLst>
          </p:cNvPr>
          <p:cNvSpPr txBox="1"/>
          <p:nvPr/>
        </p:nvSpPr>
        <p:spPr>
          <a:xfrm>
            <a:off x="655111" y="6182140"/>
            <a:ext cx="8864446" cy="369332"/>
          </a:xfrm>
          <a:prstGeom prst="rect">
            <a:avLst/>
          </a:prstGeom>
          <a:noFill/>
        </p:spPr>
        <p:txBody>
          <a:bodyPr wrap="square" rtlCol="0">
            <a:spAutoFit/>
          </a:bodyPr>
          <a:lstStyle/>
          <a:p>
            <a:r>
              <a:rPr lang="en-IN" dirty="0"/>
              <a:t>Similar to web we have Pending, Processing, Paid, Removed and Deferred stages.</a:t>
            </a:r>
          </a:p>
        </p:txBody>
      </p:sp>
      <p:pic>
        <p:nvPicPr>
          <p:cNvPr id="3" name="Picture 2">
            <a:extLst>
              <a:ext uri="{FF2B5EF4-FFF2-40B4-BE49-F238E27FC236}">
                <a16:creationId xmlns:a16="http://schemas.microsoft.com/office/drawing/2014/main" id="{E0BF0415-46DB-48B5-8779-0F3AD9E66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301" y="954156"/>
            <a:ext cx="3045533" cy="5227983"/>
          </a:xfrm>
          <a:prstGeom prst="rect">
            <a:avLst/>
          </a:prstGeom>
        </p:spPr>
      </p:pic>
      <p:pic>
        <p:nvPicPr>
          <p:cNvPr id="6" name="Picture 5">
            <a:extLst>
              <a:ext uri="{FF2B5EF4-FFF2-40B4-BE49-F238E27FC236}">
                <a16:creationId xmlns:a16="http://schemas.microsoft.com/office/drawing/2014/main" id="{024AFFAF-FE3A-4AEE-AE04-C94A61D8E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1456" y="954155"/>
            <a:ext cx="2941982" cy="5227983"/>
          </a:xfrm>
          <a:prstGeom prst="rect">
            <a:avLst/>
          </a:prstGeom>
        </p:spPr>
      </p:pic>
      <p:pic>
        <p:nvPicPr>
          <p:cNvPr id="17" name="Picture 16">
            <a:extLst>
              <a:ext uri="{FF2B5EF4-FFF2-40B4-BE49-F238E27FC236}">
                <a16:creationId xmlns:a16="http://schemas.microsoft.com/office/drawing/2014/main" id="{DE0D4821-A8BD-46A3-94E3-596D34F0E7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0185" y="954155"/>
            <a:ext cx="2941981" cy="5227983"/>
          </a:xfrm>
          <a:prstGeom prst="rect">
            <a:avLst/>
          </a:prstGeom>
        </p:spPr>
      </p:pic>
      <p:sp>
        <p:nvSpPr>
          <p:cNvPr id="18" name="Rectangle 17">
            <a:extLst>
              <a:ext uri="{FF2B5EF4-FFF2-40B4-BE49-F238E27FC236}">
                <a16:creationId xmlns:a16="http://schemas.microsoft.com/office/drawing/2014/main" id="{A5647CA5-BB57-4694-BC51-555D81747891}"/>
              </a:ext>
            </a:extLst>
          </p:cNvPr>
          <p:cNvSpPr/>
          <p:nvPr/>
        </p:nvSpPr>
        <p:spPr>
          <a:xfrm>
            <a:off x="297301" y="1074138"/>
            <a:ext cx="682533" cy="5423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E199A4CF-8CAA-4CCF-AD6B-2F841B2117E2}"/>
              </a:ext>
            </a:extLst>
          </p:cNvPr>
          <p:cNvSpPr/>
          <p:nvPr/>
        </p:nvSpPr>
        <p:spPr>
          <a:xfrm>
            <a:off x="4885348" y="1074138"/>
            <a:ext cx="943952" cy="5423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7976B080-2BA1-475A-9739-52A1F761E08D}"/>
              </a:ext>
            </a:extLst>
          </p:cNvPr>
          <p:cNvSpPr/>
          <p:nvPr/>
        </p:nvSpPr>
        <p:spPr>
          <a:xfrm>
            <a:off x="9399908" y="1074138"/>
            <a:ext cx="682533" cy="5423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2" name="Google Shape;354;g62b959d8b2_1_59">
            <a:extLst>
              <a:ext uri="{FF2B5EF4-FFF2-40B4-BE49-F238E27FC236}">
                <a16:creationId xmlns:a16="http://schemas.microsoft.com/office/drawing/2014/main" id="{CC685A49-FF90-4B02-BED3-F3184F8407C5}"/>
              </a:ext>
            </a:extLst>
          </p:cNvPr>
          <p:cNvPicPr preferRelativeResize="0"/>
          <p:nvPr/>
        </p:nvPicPr>
        <p:blipFill rotWithShape="1">
          <a:blip r:embed="rId5">
            <a:alphaModFix/>
          </a:blip>
          <a:srcRect/>
          <a:stretch/>
        </p:blipFill>
        <p:spPr>
          <a:xfrm>
            <a:off x="341470" y="0"/>
            <a:ext cx="1842375" cy="743004"/>
          </a:xfrm>
          <a:prstGeom prst="rect">
            <a:avLst/>
          </a:prstGeom>
          <a:noFill/>
          <a:ln>
            <a:noFill/>
          </a:ln>
        </p:spPr>
      </p:pic>
    </p:spTree>
    <p:extLst>
      <p:ext uri="{BB962C8B-B14F-4D97-AF65-F5344CB8AC3E}">
        <p14:creationId xmlns:p14="http://schemas.microsoft.com/office/powerpoint/2010/main" val="274508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91BB2E7-4899-40E1-A5BE-B70B8548B4F7}"/>
              </a:ext>
            </a:extLst>
          </p:cNvPr>
          <p:cNvSpPr txBox="1"/>
          <p:nvPr/>
        </p:nvSpPr>
        <p:spPr>
          <a:xfrm>
            <a:off x="2623930" y="13253"/>
            <a:ext cx="2941983" cy="584775"/>
          </a:xfrm>
          <a:prstGeom prst="rect">
            <a:avLst/>
          </a:prstGeom>
          <a:noFill/>
        </p:spPr>
        <p:txBody>
          <a:bodyPr wrap="square" rtlCol="0">
            <a:spAutoFit/>
          </a:bodyPr>
          <a:lstStyle/>
          <a:p>
            <a:r>
              <a:rPr lang="en-IN" sz="3200" b="1" dirty="0">
                <a:solidFill>
                  <a:schemeClr val="bg1"/>
                </a:solidFill>
              </a:rPr>
              <a:t>DBT on App</a:t>
            </a:r>
          </a:p>
        </p:txBody>
      </p:sp>
      <p:sp>
        <p:nvSpPr>
          <p:cNvPr id="12" name="TextBox 11">
            <a:extLst>
              <a:ext uri="{FF2B5EF4-FFF2-40B4-BE49-F238E27FC236}">
                <a16:creationId xmlns:a16="http://schemas.microsoft.com/office/drawing/2014/main" id="{83E131E0-63D0-4385-BF62-041D01B30B5A}"/>
              </a:ext>
            </a:extLst>
          </p:cNvPr>
          <p:cNvSpPr txBox="1"/>
          <p:nvPr/>
        </p:nvSpPr>
        <p:spPr>
          <a:xfrm>
            <a:off x="148925" y="6119584"/>
            <a:ext cx="8864446" cy="369332"/>
          </a:xfrm>
          <a:prstGeom prst="rect">
            <a:avLst/>
          </a:prstGeom>
          <a:noFill/>
        </p:spPr>
        <p:txBody>
          <a:bodyPr wrap="square" rtlCol="0">
            <a:spAutoFit/>
          </a:bodyPr>
          <a:lstStyle/>
          <a:p>
            <a:r>
              <a:rPr lang="en-IN" dirty="0"/>
              <a:t>Similar to web one can take action for the benefits</a:t>
            </a:r>
          </a:p>
        </p:txBody>
      </p:sp>
      <p:pic>
        <p:nvPicPr>
          <p:cNvPr id="4" name="Picture 3">
            <a:extLst>
              <a:ext uri="{FF2B5EF4-FFF2-40B4-BE49-F238E27FC236}">
                <a16:creationId xmlns:a16="http://schemas.microsoft.com/office/drawing/2014/main" id="{8543DBBC-60C6-49E4-9E14-E063C5D17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918" y="868517"/>
            <a:ext cx="2928382" cy="5124069"/>
          </a:xfrm>
          <a:prstGeom prst="rect">
            <a:avLst/>
          </a:prstGeom>
        </p:spPr>
      </p:pic>
      <p:sp>
        <p:nvSpPr>
          <p:cNvPr id="18" name="Rectangle 17">
            <a:extLst>
              <a:ext uri="{FF2B5EF4-FFF2-40B4-BE49-F238E27FC236}">
                <a16:creationId xmlns:a16="http://schemas.microsoft.com/office/drawing/2014/main" id="{A5647CA5-BB57-4694-BC51-555D81747891}"/>
              </a:ext>
            </a:extLst>
          </p:cNvPr>
          <p:cNvSpPr/>
          <p:nvPr/>
        </p:nvSpPr>
        <p:spPr>
          <a:xfrm>
            <a:off x="1948109" y="2876669"/>
            <a:ext cx="1464191" cy="24925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a:extLst>
              <a:ext uri="{FF2B5EF4-FFF2-40B4-BE49-F238E27FC236}">
                <a16:creationId xmlns:a16="http://schemas.microsoft.com/office/drawing/2014/main" id="{B07AF61B-939C-499F-9D4D-3BA80D46E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887" y="868517"/>
            <a:ext cx="3194302" cy="5124069"/>
          </a:xfrm>
          <a:prstGeom prst="rect">
            <a:avLst/>
          </a:prstGeom>
        </p:spPr>
      </p:pic>
      <p:sp>
        <p:nvSpPr>
          <p:cNvPr id="20" name="Rectangle 19">
            <a:extLst>
              <a:ext uri="{FF2B5EF4-FFF2-40B4-BE49-F238E27FC236}">
                <a16:creationId xmlns:a16="http://schemas.microsoft.com/office/drawing/2014/main" id="{E199A4CF-8CAA-4CCF-AD6B-2F841B2117E2}"/>
              </a:ext>
            </a:extLst>
          </p:cNvPr>
          <p:cNvSpPr/>
          <p:nvPr/>
        </p:nvSpPr>
        <p:spPr>
          <a:xfrm>
            <a:off x="7281887" y="5098062"/>
            <a:ext cx="3194302" cy="5423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a:extLst>
              <a:ext uri="{FF2B5EF4-FFF2-40B4-BE49-F238E27FC236}">
                <a16:creationId xmlns:a16="http://schemas.microsoft.com/office/drawing/2014/main" id="{97DBD395-C9A4-4EA4-8061-EC406ACEF295}"/>
              </a:ext>
            </a:extLst>
          </p:cNvPr>
          <p:cNvSpPr txBox="1"/>
          <p:nvPr/>
        </p:nvSpPr>
        <p:spPr>
          <a:xfrm>
            <a:off x="6228596" y="6102384"/>
            <a:ext cx="5413675" cy="646331"/>
          </a:xfrm>
          <a:prstGeom prst="rect">
            <a:avLst/>
          </a:prstGeom>
          <a:noFill/>
        </p:spPr>
        <p:txBody>
          <a:bodyPr wrap="square" rtlCol="0">
            <a:spAutoFit/>
          </a:bodyPr>
          <a:lstStyle/>
          <a:p>
            <a:r>
              <a:rPr lang="en-IN" dirty="0"/>
              <a:t>If you click, 'View All Details ’ then details related to that Patient and Benefit can be viewed</a:t>
            </a:r>
          </a:p>
        </p:txBody>
      </p:sp>
      <p:pic>
        <p:nvPicPr>
          <p:cNvPr id="15" name="Google Shape;354;g62b959d8b2_1_59">
            <a:extLst>
              <a:ext uri="{FF2B5EF4-FFF2-40B4-BE49-F238E27FC236}">
                <a16:creationId xmlns:a16="http://schemas.microsoft.com/office/drawing/2014/main" id="{068A9E39-EF68-4A6B-A25D-41AD7FCC7FCD}"/>
              </a:ext>
            </a:extLst>
          </p:cNvPr>
          <p:cNvPicPr preferRelativeResize="0"/>
          <p:nvPr/>
        </p:nvPicPr>
        <p:blipFill rotWithShape="1">
          <a:blip r:embed="rId4">
            <a:alphaModFix/>
          </a:blip>
          <a:srcRect/>
          <a:stretch/>
        </p:blipFill>
        <p:spPr>
          <a:xfrm>
            <a:off x="341470" y="0"/>
            <a:ext cx="1842375" cy="743004"/>
          </a:xfrm>
          <a:prstGeom prst="rect">
            <a:avLst/>
          </a:prstGeom>
          <a:noFill/>
          <a:ln>
            <a:noFill/>
          </a:ln>
        </p:spPr>
      </p:pic>
    </p:spTree>
    <p:extLst>
      <p:ext uri="{BB962C8B-B14F-4D97-AF65-F5344CB8AC3E}">
        <p14:creationId xmlns:p14="http://schemas.microsoft.com/office/powerpoint/2010/main" val="63746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91BB2E7-4899-40E1-A5BE-B70B8548B4F7}"/>
              </a:ext>
            </a:extLst>
          </p:cNvPr>
          <p:cNvSpPr txBox="1"/>
          <p:nvPr/>
        </p:nvSpPr>
        <p:spPr>
          <a:xfrm>
            <a:off x="2623930" y="13253"/>
            <a:ext cx="6127076" cy="584775"/>
          </a:xfrm>
          <a:prstGeom prst="rect">
            <a:avLst/>
          </a:prstGeom>
          <a:noFill/>
        </p:spPr>
        <p:txBody>
          <a:bodyPr wrap="square" rtlCol="0">
            <a:spAutoFit/>
          </a:bodyPr>
          <a:lstStyle/>
          <a:p>
            <a:r>
              <a:rPr lang="en-IN" sz="3200" b="1" dirty="0">
                <a:solidFill>
                  <a:schemeClr val="bg1"/>
                </a:solidFill>
              </a:rPr>
              <a:t>DBT on App-Filters</a:t>
            </a:r>
          </a:p>
        </p:txBody>
      </p:sp>
      <p:sp>
        <p:nvSpPr>
          <p:cNvPr id="12" name="TextBox 11">
            <a:extLst>
              <a:ext uri="{FF2B5EF4-FFF2-40B4-BE49-F238E27FC236}">
                <a16:creationId xmlns:a16="http://schemas.microsoft.com/office/drawing/2014/main" id="{83E131E0-63D0-4385-BF62-041D01B30B5A}"/>
              </a:ext>
            </a:extLst>
          </p:cNvPr>
          <p:cNvSpPr txBox="1"/>
          <p:nvPr/>
        </p:nvSpPr>
        <p:spPr>
          <a:xfrm>
            <a:off x="148925" y="6119584"/>
            <a:ext cx="8864446" cy="369332"/>
          </a:xfrm>
          <a:prstGeom prst="rect">
            <a:avLst/>
          </a:prstGeom>
          <a:noFill/>
        </p:spPr>
        <p:txBody>
          <a:bodyPr wrap="square" rtlCol="0">
            <a:spAutoFit/>
          </a:bodyPr>
          <a:lstStyle/>
          <a:p>
            <a:r>
              <a:rPr lang="en-IN" dirty="0"/>
              <a:t>Click this button to filter the benefits</a:t>
            </a:r>
          </a:p>
        </p:txBody>
      </p:sp>
      <p:pic>
        <p:nvPicPr>
          <p:cNvPr id="3" name="Picture 2">
            <a:extLst>
              <a:ext uri="{FF2B5EF4-FFF2-40B4-BE49-F238E27FC236}">
                <a16:creationId xmlns:a16="http://schemas.microsoft.com/office/drawing/2014/main" id="{394EF297-56E1-4150-8CC8-971379CA0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251" y="738416"/>
            <a:ext cx="3248526" cy="5381168"/>
          </a:xfrm>
          <a:prstGeom prst="rect">
            <a:avLst/>
          </a:prstGeom>
        </p:spPr>
      </p:pic>
      <p:pic>
        <p:nvPicPr>
          <p:cNvPr id="6" name="Picture 5">
            <a:extLst>
              <a:ext uri="{FF2B5EF4-FFF2-40B4-BE49-F238E27FC236}">
                <a16:creationId xmlns:a16="http://schemas.microsoft.com/office/drawing/2014/main" id="{AF0F0065-5AC2-4821-BAE4-D05DF60F2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737" y="738416"/>
            <a:ext cx="3248526" cy="5381168"/>
          </a:xfrm>
          <a:prstGeom prst="rect">
            <a:avLst/>
          </a:prstGeom>
        </p:spPr>
      </p:pic>
      <p:pic>
        <p:nvPicPr>
          <p:cNvPr id="9" name="Picture 8">
            <a:extLst>
              <a:ext uri="{FF2B5EF4-FFF2-40B4-BE49-F238E27FC236}">
                <a16:creationId xmlns:a16="http://schemas.microsoft.com/office/drawing/2014/main" id="{3FF66DE4-4E24-474F-9DFA-63CBDC354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1006" y="738416"/>
            <a:ext cx="3248526" cy="5381168"/>
          </a:xfrm>
          <a:prstGeom prst="rect">
            <a:avLst/>
          </a:prstGeom>
        </p:spPr>
      </p:pic>
      <p:sp>
        <p:nvSpPr>
          <p:cNvPr id="15" name="Rectangle 14">
            <a:extLst>
              <a:ext uri="{FF2B5EF4-FFF2-40B4-BE49-F238E27FC236}">
                <a16:creationId xmlns:a16="http://schemas.microsoft.com/office/drawing/2014/main" id="{024A6631-A8C1-4A52-9048-42639FA719BE}"/>
              </a:ext>
            </a:extLst>
          </p:cNvPr>
          <p:cNvSpPr/>
          <p:nvPr/>
        </p:nvSpPr>
        <p:spPr>
          <a:xfrm>
            <a:off x="2932566" y="5090966"/>
            <a:ext cx="682533" cy="5423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id="{7345E125-39EC-4060-9728-11C516AA2809}"/>
              </a:ext>
            </a:extLst>
          </p:cNvPr>
          <p:cNvSpPr txBox="1"/>
          <p:nvPr/>
        </p:nvSpPr>
        <p:spPr>
          <a:xfrm>
            <a:off x="4318783" y="6125713"/>
            <a:ext cx="4090431" cy="646331"/>
          </a:xfrm>
          <a:prstGeom prst="rect">
            <a:avLst/>
          </a:prstGeom>
          <a:noFill/>
        </p:spPr>
        <p:txBody>
          <a:bodyPr wrap="square" rtlCol="0">
            <a:spAutoFit/>
          </a:bodyPr>
          <a:lstStyle/>
          <a:p>
            <a:r>
              <a:rPr lang="en-IN" dirty="0"/>
              <a:t>There are many filters which are defaulted. The user can change </a:t>
            </a:r>
          </a:p>
        </p:txBody>
      </p:sp>
      <p:sp>
        <p:nvSpPr>
          <p:cNvPr id="17" name="TextBox 16">
            <a:extLst>
              <a:ext uri="{FF2B5EF4-FFF2-40B4-BE49-F238E27FC236}">
                <a16:creationId xmlns:a16="http://schemas.microsoft.com/office/drawing/2014/main" id="{95B95EDA-199F-4BCE-AEE5-5D55D5300772}"/>
              </a:ext>
            </a:extLst>
          </p:cNvPr>
          <p:cNvSpPr txBox="1"/>
          <p:nvPr/>
        </p:nvSpPr>
        <p:spPr>
          <a:xfrm>
            <a:off x="8409214" y="6133018"/>
            <a:ext cx="3782786" cy="646331"/>
          </a:xfrm>
          <a:prstGeom prst="rect">
            <a:avLst/>
          </a:prstGeom>
          <a:noFill/>
        </p:spPr>
        <p:txBody>
          <a:bodyPr wrap="square" rtlCol="0">
            <a:spAutoFit/>
          </a:bodyPr>
          <a:lstStyle/>
          <a:p>
            <a:r>
              <a:rPr lang="en-IN" dirty="0"/>
              <a:t>User can search using Patient ID to find the benefits</a:t>
            </a:r>
          </a:p>
        </p:txBody>
      </p:sp>
      <p:sp>
        <p:nvSpPr>
          <p:cNvPr id="19" name="Rectangle 18">
            <a:extLst>
              <a:ext uri="{FF2B5EF4-FFF2-40B4-BE49-F238E27FC236}">
                <a16:creationId xmlns:a16="http://schemas.microsoft.com/office/drawing/2014/main" id="{9D05B5EF-CC4A-4C38-A773-A7A2D7D56974}"/>
              </a:ext>
            </a:extLst>
          </p:cNvPr>
          <p:cNvSpPr/>
          <p:nvPr/>
        </p:nvSpPr>
        <p:spPr>
          <a:xfrm>
            <a:off x="10034002" y="1210208"/>
            <a:ext cx="2009073" cy="10104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1" name="Google Shape;354;g62b959d8b2_1_59">
            <a:extLst>
              <a:ext uri="{FF2B5EF4-FFF2-40B4-BE49-F238E27FC236}">
                <a16:creationId xmlns:a16="http://schemas.microsoft.com/office/drawing/2014/main" id="{CA297127-0911-424C-9C8F-4EBE4F31E1D5}"/>
              </a:ext>
            </a:extLst>
          </p:cNvPr>
          <p:cNvPicPr preferRelativeResize="0"/>
          <p:nvPr/>
        </p:nvPicPr>
        <p:blipFill rotWithShape="1">
          <a:blip r:embed="rId5">
            <a:alphaModFix/>
          </a:blip>
          <a:srcRect/>
          <a:stretch/>
        </p:blipFill>
        <p:spPr>
          <a:xfrm>
            <a:off x="341470" y="0"/>
            <a:ext cx="1842375" cy="743004"/>
          </a:xfrm>
          <a:prstGeom prst="rect">
            <a:avLst/>
          </a:prstGeom>
          <a:noFill/>
          <a:ln>
            <a:noFill/>
          </a:ln>
        </p:spPr>
      </p:pic>
    </p:spTree>
    <p:extLst>
      <p:ext uri="{BB962C8B-B14F-4D97-AF65-F5344CB8AC3E}">
        <p14:creationId xmlns:p14="http://schemas.microsoft.com/office/powerpoint/2010/main" val="232989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91BB2E7-4899-40E1-A5BE-B70B8548B4F7}"/>
              </a:ext>
            </a:extLst>
          </p:cNvPr>
          <p:cNvSpPr txBox="1"/>
          <p:nvPr/>
        </p:nvSpPr>
        <p:spPr>
          <a:xfrm>
            <a:off x="2623930" y="13253"/>
            <a:ext cx="8267227" cy="584775"/>
          </a:xfrm>
          <a:prstGeom prst="rect">
            <a:avLst/>
          </a:prstGeom>
          <a:noFill/>
        </p:spPr>
        <p:txBody>
          <a:bodyPr wrap="square" rtlCol="0">
            <a:spAutoFit/>
          </a:bodyPr>
          <a:lstStyle/>
          <a:p>
            <a:r>
              <a:rPr lang="en-IN" sz="3200" b="1" dirty="0">
                <a:solidFill>
                  <a:schemeClr val="bg1"/>
                </a:solidFill>
              </a:rPr>
              <a:t>DBT on App-Beneficiary Approval</a:t>
            </a:r>
          </a:p>
        </p:txBody>
      </p:sp>
      <p:sp>
        <p:nvSpPr>
          <p:cNvPr id="12" name="TextBox 11">
            <a:extLst>
              <a:ext uri="{FF2B5EF4-FFF2-40B4-BE49-F238E27FC236}">
                <a16:creationId xmlns:a16="http://schemas.microsoft.com/office/drawing/2014/main" id="{83E131E0-63D0-4385-BF62-041D01B30B5A}"/>
              </a:ext>
            </a:extLst>
          </p:cNvPr>
          <p:cNvSpPr txBox="1"/>
          <p:nvPr/>
        </p:nvSpPr>
        <p:spPr>
          <a:xfrm>
            <a:off x="148925" y="6119583"/>
            <a:ext cx="3541332" cy="646331"/>
          </a:xfrm>
          <a:prstGeom prst="rect">
            <a:avLst/>
          </a:prstGeom>
          <a:noFill/>
        </p:spPr>
        <p:txBody>
          <a:bodyPr wrap="square" rtlCol="0">
            <a:spAutoFit/>
          </a:bodyPr>
          <a:lstStyle/>
          <a:p>
            <a:r>
              <a:rPr lang="en-IN" dirty="0"/>
              <a:t>Click this button to filter the benefits</a:t>
            </a:r>
          </a:p>
        </p:txBody>
      </p:sp>
      <p:pic>
        <p:nvPicPr>
          <p:cNvPr id="11" name="Picture 10">
            <a:extLst>
              <a:ext uri="{FF2B5EF4-FFF2-40B4-BE49-F238E27FC236}">
                <a16:creationId xmlns:a16="http://schemas.microsoft.com/office/drawing/2014/main" id="{E1A9E32D-1EBB-4982-A139-38A79D2079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97" y="707644"/>
            <a:ext cx="2777202" cy="5357192"/>
          </a:xfrm>
          <a:prstGeom prst="rect">
            <a:avLst/>
          </a:prstGeom>
        </p:spPr>
      </p:pic>
      <p:sp>
        <p:nvSpPr>
          <p:cNvPr id="13" name="Rectangle 12">
            <a:extLst>
              <a:ext uri="{FF2B5EF4-FFF2-40B4-BE49-F238E27FC236}">
                <a16:creationId xmlns:a16="http://schemas.microsoft.com/office/drawing/2014/main" id="{828F621D-1C68-4CC6-BD07-B4A09DCC9BC2}"/>
              </a:ext>
            </a:extLst>
          </p:cNvPr>
          <p:cNvSpPr/>
          <p:nvPr/>
        </p:nvSpPr>
        <p:spPr>
          <a:xfrm>
            <a:off x="362616" y="3428999"/>
            <a:ext cx="2678683" cy="5551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CBA9FFEC-3AC3-4978-864A-E360FDB47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1650" y="696538"/>
            <a:ext cx="3248526" cy="5357192"/>
          </a:xfrm>
          <a:prstGeom prst="rect">
            <a:avLst/>
          </a:prstGeom>
        </p:spPr>
      </p:pic>
      <p:sp>
        <p:nvSpPr>
          <p:cNvPr id="18" name="TextBox 17">
            <a:extLst>
              <a:ext uri="{FF2B5EF4-FFF2-40B4-BE49-F238E27FC236}">
                <a16:creationId xmlns:a16="http://schemas.microsoft.com/office/drawing/2014/main" id="{68FBA86C-AAC8-4795-91B3-74AB09D193AB}"/>
              </a:ext>
            </a:extLst>
          </p:cNvPr>
          <p:cNvSpPr txBox="1"/>
          <p:nvPr/>
        </p:nvSpPr>
        <p:spPr>
          <a:xfrm>
            <a:off x="3941650" y="6119583"/>
            <a:ext cx="3541332" cy="646331"/>
          </a:xfrm>
          <a:prstGeom prst="rect">
            <a:avLst/>
          </a:prstGeom>
          <a:noFill/>
        </p:spPr>
        <p:txBody>
          <a:bodyPr wrap="square" rtlCol="0">
            <a:spAutoFit/>
          </a:bodyPr>
          <a:lstStyle/>
          <a:p>
            <a:r>
              <a:rPr lang="en-IN" dirty="0"/>
              <a:t>Beneficiary Approval for Private Provider Scheme</a:t>
            </a:r>
          </a:p>
        </p:txBody>
      </p:sp>
      <p:sp>
        <p:nvSpPr>
          <p:cNvPr id="20" name="Rectangle 19">
            <a:extLst>
              <a:ext uri="{FF2B5EF4-FFF2-40B4-BE49-F238E27FC236}">
                <a16:creationId xmlns:a16="http://schemas.microsoft.com/office/drawing/2014/main" id="{9E7F760E-9D2D-468C-B6DF-3F0CC66090CD}"/>
              </a:ext>
            </a:extLst>
          </p:cNvPr>
          <p:cNvSpPr/>
          <p:nvPr/>
        </p:nvSpPr>
        <p:spPr>
          <a:xfrm>
            <a:off x="4094922" y="804270"/>
            <a:ext cx="1470992" cy="5178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a:extLst>
              <a:ext uri="{FF2B5EF4-FFF2-40B4-BE49-F238E27FC236}">
                <a16:creationId xmlns:a16="http://schemas.microsoft.com/office/drawing/2014/main" id="{DE621DCE-D464-4B75-9A45-85EE48D18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637" y="696538"/>
            <a:ext cx="3248526" cy="5423045"/>
          </a:xfrm>
          <a:prstGeom prst="rect">
            <a:avLst/>
          </a:prstGeom>
        </p:spPr>
      </p:pic>
      <p:sp>
        <p:nvSpPr>
          <p:cNvPr id="21" name="Rectangle 20">
            <a:extLst>
              <a:ext uri="{FF2B5EF4-FFF2-40B4-BE49-F238E27FC236}">
                <a16:creationId xmlns:a16="http://schemas.microsoft.com/office/drawing/2014/main" id="{F391BAF2-7D25-4ACA-B515-3CF5C5C79BD9}"/>
              </a:ext>
            </a:extLst>
          </p:cNvPr>
          <p:cNvSpPr/>
          <p:nvPr/>
        </p:nvSpPr>
        <p:spPr>
          <a:xfrm>
            <a:off x="10032756" y="804270"/>
            <a:ext cx="1470992" cy="5178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657E4359-BA6D-45B8-9CB1-42BE3991C164}"/>
              </a:ext>
            </a:extLst>
          </p:cNvPr>
          <p:cNvSpPr txBox="1"/>
          <p:nvPr/>
        </p:nvSpPr>
        <p:spPr>
          <a:xfrm>
            <a:off x="7482982" y="6119582"/>
            <a:ext cx="4709018" cy="646331"/>
          </a:xfrm>
          <a:prstGeom prst="rect">
            <a:avLst/>
          </a:prstGeom>
          <a:noFill/>
        </p:spPr>
        <p:txBody>
          <a:bodyPr wrap="square" rtlCol="0">
            <a:spAutoFit/>
          </a:bodyPr>
          <a:lstStyle/>
          <a:p>
            <a:r>
              <a:rPr lang="en-IN" dirty="0"/>
              <a:t>Beneficiary Approval for Patients whose Bank </a:t>
            </a:r>
            <a:r>
              <a:rPr lang="en-IN" dirty="0" err="1"/>
              <a:t>Acc</a:t>
            </a:r>
            <a:r>
              <a:rPr lang="en-IN" dirty="0"/>
              <a:t> Number is Duplicate or any edits made</a:t>
            </a:r>
          </a:p>
        </p:txBody>
      </p:sp>
      <p:pic>
        <p:nvPicPr>
          <p:cNvPr id="23" name="Google Shape;354;g62b959d8b2_1_59">
            <a:extLst>
              <a:ext uri="{FF2B5EF4-FFF2-40B4-BE49-F238E27FC236}">
                <a16:creationId xmlns:a16="http://schemas.microsoft.com/office/drawing/2014/main" id="{7CC07159-E5F7-489F-9B61-9115E741BFDD}"/>
              </a:ext>
            </a:extLst>
          </p:cNvPr>
          <p:cNvPicPr preferRelativeResize="0"/>
          <p:nvPr/>
        </p:nvPicPr>
        <p:blipFill rotWithShape="1">
          <a:blip r:embed="rId5">
            <a:alphaModFix/>
          </a:blip>
          <a:srcRect/>
          <a:stretch/>
        </p:blipFill>
        <p:spPr>
          <a:xfrm>
            <a:off x="341470" y="0"/>
            <a:ext cx="1842375" cy="743004"/>
          </a:xfrm>
          <a:prstGeom prst="rect">
            <a:avLst/>
          </a:prstGeom>
          <a:noFill/>
          <a:ln>
            <a:noFill/>
          </a:ln>
        </p:spPr>
      </p:pic>
    </p:spTree>
    <p:extLst>
      <p:ext uri="{BB962C8B-B14F-4D97-AF65-F5344CB8AC3E}">
        <p14:creationId xmlns:p14="http://schemas.microsoft.com/office/powerpoint/2010/main" val="43603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endParaRPr lang="en-US" dirty="0"/>
          </a:p>
        </p:txBody>
      </p:sp>
    </p:spTree>
    <p:extLst>
      <p:ext uri="{BB962C8B-B14F-4D97-AF65-F5344CB8AC3E}">
        <p14:creationId xmlns:p14="http://schemas.microsoft.com/office/powerpoint/2010/main" val="748288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FF36-6355-412D-9880-D564C46C3A05}"/>
              </a:ext>
            </a:extLst>
          </p:cNvPr>
          <p:cNvSpPr>
            <a:spLocks noGrp="1"/>
          </p:cNvSpPr>
          <p:nvPr>
            <p:ph type="title"/>
          </p:nvPr>
        </p:nvSpPr>
        <p:spPr>
          <a:solidFill>
            <a:schemeClr val="accent4"/>
          </a:solidFill>
        </p:spPr>
        <p:txBody>
          <a:bodyPr/>
          <a:lstStyle/>
          <a:p>
            <a:r>
              <a:rPr lang="en-IN" dirty="0"/>
              <a:t>DBT on App</a:t>
            </a:r>
          </a:p>
        </p:txBody>
      </p:sp>
      <p:sp>
        <p:nvSpPr>
          <p:cNvPr id="3" name="Content Placeholder 2">
            <a:extLst>
              <a:ext uri="{FF2B5EF4-FFF2-40B4-BE49-F238E27FC236}">
                <a16:creationId xmlns:a16="http://schemas.microsoft.com/office/drawing/2014/main" id="{856041F5-63A1-4A07-8D84-021ED9C5205B}"/>
              </a:ext>
            </a:extLst>
          </p:cNvPr>
          <p:cNvSpPr>
            <a:spLocks noGrp="1"/>
          </p:cNvSpPr>
          <p:nvPr>
            <p:ph idx="1"/>
          </p:nvPr>
        </p:nvSpPr>
        <p:spPr/>
        <p:txBody>
          <a:bodyPr/>
          <a:lstStyle/>
          <a:p>
            <a:r>
              <a:rPr lang="en-GB" dirty="0"/>
              <a:t>The DBT Module is now available in </a:t>
            </a:r>
            <a:r>
              <a:rPr lang="en-GB" dirty="0" err="1"/>
              <a:t>Nikshay</a:t>
            </a:r>
            <a:r>
              <a:rPr lang="en-GB" dirty="0"/>
              <a:t> Mobile App.</a:t>
            </a:r>
          </a:p>
          <a:p>
            <a:r>
              <a:rPr lang="en-GB" dirty="0"/>
              <a:t>Only DBT Checker at District Level and DBT Maker at TU level only can access this DBT Processing module.</a:t>
            </a:r>
          </a:p>
          <a:p>
            <a:r>
              <a:rPr lang="en-GB" dirty="0"/>
              <a:t>DBT Checker and DBT Maker can use their same web login to use this feature in App.</a:t>
            </a:r>
          </a:p>
          <a:p>
            <a:endParaRPr lang="en-IN" dirty="0"/>
          </a:p>
        </p:txBody>
      </p:sp>
    </p:spTree>
    <p:extLst>
      <p:ext uri="{BB962C8B-B14F-4D97-AF65-F5344CB8AC3E}">
        <p14:creationId xmlns:p14="http://schemas.microsoft.com/office/powerpoint/2010/main" val="3717661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07B01C-2898-42F6-841F-1CB80470F686}"/>
              </a:ext>
            </a:extLst>
          </p:cNvPr>
          <p:cNvSpPr>
            <a:spLocks noGrp="1"/>
          </p:cNvSpPr>
          <p:nvPr>
            <p:ph idx="1"/>
          </p:nvPr>
        </p:nvSpPr>
        <p:spPr>
          <a:xfrm>
            <a:off x="92766" y="397565"/>
            <a:ext cx="11065198" cy="5269131"/>
          </a:xfrm>
        </p:spPr>
        <p:txBody>
          <a:bodyPr/>
          <a:lstStyle/>
          <a:p>
            <a:pPr marL="0" indent="0">
              <a:buNone/>
            </a:pPr>
            <a:r>
              <a:rPr lang="en-GB" dirty="0"/>
              <a:t>To streamline the DBT process in </a:t>
            </a:r>
            <a:r>
              <a:rPr lang="en-GB" dirty="0" err="1"/>
              <a:t>Nikshay</a:t>
            </a:r>
            <a:r>
              <a:rPr lang="en-GB" dirty="0"/>
              <a:t> and  to improve its security features and to eliminate the possibility of inadvertent errors &amp; malpractices, the following changes for </a:t>
            </a:r>
            <a:r>
              <a:rPr lang="en-GB" dirty="0" err="1"/>
              <a:t>Nikshay</a:t>
            </a:r>
            <a:r>
              <a:rPr lang="en-GB" dirty="0"/>
              <a:t> </a:t>
            </a:r>
            <a:r>
              <a:rPr lang="en-GB" dirty="0" err="1"/>
              <a:t>Poshan</a:t>
            </a:r>
            <a:r>
              <a:rPr lang="en-GB" dirty="0"/>
              <a:t> Yojana are put in with effect from September 13</a:t>
            </a:r>
            <a:r>
              <a:rPr lang="en-GB" baseline="30000" dirty="0"/>
              <a:t>th</a:t>
            </a:r>
            <a:r>
              <a:rPr lang="en-GB" dirty="0"/>
              <a:t>, 2019 (Ref: DO letter: Z-28015/230/2018-11th Sep 2019)</a:t>
            </a:r>
          </a:p>
          <a:p>
            <a:pPr marL="0" indent="0">
              <a:buNone/>
            </a:pPr>
            <a:endParaRPr lang="en-GB" dirty="0"/>
          </a:p>
          <a:p>
            <a:pPr marL="0" indent="0" fontAlgn="base">
              <a:buNone/>
            </a:pPr>
            <a:r>
              <a:rPr lang="en-GB" b="1" dirty="0"/>
              <a:t>   I. DBT specific users</a:t>
            </a:r>
            <a:r>
              <a:rPr lang="en-GB" dirty="0"/>
              <a:t> (Staff) to be created. Only these users will have access to the DBT Processing interfaces.</a:t>
            </a:r>
          </a:p>
          <a:p>
            <a:pPr marL="0" indent="0">
              <a:buNone/>
            </a:pPr>
            <a:r>
              <a:rPr lang="en-GB" dirty="0"/>
              <a:t>1. by STO at District (DBT Checker) </a:t>
            </a:r>
          </a:p>
          <a:p>
            <a:pPr marL="0" indent="0">
              <a:buNone/>
            </a:pPr>
            <a:r>
              <a:rPr lang="en-GB" dirty="0"/>
              <a:t>2. by DTO at TBU (DBT Maker)</a:t>
            </a:r>
          </a:p>
          <a:p>
            <a:pPr marL="0" indent="0" fontAlgn="base">
              <a:buNone/>
            </a:pPr>
            <a:r>
              <a:rPr lang="en-GB" b="1" dirty="0"/>
              <a:t> II. One bank account one beneficiary</a:t>
            </a:r>
            <a:r>
              <a:rPr lang="en-GB" dirty="0"/>
              <a:t>. </a:t>
            </a:r>
            <a:r>
              <a:rPr lang="en-GB" dirty="0" err="1"/>
              <a:t>Nikshay</a:t>
            </a:r>
            <a:r>
              <a:rPr lang="en-GB" dirty="0"/>
              <a:t> will not allow seeding the same bank account against another patient.</a:t>
            </a:r>
          </a:p>
          <a:p>
            <a:pPr marL="0" indent="0">
              <a:buNone/>
            </a:pPr>
            <a:r>
              <a:rPr lang="en-GB" b="1" dirty="0"/>
              <a:t> III. Beneficiary Approval workflow: </a:t>
            </a:r>
            <a:r>
              <a:rPr lang="en-GB" dirty="0"/>
              <a:t>If PFMS validated bank account of any beneficiary is changed, DTO approval will be required before the change is applied.</a:t>
            </a:r>
            <a:endParaRPr lang="en-IN" dirty="0"/>
          </a:p>
        </p:txBody>
      </p:sp>
      <p:sp>
        <p:nvSpPr>
          <p:cNvPr id="5" name="TextBox 4">
            <a:extLst>
              <a:ext uri="{FF2B5EF4-FFF2-40B4-BE49-F238E27FC236}">
                <a16:creationId xmlns:a16="http://schemas.microsoft.com/office/drawing/2014/main" id="{370BB8C5-04F3-4C72-BC50-90A4B2D727CA}"/>
              </a:ext>
            </a:extLst>
          </p:cNvPr>
          <p:cNvSpPr txBox="1"/>
          <p:nvPr/>
        </p:nvSpPr>
        <p:spPr>
          <a:xfrm>
            <a:off x="2623930" y="13253"/>
            <a:ext cx="2941983" cy="584775"/>
          </a:xfrm>
          <a:prstGeom prst="rect">
            <a:avLst/>
          </a:prstGeom>
          <a:noFill/>
        </p:spPr>
        <p:txBody>
          <a:bodyPr wrap="square" rtlCol="0">
            <a:spAutoFit/>
          </a:bodyPr>
          <a:lstStyle/>
          <a:p>
            <a:r>
              <a:rPr lang="en-IN" sz="3200" b="1" dirty="0">
                <a:solidFill>
                  <a:schemeClr val="bg1"/>
                </a:solidFill>
              </a:rPr>
              <a:t>Introduction</a:t>
            </a:r>
          </a:p>
        </p:txBody>
      </p:sp>
    </p:spTree>
    <p:extLst>
      <p:ext uri="{BB962C8B-B14F-4D97-AF65-F5344CB8AC3E}">
        <p14:creationId xmlns:p14="http://schemas.microsoft.com/office/powerpoint/2010/main" val="2779061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62b959d8b2_1_6"/>
          <p:cNvSpPr txBox="1"/>
          <p:nvPr/>
        </p:nvSpPr>
        <p:spPr>
          <a:xfrm>
            <a:off x="341470" y="645440"/>
            <a:ext cx="11335800" cy="6160500"/>
          </a:xfrm>
          <a:prstGeom prst="rect">
            <a:avLst/>
          </a:prstGeom>
          <a:noFill/>
          <a:ln>
            <a:noFill/>
          </a:ln>
        </p:spPr>
        <p:txBody>
          <a:bodyPr spcFirstLastPara="1" wrap="square" lIns="91425" tIns="45700" rIns="91425" bIns="45700" anchor="t" anchorCtr="0">
            <a:noAutofit/>
          </a:bodyPr>
          <a:lstStyle/>
          <a:p>
            <a:pPr marL="457200" marR="0" lvl="0" indent="-317500" algn="just" rtl="0">
              <a:lnSpc>
                <a:spcPct val="140000"/>
              </a:lnSpc>
              <a:spcBef>
                <a:spcPts val="800"/>
              </a:spcBef>
              <a:spcAft>
                <a:spcPts val="0"/>
              </a:spcAft>
              <a:buSzPts val="1400"/>
              <a:buAutoNum type="arabicPeriod"/>
            </a:pPr>
            <a:r>
              <a:rPr lang="en-IN" sz="1850">
                <a:solidFill>
                  <a:srgbClr val="000F46"/>
                </a:solidFill>
                <a:latin typeface="Corbel"/>
                <a:ea typeface="Corbel"/>
                <a:cs typeface="Corbel"/>
                <a:sym typeface="Corbel"/>
              </a:rPr>
              <a:t>DBT (Benefits and Beneficiary) Processing had to be compartmentalized to specific users to improve co-ordination and accountability.</a:t>
            </a:r>
            <a:r>
              <a:rPr lang="en-IN"/>
              <a:t> </a:t>
            </a:r>
            <a:r>
              <a:rPr lang="en-IN" sz="1850">
                <a:solidFill>
                  <a:srgbClr val="000F46"/>
                </a:solidFill>
                <a:latin typeface="Corbel"/>
                <a:ea typeface="Corbel"/>
                <a:cs typeface="Corbel"/>
                <a:sym typeface="Corbel"/>
              </a:rPr>
              <a:t>Compartmentalization will be done by two types of DBT specific users. </a:t>
            </a:r>
            <a:r>
              <a:rPr lang="en-IN" sz="1850" b="1" i="0" u="none" strike="noStrike" cap="none">
                <a:solidFill>
                  <a:srgbClr val="000F46"/>
                </a:solidFill>
                <a:latin typeface="Corbel"/>
                <a:ea typeface="Corbel"/>
                <a:cs typeface="Corbel"/>
                <a:sym typeface="Corbel"/>
              </a:rPr>
              <a:t>DBTMaker</a:t>
            </a:r>
            <a:r>
              <a:rPr lang="en-IN" sz="1850" b="0" i="0" u="none" strike="noStrike" cap="none">
                <a:solidFill>
                  <a:srgbClr val="000F46"/>
                </a:solidFill>
                <a:latin typeface="Corbel"/>
                <a:ea typeface="Corbel"/>
                <a:cs typeface="Corbel"/>
                <a:sym typeface="Corbel"/>
              </a:rPr>
              <a:t> </a:t>
            </a:r>
            <a:r>
              <a:rPr lang="en-IN" sz="1850">
                <a:solidFill>
                  <a:srgbClr val="000F46"/>
                </a:solidFill>
                <a:latin typeface="Corbel"/>
                <a:ea typeface="Corbel"/>
                <a:cs typeface="Corbel"/>
                <a:sym typeface="Corbel"/>
              </a:rPr>
              <a:t>for</a:t>
            </a:r>
            <a:r>
              <a:rPr lang="en-IN" sz="1850" b="0" i="0" u="none" strike="noStrike" cap="none">
                <a:solidFill>
                  <a:srgbClr val="000F46"/>
                </a:solidFill>
                <a:latin typeface="Corbel"/>
                <a:ea typeface="Corbel"/>
                <a:cs typeface="Corbel"/>
                <a:sym typeface="Corbel"/>
              </a:rPr>
              <a:t> each TBU and </a:t>
            </a:r>
            <a:r>
              <a:rPr lang="en-IN"/>
              <a:t> </a:t>
            </a:r>
            <a:r>
              <a:rPr lang="en-IN" sz="1850" b="1" i="0" u="none" strike="noStrike" cap="none">
                <a:solidFill>
                  <a:srgbClr val="000F46"/>
                </a:solidFill>
                <a:latin typeface="Corbel"/>
                <a:ea typeface="Corbel"/>
                <a:cs typeface="Corbel"/>
                <a:sym typeface="Corbel"/>
              </a:rPr>
              <a:t>DBTChecker</a:t>
            </a:r>
            <a:r>
              <a:rPr lang="en-IN" sz="1850" b="0" i="0" u="none" strike="noStrike" cap="none">
                <a:solidFill>
                  <a:srgbClr val="000F46"/>
                </a:solidFill>
                <a:latin typeface="Corbel"/>
                <a:ea typeface="Corbel"/>
                <a:cs typeface="Corbel"/>
                <a:sym typeface="Corbel"/>
              </a:rPr>
              <a:t> </a:t>
            </a:r>
            <a:r>
              <a:rPr lang="en-IN" sz="1850">
                <a:solidFill>
                  <a:srgbClr val="000F46"/>
                </a:solidFill>
                <a:latin typeface="Corbel"/>
                <a:ea typeface="Corbel"/>
                <a:cs typeface="Corbel"/>
                <a:sym typeface="Corbel"/>
              </a:rPr>
              <a:t>for each</a:t>
            </a:r>
            <a:r>
              <a:rPr lang="en-IN" sz="1850" b="0" i="0" u="none" strike="noStrike" cap="none">
                <a:solidFill>
                  <a:srgbClr val="000F46"/>
                </a:solidFill>
                <a:latin typeface="Corbel"/>
                <a:ea typeface="Corbel"/>
                <a:cs typeface="Corbel"/>
                <a:sym typeface="Corbel"/>
              </a:rPr>
              <a:t> RNTCP District </a:t>
            </a:r>
            <a:endParaRPr sz="1400" b="0" i="0" u="none" strike="noStrike" cap="none">
              <a:solidFill>
                <a:srgbClr val="000000"/>
              </a:solidFill>
              <a:latin typeface="Arial"/>
              <a:ea typeface="Arial"/>
              <a:cs typeface="Arial"/>
              <a:sym typeface="Arial"/>
            </a:endParaRPr>
          </a:p>
          <a:p>
            <a:pPr marL="457200" marR="0" lvl="0" indent="-346075" algn="just" rtl="0">
              <a:lnSpc>
                <a:spcPct val="140000"/>
              </a:lnSpc>
              <a:spcBef>
                <a:spcPts val="0"/>
              </a:spcBef>
              <a:spcAft>
                <a:spcPts val="0"/>
              </a:spcAft>
              <a:buClr>
                <a:srgbClr val="000F46"/>
              </a:buClr>
              <a:buSzPts val="1850"/>
              <a:buFont typeface="Corbel"/>
              <a:buAutoNum type="arabicPeriod"/>
            </a:pPr>
            <a:r>
              <a:rPr lang="en-IN" sz="1850" b="0" i="0" u="none" strike="noStrike" cap="none">
                <a:solidFill>
                  <a:srgbClr val="000F46"/>
                </a:solidFill>
                <a:latin typeface="Corbel"/>
                <a:ea typeface="Corbel"/>
                <a:cs typeface="Corbel"/>
                <a:sym typeface="Corbel"/>
              </a:rPr>
              <a:t>The DTO and </a:t>
            </a:r>
            <a:r>
              <a:rPr lang="en-IN" sz="1850">
                <a:solidFill>
                  <a:srgbClr val="000F46"/>
                </a:solidFill>
                <a:latin typeface="Corbel"/>
                <a:ea typeface="Corbel"/>
                <a:cs typeface="Corbel"/>
                <a:sym typeface="Corbel"/>
              </a:rPr>
              <a:t>MO-TBunit (MOTC) need to</a:t>
            </a:r>
            <a:r>
              <a:rPr lang="en-IN" sz="1850" b="0" i="0" u="none" strike="noStrike" cap="none">
                <a:solidFill>
                  <a:srgbClr val="000F46"/>
                </a:solidFill>
                <a:latin typeface="Corbel"/>
                <a:ea typeface="Corbel"/>
                <a:cs typeface="Corbel"/>
                <a:sym typeface="Corbel"/>
              </a:rPr>
              <a:t> </a:t>
            </a:r>
            <a:r>
              <a:rPr lang="en-IN" sz="1850" b="1">
                <a:solidFill>
                  <a:srgbClr val="000F46"/>
                </a:solidFill>
                <a:latin typeface="Corbel"/>
                <a:ea typeface="Corbel"/>
                <a:cs typeface="Corbel"/>
                <a:sym typeface="Corbel"/>
              </a:rPr>
              <a:t>designate a</a:t>
            </a:r>
            <a:r>
              <a:rPr lang="en-IN" sz="1850" b="1" i="0" u="none" strike="noStrike" cap="none">
                <a:solidFill>
                  <a:srgbClr val="000F46"/>
                </a:solidFill>
                <a:latin typeface="Corbel"/>
                <a:ea typeface="Corbel"/>
                <a:cs typeface="Corbel"/>
                <a:sym typeface="Corbel"/>
              </a:rPr>
              <a:t> </a:t>
            </a:r>
            <a:r>
              <a:rPr lang="en-IN" sz="1850" b="1">
                <a:solidFill>
                  <a:srgbClr val="000F46"/>
                </a:solidFill>
                <a:latin typeface="Corbel"/>
                <a:ea typeface="Corbel"/>
                <a:cs typeface="Corbel"/>
                <a:sym typeface="Corbel"/>
              </a:rPr>
              <a:t>staff</a:t>
            </a:r>
            <a:r>
              <a:rPr lang="en-IN" sz="1850">
                <a:solidFill>
                  <a:srgbClr val="000F46"/>
                </a:solidFill>
                <a:latin typeface="Corbel"/>
                <a:ea typeface="Corbel"/>
                <a:cs typeface="Corbel"/>
                <a:sym typeface="Corbel"/>
              </a:rPr>
              <a:t> to be responsible for beneficiary and benefit processing at their respective level. </a:t>
            </a:r>
            <a:endParaRPr sz="1850">
              <a:solidFill>
                <a:srgbClr val="000F46"/>
              </a:solidFill>
              <a:latin typeface="Corbel"/>
              <a:ea typeface="Corbel"/>
              <a:cs typeface="Corbel"/>
              <a:sym typeface="Corbel"/>
            </a:endParaRPr>
          </a:p>
          <a:p>
            <a:pPr marL="457200" marR="0" lvl="0" indent="-346075" algn="just" rtl="0">
              <a:lnSpc>
                <a:spcPct val="140000"/>
              </a:lnSpc>
              <a:spcBef>
                <a:spcPts val="0"/>
              </a:spcBef>
              <a:spcAft>
                <a:spcPts val="0"/>
              </a:spcAft>
              <a:buClr>
                <a:srgbClr val="000F46"/>
              </a:buClr>
              <a:buSzPts val="1850"/>
              <a:buFont typeface="Corbel"/>
              <a:buAutoNum type="arabicPeriod"/>
            </a:pPr>
            <a:r>
              <a:rPr lang="en-IN" sz="1850">
                <a:solidFill>
                  <a:srgbClr val="000F46"/>
                </a:solidFill>
                <a:latin typeface="Corbel"/>
                <a:ea typeface="Corbel"/>
                <a:cs typeface="Corbel"/>
                <a:sym typeface="Corbel"/>
              </a:rPr>
              <a:t>After designating the staff, the DBTChecker will have to be created by the STO and DBTMaker will have to be created by the DTO upon request from the DTO and MOTC. The </a:t>
            </a:r>
            <a:r>
              <a:rPr lang="en-IN" sz="1850" b="1">
                <a:solidFill>
                  <a:srgbClr val="000F46"/>
                </a:solidFill>
                <a:latin typeface="Corbel"/>
                <a:ea typeface="Corbel"/>
                <a:cs typeface="Corbel"/>
                <a:sym typeface="Corbel"/>
              </a:rPr>
              <a:t>user credentials</a:t>
            </a:r>
            <a:r>
              <a:rPr lang="en-IN" sz="1850">
                <a:solidFill>
                  <a:srgbClr val="000F46"/>
                </a:solidFill>
                <a:latin typeface="Corbel"/>
                <a:ea typeface="Corbel"/>
                <a:cs typeface="Corbel"/>
                <a:sym typeface="Corbel"/>
              </a:rPr>
              <a:t> will be sent to the registered mobile numbers of these staff.</a:t>
            </a:r>
            <a:endParaRPr sz="1850">
              <a:solidFill>
                <a:srgbClr val="000F46"/>
              </a:solidFill>
              <a:latin typeface="Corbel"/>
              <a:ea typeface="Corbel"/>
              <a:cs typeface="Corbel"/>
              <a:sym typeface="Corbel"/>
            </a:endParaRPr>
          </a:p>
          <a:p>
            <a:pPr marL="457200" marR="0" lvl="0" indent="-317500" algn="just" rtl="0">
              <a:lnSpc>
                <a:spcPct val="140000"/>
              </a:lnSpc>
              <a:spcBef>
                <a:spcPts val="0"/>
              </a:spcBef>
              <a:spcAft>
                <a:spcPts val="0"/>
              </a:spcAft>
              <a:buClr>
                <a:srgbClr val="000F46"/>
              </a:buClr>
              <a:buSzPts val="1400"/>
              <a:buFont typeface="Corbel"/>
              <a:buAutoNum type="arabicPeriod"/>
            </a:pPr>
            <a:r>
              <a:rPr lang="en-IN" sz="2000" b="1">
                <a:solidFill>
                  <a:srgbClr val="000F46"/>
                </a:solidFill>
                <a:latin typeface="Corbel"/>
                <a:ea typeface="Corbel"/>
                <a:cs typeface="Corbel"/>
                <a:sym typeface="Corbel"/>
              </a:rPr>
              <a:t>Only one DBT user</a:t>
            </a:r>
            <a:r>
              <a:rPr lang="en-IN" sz="2000">
                <a:solidFill>
                  <a:srgbClr val="000F46"/>
                </a:solidFill>
                <a:latin typeface="Corbel"/>
                <a:ea typeface="Corbel"/>
                <a:cs typeface="Corbel"/>
                <a:sym typeface="Corbel"/>
              </a:rPr>
              <a:t> can be created for each District &amp; TBU unit and </a:t>
            </a:r>
            <a:r>
              <a:rPr lang="en-IN" sz="1850">
                <a:solidFill>
                  <a:srgbClr val="000F46"/>
                </a:solidFill>
                <a:latin typeface="Corbel"/>
                <a:ea typeface="Corbel"/>
                <a:cs typeface="Corbel"/>
                <a:sym typeface="Corbel"/>
              </a:rPr>
              <a:t>any changes in these logins will require approval from the STO or DTO via an OTP to their registered phone number in Nikshay.</a:t>
            </a:r>
            <a:endParaRPr sz="1850">
              <a:solidFill>
                <a:srgbClr val="000F46"/>
              </a:solidFill>
              <a:latin typeface="Corbel"/>
              <a:ea typeface="Corbel"/>
              <a:cs typeface="Corbel"/>
              <a:sym typeface="Corbel"/>
            </a:endParaRPr>
          </a:p>
          <a:p>
            <a:pPr marL="457200" marR="0" lvl="0" indent="-346075" algn="just" rtl="0">
              <a:lnSpc>
                <a:spcPct val="140000"/>
              </a:lnSpc>
              <a:spcBef>
                <a:spcPts val="0"/>
              </a:spcBef>
              <a:spcAft>
                <a:spcPts val="0"/>
              </a:spcAft>
              <a:buClr>
                <a:srgbClr val="000F46"/>
              </a:buClr>
              <a:buSzPts val="1850"/>
              <a:buFont typeface="Corbel"/>
              <a:buAutoNum type="arabicPeriod"/>
            </a:pPr>
            <a:r>
              <a:rPr lang="en-IN" sz="1850">
                <a:solidFill>
                  <a:srgbClr val="000F46"/>
                </a:solidFill>
                <a:latin typeface="Corbel"/>
                <a:ea typeface="Corbel"/>
                <a:cs typeface="Corbel"/>
                <a:sym typeface="Corbel"/>
              </a:rPr>
              <a:t>The phone number of all staff registered in Nikshay will be critical to the operations of this user and care has to be taken while entering the phone number to these user credentials.</a:t>
            </a:r>
            <a:endParaRPr sz="1850" b="0" i="0" u="none" strike="noStrike" cap="none">
              <a:solidFill>
                <a:srgbClr val="000F46"/>
              </a:solidFill>
              <a:latin typeface="Corbel"/>
              <a:ea typeface="Corbel"/>
              <a:cs typeface="Corbel"/>
              <a:sym typeface="Corbel"/>
            </a:endParaRPr>
          </a:p>
        </p:txBody>
      </p:sp>
      <p:pic>
        <p:nvPicPr>
          <p:cNvPr id="220" name="Google Shape;220;g62b959d8b2_1_6"/>
          <p:cNvPicPr preferRelativeResize="0"/>
          <p:nvPr/>
        </p:nvPicPr>
        <p:blipFill rotWithShape="1">
          <a:blip r:embed="rId3">
            <a:alphaModFix/>
          </a:blip>
          <a:srcRect/>
          <a:stretch/>
        </p:blipFill>
        <p:spPr>
          <a:xfrm>
            <a:off x="341470" y="0"/>
            <a:ext cx="1842375" cy="743004"/>
          </a:xfrm>
          <a:prstGeom prst="rect">
            <a:avLst/>
          </a:prstGeom>
          <a:noFill/>
          <a:ln>
            <a:noFill/>
          </a:ln>
        </p:spPr>
      </p:pic>
      <p:sp>
        <p:nvSpPr>
          <p:cNvPr id="221" name="Google Shape;221;g62b959d8b2_1_6"/>
          <p:cNvSpPr txBox="1"/>
          <p:nvPr/>
        </p:nvSpPr>
        <p:spPr>
          <a:xfrm>
            <a:off x="2606722" y="0"/>
            <a:ext cx="9444300" cy="697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IN" sz="3200">
                <a:solidFill>
                  <a:srgbClr val="FFFFFF"/>
                </a:solidFill>
                <a:latin typeface="Corbel"/>
                <a:ea typeface="Corbel"/>
                <a:cs typeface="Corbel"/>
                <a:sym typeface="Corbel"/>
              </a:rPr>
              <a:t>1.Rationale and principles</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g62b959d8b2_1_183"/>
          <p:cNvPicPr preferRelativeResize="0"/>
          <p:nvPr/>
        </p:nvPicPr>
        <p:blipFill rotWithShape="1">
          <a:blip r:embed="rId3">
            <a:alphaModFix/>
          </a:blip>
          <a:srcRect/>
          <a:stretch/>
        </p:blipFill>
        <p:spPr>
          <a:xfrm>
            <a:off x="341470" y="0"/>
            <a:ext cx="1842375" cy="743004"/>
          </a:xfrm>
          <a:prstGeom prst="rect">
            <a:avLst/>
          </a:prstGeom>
          <a:noFill/>
          <a:ln>
            <a:noFill/>
          </a:ln>
        </p:spPr>
      </p:pic>
      <p:sp>
        <p:nvSpPr>
          <p:cNvPr id="227" name="Google Shape;227;g62b959d8b2_1_183"/>
          <p:cNvSpPr txBox="1"/>
          <p:nvPr/>
        </p:nvSpPr>
        <p:spPr>
          <a:xfrm>
            <a:off x="2606722" y="0"/>
            <a:ext cx="9444300" cy="697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3200"/>
              <a:buFont typeface="Arial"/>
              <a:buNone/>
            </a:pPr>
            <a:r>
              <a:rPr lang="en-IN" sz="3200">
                <a:solidFill>
                  <a:srgbClr val="FFFFFF"/>
                </a:solidFill>
                <a:latin typeface="Corbel"/>
                <a:ea typeface="Corbel"/>
                <a:cs typeface="Corbel"/>
                <a:sym typeface="Corbel"/>
              </a:rPr>
              <a:t>2.Permissions </a:t>
            </a:r>
            <a:r>
              <a:rPr lang="en-IN" sz="3200" b="0" i="0" u="none" strike="noStrike" cap="none">
                <a:solidFill>
                  <a:srgbClr val="FFFFFF"/>
                </a:solidFill>
                <a:latin typeface="Corbel"/>
                <a:ea typeface="Corbel"/>
                <a:cs typeface="Corbel"/>
                <a:sym typeface="Corbel"/>
              </a:rPr>
              <a:t>at DBT Checker &amp; Maker </a:t>
            </a:r>
            <a:r>
              <a:rPr lang="en-IN" sz="3200">
                <a:solidFill>
                  <a:srgbClr val="FFFFFF"/>
                </a:solidFill>
                <a:latin typeface="Corbel"/>
                <a:ea typeface="Corbel"/>
                <a:cs typeface="Corbel"/>
                <a:sym typeface="Corbel"/>
              </a:rPr>
              <a:t>L</a:t>
            </a:r>
            <a:r>
              <a:rPr lang="en-IN" sz="3200" b="0" i="0" u="none" strike="noStrike" cap="none">
                <a:solidFill>
                  <a:srgbClr val="FFFFFF"/>
                </a:solidFill>
                <a:latin typeface="Corbel"/>
                <a:ea typeface="Corbel"/>
                <a:cs typeface="Corbel"/>
                <a:sym typeface="Corbel"/>
              </a:rPr>
              <a:t>ogins</a:t>
            </a:r>
            <a:endParaRPr sz="3200" b="0" i="0" u="none" strike="noStrike" cap="none">
              <a:solidFill>
                <a:srgbClr val="FFFFFF"/>
              </a:solidFill>
              <a:latin typeface="Corbel"/>
              <a:ea typeface="Corbel"/>
              <a:cs typeface="Corbel"/>
              <a:sym typeface="Corbel"/>
            </a:endParaRPr>
          </a:p>
        </p:txBody>
      </p:sp>
      <p:sp>
        <p:nvSpPr>
          <p:cNvPr id="228" name="Google Shape;228;g62b959d8b2_1_183"/>
          <p:cNvSpPr/>
          <p:nvPr/>
        </p:nvSpPr>
        <p:spPr>
          <a:xfrm>
            <a:off x="11095629" y="697577"/>
            <a:ext cx="1096500" cy="210000"/>
          </a:xfrm>
          <a:prstGeom prst="rect">
            <a:avLst/>
          </a:prstGeom>
          <a:solidFill>
            <a:schemeClr val="lt1"/>
          </a:solidFill>
          <a:ln w="107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aphicFrame>
        <p:nvGraphicFramePr>
          <p:cNvPr id="229" name="Google Shape;229;g62b959d8b2_1_183"/>
          <p:cNvGraphicFramePr/>
          <p:nvPr/>
        </p:nvGraphicFramePr>
        <p:xfrm>
          <a:off x="341469" y="719665"/>
          <a:ext cx="11569700" cy="4102465"/>
        </p:xfrm>
        <a:graphic>
          <a:graphicData uri="http://schemas.openxmlformats.org/drawingml/2006/table">
            <a:tbl>
              <a:tblPr firstRow="1" bandRow="1">
                <a:noFill/>
              </a:tblPr>
              <a:tblGrid>
                <a:gridCol w="5812200">
                  <a:extLst>
                    <a:ext uri="{9D8B030D-6E8A-4147-A177-3AD203B41FA5}">
                      <a16:colId xmlns:a16="http://schemas.microsoft.com/office/drawing/2014/main" val="20000"/>
                    </a:ext>
                  </a:extLst>
                </a:gridCol>
                <a:gridCol w="1442800">
                  <a:extLst>
                    <a:ext uri="{9D8B030D-6E8A-4147-A177-3AD203B41FA5}">
                      <a16:colId xmlns:a16="http://schemas.microsoft.com/office/drawing/2014/main" val="20001"/>
                    </a:ext>
                  </a:extLst>
                </a:gridCol>
                <a:gridCol w="1374100">
                  <a:extLst>
                    <a:ext uri="{9D8B030D-6E8A-4147-A177-3AD203B41FA5}">
                      <a16:colId xmlns:a16="http://schemas.microsoft.com/office/drawing/2014/main" val="20002"/>
                    </a:ext>
                  </a:extLst>
                </a:gridCol>
                <a:gridCol w="1470300">
                  <a:extLst>
                    <a:ext uri="{9D8B030D-6E8A-4147-A177-3AD203B41FA5}">
                      <a16:colId xmlns:a16="http://schemas.microsoft.com/office/drawing/2014/main" val="20003"/>
                    </a:ext>
                  </a:extLst>
                </a:gridCol>
                <a:gridCol w="1470300">
                  <a:extLst>
                    <a:ext uri="{9D8B030D-6E8A-4147-A177-3AD203B41FA5}">
                      <a16:colId xmlns:a16="http://schemas.microsoft.com/office/drawing/2014/main" val="20004"/>
                    </a:ext>
                  </a:extLst>
                </a:gridCol>
              </a:tblGrid>
              <a:tr h="494625">
                <a:tc>
                  <a:txBody>
                    <a:bodyPr/>
                    <a:lstStyle/>
                    <a:p>
                      <a:pPr marL="0" marR="0" lvl="0" indent="0" algn="l" rtl="0">
                        <a:lnSpc>
                          <a:spcPct val="100000"/>
                        </a:lnSpc>
                        <a:spcBef>
                          <a:spcPts val="0"/>
                        </a:spcBef>
                        <a:spcAft>
                          <a:spcPts val="0"/>
                        </a:spcAft>
                        <a:buClr>
                          <a:srgbClr val="000000"/>
                        </a:buClr>
                        <a:buSzPts val="1800"/>
                        <a:buFont typeface="Arial"/>
                        <a:buNone/>
                      </a:pPr>
                      <a:r>
                        <a:rPr lang="en-IN" sz="1800" b="1" u="none" strike="noStrike" cap="none">
                          <a:latin typeface="Corbel"/>
                          <a:ea typeface="Corbel"/>
                          <a:cs typeface="Corbel"/>
                          <a:sym typeface="Corbel"/>
                        </a:rPr>
                        <a:t>Functionality</a:t>
                      </a:r>
                      <a:endParaRPr sz="1400" u="none" strike="noStrike" cap="none"/>
                    </a:p>
                  </a:txBody>
                  <a:tcPr marL="91450" marR="91450" marT="45725" marB="45725">
                    <a:solidFill>
                      <a:srgbClr val="DCDCDC"/>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IN" sz="1800" b="1" u="none" strike="noStrike" cap="none">
                          <a:latin typeface="Corbel"/>
                          <a:ea typeface="Corbel"/>
                          <a:cs typeface="Corbel"/>
                          <a:sym typeface="Corbel"/>
                        </a:rPr>
                        <a:t>DTO Login</a:t>
                      </a:r>
                      <a:endParaRPr sz="1400" u="none" strike="noStrike" cap="none"/>
                    </a:p>
                  </a:txBody>
                  <a:tcPr marL="91450" marR="91450" marT="45725" marB="45725">
                    <a:solidFill>
                      <a:srgbClr val="DCDCDC"/>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IN" sz="1800" b="1" u="none" strike="noStrike" cap="none">
                          <a:latin typeface="Corbel"/>
                          <a:ea typeface="Corbel"/>
                          <a:cs typeface="Corbel"/>
                          <a:sym typeface="Corbel"/>
                        </a:rPr>
                        <a:t>TBU/PHI Login</a:t>
                      </a:r>
                      <a:endParaRPr sz="1400" u="none" strike="noStrike" cap="none"/>
                    </a:p>
                  </a:txBody>
                  <a:tcPr marL="91450" marR="91450" marT="45725" marB="45725">
                    <a:solidFill>
                      <a:srgbClr val="DCDCDC"/>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IN" sz="1800" b="1" u="none" strike="noStrike" cap="none">
                          <a:latin typeface="Corbel"/>
                          <a:ea typeface="Corbel"/>
                          <a:cs typeface="Corbel"/>
                          <a:sym typeface="Corbel"/>
                        </a:rPr>
                        <a:t>DBT Maker</a:t>
                      </a:r>
                      <a:endParaRPr sz="1400" u="none" strike="noStrike" cap="none"/>
                    </a:p>
                  </a:txBody>
                  <a:tcPr marL="91450" marR="91450" marT="45725" marB="45725">
                    <a:solidFill>
                      <a:srgbClr val="DCDCDC"/>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IN" sz="1800" b="1" u="none" strike="noStrike" cap="none">
                          <a:latin typeface="Corbel"/>
                          <a:ea typeface="Corbel"/>
                          <a:cs typeface="Corbel"/>
                          <a:sym typeface="Corbel"/>
                        </a:rPr>
                        <a:t>DBT Checker</a:t>
                      </a:r>
                      <a:endParaRPr sz="1400" b="1" u="none" strike="noStrike" cap="none">
                        <a:latin typeface="Corbel"/>
                        <a:ea typeface="Corbel"/>
                        <a:cs typeface="Corbel"/>
                        <a:sym typeface="Corbel"/>
                      </a:endParaRPr>
                    </a:p>
                  </a:txBody>
                  <a:tcPr marL="91450" marR="91450" marT="45725" marB="45725">
                    <a:solidFill>
                      <a:srgbClr val="DCDCDC"/>
                    </a:solidFill>
                  </a:tcPr>
                </a:tc>
                <a:extLst>
                  <a:ext uri="{0D108BD9-81ED-4DB2-BD59-A6C34878D82A}">
                    <a16:rowId xmlns:a16="http://schemas.microsoft.com/office/drawing/2014/main" val="10000"/>
                  </a:ext>
                </a:extLst>
              </a:tr>
              <a:tr h="494625">
                <a:tc>
                  <a:txBody>
                    <a:bodyPr/>
                    <a:lstStyle/>
                    <a:p>
                      <a:pPr marL="0" marR="0" lvl="0" indent="0" algn="l" rtl="0">
                        <a:lnSpc>
                          <a:spcPct val="100000"/>
                        </a:lnSpc>
                        <a:spcBef>
                          <a:spcPts val="0"/>
                        </a:spcBef>
                        <a:spcAft>
                          <a:spcPts val="0"/>
                        </a:spcAft>
                        <a:buClr>
                          <a:srgbClr val="000000"/>
                        </a:buClr>
                        <a:buSzPts val="1800"/>
                        <a:buFont typeface="Arial"/>
                        <a:buNone/>
                      </a:pPr>
                      <a:r>
                        <a:rPr lang="en-IN" sz="1800" u="none" strike="noStrike" cap="none">
                          <a:solidFill>
                            <a:schemeClr val="dk1"/>
                          </a:solidFill>
                          <a:latin typeface="Corbel"/>
                          <a:ea typeface="Corbel"/>
                          <a:cs typeface="Corbel"/>
                          <a:sym typeface="Corbel"/>
                        </a:rPr>
                        <a:t>Access to DBT Module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orbel"/>
                        <a:ea typeface="Corbel"/>
                        <a:cs typeface="Corbel"/>
                        <a:sym typeface="Corbe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orbel"/>
                        <a:ea typeface="Corbel"/>
                        <a:cs typeface="Corbel"/>
                        <a:sym typeface="Corbe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IN" sz="1800" u="none" strike="noStrike" cap="none">
                          <a:solidFill>
                            <a:schemeClr val="dk1"/>
                          </a:solidFill>
                          <a:latin typeface="Arial"/>
                          <a:ea typeface="Arial"/>
                          <a:cs typeface="Arial"/>
                          <a:sym typeface="Arial"/>
                        </a:rPr>
                        <a:t>√</a:t>
                      </a:r>
                      <a:endParaRPr sz="1400" u="none" strike="noStrike" cap="none"/>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IN" sz="1800" u="none" strike="noStrike" cap="none">
                          <a:solidFill>
                            <a:schemeClr val="dk1"/>
                          </a:solidFill>
                          <a:latin typeface="Corbel"/>
                          <a:ea typeface="Corbel"/>
                          <a:cs typeface="Corbel"/>
                          <a:sym typeface="Corbel"/>
                        </a:rPr>
                        <a:t>√</a:t>
                      </a:r>
                      <a:endParaRPr sz="1400" u="none" strike="noStrike" cap="none">
                        <a:solidFill>
                          <a:schemeClr val="dk1"/>
                        </a:solidFill>
                        <a:latin typeface="Arial"/>
                        <a:ea typeface="Arial"/>
                        <a:cs typeface="Arial"/>
                        <a:sym typeface="Arial"/>
                      </a:endParaRPr>
                    </a:p>
                  </a:txBody>
                  <a:tcPr marL="91450" marR="91450" marT="45725" marB="45725">
                    <a:solidFill>
                      <a:schemeClr val="lt1"/>
                    </a:solidFill>
                  </a:tcPr>
                </a:tc>
                <a:extLst>
                  <a:ext uri="{0D108BD9-81ED-4DB2-BD59-A6C34878D82A}">
                    <a16:rowId xmlns:a16="http://schemas.microsoft.com/office/drawing/2014/main" val="10001"/>
                  </a:ext>
                </a:extLst>
              </a:tr>
              <a:tr h="494625">
                <a:tc>
                  <a:txBody>
                    <a:bodyPr/>
                    <a:lstStyle/>
                    <a:p>
                      <a:pPr marL="0" marR="0" lvl="0" indent="0" algn="l" rtl="0">
                        <a:lnSpc>
                          <a:spcPct val="100000"/>
                        </a:lnSpc>
                        <a:spcBef>
                          <a:spcPts val="0"/>
                        </a:spcBef>
                        <a:spcAft>
                          <a:spcPts val="0"/>
                        </a:spcAft>
                        <a:buClr>
                          <a:srgbClr val="000000"/>
                        </a:buClr>
                        <a:buSzPts val="1800"/>
                        <a:buFont typeface="Arial"/>
                        <a:buNone/>
                      </a:pPr>
                      <a:r>
                        <a:rPr lang="en-IN" sz="1800" u="none" strike="noStrike" cap="none">
                          <a:solidFill>
                            <a:schemeClr val="dk1"/>
                          </a:solidFill>
                          <a:latin typeface="Corbel"/>
                          <a:ea typeface="Corbel"/>
                          <a:cs typeface="Corbel"/>
                          <a:sym typeface="Corbel"/>
                        </a:rPr>
                        <a:t>Approve/ Reject/ Remove/ Defer/ Paid External Benefit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orbel"/>
                        <a:ea typeface="Corbel"/>
                        <a:cs typeface="Corbel"/>
                        <a:sym typeface="Corbe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orbel"/>
                        <a:ea typeface="Corbel"/>
                        <a:cs typeface="Corbel"/>
                        <a:sym typeface="Corbe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IN" sz="1800" u="none" strike="noStrike" cap="none">
                          <a:solidFill>
                            <a:schemeClr val="dk1"/>
                          </a:solidFill>
                          <a:latin typeface="Arial"/>
                          <a:ea typeface="Arial"/>
                          <a:cs typeface="Arial"/>
                          <a:sym typeface="Arial"/>
                        </a:rPr>
                        <a:t>√</a:t>
                      </a:r>
                      <a:endParaRPr sz="1400" u="none" strike="noStrike" cap="none"/>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IN" sz="1800" u="none" strike="noStrike" cap="none">
                          <a:solidFill>
                            <a:schemeClr val="dk1"/>
                          </a:solidFill>
                          <a:latin typeface="Arial"/>
                          <a:ea typeface="Arial"/>
                          <a:cs typeface="Arial"/>
                          <a:sym typeface="Arial"/>
                        </a:rPr>
                        <a:t>√</a:t>
                      </a:r>
                      <a:endParaRPr sz="1400" u="none" strike="noStrike" cap="none">
                        <a:solidFill>
                          <a:schemeClr val="dk1"/>
                        </a:solidFill>
                        <a:latin typeface="Arial"/>
                        <a:ea typeface="Arial"/>
                        <a:cs typeface="Arial"/>
                        <a:sym typeface="Arial"/>
                      </a:endParaRPr>
                    </a:p>
                  </a:txBody>
                  <a:tcPr marL="91450" marR="91450" marT="45725" marB="45725">
                    <a:solidFill>
                      <a:schemeClr val="lt1"/>
                    </a:solidFill>
                  </a:tcPr>
                </a:tc>
                <a:extLst>
                  <a:ext uri="{0D108BD9-81ED-4DB2-BD59-A6C34878D82A}">
                    <a16:rowId xmlns:a16="http://schemas.microsoft.com/office/drawing/2014/main" val="10002"/>
                  </a:ext>
                </a:extLst>
              </a:tr>
              <a:tr h="494625">
                <a:tc>
                  <a:txBody>
                    <a:bodyPr/>
                    <a:lstStyle/>
                    <a:p>
                      <a:pPr marL="0" marR="0" lvl="0" indent="0" algn="l" rtl="0">
                        <a:lnSpc>
                          <a:spcPct val="100000"/>
                        </a:lnSpc>
                        <a:spcBef>
                          <a:spcPts val="0"/>
                        </a:spcBef>
                        <a:spcAft>
                          <a:spcPts val="0"/>
                        </a:spcAft>
                        <a:buClr>
                          <a:srgbClr val="000000"/>
                        </a:buClr>
                        <a:buSzPts val="1800"/>
                        <a:buFont typeface="Arial"/>
                        <a:buNone/>
                      </a:pPr>
                      <a:r>
                        <a:rPr lang="en-IN" sz="1800">
                          <a:solidFill>
                            <a:schemeClr val="dk1"/>
                          </a:solidFill>
                          <a:latin typeface="Corbel"/>
                          <a:ea typeface="Corbel"/>
                          <a:cs typeface="Corbel"/>
                          <a:sym typeface="Corbel"/>
                        </a:rPr>
                        <a:t>View </a:t>
                      </a:r>
                      <a:r>
                        <a:rPr lang="en-IN" sz="1800" u="none" strike="noStrike" cap="none">
                          <a:solidFill>
                            <a:schemeClr val="dk1"/>
                          </a:solidFill>
                          <a:latin typeface="Corbel"/>
                          <a:ea typeface="Corbel"/>
                          <a:cs typeface="Corbel"/>
                          <a:sym typeface="Corbel"/>
                        </a:rPr>
                        <a:t>Patient Management </a:t>
                      </a:r>
                      <a:r>
                        <a:rPr lang="en-IN" sz="1800">
                          <a:solidFill>
                            <a:schemeClr val="dk1"/>
                          </a:solidFill>
                          <a:latin typeface="Corbel"/>
                          <a:ea typeface="Corbel"/>
                          <a:cs typeface="Corbel"/>
                          <a:sym typeface="Corbel"/>
                        </a:rPr>
                        <a:t>Details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orbel"/>
                        <a:buNone/>
                      </a:pPr>
                      <a:r>
                        <a:rPr lang="en-IN" sz="1800" b="0" i="0" u="none" strike="noStrike" cap="none">
                          <a:solidFill>
                            <a:schemeClr val="dk1"/>
                          </a:solidFill>
                          <a:latin typeface="Corbel"/>
                          <a:ea typeface="Corbel"/>
                          <a:cs typeface="Corbel"/>
                          <a:sym typeface="Corbel"/>
                        </a:rPr>
                        <a:t>√</a:t>
                      </a:r>
                      <a:endParaRPr sz="1400" u="none" strike="noStrike" cap="none"/>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chemeClr val="dk1"/>
                        </a:buClr>
                        <a:buSzPts val="1800"/>
                        <a:buFont typeface="Corbel"/>
                        <a:buNone/>
                      </a:pPr>
                      <a:r>
                        <a:rPr lang="en-IN" sz="1800" b="0" i="0" u="none" strike="noStrike" cap="none">
                          <a:solidFill>
                            <a:schemeClr val="dk1"/>
                          </a:solidFill>
                          <a:latin typeface="Corbel"/>
                          <a:ea typeface="Corbel"/>
                          <a:cs typeface="Corbel"/>
                          <a:sym typeface="Corbel"/>
                        </a:rPr>
                        <a:t>√</a:t>
                      </a:r>
                      <a:endParaRPr sz="1400" u="none" strike="noStrike" cap="none"/>
                    </a:p>
                  </a:txBody>
                  <a:tcPr marL="91450" marR="91450" marT="45725" marB="45725">
                    <a:solidFill>
                      <a:schemeClr val="lt1"/>
                    </a:solidFill>
                  </a:tcPr>
                </a:tc>
                <a:tc>
                  <a:txBody>
                    <a:bodyPr/>
                    <a:lstStyle/>
                    <a:p>
                      <a:pPr marL="0" lvl="0" indent="0" algn="l" rtl="0">
                        <a:spcBef>
                          <a:spcPts val="0"/>
                        </a:spcBef>
                        <a:spcAft>
                          <a:spcPts val="0"/>
                        </a:spcAft>
                        <a:buClr>
                          <a:schemeClr val="dk1"/>
                        </a:buClr>
                        <a:buSzPts val="1800"/>
                        <a:buFont typeface="Arial"/>
                        <a:buNone/>
                      </a:pPr>
                      <a:r>
                        <a:rPr lang="en-IN" sz="1800">
                          <a:solidFill>
                            <a:schemeClr val="dk1"/>
                          </a:solidFill>
                        </a:rPr>
                        <a:t>√</a:t>
                      </a:r>
                      <a:endParaRPr sz="1800" u="none" strike="noStrike" cap="none">
                        <a:solidFill>
                          <a:schemeClr val="dk1"/>
                        </a:solidFill>
                        <a:latin typeface="Corbel"/>
                        <a:ea typeface="Corbel"/>
                        <a:cs typeface="Corbel"/>
                        <a:sym typeface="Corbel"/>
                      </a:endParaRPr>
                    </a:p>
                  </a:txBody>
                  <a:tcPr marL="91450" marR="91450" marT="45725" marB="45725">
                    <a:solidFill>
                      <a:schemeClr val="lt1"/>
                    </a:solidFill>
                  </a:tcPr>
                </a:tc>
                <a:tc>
                  <a:txBody>
                    <a:bodyPr/>
                    <a:lstStyle/>
                    <a:p>
                      <a:pPr marL="0" lvl="0" indent="0" algn="l" rtl="0">
                        <a:spcBef>
                          <a:spcPts val="0"/>
                        </a:spcBef>
                        <a:spcAft>
                          <a:spcPts val="0"/>
                        </a:spcAft>
                        <a:buClr>
                          <a:schemeClr val="dk1"/>
                        </a:buClr>
                        <a:buSzPts val="1800"/>
                        <a:buFont typeface="Arial"/>
                        <a:buNone/>
                      </a:pPr>
                      <a:r>
                        <a:rPr lang="en-IN" sz="1800">
                          <a:solidFill>
                            <a:schemeClr val="dk1"/>
                          </a:solidFill>
                        </a:rPr>
                        <a:t>√</a:t>
                      </a:r>
                      <a:endParaRPr sz="1800" u="none" strike="noStrike" cap="none">
                        <a:solidFill>
                          <a:schemeClr val="dk1"/>
                        </a:solidFill>
                        <a:latin typeface="Corbel"/>
                        <a:ea typeface="Corbel"/>
                        <a:cs typeface="Corbel"/>
                        <a:sym typeface="Corbel"/>
                      </a:endParaRPr>
                    </a:p>
                  </a:txBody>
                  <a:tcPr marL="91450" marR="91450" marT="45725" marB="45725">
                    <a:solidFill>
                      <a:schemeClr val="lt1"/>
                    </a:solidFill>
                  </a:tcPr>
                </a:tc>
                <a:extLst>
                  <a:ext uri="{0D108BD9-81ED-4DB2-BD59-A6C34878D82A}">
                    <a16:rowId xmlns:a16="http://schemas.microsoft.com/office/drawing/2014/main" val="10003"/>
                  </a:ext>
                </a:extLst>
              </a:tr>
              <a:tr h="494625">
                <a:tc>
                  <a:txBody>
                    <a:bodyPr/>
                    <a:lstStyle/>
                    <a:p>
                      <a:pPr marL="0" marR="0" lvl="0" indent="0" algn="l" rtl="0">
                        <a:lnSpc>
                          <a:spcPct val="100000"/>
                        </a:lnSpc>
                        <a:spcBef>
                          <a:spcPts val="0"/>
                        </a:spcBef>
                        <a:spcAft>
                          <a:spcPts val="0"/>
                        </a:spcAft>
                        <a:buClr>
                          <a:srgbClr val="000000"/>
                        </a:buClr>
                        <a:buSzPts val="1800"/>
                        <a:buFont typeface="Arial"/>
                        <a:buNone/>
                      </a:pPr>
                      <a:r>
                        <a:rPr lang="en-IN" sz="1800" u="none" strike="noStrike" cap="none">
                          <a:solidFill>
                            <a:schemeClr val="dk1"/>
                          </a:solidFill>
                          <a:latin typeface="Corbel"/>
                          <a:ea typeface="Corbel"/>
                          <a:cs typeface="Corbel"/>
                          <a:sym typeface="Corbel"/>
                        </a:rPr>
                        <a:t>Edit Patient </a:t>
                      </a:r>
                      <a:r>
                        <a:rPr lang="en-IN" sz="1800">
                          <a:solidFill>
                            <a:schemeClr val="dk1"/>
                          </a:solidFill>
                          <a:latin typeface="Corbel"/>
                          <a:ea typeface="Corbel"/>
                          <a:cs typeface="Corbel"/>
                          <a:sym typeface="Corbel"/>
                        </a:rPr>
                        <a:t>Management Details</a:t>
                      </a:r>
                      <a:endParaRPr sz="1800">
                        <a:solidFill>
                          <a:schemeClr val="dk1"/>
                        </a:solidFill>
                        <a:latin typeface="Corbel"/>
                        <a:ea typeface="Corbel"/>
                        <a:cs typeface="Corbel"/>
                        <a:sym typeface="Corbe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orbel"/>
                        <a:buNone/>
                      </a:pPr>
                      <a:r>
                        <a:rPr lang="en-IN" sz="1800" b="0" i="0" u="none" strike="noStrike" cap="none">
                          <a:solidFill>
                            <a:schemeClr val="dk1"/>
                          </a:solidFill>
                          <a:latin typeface="Corbel"/>
                          <a:ea typeface="Corbel"/>
                          <a:cs typeface="Corbel"/>
                          <a:sym typeface="Corbel"/>
                        </a:rPr>
                        <a:t>√</a:t>
                      </a:r>
                      <a:endParaRPr sz="1800" b="0" i="0" u="none" strike="noStrike" cap="none">
                        <a:solidFill>
                          <a:schemeClr val="dk1"/>
                        </a:solidFill>
                        <a:latin typeface="Corbel"/>
                        <a:ea typeface="Corbel"/>
                        <a:cs typeface="Corbel"/>
                        <a:sym typeface="Corbe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chemeClr val="dk1"/>
                        </a:buClr>
                        <a:buSzPts val="1800"/>
                        <a:buFont typeface="Corbel"/>
                        <a:buNone/>
                      </a:pPr>
                      <a:r>
                        <a:rPr lang="en-IN" sz="1800" b="0" i="0" u="none" strike="noStrike" cap="none">
                          <a:solidFill>
                            <a:schemeClr val="dk1"/>
                          </a:solidFill>
                          <a:latin typeface="Corbel"/>
                          <a:ea typeface="Corbel"/>
                          <a:cs typeface="Corbel"/>
                          <a:sym typeface="Corbel"/>
                        </a:rPr>
                        <a:t>√</a:t>
                      </a:r>
                      <a:endParaRPr sz="1400" u="none" strike="noStrike" cap="none"/>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orbel"/>
                        <a:ea typeface="Corbel"/>
                        <a:cs typeface="Corbel"/>
                        <a:sym typeface="Corbe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orbel"/>
                        <a:ea typeface="Corbel"/>
                        <a:cs typeface="Corbel"/>
                        <a:sym typeface="Corbel"/>
                      </a:endParaRPr>
                    </a:p>
                  </a:txBody>
                  <a:tcPr marL="91450" marR="91450" marT="45725" marB="45725">
                    <a:solidFill>
                      <a:schemeClr val="lt1"/>
                    </a:solidFill>
                  </a:tcPr>
                </a:tc>
                <a:extLst>
                  <a:ext uri="{0D108BD9-81ED-4DB2-BD59-A6C34878D82A}">
                    <a16:rowId xmlns:a16="http://schemas.microsoft.com/office/drawing/2014/main" val="10004"/>
                  </a:ext>
                </a:extLst>
              </a:tr>
              <a:tr h="494625">
                <a:tc>
                  <a:txBody>
                    <a:bodyPr/>
                    <a:lstStyle/>
                    <a:p>
                      <a:pPr marL="0" marR="0" lvl="0" indent="0" algn="l" rtl="0">
                        <a:lnSpc>
                          <a:spcPct val="100000"/>
                        </a:lnSpc>
                        <a:spcBef>
                          <a:spcPts val="0"/>
                        </a:spcBef>
                        <a:spcAft>
                          <a:spcPts val="0"/>
                        </a:spcAft>
                        <a:buClr>
                          <a:srgbClr val="000000"/>
                        </a:buClr>
                        <a:buSzPts val="1800"/>
                        <a:buFont typeface="Arial"/>
                        <a:buNone/>
                      </a:pPr>
                      <a:r>
                        <a:rPr lang="en-IN" sz="1800">
                          <a:solidFill>
                            <a:schemeClr val="dk1"/>
                          </a:solidFill>
                          <a:latin typeface="Corbel"/>
                          <a:ea typeface="Corbel"/>
                          <a:cs typeface="Corbel"/>
                          <a:sym typeface="Corbel"/>
                        </a:rPr>
                        <a:t>Add</a:t>
                      </a:r>
                      <a:r>
                        <a:rPr lang="en-IN" sz="1800" u="none" strike="noStrike" cap="none">
                          <a:solidFill>
                            <a:schemeClr val="dk1"/>
                          </a:solidFill>
                          <a:latin typeface="Corbel"/>
                          <a:ea typeface="Corbel"/>
                          <a:cs typeface="Corbel"/>
                          <a:sym typeface="Corbel"/>
                        </a:rPr>
                        <a:t> Bank details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orbel"/>
                        <a:buNone/>
                      </a:pPr>
                      <a:r>
                        <a:rPr lang="en-IN" sz="1800" b="0" i="0" u="none" strike="noStrike" cap="none">
                          <a:solidFill>
                            <a:schemeClr val="dk1"/>
                          </a:solidFill>
                          <a:latin typeface="Corbel"/>
                          <a:ea typeface="Corbel"/>
                          <a:cs typeface="Corbel"/>
                          <a:sym typeface="Corbel"/>
                        </a:rPr>
                        <a:t>√</a:t>
                      </a:r>
                      <a:endParaRPr sz="1400" u="none" strike="noStrike" cap="none"/>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chemeClr val="dk1"/>
                        </a:buClr>
                        <a:buSzPts val="1800"/>
                        <a:buFont typeface="Corbel"/>
                        <a:buNone/>
                      </a:pPr>
                      <a:r>
                        <a:rPr lang="en-IN" sz="1800" b="0" i="0" u="none" strike="noStrike" cap="none">
                          <a:solidFill>
                            <a:schemeClr val="dk1"/>
                          </a:solidFill>
                          <a:latin typeface="Corbel"/>
                          <a:ea typeface="Corbel"/>
                          <a:cs typeface="Corbel"/>
                          <a:sym typeface="Corbel"/>
                        </a:rPr>
                        <a:t>√</a:t>
                      </a:r>
                      <a:endParaRPr sz="1400" u="none" strike="noStrike" cap="none"/>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orbel"/>
                        <a:ea typeface="Corbel"/>
                        <a:cs typeface="Corbel"/>
                        <a:sym typeface="Corbe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orbel"/>
                        <a:ea typeface="Corbel"/>
                        <a:cs typeface="Corbel"/>
                        <a:sym typeface="Corbel"/>
                      </a:endParaRPr>
                    </a:p>
                  </a:txBody>
                  <a:tcPr marL="91450" marR="91450" marT="45725" marB="45725">
                    <a:solidFill>
                      <a:schemeClr val="lt1"/>
                    </a:solidFill>
                  </a:tcPr>
                </a:tc>
                <a:extLst>
                  <a:ext uri="{0D108BD9-81ED-4DB2-BD59-A6C34878D82A}">
                    <a16:rowId xmlns:a16="http://schemas.microsoft.com/office/drawing/2014/main" val="10005"/>
                  </a:ext>
                </a:extLst>
              </a:tr>
              <a:tr h="494625">
                <a:tc>
                  <a:txBody>
                    <a:bodyPr/>
                    <a:lstStyle/>
                    <a:p>
                      <a:pPr marL="0" marR="0" lvl="0" indent="0" algn="l" rtl="0">
                        <a:lnSpc>
                          <a:spcPct val="100000"/>
                        </a:lnSpc>
                        <a:spcBef>
                          <a:spcPts val="0"/>
                        </a:spcBef>
                        <a:spcAft>
                          <a:spcPts val="0"/>
                        </a:spcAft>
                        <a:buClr>
                          <a:srgbClr val="000000"/>
                        </a:buClr>
                        <a:buSzPts val="1800"/>
                        <a:buFont typeface="Arial"/>
                        <a:buNone/>
                      </a:pPr>
                      <a:r>
                        <a:rPr lang="en-IN" sz="1800" u="none" strike="noStrike" cap="none">
                          <a:solidFill>
                            <a:schemeClr val="dk1"/>
                          </a:solidFill>
                          <a:latin typeface="Corbel"/>
                          <a:ea typeface="Corbel"/>
                          <a:cs typeface="Corbel"/>
                          <a:sym typeface="Corbel"/>
                        </a:rPr>
                        <a:t>Beneficiary Approval(Bank detail Change )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orbel"/>
                        <a:ea typeface="Corbel"/>
                        <a:cs typeface="Corbel"/>
                        <a:sym typeface="Corbe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orbel"/>
                        <a:ea typeface="Corbel"/>
                        <a:cs typeface="Corbel"/>
                        <a:sym typeface="Corbe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orbel"/>
                        <a:ea typeface="Corbel"/>
                        <a:cs typeface="Corbel"/>
                        <a:sym typeface="Corbe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IN" sz="1800" u="none" strike="noStrike" cap="none">
                          <a:solidFill>
                            <a:schemeClr val="dk1"/>
                          </a:solidFill>
                          <a:latin typeface="Arial"/>
                          <a:ea typeface="Arial"/>
                          <a:cs typeface="Arial"/>
                          <a:sym typeface="Arial"/>
                        </a:rPr>
                        <a:t>√</a:t>
                      </a:r>
                      <a:endParaRPr sz="1400" u="none" strike="noStrike" cap="none">
                        <a:solidFill>
                          <a:schemeClr val="dk1"/>
                        </a:solidFill>
                        <a:latin typeface="Corbel"/>
                        <a:ea typeface="Corbel"/>
                        <a:cs typeface="Corbel"/>
                        <a:sym typeface="Corbel"/>
                      </a:endParaRPr>
                    </a:p>
                  </a:txBody>
                  <a:tcPr marL="91450" marR="91450" marT="45725" marB="45725">
                    <a:solidFill>
                      <a:schemeClr val="lt1"/>
                    </a:solidFill>
                  </a:tcPr>
                </a:tc>
                <a:extLst>
                  <a:ext uri="{0D108BD9-81ED-4DB2-BD59-A6C34878D82A}">
                    <a16:rowId xmlns:a16="http://schemas.microsoft.com/office/drawing/2014/main" val="10006"/>
                  </a:ext>
                </a:extLst>
              </a:tr>
              <a:tr h="494625">
                <a:tc>
                  <a:txBody>
                    <a:bodyPr/>
                    <a:lstStyle/>
                    <a:p>
                      <a:pPr marL="0" marR="0" lvl="0" indent="0" algn="l" rtl="0">
                        <a:lnSpc>
                          <a:spcPct val="100000"/>
                        </a:lnSpc>
                        <a:spcBef>
                          <a:spcPts val="0"/>
                        </a:spcBef>
                        <a:spcAft>
                          <a:spcPts val="0"/>
                        </a:spcAft>
                        <a:buClr>
                          <a:srgbClr val="000000"/>
                        </a:buClr>
                        <a:buSzPts val="1800"/>
                        <a:buFont typeface="Arial"/>
                        <a:buNone/>
                      </a:pPr>
                      <a:r>
                        <a:rPr lang="en-IN" sz="1800" u="none" strike="noStrike" cap="none">
                          <a:solidFill>
                            <a:schemeClr val="dk1"/>
                          </a:solidFill>
                          <a:latin typeface="Corbel"/>
                          <a:ea typeface="Corbel"/>
                          <a:cs typeface="Corbel"/>
                          <a:sym typeface="Corbel"/>
                        </a:rPr>
                        <a:t>OTP for processing benefits from DBT Checker to PFMS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IN" sz="1800" u="none" strike="noStrike" cap="none">
                          <a:solidFill>
                            <a:schemeClr val="dk1"/>
                          </a:solidFill>
                          <a:latin typeface="Arial"/>
                          <a:ea typeface="Arial"/>
                          <a:cs typeface="Arial"/>
                          <a:sym typeface="Arial"/>
                        </a:rPr>
                        <a:t>√</a:t>
                      </a:r>
                      <a:endParaRPr sz="1400" u="none" strike="noStrike" cap="none"/>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orbel"/>
                        <a:ea typeface="Corbel"/>
                        <a:cs typeface="Corbel"/>
                        <a:sym typeface="Corbe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orbel"/>
                        <a:ea typeface="Corbel"/>
                        <a:cs typeface="Corbel"/>
                        <a:sym typeface="Corbe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chemeClr val="dk1"/>
                        </a:buClr>
                        <a:buSzPts val="1800"/>
                        <a:buFont typeface="Corbel"/>
                        <a:buNone/>
                      </a:pPr>
                      <a:endParaRPr sz="1800" u="none" strike="noStrike" cap="none">
                        <a:solidFill>
                          <a:schemeClr val="dk1"/>
                        </a:solidFill>
                        <a:latin typeface="Arial"/>
                        <a:ea typeface="Arial"/>
                        <a:cs typeface="Arial"/>
                        <a:sym typeface="Arial"/>
                      </a:endParaRPr>
                    </a:p>
                  </a:txBody>
                  <a:tcPr marL="91450" marR="91450" marT="45725" marB="45725">
                    <a:solidFill>
                      <a:schemeClr val="lt1"/>
                    </a:solidFill>
                  </a:tcPr>
                </a:tc>
                <a:extLst>
                  <a:ext uri="{0D108BD9-81ED-4DB2-BD59-A6C34878D82A}">
                    <a16:rowId xmlns:a16="http://schemas.microsoft.com/office/drawing/2014/main" val="10007"/>
                  </a:ext>
                </a:extLst>
              </a:tr>
            </a:tbl>
          </a:graphicData>
        </a:graphic>
      </p:graphicFrame>
      <p:sp>
        <p:nvSpPr>
          <p:cNvPr id="230" name="Google Shape;230;g62b959d8b2_1_183"/>
          <p:cNvSpPr txBox="1"/>
          <p:nvPr/>
        </p:nvSpPr>
        <p:spPr>
          <a:xfrm>
            <a:off x="173850" y="4921575"/>
            <a:ext cx="11844300" cy="1818300"/>
          </a:xfrm>
          <a:prstGeom prst="rect">
            <a:avLst/>
          </a:prstGeom>
          <a:noFill/>
          <a:ln>
            <a:noFill/>
          </a:ln>
        </p:spPr>
        <p:txBody>
          <a:bodyPr spcFirstLastPara="1" wrap="square" lIns="91425" tIns="91425" rIns="91425" bIns="91425" anchor="t" anchorCtr="0">
            <a:noAutofit/>
          </a:bodyPr>
          <a:lstStyle/>
          <a:p>
            <a:pPr marL="0" lvl="0" indent="0" algn="just" rtl="0">
              <a:lnSpc>
                <a:spcPct val="140000"/>
              </a:lnSpc>
              <a:spcBef>
                <a:spcPts val="800"/>
              </a:spcBef>
              <a:spcAft>
                <a:spcPts val="0"/>
              </a:spcAft>
              <a:buNone/>
            </a:pPr>
            <a:r>
              <a:rPr lang="en-IN" sz="1850">
                <a:solidFill>
                  <a:srgbClr val="000F46"/>
                </a:solidFill>
                <a:latin typeface="Corbel"/>
                <a:ea typeface="Corbel"/>
                <a:cs typeface="Corbel"/>
                <a:sym typeface="Corbel"/>
              </a:rPr>
              <a:t>DBT Maker &amp; DBT Checker will be jointly responsible for </a:t>
            </a:r>
            <a:endParaRPr>
              <a:solidFill>
                <a:schemeClr val="dk1"/>
              </a:solidFill>
            </a:endParaRPr>
          </a:p>
          <a:p>
            <a:pPr marL="914400" lvl="1" indent="-346075" algn="just" rtl="0">
              <a:lnSpc>
                <a:spcPct val="140000"/>
              </a:lnSpc>
              <a:spcBef>
                <a:spcPts val="800"/>
              </a:spcBef>
              <a:spcAft>
                <a:spcPts val="0"/>
              </a:spcAft>
              <a:buClr>
                <a:srgbClr val="000F46"/>
              </a:buClr>
              <a:buSzPts val="1850"/>
              <a:buFont typeface="Corbel"/>
              <a:buAutoNum type="alphaLcPeriod"/>
            </a:pPr>
            <a:r>
              <a:rPr lang="en-IN" sz="1850">
                <a:solidFill>
                  <a:srgbClr val="000F46"/>
                </a:solidFill>
                <a:latin typeface="Corbel"/>
                <a:ea typeface="Corbel"/>
                <a:cs typeface="Corbel"/>
                <a:sym typeface="Corbel"/>
              </a:rPr>
              <a:t>verifying correctness of bank account details of all beneficiaries, </a:t>
            </a:r>
            <a:endParaRPr>
              <a:solidFill>
                <a:schemeClr val="dk1"/>
              </a:solidFill>
            </a:endParaRPr>
          </a:p>
          <a:p>
            <a:pPr marL="914400" lvl="1" indent="-346075" algn="just" rtl="0">
              <a:lnSpc>
                <a:spcPct val="140000"/>
              </a:lnSpc>
              <a:spcBef>
                <a:spcPts val="0"/>
              </a:spcBef>
              <a:spcAft>
                <a:spcPts val="0"/>
              </a:spcAft>
              <a:buClr>
                <a:srgbClr val="000F46"/>
              </a:buClr>
              <a:buSzPts val="1850"/>
              <a:buFont typeface="Corbel"/>
              <a:buAutoNum type="alphaLcPeriod"/>
            </a:pPr>
            <a:r>
              <a:rPr lang="en-IN" sz="1850">
                <a:solidFill>
                  <a:srgbClr val="000F46"/>
                </a:solidFill>
                <a:latin typeface="Corbel"/>
                <a:ea typeface="Corbel"/>
                <a:cs typeface="Corbel"/>
                <a:sym typeface="Corbel"/>
              </a:rPr>
              <a:t>updating any existing externally made payments on Nikshay </a:t>
            </a:r>
            <a:endParaRPr>
              <a:solidFill>
                <a:schemeClr val="dk1"/>
              </a:solidFill>
            </a:endParaRPr>
          </a:p>
          <a:p>
            <a:pPr marL="914400" lvl="1" indent="-346075" algn="just" rtl="0">
              <a:lnSpc>
                <a:spcPct val="140000"/>
              </a:lnSpc>
              <a:spcBef>
                <a:spcPts val="0"/>
              </a:spcBef>
              <a:spcAft>
                <a:spcPts val="0"/>
              </a:spcAft>
              <a:buClr>
                <a:srgbClr val="000F46"/>
              </a:buClr>
              <a:buSzPts val="1850"/>
              <a:buFont typeface="Corbel"/>
              <a:buAutoNum type="alphaLcPeriod"/>
            </a:pPr>
            <a:r>
              <a:rPr lang="en-IN" sz="1850">
                <a:solidFill>
                  <a:srgbClr val="000F46"/>
                </a:solidFill>
                <a:latin typeface="Corbel"/>
                <a:ea typeface="Corbel"/>
                <a:cs typeface="Corbel"/>
                <a:sym typeface="Corbel"/>
              </a:rPr>
              <a:t>for generating and processing benefits for each beneficiary promptly</a:t>
            </a:r>
            <a:endParaRPr sz="2000">
              <a:solidFill>
                <a:srgbClr val="000F46"/>
              </a:solidFill>
              <a:latin typeface="Corbel"/>
              <a:ea typeface="Corbel"/>
              <a:cs typeface="Corbel"/>
              <a:sym typeface="Corbel"/>
            </a:endParaRPr>
          </a:p>
          <a:p>
            <a:pPr marL="0" lvl="0" indent="0" algn="just" rtl="0">
              <a:lnSpc>
                <a:spcPct val="150000"/>
              </a:lnSpc>
              <a:spcBef>
                <a:spcPts val="800"/>
              </a:spcBef>
              <a:spcAft>
                <a:spcPts val="0"/>
              </a:spcAft>
              <a:buNone/>
            </a:pPr>
            <a:endParaRPr>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g62b959d8b2_1_18"/>
          <p:cNvPicPr preferRelativeResize="0"/>
          <p:nvPr/>
        </p:nvPicPr>
        <p:blipFill rotWithShape="1">
          <a:blip r:embed="rId3">
            <a:alphaModFix/>
          </a:blip>
          <a:srcRect/>
          <a:stretch/>
        </p:blipFill>
        <p:spPr>
          <a:xfrm>
            <a:off x="341470" y="0"/>
            <a:ext cx="1842375" cy="743004"/>
          </a:xfrm>
          <a:prstGeom prst="rect">
            <a:avLst/>
          </a:prstGeom>
          <a:noFill/>
          <a:ln>
            <a:noFill/>
          </a:ln>
        </p:spPr>
      </p:pic>
      <p:sp>
        <p:nvSpPr>
          <p:cNvPr id="236" name="Google Shape;236;g62b959d8b2_1_18"/>
          <p:cNvSpPr txBox="1"/>
          <p:nvPr/>
        </p:nvSpPr>
        <p:spPr>
          <a:xfrm>
            <a:off x="2606722" y="0"/>
            <a:ext cx="9444300" cy="697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IN" sz="3600" dirty="0">
                <a:solidFill>
                  <a:srgbClr val="FFFFFF"/>
                </a:solidFill>
                <a:latin typeface="Corbel"/>
                <a:ea typeface="Corbel"/>
                <a:cs typeface="Corbel"/>
                <a:sym typeface="Corbel"/>
              </a:rPr>
              <a:t>3.Process</a:t>
            </a:r>
            <a:r>
              <a:rPr lang="en-IN" sz="3600" b="0" i="0" u="none" strike="noStrike" cap="none" dirty="0">
                <a:solidFill>
                  <a:srgbClr val="FFFFFF"/>
                </a:solidFill>
                <a:latin typeface="Corbel"/>
                <a:ea typeface="Corbel"/>
                <a:cs typeface="Corbel"/>
                <a:sym typeface="Corbel"/>
              </a:rPr>
              <a:t> to create DBT Checker Login (In Web)</a:t>
            </a:r>
            <a:endParaRPr sz="1400" b="0" i="0" u="none" strike="noStrike" cap="none" dirty="0">
              <a:solidFill>
                <a:srgbClr val="000000"/>
              </a:solidFill>
              <a:latin typeface="Arial"/>
              <a:ea typeface="Arial"/>
              <a:cs typeface="Arial"/>
              <a:sym typeface="Arial"/>
            </a:endParaRPr>
          </a:p>
        </p:txBody>
      </p:sp>
      <p:sp>
        <p:nvSpPr>
          <p:cNvPr id="237" name="Google Shape;237;g62b959d8b2_1_18"/>
          <p:cNvSpPr/>
          <p:nvPr/>
        </p:nvSpPr>
        <p:spPr>
          <a:xfrm>
            <a:off x="1767735" y="1362369"/>
            <a:ext cx="360000" cy="360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en-IN" sz="1600" b="1" i="0" u="none" strike="noStrike" cap="none">
                <a:solidFill>
                  <a:schemeClr val="dk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238" name="Google Shape;238;g62b959d8b2_1_18"/>
          <p:cNvSpPr/>
          <p:nvPr/>
        </p:nvSpPr>
        <p:spPr>
          <a:xfrm>
            <a:off x="1756438" y="2819551"/>
            <a:ext cx="360000" cy="360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en-IN" sz="1600" b="1" i="0" u="none" strike="noStrike" cap="none">
                <a:solidFill>
                  <a:schemeClr val="dk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239" name="Google Shape;239;g62b959d8b2_1_18"/>
          <p:cNvSpPr/>
          <p:nvPr/>
        </p:nvSpPr>
        <p:spPr>
          <a:xfrm>
            <a:off x="2267850" y="1145099"/>
            <a:ext cx="3566700" cy="9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IN" sz="1800">
                <a:solidFill>
                  <a:schemeClr val="dk1"/>
                </a:solidFill>
              </a:rPr>
              <a:t>STO user - </a:t>
            </a:r>
            <a:r>
              <a:rPr lang="en-IN" sz="1800" b="0" i="0" u="none" strike="noStrike" cap="none">
                <a:solidFill>
                  <a:schemeClr val="dk1"/>
                </a:solidFill>
                <a:latin typeface="Arial"/>
                <a:ea typeface="Arial"/>
                <a:cs typeface="Arial"/>
                <a:sym typeface="Arial"/>
              </a:rPr>
              <a:t>Go to Staff Management module </a:t>
            </a:r>
            <a:r>
              <a:rPr lang="en-IN" sz="1800">
                <a:solidFill>
                  <a:schemeClr val="dk1"/>
                </a:solidFill>
              </a:rPr>
              <a:t>and click on district name</a:t>
            </a:r>
            <a:endParaRPr sz="1400" b="0" i="0" u="none" strike="noStrike" cap="none">
              <a:solidFill>
                <a:srgbClr val="000000"/>
              </a:solidFill>
              <a:latin typeface="Arial"/>
              <a:ea typeface="Arial"/>
              <a:cs typeface="Arial"/>
              <a:sym typeface="Arial"/>
            </a:endParaRPr>
          </a:p>
        </p:txBody>
      </p:sp>
      <p:sp>
        <p:nvSpPr>
          <p:cNvPr id="240" name="Google Shape;240;g62b959d8b2_1_18"/>
          <p:cNvSpPr/>
          <p:nvPr/>
        </p:nvSpPr>
        <p:spPr>
          <a:xfrm>
            <a:off x="2421225" y="2807350"/>
            <a:ext cx="3317100" cy="155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IN" sz="1800">
                <a:solidFill>
                  <a:schemeClr val="dk1"/>
                </a:solidFill>
              </a:rPr>
              <a:t>Add staff for each district Choose Designation - DBTChecker. Enter necessary details. OTP validation by STO necessary</a:t>
            </a:r>
            <a:endParaRPr sz="1800" b="0" i="0" u="none" strike="noStrike" cap="none">
              <a:solidFill>
                <a:schemeClr val="dk1"/>
              </a:solidFill>
              <a:latin typeface="Arial"/>
              <a:ea typeface="Arial"/>
              <a:cs typeface="Arial"/>
              <a:sym typeface="Arial"/>
            </a:endParaRPr>
          </a:p>
        </p:txBody>
      </p:sp>
      <p:sp>
        <p:nvSpPr>
          <p:cNvPr id="241" name="Google Shape;241;g62b959d8b2_1_18"/>
          <p:cNvSpPr/>
          <p:nvPr/>
        </p:nvSpPr>
        <p:spPr>
          <a:xfrm>
            <a:off x="1739835" y="4821860"/>
            <a:ext cx="360000" cy="360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en-IN" sz="1600" b="1" i="0" u="none" strike="noStrike" cap="none">
                <a:solidFill>
                  <a:schemeClr val="dk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242" name="Google Shape;242;g62b959d8b2_1_18"/>
          <p:cNvSpPr/>
          <p:nvPr/>
        </p:nvSpPr>
        <p:spPr>
          <a:xfrm>
            <a:off x="2253270" y="4671494"/>
            <a:ext cx="3595800" cy="175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IN" sz="1800" b="0" i="0" u="none" strike="noStrike" cap="none">
                <a:solidFill>
                  <a:schemeClr val="dk1"/>
                </a:solidFill>
                <a:latin typeface="Arial"/>
                <a:ea typeface="Arial"/>
                <a:cs typeface="Arial"/>
                <a:sym typeface="Arial"/>
              </a:rPr>
              <a:t>An SMS will be sent to the registered primary phone number of “DBT Checker” with an auto generated credentials</a:t>
            </a:r>
            <a:endParaRPr sz="1800" b="0" i="0" u="none" strike="noStrike" cap="none">
              <a:solidFill>
                <a:schemeClr val="dk1"/>
              </a:solidFill>
              <a:latin typeface="Arial"/>
              <a:ea typeface="Arial"/>
              <a:cs typeface="Arial"/>
              <a:sym typeface="Arial"/>
            </a:endParaRPr>
          </a:p>
        </p:txBody>
      </p:sp>
      <p:cxnSp>
        <p:nvCxnSpPr>
          <p:cNvPr id="243" name="Google Shape;243;g62b959d8b2_1_18"/>
          <p:cNvCxnSpPr/>
          <p:nvPr/>
        </p:nvCxnSpPr>
        <p:spPr>
          <a:xfrm>
            <a:off x="400502" y="2646377"/>
            <a:ext cx="5616000" cy="0"/>
          </a:xfrm>
          <a:prstGeom prst="straightConnector1">
            <a:avLst/>
          </a:prstGeom>
          <a:noFill/>
          <a:ln w="28575" cap="flat" cmpd="sng">
            <a:solidFill>
              <a:srgbClr val="FFC000"/>
            </a:solidFill>
            <a:prstDash val="solid"/>
            <a:round/>
            <a:headEnd type="none" w="sm" len="sm"/>
            <a:tailEnd type="none" w="sm" len="sm"/>
          </a:ln>
        </p:spPr>
      </p:cxnSp>
      <p:cxnSp>
        <p:nvCxnSpPr>
          <p:cNvPr id="244" name="Google Shape;244;g62b959d8b2_1_18"/>
          <p:cNvCxnSpPr/>
          <p:nvPr/>
        </p:nvCxnSpPr>
        <p:spPr>
          <a:xfrm>
            <a:off x="371245" y="4550290"/>
            <a:ext cx="5652000" cy="0"/>
          </a:xfrm>
          <a:prstGeom prst="straightConnector1">
            <a:avLst/>
          </a:prstGeom>
          <a:noFill/>
          <a:ln w="28575" cap="flat" cmpd="sng">
            <a:solidFill>
              <a:srgbClr val="FFC000"/>
            </a:solidFill>
            <a:prstDash val="solid"/>
            <a:round/>
            <a:headEnd type="none" w="sm" len="sm"/>
            <a:tailEnd type="none" w="sm" len="sm"/>
          </a:ln>
        </p:spPr>
      </p:cxnSp>
      <p:cxnSp>
        <p:nvCxnSpPr>
          <p:cNvPr id="245" name="Google Shape;245;g62b959d8b2_1_18"/>
          <p:cNvCxnSpPr/>
          <p:nvPr/>
        </p:nvCxnSpPr>
        <p:spPr>
          <a:xfrm>
            <a:off x="1764216" y="1362369"/>
            <a:ext cx="0" cy="940200"/>
          </a:xfrm>
          <a:prstGeom prst="straightConnector1">
            <a:avLst/>
          </a:prstGeom>
          <a:noFill/>
          <a:ln w="38100" cap="flat" cmpd="sng">
            <a:solidFill>
              <a:srgbClr val="7F7F7F"/>
            </a:solidFill>
            <a:prstDash val="solid"/>
            <a:round/>
            <a:headEnd type="none" w="sm" len="sm"/>
            <a:tailEnd type="none" w="sm" len="sm"/>
          </a:ln>
        </p:spPr>
      </p:cxnSp>
      <p:cxnSp>
        <p:nvCxnSpPr>
          <p:cNvPr id="246" name="Google Shape;246;g62b959d8b2_1_18"/>
          <p:cNvCxnSpPr/>
          <p:nvPr/>
        </p:nvCxnSpPr>
        <p:spPr>
          <a:xfrm>
            <a:off x="1736067" y="2825609"/>
            <a:ext cx="0" cy="940200"/>
          </a:xfrm>
          <a:prstGeom prst="straightConnector1">
            <a:avLst/>
          </a:prstGeom>
          <a:noFill/>
          <a:ln w="38100" cap="flat" cmpd="sng">
            <a:solidFill>
              <a:srgbClr val="7F7F7F"/>
            </a:solidFill>
            <a:prstDash val="solid"/>
            <a:round/>
            <a:headEnd type="none" w="sm" len="sm"/>
            <a:tailEnd type="none" w="sm" len="sm"/>
          </a:ln>
        </p:spPr>
      </p:cxnSp>
      <p:cxnSp>
        <p:nvCxnSpPr>
          <p:cNvPr id="247" name="Google Shape;247;g62b959d8b2_1_18"/>
          <p:cNvCxnSpPr/>
          <p:nvPr/>
        </p:nvCxnSpPr>
        <p:spPr>
          <a:xfrm>
            <a:off x="1728040" y="4809652"/>
            <a:ext cx="0" cy="940200"/>
          </a:xfrm>
          <a:prstGeom prst="straightConnector1">
            <a:avLst/>
          </a:prstGeom>
          <a:noFill/>
          <a:ln w="38100" cap="flat" cmpd="sng">
            <a:solidFill>
              <a:srgbClr val="7F7F7F"/>
            </a:solidFill>
            <a:prstDash val="solid"/>
            <a:round/>
            <a:headEnd type="none" w="sm" len="sm"/>
            <a:tailEnd type="none" w="sm" len="sm"/>
          </a:ln>
        </p:spPr>
      </p:cxnSp>
      <p:sp>
        <p:nvSpPr>
          <p:cNvPr id="248" name="Google Shape;248;g62b959d8b2_1_18"/>
          <p:cNvSpPr/>
          <p:nvPr/>
        </p:nvSpPr>
        <p:spPr>
          <a:xfrm>
            <a:off x="7355122" y="1366657"/>
            <a:ext cx="360000" cy="360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en-IN" sz="1600" b="1" i="0" u="none" strike="noStrike" cap="none">
                <a:solidFill>
                  <a:schemeClr val="dk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249" name="Google Shape;249;g62b959d8b2_1_18"/>
          <p:cNvSpPr/>
          <p:nvPr/>
        </p:nvSpPr>
        <p:spPr>
          <a:xfrm>
            <a:off x="8050808" y="921834"/>
            <a:ext cx="3528300" cy="12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IN" sz="1800" b="0" i="0" u="none" strike="noStrike" cap="none">
                <a:solidFill>
                  <a:schemeClr val="dk1"/>
                </a:solidFill>
                <a:latin typeface="Arial"/>
                <a:ea typeface="Arial"/>
                <a:cs typeface="Arial"/>
                <a:sym typeface="Arial"/>
              </a:rPr>
              <a:t>Login using the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IN" sz="1800" b="0" i="0" u="none" strike="noStrike" cap="none">
                <a:solidFill>
                  <a:schemeClr val="dk1"/>
                </a:solidFill>
                <a:latin typeface="Arial"/>
                <a:ea typeface="Arial"/>
                <a:cs typeface="Arial"/>
                <a:sym typeface="Arial"/>
              </a:rPr>
              <a:t>Username as Primary Phone Number and auto generated password</a:t>
            </a:r>
            <a:endParaRPr sz="1800" b="0" i="0" u="none" strike="noStrike" cap="none">
              <a:solidFill>
                <a:schemeClr val="dk1"/>
              </a:solidFill>
              <a:latin typeface="Arial"/>
              <a:ea typeface="Arial"/>
              <a:cs typeface="Arial"/>
              <a:sym typeface="Arial"/>
            </a:endParaRPr>
          </a:p>
        </p:txBody>
      </p:sp>
      <p:cxnSp>
        <p:nvCxnSpPr>
          <p:cNvPr id="250" name="Google Shape;250;g62b959d8b2_1_18"/>
          <p:cNvCxnSpPr/>
          <p:nvPr/>
        </p:nvCxnSpPr>
        <p:spPr>
          <a:xfrm>
            <a:off x="7321439" y="1366657"/>
            <a:ext cx="0" cy="940200"/>
          </a:xfrm>
          <a:prstGeom prst="straightConnector1">
            <a:avLst/>
          </a:prstGeom>
          <a:noFill/>
          <a:ln w="38100" cap="flat" cmpd="sng">
            <a:solidFill>
              <a:srgbClr val="7F7F7F"/>
            </a:solidFill>
            <a:prstDash val="solid"/>
            <a:round/>
            <a:headEnd type="none" w="sm" len="sm"/>
            <a:tailEnd type="none" w="sm" len="sm"/>
          </a:ln>
        </p:spPr>
      </p:cxnSp>
      <p:sp>
        <p:nvSpPr>
          <p:cNvPr id="251" name="Google Shape;251;g62b959d8b2_1_18"/>
          <p:cNvSpPr/>
          <p:nvPr/>
        </p:nvSpPr>
        <p:spPr>
          <a:xfrm>
            <a:off x="8131750" y="2835425"/>
            <a:ext cx="3234600" cy="130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IN" sz="1800">
                <a:solidFill>
                  <a:schemeClr val="dk1"/>
                </a:solidFill>
              </a:rPr>
              <a:t>User is forced to </a:t>
            </a:r>
            <a:r>
              <a:rPr lang="en-IN" sz="1800" b="0" i="0" u="none" strike="noStrike" cap="none">
                <a:solidFill>
                  <a:schemeClr val="dk1"/>
                </a:solidFill>
                <a:latin typeface="Arial"/>
                <a:ea typeface="Arial"/>
                <a:cs typeface="Arial"/>
                <a:sym typeface="Arial"/>
              </a:rPr>
              <a:t>Reset the password</a:t>
            </a:r>
            <a:br>
              <a:rPr lang="en-IN" sz="1800" b="0" i="0" u="none" strike="noStrike" cap="none">
                <a:solidFill>
                  <a:schemeClr val="dk1"/>
                </a:solidFill>
                <a:latin typeface="Arial"/>
                <a:ea typeface="Arial"/>
                <a:cs typeface="Arial"/>
                <a:sym typeface="Arial"/>
              </a:rPr>
            </a:br>
            <a:r>
              <a:rPr lang="en-IN" sz="1800" b="0" i="0" u="none" strike="noStrike" cap="none">
                <a:solidFill>
                  <a:schemeClr val="dk1"/>
                </a:solidFill>
                <a:latin typeface="Arial"/>
                <a:ea typeface="Arial"/>
                <a:cs typeface="Arial"/>
                <a:sym typeface="Arial"/>
              </a:rPr>
              <a:t>Keep this new password safe and sec</a:t>
            </a:r>
            <a:r>
              <a:rPr lang="en-IN" sz="1800">
                <a:solidFill>
                  <a:schemeClr val="dk1"/>
                </a:solidFill>
              </a:rPr>
              <a:t>ure.</a:t>
            </a:r>
            <a:endParaRPr sz="1800">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IN" sz="1800">
                <a:solidFill>
                  <a:schemeClr val="dk1"/>
                </a:solidFill>
              </a:rPr>
              <a:t>It should not be shared.</a:t>
            </a:r>
            <a:endParaRPr sz="1800">
              <a:solidFill>
                <a:schemeClr val="dk1"/>
              </a:solidFill>
            </a:endParaRPr>
          </a:p>
        </p:txBody>
      </p:sp>
      <p:sp>
        <p:nvSpPr>
          <p:cNvPr id="252" name="Google Shape;252;g62b959d8b2_1_18"/>
          <p:cNvSpPr/>
          <p:nvPr/>
        </p:nvSpPr>
        <p:spPr>
          <a:xfrm>
            <a:off x="8131739" y="4725627"/>
            <a:ext cx="37293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IN" sz="1800">
                <a:solidFill>
                  <a:schemeClr val="dk1"/>
                </a:solidFill>
              </a:rPr>
              <a:t>DBTChecker may </a:t>
            </a:r>
            <a:r>
              <a:rPr lang="en-IN" sz="1800" b="0" i="0" u="none" strike="noStrike" cap="none">
                <a:solidFill>
                  <a:schemeClr val="dk1"/>
                </a:solidFill>
                <a:latin typeface="Arial"/>
                <a:ea typeface="Arial"/>
                <a:cs typeface="Arial"/>
                <a:sym typeface="Arial"/>
              </a:rPr>
              <a:t>Login again with new credential</a:t>
            </a:r>
            <a:r>
              <a:rPr lang="en-IN" sz="1800">
                <a:solidFill>
                  <a:schemeClr val="dk1"/>
                </a:solidFill>
              </a:rPr>
              <a:t>s to access DBT Functions</a:t>
            </a:r>
            <a:endParaRPr sz="1800" b="0" i="0" u="none" strike="noStrike" cap="none">
              <a:solidFill>
                <a:schemeClr val="dk1"/>
              </a:solidFill>
              <a:latin typeface="Arial"/>
              <a:ea typeface="Arial"/>
              <a:cs typeface="Arial"/>
              <a:sym typeface="Arial"/>
            </a:endParaRPr>
          </a:p>
        </p:txBody>
      </p:sp>
      <p:sp>
        <p:nvSpPr>
          <p:cNvPr id="253" name="Google Shape;253;g62b959d8b2_1_18"/>
          <p:cNvSpPr/>
          <p:nvPr/>
        </p:nvSpPr>
        <p:spPr>
          <a:xfrm>
            <a:off x="7314436" y="2825609"/>
            <a:ext cx="360000" cy="360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en-IN" sz="1600" b="1" i="0" u="none" strike="noStrike" cap="none">
                <a:solidFill>
                  <a:schemeClr val="dk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254" name="Google Shape;254;g62b959d8b2_1_18"/>
          <p:cNvSpPr/>
          <p:nvPr/>
        </p:nvSpPr>
        <p:spPr>
          <a:xfrm>
            <a:off x="7321439" y="4858055"/>
            <a:ext cx="360000" cy="360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en-IN" sz="1600" b="1" i="0" u="none" strike="noStrike" cap="none">
                <a:solidFill>
                  <a:schemeClr val="dk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cxnSp>
        <p:nvCxnSpPr>
          <p:cNvPr id="255" name="Google Shape;255;g62b959d8b2_1_18"/>
          <p:cNvCxnSpPr/>
          <p:nvPr/>
        </p:nvCxnSpPr>
        <p:spPr>
          <a:xfrm>
            <a:off x="7310917" y="2825609"/>
            <a:ext cx="0" cy="940200"/>
          </a:xfrm>
          <a:prstGeom prst="straightConnector1">
            <a:avLst/>
          </a:prstGeom>
          <a:noFill/>
          <a:ln w="38100" cap="flat" cmpd="sng">
            <a:solidFill>
              <a:srgbClr val="7F7F7F"/>
            </a:solidFill>
            <a:prstDash val="solid"/>
            <a:round/>
            <a:headEnd type="none" w="sm" len="sm"/>
            <a:tailEnd type="none" w="sm" len="sm"/>
          </a:ln>
        </p:spPr>
      </p:cxnSp>
      <p:cxnSp>
        <p:nvCxnSpPr>
          <p:cNvPr id="256" name="Google Shape;256;g62b959d8b2_1_18"/>
          <p:cNvCxnSpPr/>
          <p:nvPr/>
        </p:nvCxnSpPr>
        <p:spPr>
          <a:xfrm>
            <a:off x="7314222" y="4862603"/>
            <a:ext cx="0" cy="940200"/>
          </a:xfrm>
          <a:prstGeom prst="straightConnector1">
            <a:avLst/>
          </a:prstGeom>
          <a:noFill/>
          <a:ln w="38100" cap="flat" cmpd="sng">
            <a:solidFill>
              <a:srgbClr val="7F7F7F"/>
            </a:solidFill>
            <a:prstDash val="solid"/>
            <a:round/>
            <a:headEnd type="none" w="sm" len="sm"/>
            <a:tailEnd type="none" w="sm" len="sm"/>
          </a:ln>
        </p:spPr>
      </p:cxnSp>
      <p:cxnSp>
        <p:nvCxnSpPr>
          <p:cNvPr id="257" name="Google Shape;257;g62b959d8b2_1_18"/>
          <p:cNvCxnSpPr/>
          <p:nvPr/>
        </p:nvCxnSpPr>
        <p:spPr>
          <a:xfrm>
            <a:off x="6016502" y="2646377"/>
            <a:ext cx="5256000" cy="0"/>
          </a:xfrm>
          <a:prstGeom prst="straightConnector1">
            <a:avLst/>
          </a:prstGeom>
          <a:noFill/>
          <a:ln w="28575" cap="flat" cmpd="sng">
            <a:solidFill>
              <a:srgbClr val="FFC000"/>
            </a:solidFill>
            <a:prstDash val="solid"/>
            <a:round/>
            <a:headEnd type="none" w="sm" len="sm"/>
            <a:tailEnd type="none" w="sm" len="sm"/>
          </a:ln>
        </p:spPr>
      </p:cxnSp>
      <p:cxnSp>
        <p:nvCxnSpPr>
          <p:cNvPr id="258" name="Google Shape;258;g62b959d8b2_1_18"/>
          <p:cNvCxnSpPr/>
          <p:nvPr/>
        </p:nvCxnSpPr>
        <p:spPr>
          <a:xfrm>
            <a:off x="6016502" y="1378397"/>
            <a:ext cx="0" cy="4539000"/>
          </a:xfrm>
          <a:prstGeom prst="straightConnector1">
            <a:avLst/>
          </a:prstGeom>
          <a:noFill/>
          <a:ln w="28575" cap="flat" cmpd="sng">
            <a:solidFill>
              <a:srgbClr val="FFC000"/>
            </a:solidFill>
            <a:prstDash val="solid"/>
            <a:round/>
            <a:headEnd type="none" w="sm" len="sm"/>
            <a:tailEnd type="none" w="sm" len="sm"/>
          </a:ln>
        </p:spPr>
      </p:cxnSp>
      <p:cxnSp>
        <p:nvCxnSpPr>
          <p:cNvPr id="259" name="Google Shape;259;g62b959d8b2_1_18"/>
          <p:cNvCxnSpPr/>
          <p:nvPr/>
        </p:nvCxnSpPr>
        <p:spPr>
          <a:xfrm>
            <a:off x="6016502" y="4545762"/>
            <a:ext cx="5256000" cy="0"/>
          </a:xfrm>
          <a:prstGeom prst="straightConnector1">
            <a:avLst/>
          </a:prstGeom>
          <a:noFill/>
          <a:ln w="28575" cap="flat" cmpd="sng">
            <a:solidFill>
              <a:srgbClr val="FFC000"/>
            </a:solidFill>
            <a:prstDash val="solid"/>
            <a:round/>
            <a:headEnd type="none" w="sm" len="sm"/>
            <a:tailEnd type="none" w="sm" len="sm"/>
          </a:ln>
        </p:spPr>
      </p:cxnSp>
      <p:sp>
        <p:nvSpPr>
          <p:cNvPr id="260" name="Google Shape;260;g62b959d8b2_1_18"/>
          <p:cNvSpPr/>
          <p:nvPr/>
        </p:nvSpPr>
        <p:spPr>
          <a:xfrm>
            <a:off x="854905" y="2076075"/>
            <a:ext cx="4992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IN" sz="1200" b="1" i="0" u="none" strike="noStrike" cap="none">
                <a:solidFill>
                  <a:schemeClr val="dk1"/>
                </a:solidFill>
                <a:latin typeface="Arial"/>
                <a:ea typeface="Arial"/>
                <a:cs typeface="Arial"/>
                <a:sym typeface="Arial"/>
              </a:rPr>
              <a:t>STO</a:t>
            </a:r>
            <a:endParaRPr sz="1400" b="0" i="0" u="none" strike="noStrike" cap="none">
              <a:solidFill>
                <a:srgbClr val="000000"/>
              </a:solidFill>
              <a:latin typeface="Arial"/>
              <a:ea typeface="Arial"/>
              <a:cs typeface="Arial"/>
              <a:sym typeface="Arial"/>
            </a:endParaRPr>
          </a:p>
        </p:txBody>
      </p:sp>
      <p:pic>
        <p:nvPicPr>
          <p:cNvPr id="261" name="Google Shape;261;g62b959d8b2_1_18"/>
          <p:cNvPicPr preferRelativeResize="0"/>
          <p:nvPr/>
        </p:nvPicPr>
        <p:blipFill rotWithShape="1">
          <a:blip r:embed="rId4">
            <a:alphaModFix/>
          </a:blip>
          <a:srcRect/>
          <a:stretch/>
        </p:blipFill>
        <p:spPr>
          <a:xfrm>
            <a:off x="663671" y="4806786"/>
            <a:ext cx="747196" cy="747196"/>
          </a:xfrm>
          <a:prstGeom prst="rect">
            <a:avLst/>
          </a:prstGeom>
          <a:noFill/>
          <a:ln>
            <a:noFill/>
          </a:ln>
        </p:spPr>
      </p:pic>
      <p:pic>
        <p:nvPicPr>
          <p:cNvPr id="262" name="Google Shape;262;g62b959d8b2_1_18"/>
          <p:cNvPicPr preferRelativeResize="0"/>
          <p:nvPr/>
        </p:nvPicPr>
        <p:blipFill rotWithShape="1">
          <a:blip r:embed="rId4">
            <a:alphaModFix/>
          </a:blip>
          <a:srcRect/>
          <a:stretch/>
        </p:blipFill>
        <p:spPr>
          <a:xfrm>
            <a:off x="6296871" y="4778741"/>
            <a:ext cx="747196" cy="747196"/>
          </a:xfrm>
          <a:prstGeom prst="rect">
            <a:avLst/>
          </a:prstGeom>
          <a:noFill/>
          <a:ln>
            <a:noFill/>
          </a:ln>
        </p:spPr>
      </p:pic>
      <p:pic>
        <p:nvPicPr>
          <p:cNvPr id="263" name="Google Shape;263;g62b959d8b2_1_18"/>
          <p:cNvPicPr preferRelativeResize="0"/>
          <p:nvPr/>
        </p:nvPicPr>
        <p:blipFill rotWithShape="1">
          <a:blip r:embed="rId5">
            <a:alphaModFix/>
          </a:blip>
          <a:srcRect/>
          <a:stretch/>
        </p:blipFill>
        <p:spPr>
          <a:xfrm>
            <a:off x="799913" y="1229342"/>
            <a:ext cx="665603" cy="665603"/>
          </a:xfrm>
          <a:prstGeom prst="rect">
            <a:avLst/>
          </a:prstGeom>
          <a:noFill/>
          <a:ln>
            <a:noFill/>
          </a:ln>
        </p:spPr>
      </p:pic>
      <p:sp>
        <p:nvSpPr>
          <p:cNvPr id="264" name="Google Shape;264;g62b959d8b2_1_18"/>
          <p:cNvSpPr/>
          <p:nvPr/>
        </p:nvSpPr>
        <p:spPr>
          <a:xfrm>
            <a:off x="642856" y="5621498"/>
            <a:ext cx="7890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IN" sz="1200" b="1" i="0" u="none" strike="noStrike" cap="none">
                <a:solidFill>
                  <a:schemeClr val="dk1"/>
                </a:solidFill>
                <a:latin typeface="Arial"/>
                <a:ea typeface="Arial"/>
                <a:cs typeface="Arial"/>
                <a:sym typeface="Arial"/>
              </a:rPr>
              <a:t>DBT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Arial"/>
              <a:buNone/>
            </a:pPr>
            <a:r>
              <a:rPr lang="en-IN" sz="1200" b="1" i="0" u="none" strike="noStrike" cap="none">
                <a:solidFill>
                  <a:schemeClr val="dk1"/>
                </a:solidFill>
                <a:latin typeface="Arial"/>
                <a:ea typeface="Arial"/>
                <a:cs typeface="Arial"/>
                <a:sym typeface="Arial"/>
              </a:rPr>
              <a:t>Checker</a:t>
            </a:r>
            <a:endParaRPr sz="1400" b="0" i="0" u="none" strike="noStrike" cap="none">
              <a:solidFill>
                <a:srgbClr val="000000"/>
              </a:solidFill>
              <a:latin typeface="Arial"/>
              <a:ea typeface="Arial"/>
              <a:cs typeface="Arial"/>
              <a:sym typeface="Arial"/>
            </a:endParaRPr>
          </a:p>
        </p:txBody>
      </p:sp>
      <p:sp>
        <p:nvSpPr>
          <p:cNvPr id="265" name="Google Shape;265;g62b959d8b2_1_18"/>
          <p:cNvSpPr/>
          <p:nvPr/>
        </p:nvSpPr>
        <p:spPr>
          <a:xfrm>
            <a:off x="6268580" y="5621498"/>
            <a:ext cx="7890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IN" sz="1200" b="1" i="0" u="none" strike="noStrike" cap="none">
                <a:solidFill>
                  <a:schemeClr val="dk1"/>
                </a:solidFill>
                <a:latin typeface="Arial"/>
                <a:ea typeface="Arial"/>
                <a:cs typeface="Arial"/>
                <a:sym typeface="Arial"/>
              </a:rPr>
              <a:t>DBT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Arial"/>
              <a:buNone/>
            </a:pPr>
            <a:r>
              <a:rPr lang="en-IN" sz="1200" b="1" i="0" u="none" strike="noStrike" cap="none">
                <a:solidFill>
                  <a:schemeClr val="dk1"/>
                </a:solidFill>
                <a:latin typeface="Arial"/>
                <a:ea typeface="Arial"/>
                <a:cs typeface="Arial"/>
                <a:sym typeface="Arial"/>
              </a:rPr>
              <a:t>Checker</a:t>
            </a:r>
            <a:endParaRPr sz="1400" b="0" i="0" u="none" strike="noStrike" cap="none">
              <a:solidFill>
                <a:srgbClr val="000000"/>
              </a:solidFill>
              <a:latin typeface="Arial"/>
              <a:ea typeface="Arial"/>
              <a:cs typeface="Arial"/>
              <a:sym typeface="Arial"/>
            </a:endParaRPr>
          </a:p>
        </p:txBody>
      </p:sp>
      <p:pic>
        <p:nvPicPr>
          <p:cNvPr id="266" name="Google Shape;266;g62b959d8b2_1_18"/>
          <p:cNvPicPr preferRelativeResize="0"/>
          <p:nvPr/>
        </p:nvPicPr>
        <p:blipFill rotWithShape="1">
          <a:blip r:embed="rId4">
            <a:alphaModFix/>
          </a:blip>
          <a:srcRect/>
          <a:stretch/>
        </p:blipFill>
        <p:spPr>
          <a:xfrm>
            <a:off x="6268580" y="2831846"/>
            <a:ext cx="747196" cy="747196"/>
          </a:xfrm>
          <a:prstGeom prst="rect">
            <a:avLst/>
          </a:prstGeom>
          <a:noFill/>
          <a:ln>
            <a:noFill/>
          </a:ln>
        </p:spPr>
      </p:pic>
      <p:sp>
        <p:nvSpPr>
          <p:cNvPr id="267" name="Google Shape;267;g62b959d8b2_1_18"/>
          <p:cNvSpPr/>
          <p:nvPr/>
        </p:nvSpPr>
        <p:spPr>
          <a:xfrm>
            <a:off x="6240289" y="3674603"/>
            <a:ext cx="7890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IN" sz="1200" b="1" i="0" u="none" strike="noStrike" cap="none">
                <a:solidFill>
                  <a:schemeClr val="dk1"/>
                </a:solidFill>
                <a:latin typeface="Arial"/>
                <a:ea typeface="Arial"/>
                <a:cs typeface="Arial"/>
                <a:sym typeface="Arial"/>
              </a:rPr>
              <a:t>DBT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Arial"/>
              <a:buNone/>
            </a:pPr>
            <a:r>
              <a:rPr lang="en-IN" sz="1200" b="1" i="0" u="none" strike="noStrike" cap="none">
                <a:solidFill>
                  <a:schemeClr val="dk1"/>
                </a:solidFill>
                <a:latin typeface="Arial"/>
                <a:ea typeface="Arial"/>
                <a:cs typeface="Arial"/>
                <a:sym typeface="Arial"/>
              </a:rPr>
              <a:t>Checker</a:t>
            </a:r>
            <a:endParaRPr sz="1400" b="0" i="0" u="none" strike="noStrike" cap="none">
              <a:solidFill>
                <a:srgbClr val="000000"/>
              </a:solidFill>
              <a:latin typeface="Arial"/>
              <a:ea typeface="Arial"/>
              <a:cs typeface="Arial"/>
              <a:sym typeface="Arial"/>
            </a:endParaRPr>
          </a:p>
        </p:txBody>
      </p:sp>
      <p:sp>
        <p:nvSpPr>
          <p:cNvPr id="268" name="Google Shape;268;g62b959d8b2_1_18"/>
          <p:cNvSpPr/>
          <p:nvPr/>
        </p:nvSpPr>
        <p:spPr>
          <a:xfrm>
            <a:off x="896804" y="3633951"/>
            <a:ext cx="4992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IN" sz="1200" b="1" i="0" u="none" strike="noStrike" cap="none">
                <a:solidFill>
                  <a:schemeClr val="dk1"/>
                </a:solidFill>
                <a:latin typeface="Arial"/>
                <a:ea typeface="Arial"/>
                <a:cs typeface="Arial"/>
                <a:sym typeface="Arial"/>
              </a:rPr>
              <a:t>STO</a:t>
            </a:r>
            <a:endParaRPr sz="1400" b="0" i="0" u="none" strike="noStrike" cap="none">
              <a:solidFill>
                <a:srgbClr val="000000"/>
              </a:solidFill>
              <a:latin typeface="Arial"/>
              <a:ea typeface="Arial"/>
              <a:cs typeface="Arial"/>
              <a:sym typeface="Arial"/>
            </a:endParaRPr>
          </a:p>
        </p:txBody>
      </p:sp>
      <p:pic>
        <p:nvPicPr>
          <p:cNvPr id="269" name="Google Shape;269;g62b959d8b2_1_18"/>
          <p:cNvPicPr preferRelativeResize="0"/>
          <p:nvPr/>
        </p:nvPicPr>
        <p:blipFill rotWithShape="1">
          <a:blip r:embed="rId5">
            <a:alphaModFix/>
          </a:blip>
          <a:srcRect/>
          <a:stretch/>
        </p:blipFill>
        <p:spPr>
          <a:xfrm>
            <a:off x="841812" y="2787218"/>
            <a:ext cx="665603" cy="665603"/>
          </a:xfrm>
          <a:prstGeom prst="rect">
            <a:avLst/>
          </a:prstGeom>
          <a:noFill/>
          <a:ln>
            <a:noFill/>
          </a:ln>
        </p:spPr>
      </p:pic>
      <p:sp>
        <p:nvSpPr>
          <p:cNvPr id="270" name="Google Shape;270;g62b959d8b2_1_18"/>
          <p:cNvSpPr txBox="1"/>
          <p:nvPr/>
        </p:nvSpPr>
        <p:spPr>
          <a:xfrm>
            <a:off x="9361307" y="6406659"/>
            <a:ext cx="2731200" cy="26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IN" sz="1050" b="0" i="0" u="none" strike="noStrike" cap="none">
                <a:solidFill>
                  <a:srgbClr val="000000"/>
                </a:solidFill>
                <a:latin typeface="Corbel"/>
                <a:ea typeface="Corbel"/>
                <a:cs typeface="Corbel"/>
                <a:sym typeface="Corbel"/>
              </a:rPr>
              <a:t>Nikshay will resets the password every month</a:t>
            </a:r>
            <a:endParaRPr sz="1400" b="0" i="0" u="none" strike="noStrike" cap="none">
              <a:solidFill>
                <a:srgbClr val="000000"/>
              </a:solidFill>
              <a:latin typeface="Arial"/>
              <a:ea typeface="Arial"/>
              <a:cs typeface="Arial"/>
              <a:sym typeface="Arial"/>
            </a:endParaRPr>
          </a:p>
        </p:txBody>
      </p:sp>
      <p:pic>
        <p:nvPicPr>
          <p:cNvPr id="271" name="Google Shape;271;g62b959d8b2_1_18"/>
          <p:cNvPicPr preferRelativeResize="0"/>
          <p:nvPr/>
        </p:nvPicPr>
        <p:blipFill rotWithShape="1">
          <a:blip r:embed="rId4">
            <a:alphaModFix/>
          </a:blip>
          <a:srcRect/>
          <a:stretch/>
        </p:blipFill>
        <p:spPr>
          <a:xfrm>
            <a:off x="6295296" y="1184486"/>
            <a:ext cx="747196" cy="747196"/>
          </a:xfrm>
          <a:prstGeom prst="rect">
            <a:avLst/>
          </a:prstGeom>
          <a:noFill/>
          <a:ln>
            <a:noFill/>
          </a:ln>
        </p:spPr>
      </p:pic>
      <p:sp>
        <p:nvSpPr>
          <p:cNvPr id="272" name="Google Shape;272;g62b959d8b2_1_18"/>
          <p:cNvSpPr/>
          <p:nvPr/>
        </p:nvSpPr>
        <p:spPr>
          <a:xfrm>
            <a:off x="6274481" y="1999198"/>
            <a:ext cx="7890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IN" sz="1200" b="1" i="0" u="none" strike="noStrike" cap="none">
                <a:solidFill>
                  <a:schemeClr val="dk1"/>
                </a:solidFill>
                <a:latin typeface="Arial"/>
                <a:ea typeface="Arial"/>
                <a:cs typeface="Arial"/>
                <a:sym typeface="Arial"/>
              </a:rPr>
              <a:t>DBT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Arial"/>
              <a:buNone/>
            </a:pPr>
            <a:r>
              <a:rPr lang="en-IN" sz="1200" b="1" i="0" u="none" strike="noStrike" cap="none">
                <a:solidFill>
                  <a:schemeClr val="dk1"/>
                </a:solidFill>
                <a:latin typeface="Arial"/>
                <a:ea typeface="Arial"/>
                <a:cs typeface="Arial"/>
                <a:sym typeface="Arial"/>
              </a:rPr>
              <a:t>Checker</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g62b959d8b2_1_59"/>
          <p:cNvPicPr preferRelativeResize="0"/>
          <p:nvPr/>
        </p:nvPicPr>
        <p:blipFill rotWithShape="1">
          <a:blip r:embed="rId3">
            <a:alphaModFix/>
          </a:blip>
          <a:srcRect/>
          <a:stretch/>
        </p:blipFill>
        <p:spPr>
          <a:xfrm>
            <a:off x="341470" y="0"/>
            <a:ext cx="1842375" cy="743004"/>
          </a:xfrm>
          <a:prstGeom prst="rect">
            <a:avLst/>
          </a:prstGeom>
          <a:noFill/>
          <a:ln>
            <a:noFill/>
          </a:ln>
        </p:spPr>
      </p:pic>
      <p:sp>
        <p:nvSpPr>
          <p:cNvPr id="355" name="Google Shape;355;g62b959d8b2_1_59"/>
          <p:cNvSpPr txBox="1"/>
          <p:nvPr/>
        </p:nvSpPr>
        <p:spPr>
          <a:xfrm>
            <a:off x="2606722" y="0"/>
            <a:ext cx="9444300" cy="697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n-IN" sz="3600" dirty="0">
                <a:solidFill>
                  <a:srgbClr val="FFFFFF"/>
                </a:solidFill>
                <a:latin typeface="Corbel"/>
                <a:ea typeface="Corbel"/>
                <a:cs typeface="Corbel"/>
                <a:sym typeface="Corbel"/>
              </a:rPr>
              <a:t>4. Process</a:t>
            </a:r>
            <a:r>
              <a:rPr lang="en-IN" sz="3600" b="0" i="0" u="none" strike="noStrike" cap="none" dirty="0">
                <a:solidFill>
                  <a:srgbClr val="FFFFFF"/>
                </a:solidFill>
                <a:latin typeface="Corbel"/>
                <a:ea typeface="Corbel"/>
                <a:cs typeface="Corbel"/>
                <a:sym typeface="Corbel"/>
              </a:rPr>
              <a:t> to create DBT Maker Login (In Web)</a:t>
            </a:r>
            <a:endParaRPr sz="1400" b="0" i="0" u="none" strike="noStrike" cap="none" dirty="0">
              <a:solidFill>
                <a:srgbClr val="000000"/>
              </a:solidFill>
              <a:latin typeface="Arial"/>
              <a:ea typeface="Arial"/>
              <a:cs typeface="Arial"/>
              <a:sym typeface="Arial"/>
            </a:endParaRPr>
          </a:p>
        </p:txBody>
      </p:sp>
      <p:sp>
        <p:nvSpPr>
          <p:cNvPr id="356" name="Google Shape;356;g62b959d8b2_1_59"/>
          <p:cNvSpPr/>
          <p:nvPr/>
        </p:nvSpPr>
        <p:spPr>
          <a:xfrm>
            <a:off x="1767735" y="1362369"/>
            <a:ext cx="360000" cy="360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en-IN" sz="1600" b="1" i="0" u="none" strike="noStrike" cap="none">
                <a:solidFill>
                  <a:schemeClr val="dk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357" name="Google Shape;357;g62b959d8b2_1_59"/>
          <p:cNvSpPr/>
          <p:nvPr/>
        </p:nvSpPr>
        <p:spPr>
          <a:xfrm>
            <a:off x="1756438" y="2819551"/>
            <a:ext cx="360000" cy="360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en-IN" sz="1600" b="1" i="0" u="none" strike="noStrike" cap="none">
                <a:solidFill>
                  <a:schemeClr val="dk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358" name="Google Shape;358;g62b959d8b2_1_59"/>
          <p:cNvSpPr/>
          <p:nvPr/>
        </p:nvSpPr>
        <p:spPr>
          <a:xfrm>
            <a:off x="2267857" y="1145102"/>
            <a:ext cx="35667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IN" sz="1800">
                <a:solidFill>
                  <a:schemeClr val="dk1"/>
                </a:solidFill>
              </a:rPr>
              <a:t>DTO User - Go to Staff Management module and click add staff</a:t>
            </a:r>
            <a:endParaRPr>
              <a:solidFill>
                <a:schemeClr val="dk1"/>
              </a:solidFill>
            </a:endParaRPr>
          </a:p>
          <a:p>
            <a:pPr marL="0" marR="0" lvl="0" indent="0" algn="l" rtl="0">
              <a:lnSpc>
                <a:spcPct val="100000"/>
              </a:lnSpc>
              <a:spcBef>
                <a:spcPts val="0"/>
              </a:spcBef>
              <a:spcAft>
                <a:spcPts val="0"/>
              </a:spcAft>
              <a:buClr>
                <a:schemeClr val="dk1"/>
              </a:buClr>
              <a:buSzPts val="1800"/>
              <a:buFont typeface="Arial"/>
              <a:buNone/>
            </a:pPr>
            <a:endParaRPr sz="1800">
              <a:solidFill>
                <a:schemeClr val="dk1"/>
              </a:solidFill>
            </a:endParaRPr>
          </a:p>
        </p:txBody>
      </p:sp>
      <p:sp>
        <p:nvSpPr>
          <p:cNvPr id="359" name="Google Shape;359;g62b959d8b2_1_59"/>
          <p:cNvSpPr/>
          <p:nvPr/>
        </p:nvSpPr>
        <p:spPr>
          <a:xfrm>
            <a:off x="2421225" y="2807347"/>
            <a:ext cx="2745600" cy="1754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IN" sz="1800">
                <a:solidFill>
                  <a:schemeClr val="dk1"/>
                </a:solidFill>
              </a:rPr>
              <a:t>Add staff for each district Choose Designation - DBTMaker. Enter necessary details. OTP validation by DTO necessary</a:t>
            </a:r>
            <a:endParaRPr sz="1800">
              <a:solidFill>
                <a:schemeClr val="dk1"/>
              </a:solidFill>
            </a:endParaRPr>
          </a:p>
          <a:p>
            <a:pPr marL="0" marR="0" lvl="0" indent="0" algn="l" rtl="0">
              <a:lnSpc>
                <a:spcPct val="100000"/>
              </a:lnSpc>
              <a:spcBef>
                <a:spcPts val="0"/>
              </a:spcBef>
              <a:spcAft>
                <a:spcPts val="0"/>
              </a:spcAft>
              <a:buClr>
                <a:schemeClr val="dk1"/>
              </a:buClr>
              <a:buSzPts val="1800"/>
              <a:buFont typeface="Arial"/>
              <a:buNone/>
            </a:pPr>
            <a:endParaRPr sz="1800">
              <a:solidFill>
                <a:schemeClr val="dk1"/>
              </a:solidFill>
            </a:endParaRPr>
          </a:p>
        </p:txBody>
      </p:sp>
      <p:sp>
        <p:nvSpPr>
          <p:cNvPr id="360" name="Google Shape;360;g62b959d8b2_1_59"/>
          <p:cNvSpPr/>
          <p:nvPr/>
        </p:nvSpPr>
        <p:spPr>
          <a:xfrm>
            <a:off x="1739835" y="4821860"/>
            <a:ext cx="360000" cy="360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en-IN" sz="1600" b="1" i="0" u="none" strike="noStrike" cap="none">
                <a:solidFill>
                  <a:schemeClr val="dk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361" name="Google Shape;361;g62b959d8b2_1_59"/>
          <p:cNvSpPr/>
          <p:nvPr/>
        </p:nvSpPr>
        <p:spPr>
          <a:xfrm>
            <a:off x="2253270" y="4671494"/>
            <a:ext cx="3595800" cy="175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IN" sz="1800" b="0" i="0" u="none" strike="noStrike" cap="none">
                <a:solidFill>
                  <a:schemeClr val="dk1"/>
                </a:solidFill>
                <a:latin typeface="Arial"/>
                <a:ea typeface="Arial"/>
                <a:cs typeface="Arial"/>
                <a:sym typeface="Arial"/>
              </a:rPr>
              <a:t>An SMS will be sent to the registered primary phone number of “DBT Maker” </a:t>
            </a:r>
            <a:r>
              <a:rPr lang="en-IN" sz="1800">
                <a:solidFill>
                  <a:schemeClr val="dk1"/>
                </a:solidFill>
              </a:rPr>
              <a:t>with auto generated credentials</a:t>
            </a:r>
            <a:endParaRPr sz="1800" b="0" i="0" u="none" strike="noStrike" cap="none">
              <a:solidFill>
                <a:schemeClr val="dk1"/>
              </a:solidFill>
              <a:latin typeface="Arial"/>
              <a:ea typeface="Arial"/>
              <a:cs typeface="Arial"/>
              <a:sym typeface="Arial"/>
            </a:endParaRPr>
          </a:p>
        </p:txBody>
      </p:sp>
      <p:cxnSp>
        <p:nvCxnSpPr>
          <p:cNvPr id="362" name="Google Shape;362;g62b959d8b2_1_59"/>
          <p:cNvCxnSpPr/>
          <p:nvPr/>
        </p:nvCxnSpPr>
        <p:spPr>
          <a:xfrm>
            <a:off x="400502" y="2646377"/>
            <a:ext cx="5616000" cy="0"/>
          </a:xfrm>
          <a:prstGeom prst="straightConnector1">
            <a:avLst/>
          </a:prstGeom>
          <a:noFill/>
          <a:ln w="28575" cap="flat" cmpd="sng">
            <a:solidFill>
              <a:srgbClr val="FFC000"/>
            </a:solidFill>
            <a:prstDash val="solid"/>
            <a:round/>
            <a:headEnd type="none" w="sm" len="sm"/>
            <a:tailEnd type="none" w="sm" len="sm"/>
          </a:ln>
        </p:spPr>
      </p:cxnSp>
      <p:cxnSp>
        <p:nvCxnSpPr>
          <p:cNvPr id="363" name="Google Shape;363;g62b959d8b2_1_59"/>
          <p:cNvCxnSpPr/>
          <p:nvPr/>
        </p:nvCxnSpPr>
        <p:spPr>
          <a:xfrm>
            <a:off x="371245" y="4550290"/>
            <a:ext cx="5652000" cy="0"/>
          </a:xfrm>
          <a:prstGeom prst="straightConnector1">
            <a:avLst/>
          </a:prstGeom>
          <a:noFill/>
          <a:ln w="28575" cap="flat" cmpd="sng">
            <a:solidFill>
              <a:srgbClr val="FFC000"/>
            </a:solidFill>
            <a:prstDash val="solid"/>
            <a:round/>
            <a:headEnd type="none" w="sm" len="sm"/>
            <a:tailEnd type="none" w="sm" len="sm"/>
          </a:ln>
        </p:spPr>
      </p:cxnSp>
      <p:cxnSp>
        <p:nvCxnSpPr>
          <p:cNvPr id="364" name="Google Shape;364;g62b959d8b2_1_59"/>
          <p:cNvCxnSpPr/>
          <p:nvPr/>
        </p:nvCxnSpPr>
        <p:spPr>
          <a:xfrm>
            <a:off x="1764216" y="1362369"/>
            <a:ext cx="0" cy="940200"/>
          </a:xfrm>
          <a:prstGeom prst="straightConnector1">
            <a:avLst/>
          </a:prstGeom>
          <a:noFill/>
          <a:ln w="38100" cap="flat" cmpd="sng">
            <a:solidFill>
              <a:srgbClr val="7F7F7F"/>
            </a:solidFill>
            <a:prstDash val="solid"/>
            <a:round/>
            <a:headEnd type="none" w="sm" len="sm"/>
            <a:tailEnd type="none" w="sm" len="sm"/>
          </a:ln>
        </p:spPr>
      </p:cxnSp>
      <p:cxnSp>
        <p:nvCxnSpPr>
          <p:cNvPr id="365" name="Google Shape;365;g62b959d8b2_1_59"/>
          <p:cNvCxnSpPr/>
          <p:nvPr/>
        </p:nvCxnSpPr>
        <p:spPr>
          <a:xfrm>
            <a:off x="1736067" y="2825609"/>
            <a:ext cx="0" cy="940200"/>
          </a:xfrm>
          <a:prstGeom prst="straightConnector1">
            <a:avLst/>
          </a:prstGeom>
          <a:noFill/>
          <a:ln w="38100" cap="flat" cmpd="sng">
            <a:solidFill>
              <a:srgbClr val="7F7F7F"/>
            </a:solidFill>
            <a:prstDash val="solid"/>
            <a:round/>
            <a:headEnd type="none" w="sm" len="sm"/>
            <a:tailEnd type="none" w="sm" len="sm"/>
          </a:ln>
        </p:spPr>
      </p:cxnSp>
      <p:cxnSp>
        <p:nvCxnSpPr>
          <p:cNvPr id="366" name="Google Shape;366;g62b959d8b2_1_59"/>
          <p:cNvCxnSpPr/>
          <p:nvPr/>
        </p:nvCxnSpPr>
        <p:spPr>
          <a:xfrm>
            <a:off x="1728040" y="4809652"/>
            <a:ext cx="0" cy="940200"/>
          </a:xfrm>
          <a:prstGeom prst="straightConnector1">
            <a:avLst/>
          </a:prstGeom>
          <a:noFill/>
          <a:ln w="38100" cap="flat" cmpd="sng">
            <a:solidFill>
              <a:srgbClr val="7F7F7F"/>
            </a:solidFill>
            <a:prstDash val="solid"/>
            <a:round/>
            <a:headEnd type="none" w="sm" len="sm"/>
            <a:tailEnd type="none" w="sm" len="sm"/>
          </a:ln>
        </p:spPr>
      </p:cxnSp>
      <p:sp>
        <p:nvSpPr>
          <p:cNvPr id="367" name="Google Shape;367;g62b959d8b2_1_59"/>
          <p:cNvSpPr/>
          <p:nvPr/>
        </p:nvSpPr>
        <p:spPr>
          <a:xfrm>
            <a:off x="7355122" y="1366657"/>
            <a:ext cx="360000" cy="360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en-IN" sz="1600" b="1" i="0" u="none" strike="noStrike" cap="none">
                <a:solidFill>
                  <a:schemeClr val="dk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368" name="Google Shape;368;g62b959d8b2_1_59"/>
          <p:cNvSpPr/>
          <p:nvPr/>
        </p:nvSpPr>
        <p:spPr>
          <a:xfrm>
            <a:off x="8050808" y="921834"/>
            <a:ext cx="3528300" cy="12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IN" sz="1800" b="0" i="0" u="none" strike="noStrike" cap="none">
                <a:solidFill>
                  <a:schemeClr val="dk1"/>
                </a:solidFill>
                <a:latin typeface="Arial"/>
                <a:ea typeface="Arial"/>
                <a:cs typeface="Arial"/>
                <a:sym typeface="Arial"/>
              </a:rPr>
              <a:t>Login using the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IN" sz="1800" b="0" i="0" u="none" strike="noStrike" cap="none">
                <a:solidFill>
                  <a:schemeClr val="dk1"/>
                </a:solidFill>
                <a:latin typeface="Arial"/>
                <a:ea typeface="Arial"/>
                <a:cs typeface="Arial"/>
                <a:sym typeface="Arial"/>
              </a:rPr>
              <a:t>Username as Primary Phone Number and auto generated password</a:t>
            </a:r>
            <a:endParaRPr sz="1800" b="0" i="0" u="none" strike="noStrike" cap="none">
              <a:solidFill>
                <a:schemeClr val="dk1"/>
              </a:solidFill>
              <a:latin typeface="Arial"/>
              <a:ea typeface="Arial"/>
              <a:cs typeface="Arial"/>
              <a:sym typeface="Arial"/>
            </a:endParaRPr>
          </a:p>
        </p:txBody>
      </p:sp>
      <p:cxnSp>
        <p:nvCxnSpPr>
          <p:cNvPr id="369" name="Google Shape;369;g62b959d8b2_1_59"/>
          <p:cNvCxnSpPr/>
          <p:nvPr/>
        </p:nvCxnSpPr>
        <p:spPr>
          <a:xfrm>
            <a:off x="7321439" y="1366657"/>
            <a:ext cx="0" cy="940200"/>
          </a:xfrm>
          <a:prstGeom prst="straightConnector1">
            <a:avLst/>
          </a:prstGeom>
          <a:noFill/>
          <a:ln w="38100" cap="flat" cmpd="sng">
            <a:solidFill>
              <a:srgbClr val="7F7F7F"/>
            </a:solidFill>
            <a:prstDash val="solid"/>
            <a:round/>
            <a:headEnd type="none" w="sm" len="sm"/>
            <a:tailEnd type="none" w="sm" len="sm"/>
          </a:ln>
        </p:spPr>
      </p:cxnSp>
      <p:sp>
        <p:nvSpPr>
          <p:cNvPr id="370" name="Google Shape;370;g62b959d8b2_1_59"/>
          <p:cNvSpPr/>
          <p:nvPr/>
        </p:nvSpPr>
        <p:spPr>
          <a:xfrm>
            <a:off x="8131739" y="2835456"/>
            <a:ext cx="3528300" cy="36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IN" sz="1800">
                <a:solidFill>
                  <a:schemeClr val="dk1"/>
                </a:solidFill>
              </a:rPr>
              <a:t>User is forced to Reset the password</a:t>
            </a:r>
            <a:br>
              <a:rPr lang="en-IN" sz="1800">
                <a:solidFill>
                  <a:schemeClr val="dk1"/>
                </a:solidFill>
              </a:rPr>
            </a:br>
            <a:r>
              <a:rPr lang="en-IN" sz="1800">
                <a:solidFill>
                  <a:schemeClr val="dk1"/>
                </a:solidFill>
              </a:rPr>
              <a:t>Keep this new password safe and secure.</a:t>
            </a:r>
            <a:endParaRPr sz="1800">
              <a:solidFill>
                <a:schemeClr val="dk1"/>
              </a:solidFill>
            </a:endParaRPr>
          </a:p>
          <a:p>
            <a:pPr marL="0" lvl="0" indent="0" algn="l" rtl="0">
              <a:spcBef>
                <a:spcPts val="0"/>
              </a:spcBef>
              <a:spcAft>
                <a:spcPts val="0"/>
              </a:spcAft>
              <a:buClr>
                <a:schemeClr val="dk1"/>
              </a:buClr>
              <a:buSzPts val="1800"/>
              <a:buFont typeface="Arial"/>
              <a:buNone/>
            </a:pPr>
            <a:r>
              <a:rPr lang="en-IN" sz="1800">
                <a:solidFill>
                  <a:schemeClr val="dk1"/>
                </a:solidFill>
              </a:rPr>
              <a:t>It should not be shared.</a:t>
            </a:r>
            <a:endParaRPr sz="1800">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sz="1800">
              <a:solidFill>
                <a:schemeClr val="dk1"/>
              </a:solidFill>
            </a:endParaRPr>
          </a:p>
        </p:txBody>
      </p:sp>
      <p:sp>
        <p:nvSpPr>
          <p:cNvPr id="371" name="Google Shape;371;g62b959d8b2_1_59"/>
          <p:cNvSpPr/>
          <p:nvPr/>
        </p:nvSpPr>
        <p:spPr>
          <a:xfrm>
            <a:off x="8131739" y="4725627"/>
            <a:ext cx="3729300" cy="646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IN" sz="1800">
                <a:solidFill>
                  <a:schemeClr val="dk1"/>
                </a:solidFill>
              </a:rPr>
              <a:t>DBTMaker may Login again with new credentials to access DBT Functions</a:t>
            </a:r>
            <a:endParaRPr sz="1800">
              <a:solidFill>
                <a:schemeClr val="dk1"/>
              </a:solidFill>
            </a:endParaRPr>
          </a:p>
          <a:p>
            <a:pPr marL="0" marR="0" lvl="0" indent="0" algn="l" rtl="0">
              <a:lnSpc>
                <a:spcPct val="100000"/>
              </a:lnSpc>
              <a:spcBef>
                <a:spcPts val="0"/>
              </a:spcBef>
              <a:spcAft>
                <a:spcPts val="0"/>
              </a:spcAft>
              <a:buClr>
                <a:schemeClr val="dk1"/>
              </a:buClr>
              <a:buSzPts val="1800"/>
              <a:buFont typeface="Arial"/>
              <a:buNone/>
            </a:pPr>
            <a:endParaRPr sz="1800">
              <a:solidFill>
                <a:schemeClr val="dk1"/>
              </a:solidFill>
            </a:endParaRPr>
          </a:p>
        </p:txBody>
      </p:sp>
      <p:sp>
        <p:nvSpPr>
          <p:cNvPr id="372" name="Google Shape;372;g62b959d8b2_1_59"/>
          <p:cNvSpPr/>
          <p:nvPr/>
        </p:nvSpPr>
        <p:spPr>
          <a:xfrm>
            <a:off x="7314436" y="2825609"/>
            <a:ext cx="360000" cy="360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en-IN" sz="1600" b="1" i="0" u="none" strike="noStrike" cap="none">
                <a:solidFill>
                  <a:schemeClr val="dk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373" name="Google Shape;373;g62b959d8b2_1_59"/>
          <p:cNvSpPr/>
          <p:nvPr/>
        </p:nvSpPr>
        <p:spPr>
          <a:xfrm>
            <a:off x="7321439" y="4858055"/>
            <a:ext cx="360000" cy="360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en-IN" sz="1600" b="1" i="0" u="none" strike="noStrike" cap="none">
                <a:solidFill>
                  <a:schemeClr val="dk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cxnSp>
        <p:nvCxnSpPr>
          <p:cNvPr id="374" name="Google Shape;374;g62b959d8b2_1_59"/>
          <p:cNvCxnSpPr/>
          <p:nvPr/>
        </p:nvCxnSpPr>
        <p:spPr>
          <a:xfrm>
            <a:off x="7310917" y="2825609"/>
            <a:ext cx="0" cy="940200"/>
          </a:xfrm>
          <a:prstGeom prst="straightConnector1">
            <a:avLst/>
          </a:prstGeom>
          <a:noFill/>
          <a:ln w="38100" cap="flat" cmpd="sng">
            <a:solidFill>
              <a:srgbClr val="7F7F7F"/>
            </a:solidFill>
            <a:prstDash val="solid"/>
            <a:round/>
            <a:headEnd type="none" w="sm" len="sm"/>
            <a:tailEnd type="none" w="sm" len="sm"/>
          </a:ln>
        </p:spPr>
      </p:cxnSp>
      <p:cxnSp>
        <p:nvCxnSpPr>
          <p:cNvPr id="375" name="Google Shape;375;g62b959d8b2_1_59"/>
          <p:cNvCxnSpPr/>
          <p:nvPr/>
        </p:nvCxnSpPr>
        <p:spPr>
          <a:xfrm>
            <a:off x="7314222" y="4862603"/>
            <a:ext cx="0" cy="940200"/>
          </a:xfrm>
          <a:prstGeom prst="straightConnector1">
            <a:avLst/>
          </a:prstGeom>
          <a:noFill/>
          <a:ln w="38100" cap="flat" cmpd="sng">
            <a:solidFill>
              <a:srgbClr val="7F7F7F"/>
            </a:solidFill>
            <a:prstDash val="solid"/>
            <a:round/>
            <a:headEnd type="none" w="sm" len="sm"/>
            <a:tailEnd type="none" w="sm" len="sm"/>
          </a:ln>
        </p:spPr>
      </p:cxnSp>
      <p:cxnSp>
        <p:nvCxnSpPr>
          <p:cNvPr id="376" name="Google Shape;376;g62b959d8b2_1_59"/>
          <p:cNvCxnSpPr/>
          <p:nvPr/>
        </p:nvCxnSpPr>
        <p:spPr>
          <a:xfrm>
            <a:off x="6016502" y="2646377"/>
            <a:ext cx="5256000" cy="0"/>
          </a:xfrm>
          <a:prstGeom prst="straightConnector1">
            <a:avLst/>
          </a:prstGeom>
          <a:noFill/>
          <a:ln w="28575" cap="flat" cmpd="sng">
            <a:solidFill>
              <a:srgbClr val="FFC000"/>
            </a:solidFill>
            <a:prstDash val="solid"/>
            <a:round/>
            <a:headEnd type="none" w="sm" len="sm"/>
            <a:tailEnd type="none" w="sm" len="sm"/>
          </a:ln>
        </p:spPr>
      </p:cxnSp>
      <p:cxnSp>
        <p:nvCxnSpPr>
          <p:cNvPr id="377" name="Google Shape;377;g62b959d8b2_1_59"/>
          <p:cNvCxnSpPr/>
          <p:nvPr/>
        </p:nvCxnSpPr>
        <p:spPr>
          <a:xfrm>
            <a:off x="6016502" y="1378397"/>
            <a:ext cx="0" cy="4539000"/>
          </a:xfrm>
          <a:prstGeom prst="straightConnector1">
            <a:avLst/>
          </a:prstGeom>
          <a:noFill/>
          <a:ln w="28575" cap="flat" cmpd="sng">
            <a:solidFill>
              <a:srgbClr val="FFC000"/>
            </a:solidFill>
            <a:prstDash val="solid"/>
            <a:round/>
            <a:headEnd type="none" w="sm" len="sm"/>
            <a:tailEnd type="none" w="sm" len="sm"/>
          </a:ln>
        </p:spPr>
      </p:cxnSp>
      <p:cxnSp>
        <p:nvCxnSpPr>
          <p:cNvPr id="378" name="Google Shape;378;g62b959d8b2_1_59"/>
          <p:cNvCxnSpPr/>
          <p:nvPr/>
        </p:nvCxnSpPr>
        <p:spPr>
          <a:xfrm>
            <a:off x="6016502" y="4545762"/>
            <a:ext cx="5256000" cy="0"/>
          </a:xfrm>
          <a:prstGeom prst="straightConnector1">
            <a:avLst/>
          </a:prstGeom>
          <a:noFill/>
          <a:ln w="28575" cap="flat" cmpd="sng">
            <a:solidFill>
              <a:srgbClr val="FFC000"/>
            </a:solidFill>
            <a:prstDash val="solid"/>
            <a:round/>
            <a:headEnd type="none" w="sm" len="sm"/>
            <a:tailEnd type="none" w="sm" len="sm"/>
          </a:ln>
        </p:spPr>
      </p:cxnSp>
      <p:pic>
        <p:nvPicPr>
          <p:cNvPr id="379" name="Google Shape;379;g62b959d8b2_1_59"/>
          <p:cNvPicPr preferRelativeResize="0"/>
          <p:nvPr/>
        </p:nvPicPr>
        <p:blipFill rotWithShape="1">
          <a:blip r:embed="rId4">
            <a:alphaModFix/>
          </a:blip>
          <a:srcRect/>
          <a:stretch/>
        </p:blipFill>
        <p:spPr>
          <a:xfrm>
            <a:off x="681334" y="1201572"/>
            <a:ext cx="747196" cy="747196"/>
          </a:xfrm>
          <a:prstGeom prst="rect">
            <a:avLst/>
          </a:prstGeom>
          <a:noFill/>
          <a:ln>
            <a:noFill/>
          </a:ln>
        </p:spPr>
      </p:pic>
      <p:pic>
        <p:nvPicPr>
          <p:cNvPr id="380" name="Google Shape;380;g62b959d8b2_1_59"/>
          <p:cNvPicPr preferRelativeResize="0"/>
          <p:nvPr/>
        </p:nvPicPr>
        <p:blipFill rotWithShape="1">
          <a:blip r:embed="rId4">
            <a:alphaModFix/>
          </a:blip>
          <a:srcRect/>
          <a:stretch/>
        </p:blipFill>
        <p:spPr>
          <a:xfrm>
            <a:off x="642856" y="2816999"/>
            <a:ext cx="747196" cy="747196"/>
          </a:xfrm>
          <a:prstGeom prst="rect">
            <a:avLst/>
          </a:prstGeom>
          <a:noFill/>
          <a:ln>
            <a:noFill/>
          </a:ln>
        </p:spPr>
      </p:pic>
      <p:sp>
        <p:nvSpPr>
          <p:cNvPr id="381" name="Google Shape;381;g62b959d8b2_1_59"/>
          <p:cNvSpPr/>
          <p:nvPr/>
        </p:nvSpPr>
        <p:spPr>
          <a:xfrm>
            <a:off x="826228" y="2034369"/>
            <a:ext cx="507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IN" sz="1200" b="1" i="0" u="none" strike="noStrike" cap="none">
                <a:solidFill>
                  <a:schemeClr val="dk1"/>
                </a:solidFill>
                <a:latin typeface="Arial"/>
                <a:ea typeface="Arial"/>
                <a:cs typeface="Arial"/>
                <a:sym typeface="Arial"/>
              </a:rPr>
              <a:t>DTO</a:t>
            </a:r>
            <a:endParaRPr sz="1400" b="0" i="0" u="none" strike="noStrike" cap="none">
              <a:solidFill>
                <a:srgbClr val="000000"/>
              </a:solidFill>
              <a:latin typeface="Arial"/>
              <a:ea typeface="Arial"/>
              <a:cs typeface="Arial"/>
              <a:sym typeface="Arial"/>
            </a:endParaRPr>
          </a:p>
        </p:txBody>
      </p:sp>
      <p:sp>
        <p:nvSpPr>
          <p:cNvPr id="382" name="Google Shape;382;g62b959d8b2_1_59"/>
          <p:cNvSpPr/>
          <p:nvPr/>
        </p:nvSpPr>
        <p:spPr>
          <a:xfrm>
            <a:off x="760503" y="3684300"/>
            <a:ext cx="507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IN" sz="1200" b="1" i="0" u="none" strike="noStrike" cap="none">
                <a:solidFill>
                  <a:schemeClr val="dk1"/>
                </a:solidFill>
                <a:latin typeface="Arial"/>
                <a:ea typeface="Arial"/>
                <a:cs typeface="Arial"/>
                <a:sym typeface="Arial"/>
              </a:rPr>
              <a:t>DTO</a:t>
            </a:r>
            <a:endParaRPr sz="1400" b="0" i="0" u="none" strike="noStrike" cap="none">
              <a:solidFill>
                <a:srgbClr val="000000"/>
              </a:solidFill>
              <a:latin typeface="Arial"/>
              <a:ea typeface="Arial"/>
              <a:cs typeface="Arial"/>
              <a:sym typeface="Arial"/>
            </a:endParaRPr>
          </a:p>
        </p:txBody>
      </p:sp>
      <p:pic>
        <p:nvPicPr>
          <p:cNvPr id="383" name="Google Shape;383;g62b959d8b2_1_59"/>
          <p:cNvPicPr preferRelativeResize="0"/>
          <p:nvPr/>
        </p:nvPicPr>
        <p:blipFill rotWithShape="1">
          <a:blip r:embed="rId5">
            <a:alphaModFix/>
          </a:blip>
          <a:srcRect b="9379"/>
          <a:stretch/>
        </p:blipFill>
        <p:spPr>
          <a:xfrm>
            <a:off x="706533" y="4778741"/>
            <a:ext cx="621595" cy="654320"/>
          </a:xfrm>
          <a:prstGeom prst="rect">
            <a:avLst/>
          </a:prstGeom>
          <a:noFill/>
          <a:ln>
            <a:noFill/>
          </a:ln>
        </p:spPr>
      </p:pic>
      <p:sp>
        <p:nvSpPr>
          <p:cNvPr id="384" name="Google Shape;384;g62b959d8b2_1_59"/>
          <p:cNvSpPr/>
          <p:nvPr/>
        </p:nvSpPr>
        <p:spPr>
          <a:xfrm>
            <a:off x="695754" y="5485929"/>
            <a:ext cx="6270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IN" sz="1200" b="1" i="0" u="none" strike="noStrike" cap="none">
                <a:solidFill>
                  <a:schemeClr val="dk1"/>
                </a:solidFill>
                <a:latin typeface="Arial"/>
                <a:ea typeface="Arial"/>
                <a:cs typeface="Arial"/>
                <a:sym typeface="Arial"/>
              </a:rPr>
              <a:t>DBT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Arial"/>
              <a:buNone/>
            </a:pPr>
            <a:r>
              <a:rPr lang="en-IN" sz="1200" b="1" i="0" u="none" strike="noStrike" cap="none">
                <a:solidFill>
                  <a:schemeClr val="dk1"/>
                </a:solidFill>
                <a:latin typeface="Arial"/>
                <a:ea typeface="Arial"/>
                <a:cs typeface="Arial"/>
                <a:sym typeface="Arial"/>
              </a:rPr>
              <a:t>Maker</a:t>
            </a:r>
            <a:endParaRPr sz="1200" b="1" i="0" u="none" strike="noStrike" cap="none">
              <a:solidFill>
                <a:schemeClr val="dk1"/>
              </a:solidFill>
              <a:latin typeface="Arial"/>
              <a:ea typeface="Arial"/>
              <a:cs typeface="Arial"/>
              <a:sym typeface="Arial"/>
            </a:endParaRPr>
          </a:p>
        </p:txBody>
      </p:sp>
      <p:pic>
        <p:nvPicPr>
          <p:cNvPr id="385" name="Google Shape;385;g62b959d8b2_1_59"/>
          <p:cNvPicPr preferRelativeResize="0"/>
          <p:nvPr/>
        </p:nvPicPr>
        <p:blipFill rotWithShape="1">
          <a:blip r:embed="rId5">
            <a:alphaModFix/>
          </a:blip>
          <a:srcRect b="9379"/>
          <a:stretch/>
        </p:blipFill>
        <p:spPr>
          <a:xfrm>
            <a:off x="6396872" y="2868515"/>
            <a:ext cx="621595" cy="654320"/>
          </a:xfrm>
          <a:prstGeom prst="rect">
            <a:avLst/>
          </a:prstGeom>
          <a:noFill/>
          <a:ln>
            <a:noFill/>
          </a:ln>
        </p:spPr>
      </p:pic>
      <p:sp>
        <p:nvSpPr>
          <p:cNvPr id="386" name="Google Shape;386;g62b959d8b2_1_59"/>
          <p:cNvSpPr/>
          <p:nvPr/>
        </p:nvSpPr>
        <p:spPr>
          <a:xfrm>
            <a:off x="6386093" y="3575703"/>
            <a:ext cx="6270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IN" sz="1200" b="1" i="0" u="none" strike="noStrike" cap="none">
                <a:solidFill>
                  <a:schemeClr val="dk1"/>
                </a:solidFill>
                <a:latin typeface="Arial"/>
                <a:ea typeface="Arial"/>
                <a:cs typeface="Arial"/>
                <a:sym typeface="Arial"/>
              </a:rPr>
              <a:t>DBT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Arial"/>
              <a:buNone/>
            </a:pPr>
            <a:r>
              <a:rPr lang="en-IN" sz="1200" b="1" i="0" u="none" strike="noStrike" cap="none">
                <a:solidFill>
                  <a:schemeClr val="dk1"/>
                </a:solidFill>
                <a:latin typeface="Arial"/>
                <a:ea typeface="Arial"/>
                <a:cs typeface="Arial"/>
                <a:sym typeface="Arial"/>
              </a:rPr>
              <a:t>Maker</a:t>
            </a:r>
            <a:endParaRPr sz="1200" b="1" i="0" u="none" strike="noStrike" cap="none">
              <a:solidFill>
                <a:schemeClr val="dk1"/>
              </a:solidFill>
              <a:latin typeface="Arial"/>
              <a:ea typeface="Arial"/>
              <a:cs typeface="Arial"/>
              <a:sym typeface="Arial"/>
            </a:endParaRPr>
          </a:p>
        </p:txBody>
      </p:sp>
      <p:pic>
        <p:nvPicPr>
          <p:cNvPr id="387" name="Google Shape;387;g62b959d8b2_1_59"/>
          <p:cNvPicPr preferRelativeResize="0"/>
          <p:nvPr/>
        </p:nvPicPr>
        <p:blipFill rotWithShape="1">
          <a:blip r:embed="rId5">
            <a:alphaModFix/>
          </a:blip>
          <a:srcRect b="9379"/>
          <a:stretch/>
        </p:blipFill>
        <p:spPr>
          <a:xfrm>
            <a:off x="6410996" y="4767899"/>
            <a:ext cx="621595" cy="654320"/>
          </a:xfrm>
          <a:prstGeom prst="rect">
            <a:avLst/>
          </a:prstGeom>
          <a:noFill/>
          <a:ln>
            <a:noFill/>
          </a:ln>
        </p:spPr>
      </p:pic>
      <p:sp>
        <p:nvSpPr>
          <p:cNvPr id="388" name="Google Shape;388;g62b959d8b2_1_59"/>
          <p:cNvSpPr/>
          <p:nvPr/>
        </p:nvSpPr>
        <p:spPr>
          <a:xfrm>
            <a:off x="6400217" y="5475087"/>
            <a:ext cx="6270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IN" sz="1200" b="1" i="0" u="none" strike="noStrike" cap="none">
                <a:solidFill>
                  <a:schemeClr val="dk1"/>
                </a:solidFill>
                <a:latin typeface="Arial"/>
                <a:ea typeface="Arial"/>
                <a:cs typeface="Arial"/>
                <a:sym typeface="Arial"/>
              </a:rPr>
              <a:t>DBT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Arial"/>
              <a:buNone/>
            </a:pPr>
            <a:r>
              <a:rPr lang="en-IN" sz="1200" b="1" i="0" u="none" strike="noStrike" cap="none">
                <a:solidFill>
                  <a:schemeClr val="dk1"/>
                </a:solidFill>
                <a:latin typeface="Arial"/>
                <a:ea typeface="Arial"/>
                <a:cs typeface="Arial"/>
                <a:sym typeface="Arial"/>
              </a:rPr>
              <a:t>Maker</a:t>
            </a:r>
            <a:endParaRPr sz="1200" b="1" i="0" u="none" strike="noStrike" cap="none">
              <a:solidFill>
                <a:schemeClr val="dk1"/>
              </a:solidFill>
              <a:latin typeface="Arial"/>
              <a:ea typeface="Arial"/>
              <a:cs typeface="Arial"/>
              <a:sym typeface="Arial"/>
            </a:endParaRPr>
          </a:p>
        </p:txBody>
      </p:sp>
      <p:sp>
        <p:nvSpPr>
          <p:cNvPr id="389" name="Google Shape;389;g62b959d8b2_1_59"/>
          <p:cNvSpPr txBox="1"/>
          <p:nvPr/>
        </p:nvSpPr>
        <p:spPr>
          <a:xfrm>
            <a:off x="9361307" y="6406659"/>
            <a:ext cx="2731200" cy="26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IN" sz="1050" b="0" i="0" u="none" strike="noStrike" cap="none">
                <a:solidFill>
                  <a:srgbClr val="000000"/>
                </a:solidFill>
                <a:latin typeface="Corbel"/>
                <a:ea typeface="Corbel"/>
                <a:cs typeface="Corbel"/>
                <a:sym typeface="Corbel"/>
              </a:rPr>
              <a:t>Nikshay will resets the password every month</a:t>
            </a:r>
            <a:endParaRPr sz="1400" b="0" i="0" u="none" strike="noStrike" cap="none">
              <a:solidFill>
                <a:srgbClr val="000000"/>
              </a:solidFill>
              <a:latin typeface="Arial"/>
              <a:ea typeface="Arial"/>
              <a:cs typeface="Arial"/>
              <a:sym typeface="Arial"/>
            </a:endParaRPr>
          </a:p>
        </p:txBody>
      </p:sp>
      <p:pic>
        <p:nvPicPr>
          <p:cNvPr id="390" name="Google Shape;390;g62b959d8b2_1_59"/>
          <p:cNvPicPr preferRelativeResize="0"/>
          <p:nvPr/>
        </p:nvPicPr>
        <p:blipFill rotWithShape="1">
          <a:blip r:embed="rId5">
            <a:alphaModFix/>
          </a:blip>
          <a:srcRect b="9379"/>
          <a:stretch/>
        </p:blipFill>
        <p:spPr>
          <a:xfrm>
            <a:off x="6363571" y="1255341"/>
            <a:ext cx="621595" cy="654320"/>
          </a:xfrm>
          <a:prstGeom prst="rect">
            <a:avLst/>
          </a:prstGeom>
          <a:noFill/>
          <a:ln>
            <a:noFill/>
          </a:ln>
        </p:spPr>
      </p:pic>
      <p:sp>
        <p:nvSpPr>
          <p:cNvPr id="391" name="Google Shape;391;g62b959d8b2_1_59"/>
          <p:cNvSpPr/>
          <p:nvPr/>
        </p:nvSpPr>
        <p:spPr>
          <a:xfrm>
            <a:off x="6352792" y="1962529"/>
            <a:ext cx="6270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IN" sz="1200" b="1" i="0" u="none" strike="noStrike" cap="none">
                <a:solidFill>
                  <a:schemeClr val="dk1"/>
                </a:solidFill>
                <a:latin typeface="Arial"/>
                <a:ea typeface="Arial"/>
                <a:cs typeface="Arial"/>
                <a:sym typeface="Arial"/>
              </a:rPr>
              <a:t>DBT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Arial"/>
              <a:buNone/>
            </a:pPr>
            <a:r>
              <a:rPr lang="en-IN" sz="1200" b="1" i="0" u="none" strike="noStrike" cap="none">
                <a:solidFill>
                  <a:schemeClr val="dk1"/>
                </a:solidFill>
                <a:latin typeface="Arial"/>
                <a:ea typeface="Arial"/>
                <a:cs typeface="Arial"/>
                <a:sym typeface="Arial"/>
              </a:rPr>
              <a:t>Maker</a:t>
            </a:r>
            <a:endParaRPr sz="1200" b="1"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10" name="Google Shape;322;p12"/>
          <p:cNvSpPr txBox="1"/>
          <p:nvPr/>
        </p:nvSpPr>
        <p:spPr>
          <a:xfrm>
            <a:off x="2572499" y="9868"/>
            <a:ext cx="8948607" cy="601927"/>
          </a:xfrm>
          <a:prstGeom prst="rect">
            <a:avLst/>
          </a:prstGeom>
          <a:noFill/>
          <a:ln>
            <a:noFill/>
          </a:ln>
        </p:spPr>
        <p:txBody>
          <a:bodyPr spcFirstLastPara="1" wrap="square" lIns="91425" tIns="45700" rIns="91425" bIns="45700" anchor="ctr" anchorCtr="0">
            <a:noAutofit/>
          </a:bodyPr>
          <a:lstStyle/>
          <a:p>
            <a:r>
              <a:rPr lang="en-US" sz="2400" b="1" dirty="0">
                <a:solidFill>
                  <a:schemeClr val="bg1"/>
                </a:solidFill>
              </a:rPr>
              <a:t>Actions that a DBT Maker/ </a:t>
            </a:r>
            <a:r>
              <a:rPr lang="en-US" sz="2400" b="1" dirty="0" err="1">
                <a:solidFill>
                  <a:schemeClr val="bg1"/>
                </a:solidFill>
              </a:rPr>
              <a:t>Checeker</a:t>
            </a:r>
            <a:r>
              <a:rPr lang="en-US" sz="2400" b="1" dirty="0">
                <a:solidFill>
                  <a:schemeClr val="bg1"/>
                </a:solidFill>
              </a:rPr>
              <a:t> can take from various Lists</a:t>
            </a:r>
          </a:p>
        </p:txBody>
      </p:sp>
      <p:sp>
        <p:nvSpPr>
          <p:cNvPr id="12" name="object 5"/>
          <p:cNvSpPr/>
          <p:nvPr/>
        </p:nvSpPr>
        <p:spPr>
          <a:xfrm>
            <a:off x="169570" y="95650"/>
            <a:ext cx="1741119" cy="53231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23" name="Table 22">
            <a:extLst>
              <a:ext uri="{FF2B5EF4-FFF2-40B4-BE49-F238E27FC236}">
                <a16:creationId xmlns:a16="http://schemas.microsoft.com/office/drawing/2014/main" id="{3E59E1D6-2DD4-4A6E-AC5C-74F4C9E4A174}"/>
              </a:ext>
            </a:extLst>
          </p:cNvPr>
          <p:cNvGraphicFramePr>
            <a:graphicFrameLocks noGrp="1"/>
          </p:cNvGraphicFramePr>
          <p:nvPr>
            <p:extLst/>
          </p:nvPr>
        </p:nvGraphicFramePr>
        <p:xfrm>
          <a:off x="421646" y="783513"/>
          <a:ext cx="11554454" cy="5820487"/>
        </p:xfrm>
        <a:graphic>
          <a:graphicData uri="http://schemas.openxmlformats.org/drawingml/2006/table">
            <a:tbl>
              <a:tblPr firstRow="1" bandRow="1"/>
              <a:tblGrid>
                <a:gridCol w="1038854">
                  <a:extLst>
                    <a:ext uri="{9D8B030D-6E8A-4147-A177-3AD203B41FA5}">
                      <a16:colId xmlns:a16="http://schemas.microsoft.com/office/drawing/2014/main" val="43321011"/>
                    </a:ext>
                  </a:extLst>
                </a:gridCol>
                <a:gridCol w="5276850">
                  <a:extLst>
                    <a:ext uri="{9D8B030D-6E8A-4147-A177-3AD203B41FA5}">
                      <a16:colId xmlns:a16="http://schemas.microsoft.com/office/drawing/2014/main" val="2922488636"/>
                    </a:ext>
                  </a:extLst>
                </a:gridCol>
                <a:gridCol w="5238750">
                  <a:extLst>
                    <a:ext uri="{9D8B030D-6E8A-4147-A177-3AD203B41FA5}">
                      <a16:colId xmlns:a16="http://schemas.microsoft.com/office/drawing/2014/main" val="2115081984"/>
                    </a:ext>
                  </a:extLst>
                </a:gridCol>
              </a:tblGrid>
              <a:tr h="42467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9pPr>
                    </a:lstStyle>
                    <a:p>
                      <a:pPr algn="ctr"/>
                      <a:r>
                        <a:rPr lang="en-US" sz="1400" b="1" dirty="0"/>
                        <a:t>List Type</a:t>
                      </a:r>
                      <a:endParaRPr lang="en-IN" sz="1400" b="1"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lumMod val="60000"/>
                        <a:lumOff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9pPr>
                    </a:lstStyle>
                    <a:p>
                      <a:pPr algn="ctr"/>
                      <a:r>
                        <a:rPr lang="en-US" sz="1400" b="1" dirty="0"/>
                        <a:t>TU Level: DBT Maker</a:t>
                      </a:r>
                      <a:endParaRPr lang="en-IN" sz="1400" b="1"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lumMod val="60000"/>
                        <a:lumOff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9pPr>
                    </a:lstStyle>
                    <a:p>
                      <a:pPr marL="0" marR="0" lvl="0" indent="0" algn="ctr" defTabSz="914323" rtl="0" eaLnBrk="1" fontAlgn="auto" latinLnBrk="0" hangingPunct="1">
                        <a:lnSpc>
                          <a:spcPct val="100000"/>
                        </a:lnSpc>
                        <a:spcBef>
                          <a:spcPts val="0"/>
                        </a:spcBef>
                        <a:spcAft>
                          <a:spcPts val="0"/>
                        </a:spcAft>
                        <a:buClrTx/>
                        <a:buSzTx/>
                        <a:buFontTx/>
                        <a:buNone/>
                        <a:tabLst/>
                        <a:defRPr/>
                      </a:pPr>
                      <a:r>
                        <a:rPr lang="en-US" sz="1400" b="1" dirty="0"/>
                        <a:t>DTO Level: </a:t>
                      </a:r>
                      <a:r>
                        <a:rPr lang="en-US" sz="1400" b="1" baseline="0" dirty="0"/>
                        <a:t> </a:t>
                      </a:r>
                      <a:r>
                        <a:rPr lang="en-US" sz="1400" b="1" dirty="0"/>
                        <a:t>DBT Checker</a:t>
                      </a:r>
                      <a:endParaRPr lang="en-IN" sz="1400" b="1"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lumMod val="60000"/>
                        <a:lumOff val="40000"/>
                      </a:srgbClr>
                    </a:solidFill>
                  </a:tcPr>
                </a:tc>
                <a:extLst>
                  <a:ext uri="{0D108BD9-81ED-4DB2-BD59-A6C34878D82A}">
                    <a16:rowId xmlns:a16="http://schemas.microsoft.com/office/drawing/2014/main" val="3813534204"/>
                  </a:ext>
                </a:extLst>
              </a:tr>
              <a:tr h="138594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9pPr>
                    </a:lstStyle>
                    <a:p>
                      <a:pPr algn="ctr"/>
                      <a:r>
                        <a:rPr lang="en-US" sz="1400" b="1" dirty="0">
                          <a:solidFill>
                            <a:schemeClr val="tx1"/>
                          </a:solidFill>
                        </a:rPr>
                        <a:t>Pending</a:t>
                      </a:r>
                      <a:endParaRPr lang="en-IN" sz="1400" b="1"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9pPr>
                    </a:lstStyle>
                    <a:p>
                      <a:pPr marL="176213" indent="-176213">
                        <a:spcBef>
                          <a:spcPts val="300"/>
                        </a:spcBef>
                        <a:spcAft>
                          <a:spcPts val="300"/>
                        </a:spcAft>
                        <a:buClr>
                          <a:srgbClr val="002060"/>
                        </a:buClr>
                        <a:buSzPct val="70000"/>
                        <a:buFont typeface="Arial" pitchFamily="34" charset="0"/>
                        <a:buChar char="►"/>
                        <a:tabLst>
                          <a:tab pos="0" algn="l"/>
                        </a:tabLst>
                      </a:pPr>
                      <a:r>
                        <a:rPr lang="en-IN" sz="1600" dirty="0">
                          <a:solidFill>
                            <a:schemeClr val="tx1"/>
                          </a:solidFill>
                        </a:rPr>
                        <a:t>List of benefits pending to be checked and submitted to DTO for approval, or to be removed or deferred by the TU</a:t>
                      </a:r>
                      <a:r>
                        <a:rPr lang="en-US" sz="1600" dirty="0">
                          <a:solidFill>
                            <a:schemeClr val="tx1"/>
                          </a:solidFill>
                        </a:rPr>
                        <a:t>, as generated by Nikshay</a:t>
                      </a:r>
                    </a:p>
                    <a:p>
                      <a:pPr marL="177785" indent="-177785">
                        <a:spcBef>
                          <a:spcPts val="300"/>
                        </a:spcBef>
                        <a:spcAft>
                          <a:spcPts val="300"/>
                        </a:spcAft>
                        <a:buClr>
                          <a:srgbClr val="002060"/>
                        </a:buClr>
                        <a:buSzPct val="70000"/>
                        <a:buFont typeface="Arial" pitchFamily="34" charset="0"/>
                        <a:buChar char="►"/>
                      </a:pPr>
                      <a:r>
                        <a:rPr lang="en-US" sz="1600" dirty="0">
                          <a:solidFill>
                            <a:schemeClr val="tx1"/>
                          </a:solidFill>
                        </a:rPr>
                        <a:t>TU user has to take action on each record in this list &amp; may either send to approver or Remove or perform No action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40000"/>
                        <a:lumOff val="6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9pPr>
                    </a:lstStyle>
                    <a:p>
                      <a:pPr marL="177785" indent="-177785">
                        <a:spcBef>
                          <a:spcPts val="300"/>
                        </a:spcBef>
                        <a:spcAft>
                          <a:spcPts val="300"/>
                        </a:spcAft>
                        <a:buClr>
                          <a:srgbClr val="002060"/>
                        </a:buClr>
                        <a:buSzPct val="70000"/>
                        <a:buFont typeface="Arial" pitchFamily="34" charset="0"/>
                        <a:buChar char="►"/>
                      </a:pPr>
                      <a:r>
                        <a:rPr lang="en-IN" sz="1600" dirty="0">
                          <a:solidFill>
                            <a:schemeClr val="tx1"/>
                          </a:solidFill>
                        </a:rPr>
                        <a:t>List of benefit submitted by the TU and pending at DTO for approval, or to be removed or deferred by the DTO</a:t>
                      </a:r>
                    </a:p>
                    <a:p>
                      <a:pPr marL="177785" indent="-177785">
                        <a:spcBef>
                          <a:spcPts val="300"/>
                        </a:spcBef>
                        <a:spcAft>
                          <a:spcPts val="300"/>
                        </a:spcAft>
                        <a:buClr>
                          <a:srgbClr val="002060"/>
                        </a:buClr>
                        <a:buSzPct val="70000"/>
                        <a:buFont typeface="Arial" pitchFamily="34" charset="0"/>
                        <a:buChar char="►"/>
                      </a:pPr>
                      <a:r>
                        <a:rPr lang="en-US" sz="1600" dirty="0">
                          <a:solidFill>
                            <a:schemeClr val="tx1"/>
                          </a:solidFill>
                        </a:rPr>
                        <a:t>DTO has to take action on each record in this list and, may either Approve or Reject Remove or Do Nothing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40000"/>
                        <a:lumOff val="60000"/>
                      </a:srgbClr>
                    </a:solidFill>
                  </a:tcPr>
                </a:tc>
                <a:extLst>
                  <a:ext uri="{0D108BD9-81ED-4DB2-BD59-A6C34878D82A}">
                    <a16:rowId xmlns:a16="http://schemas.microsoft.com/office/drawing/2014/main" val="1654400530"/>
                  </a:ext>
                </a:extLst>
              </a:tr>
              <a:tr h="110067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9pPr>
                    </a:lstStyle>
                    <a:p>
                      <a:pPr marL="0" indent="0" algn="ctr"/>
                      <a:r>
                        <a:rPr lang="en-US" sz="1400" b="1" dirty="0">
                          <a:solidFill>
                            <a:schemeClr val="tx1"/>
                          </a:solidFill>
                        </a:rPr>
                        <a:t>Processing</a:t>
                      </a:r>
                      <a:endParaRPr lang="en-IN" sz="1400" b="1"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9pPr>
                    </a:lstStyle>
                    <a:p>
                      <a:pPr marL="177785" indent="-177785">
                        <a:spcBef>
                          <a:spcPts val="300"/>
                        </a:spcBef>
                        <a:spcAft>
                          <a:spcPts val="300"/>
                        </a:spcAft>
                        <a:buClr>
                          <a:srgbClr val="002060"/>
                        </a:buClr>
                        <a:buSzPct val="70000"/>
                        <a:buFont typeface="Arial" pitchFamily="34" charset="0"/>
                        <a:buChar char="►"/>
                      </a:pPr>
                      <a:r>
                        <a:rPr lang="en-IN" sz="1600" dirty="0">
                          <a:solidFill>
                            <a:schemeClr val="tx1"/>
                          </a:solidFill>
                        </a:rPr>
                        <a:t>List of benefits sent to DTO for approval and its status</a:t>
                      </a:r>
                    </a:p>
                    <a:p>
                      <a:pPr marL="177785" indent="-177785">
                        <a:spcBef>
                          <a:spcPts val="300"/>
                        </a:spcBef>
                        <a:spcAft>
                          <a:spcPts val="300"/>
                        </a:spcAft>
                        <a:buClr>
                          <a:srgbClr val="002060"/>
                        </a:buClr>
                        <a:buSzPct val="70000"/>
                        <a:buFont typeface="Arial" pitchFamily="34" charset="0"/>
                        <a:buChar char="►"/>
                      </a:pPr>
                      <a:r>
                        <a:rPr lang="en-US" sz="1600" dirty="0">
                          <a:solidFill>
                            <a:schemeClr val="tx1"/>
                          </a:solidFill>
                        </a:rPr>
                        <a:t>TU User can only view but not take any action on the records in this list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40000"/>
                        <a:lumOff val="6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9pPr>
                    </a:lstStyle>
                    <a:p>
                      <a:pPr marL="177785" indent="-177785">
                        <a:spcBef>
                          <a:spcPts val="300"/>
                        </a:spcBef>
                        <a:spcAft>
                          <a:spcPts val="300"/>
                        </a:spcAft>
                        <a:buClr>
                          <a:srgbClr val="002060"/>
                        </a:buClr>
                        <a:buSzPct val="70000"/>
                        <a:buFont typeface="Arial" pitchFamily="34" charset="0"/>
                        <a:buChar char="►"/>
                      </a:pPr>
                      <a:r>
                        <a:rPr lang="en-IN" sz="1600" dirty="0">
                          <a:solidFill>
                            <a:schemeClr val="tx1"/>
                          </a:solidFill>
                        </a:rPr>
                        <a:t>List of benefits approved by DTO and sent to PFMS for processing </a:t>
                      </a:r>
                    </a:p>
                    <a:p>
                      <a:pPr marL="177785" indent="-177785">
                        <a:spcBef>
                          <a:spcPts val="300"/>
                        </a:spcBef>
                        <a:spcAft>
                          <a:spcPts val="300"/>
                        </a:spcAft>
                        <a:buClr>
                          <a:srgbClr val="002060"/>
                        </a:buClr>
                        <a:buSzPct val="70000"/>
                        <a:buFont typeface="Arial" pitchFamily="34" charset="0"/>
                        <a:buChar char="►"/>
                      </a:pPr>
                      <a:r>
                        <a:rPr lang="en-US" sz="1600" dirty="0">
                          <a:solidFill>
                            <a:schemeClr val="tx1"/>
                          </a:solidFill>
                        </a:rPr>
                        <a:t>DTO can only view but can not take any action on the records in this list</a:t>
                      </a:r>
                      <a:endParaRPr lang="en-IN"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40000"/>
                        <a:lumOff val="60000"/>
                      </a:srgbClr>
                    </a:solidFill>
                  </a:tcPr>
                </a:tc>
                <a:extLst>
                  <a:ext uri="{0D108BD9-81ED-4DB2-BD59-A6C34878D82A}">
                    <a16:rowId xmlns:a16="http://schemas.microsoft.com/office/drawing/2014/main" val="3062862043"/>
                  </a:ext>
                </a:extLst>
              </a:tr>
              <a:tr h="97145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9pPr>
                    </a:lstStyle>
                    <a:p>
                      <a:pPr algn="ctr"/>
                      <a:r>
                        <a:rPr lang="en-US" sz="1400" b="1" dirty="0">
                          <a:solidFill>
                            <a:schemeClr val="tx1"/>
                          </a:solidFill>
                        </a:rPr>
                        <a:t>Paid</a:t>
                      </a:r>
                      <a:endParaRPr lang="en-IN" sz="1400" b="1"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9pPr>
                    </a:lstStyle>
                    <a:p>
                      <a:pPr marL="177785" indent="-177785">
                        <a:spcBef>
                          <a:spcPts val="300"/>
                        </a:spcBef>
                        <a:spcAft>
                          <a:spcPts val="300"/>
                        </a:spcAft>
                        <a:buClr>
                          <a:srgbClr val="002060"/>
                        </a:buClr>
                        <a:buSzPct val="70000"/>
                        <a:buFont typeface="Arial" pitchFamily="34" charset="0"/>
                        <a:buChar char="►"/>
                      </a:pPr>
                      <a:r>
                        <a:rPr lang="en-IN" sz="1600" dirty="0">
                          <a:solidFill>
                            <a:schemeClr val="tx1"/>
                          </a:solidFill>
                        </a:rPr>
                        <a:t>List of benefits that were approved and paid by PFMS to the beneficiary</a:t>
                      </a:r>
                    </a:p>
                    <a:p>
                      <a:pPr marL="177785" indent="-177785">
                        <a:spcBef>
                          <a:spcPts val="300"/>
                        </a:spcBef>
                        <a:spcAft>
                          <a:spcPts val="300"/>
                        </a:spcAft>
                        <a:buClr>
                          <a:srgbClr val="002060"/>
                        </a:buClr>
                        <a:buSzPct val="70000"/>
                        <a:buFont typeface="Arial" pitchFamily="34" charset="0"/>
                        <a:buChar char="►"/>
                      </a:pPr>
                      <a:r>
                        <a:rPr lang="en-US" sz="1600" dirty="0">
                          <a:solidFill>
                            <a:schemeClr val="tx1"/>
                          </a:solidFill>
                        </a:rPr>
                        <a:t>TU User can only view but not take any action on the records in this list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40000"/>
                        <a:lumOff val="6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9pPr>
                    </a:lstStyle>
                    <a:p>
                      <a:pPr marL="177785" indent="-177785">
                        <a:spcBef>
                          <a:spcPts val="300"/>
                        </a:spcBef>
                        <a:spcAft>
                          <a:spcPts val="300"/>
                        </a:spcAft>
                        <a:buClr>
                          <a:srgbClr val="002060"/>
                        </a:buClr>
                        <a:buSzPct val="70000"/>
                        <a:buFont typeface="Arial" pitchFamily="34" charset="0"/>
                        <a:buChar char="►"/>
                      </a:pPr>
                      <a:r>
                        <a:rPr lang="en-IN" sz="1600" dirty="0">
                          <a:solidFill>
                            <a:schemeClr val="tx1"/>
                          </a:solidFill>
                        </a:rPr>
                        <a:t>List of benefits that were approved and paid by PFMS to the beneficiary.</a:t>
                      </a:r>
                    </a:p>
                    <a:p>
                      <a:pPr marL="177785" indent="-177785">
                        <a:spcBef>
                          <a:spcPts val="300"/>
                        </a:spcBef>
                        <a:spcAft>
                          <a:spcPts val="300"/>
                        </a:spcAft>
                        <a:buClr>
                          <a:srgbClr val="002060"/>
                        </a:buClr>
                        <a:buSzPct val="70000"/>
                        <a:buFont typeface="Arial" pitchFamily="34" charset="0"/>
                        <a:buChar char="►"/>
                      </a:pPr>
                      <a:r>
                        <a:rPr lang="en-US" sz="1600" dirty="0">
                          <a:solidFill>
                            <a:schemeClr val="tx1"/>
                          </a:solidFill>
                        </a:rPr>
                        <a:t>DTO can view but can not take any action on the records in this list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40000"/>
                        <a:lumOff val="60000"/>
                      </a:srgbClr>
                    </a:solidFill>
                  </a:tcPr>
                </a:tc>
                <a:extLst>
                  <a:ext uri="{0D108BD9-81ED-4DB2-BD59-A6C34878D82A}">
                    <a16:rowId xmlns:a16="http://schemas.microsoft.com/office/drawing/2014/main" val="1096107373"/>
                  </a:ext>
                </a:extLst>
              </a:tr>
              <a:tr h="97145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9pPr>
                    </a:lstStyle>
                    <a:p>
                      <a:pPr algn="ctr"/>
                      <a:r>
                        <a:rPr lang="en-US" sz="1400" b="1" dirty="0">
                          <a:solidFill>
                            <a:schemeClr val="tx1"/>
                          </a:solidFill>
                        </a:rPr>
                        <a:t>Removed</a:t>
                      </a:r>
                      <a:endParaRPr lang="en-IN" sz="1400" b="1"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9pPr>
                    </a:lstStyle>
                    <a:p>
                      <a:pPr marL="177785" indent="-177785">
                        <a:spcBef>
                          <a:spcPts val="300"/>
                        </a:spcBef>
                        <a:spcAft>
                          <a:spcPts val="300"/>
                        </a:spcAft>
                        <a:buClr>
                          <a:srgbClr val="002060"/>
                        </a:buClr>
                        <a:buSzPct val="70000"/>
                        <a:buFont typeface="Arial" pitchFamily="34" charset="0"/>
                        <a:buChar char="►"/>
                      </a:pPr>
                      <a:r>
                        <a:rPr lang="en-US" sz="1600" dirty="0">
                          <a:solidFill>
                            <a:schemeClr val="tx1"/>
                          </a:solidFill>
                        </a:rPr>
                        <a:t>List of beneficiary payments removed from the “Pending” list/ TU user will be visible here</a:t>
                      </a:r>
                    </a:p>
                    <a:p>
                      <a:pPr marL="177785" indent="-177785">
                        <a:spcBef>
                          <a:spcPts val="300"/>
                        </a:spcBef>
                        <a:spcAft>
                          <a:spcPts val="300"/>
                        </a:spcAft>
                        <a:buClr>
                          <a:srgbClr val="002060"/>
                        </a:buClr>
                        <a:buSzPct val="70000"/>
                        <a:buFont typeface="Arial" pitchFamily="34" charset="0"/>
                        <a:buChar char="►"/>
                      </a:pPr>
                      <a:r>
                        <a:rPr lang="en-US" sz="1600" dirty="0">
                          <a:solidFill>
                            <a:schemeClr val="tx1"/>
                          </a:solidFill>
                        </a:rPr>
                        <a:t>TU User can “Unremove” records upon which, they will move to “Pending” list for approval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40000"/>
                        <a:lumOff val="6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9pPr>
                    </a:lstStyle>
                    <a:p>
                      <a:pPr marL="177785" indent="-177785">
                        <a:spcBef>
                          <a:spcPts val="300"/>
                        </a:spcBef>
                        <a:spcAft>
                          <a:spcPts val="300"/>
                        </a:spcAft>
                        <a:buClr>
                          <a:srgbClr val="002060"/>
                        </a:buClr>
                        <a:buSzPct val="70000"/>
                        <a:buFont typeface="Arial" pitchFamily="34" charset="0"/>
                        <a:buChar char="►"/>
                      </a:pPr>
                      <a:r>
                        <a:rPr lang="en-US" sz="1600" dirty="0">
                          <a:solidFill>
                            <a:schemeClr val="tx1"/>
                          </a:solidFill>
                        </a:rPr>
                        <a:t>List of beneficiary payments removed from the “Pending” list/ TU &amp; DTO user will be visible here</a:t>
                      </a:r>
                    </a:p>
                    <a:p>
                      <a:pPr marL="177785" indent="-177785">
                        <a:spcBef>
                          <a:spcPts val="300"/>
                        </a:spcBef>
                        <a:spcAft>
                          <a:spcPts val="300"/>
                        </a:spcAft>
                        <a:buClr>
                          <a:srgbClr val="002060"/>
                        </a:buClr>
                        <a:buSzPct val="70000"/>
                        <a:buFont typeface="Arial" pitchFamily="34" charset="0"/>
                        <a:buChar char="►"/>
                      </a:pPr>
                      <a:r>
                        <a:rPr lang="en-US" sz="1600" dirty="0">
                          <a:solidFill>
                            <a:schemeClr val="tx1"/>
                          </a:solidFill>
                        </a:rPr>
                        <a:t>DTO can “Unremove” records upon which, they will move to “Pending” list for approval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40000"/>
                        <a:lumOff val="60000"/>
                      </a:srgbClr>
                    </a:solidFill>
                  </a:tcPr>
                </a:tc>
                <a:extLst>
                  <a:ext uri="{0D108BD9-81ED-4DB2-BD59-A6C34878D82A}">
                    <a16:rowId xmlns:a16="http://schemas.microsoft.com/office/drawing/2014/main" val="3346995360"/>
                  </a:ext>
                </a:extLst>
              </a:tr>
              <a:tr h="57997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9pPr>
                    </a:lstStyle>
                    <a:p>
                      <a:pPr algn="ctr"/>
                      <a:r>
                        <a:rPr lang="en-US" sz="1400" b="1" dirty="0">
                          <a:solidFill>
                            <a:schemeClr val="tx1"/>
                          </a:solidFill>
                        </a:rPr>
                        <a:t>Deferred</a:t>
                      </a:r>
                      <a:endParaRPr lang="en-IN" sz="1400" b="1"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9pPr>
                    </a:lstStyle>
                    <a:p>
                      <a:pPr marL="177785" indent="-177785">
                        <a:spcBef>
                          <a:spcPts val="300"/>
                        </a:spcBef>
                        <a:spcAft>
                          <a:spcPts val="300"/>
                        </a:spcAft>
                        <a:buClr>
                          <a:srgbClr val="002060"/>
                        </a:buClr>
                        <a:buSzPct val="70000"/>
                        <a:buFont typeface="Arial" pitchFamily="34" charset="0"/>
                        <a:buChar char="►"/>
                      </a:pPr>
                      <a:r>
                        <a:rPr lang="en-US" sz="1600" dirty="0">
                          <a:solidFill>
                            <a:schemeClr val="tx1"/>
                          </a:solidFill>
                        </a:rPr>
                        <a:t>List of beneficiary payments which have been postponed to be paid along with the benefit next month.</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40000"/>
                        <a:lumOff val="6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orbel" panose="020B0503020204020204"/>
                          <a:sym typeface="Arial"/>
                        </a:defRPr>
                      </a:lvl9pPr>
                    </a:lstStyle>
                    <a:p>
                      <a:pPr marL="0" marR="0" lvl="0" indent="0" algn="l" defTabSz="914323" rtl="0" eaLnBrk="1" fontAlgn="auto" latinLnBrk="0" hangingPunct="1">
                        <a:lnSpc>
                          <a:spcPct val="100000"/>
                        </a:lnSpc>
                        <a:spcBef>
                          <a:spcPts val="0"/>
                        </a:spcBef>
                        <a:spcAft>
                          <a:spcPts val="0"/>
                        </a:spcAft>
                        <a:buClrTx/>
                        <a:buSzTx/>
                        <a:buFontTx/>
                        <a:buNone/>
                        <a:tabLst/>
                        <a:defRPr/>
                      </a:pPr>
                      <a:r>
                        <a:rPr lang="en-US" sz="1600" dirty="0">
                          <a:solidFill>
                            <a:schemeClr val="tx1"/>
                          </a:solidFill>
                        </a:rPr>
                        <a:t>List of beneficiary payments that have been postponed to be paid along with benefit of next month by TU &amp; DTO user.</a:t>
                      </a:r>
                      <a:endParaRPr lang="en-IN"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40000"/>
                        <a:lumOff val="60000"/>
                      </a:srgbClr>
                    </a:solidFill>
                  </a:tcPr>
                </a:tc>
                <a:extLst>
                  <a:ext uri="{0D108BD9-81ED-4DB2-BD59-A6C34878D82A}">
                    <a16:rowId xmlns:a16="http://schemas.microsoft.com/office/drawing/2014/main" val="31928444"/>
                  </a:ext>
                </a:extLst>
              </a:tr>
            </a:tbl>
          </a:graphicData>
        </a:graphic>
      </p:graphicFrame>
    </p:spTree>
    <p:extLst>
      <p:ext uri="{BB962C8B-B14F-4D97-AF65-F5344CB8AC3E}">
        <p14:creationId xmlns:p14="http://schemas.microsoft.com/office/powerpoint/2010/main" val="394997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C736F-0DAF-4C93-91E8-503D59E13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11" y="675860"/>
            <a:ext cx="2777202" cy="5327375"/>
          </a:xfrm>
          <a:prstGeom prst="rect">
            <a:avLst/>
          </a:prstGeom>
        </p:spPr>
      </p:pic>
      <p:pic>
        <p:nvPicPr>
          <p:cNvPr id="7" name="Picture 6">
            <a:extLst>
              <a:ext uri="{FF2B5EF4-FFF2-40B4-BE49-F238E27FC236}">
                <a16:creationId xmlns:a16="http://schemas.microsoft.com/office/drawing/2014/main" id="{F309E67D-7348-42C7-AB94-3EE7DF958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9424" y="646044"/>
            <a:ext cx="2777202" cy="5357192"/>
          </a:xfrm>
          <a:prstGeom prst="rect">
            <a:avLst/>
          </a:prstGeom>
        </p:spPr>
      </p:pic>
      <p:pic>
        <p:nvPicPr>
          <p:cNvPr id="9" name="Picture 8">
            <a:extLst>
              <a:ext uri="{FF2B5EF4-FFF2-40B4-BE49-F238E27FC236}">
                <a16:creationId xmlns:a16="http://schemas.microsoft.com/office/drawing/2014/main" id="{8C449621-1463-42E0-B20E-5FFCAB21E4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3737" y="646044"/>
            <a:ext cx="2843637" cy="5357192"/>
          </a:xfrm>
          <a:prstGeom prst="rect">
            <a:avLst/>
          </a:prstGeom>
        </p:spPr>
      </p:pic>
      <p:sp>
        <p:nvSpPr>
          <p:cNvPr id="10" name="TextBox 9">
            <a:extLst>
              <a:ext uri="{FF2B5EF4-FFF2-40B4-BE49-F238E27FC236}">
                <a16:creationId xmlns:a16="http://schemas.microsoft.com/office/drawing/2014/main" id="{A91BB2E7-4899-40E1-A5BE-B70B8548B4F7}"/>
              </a:ext>
            </a:extLst>
          </p:cNvPr>
          <p:cNvSpPr txBox="1"/>
          <p:nvPr/>
        </p:nvSpPr>
        <p:spPr>
          <a:xfrm>
            <a:off x="2623930" y="13253"/>
            <a:ext cx="2941983" cy="584775"/>
          </a:xfrm>
          <a:prstGeom prst="rect">
            <a:avLst/>
          </a:prstGeom>
          <a:noFill/>
        </p:spPr>
        <p:txBody>
          <a:bodyPr wrap="square" rtlCol="0">
            <a:spAutoFit/>
          </a:bodyPr>
          <a:lstStyle/>
          <a:p>
            <a:r>
              <a:rPr lang="en-IN" sz="3200" b="1" dirty="0">
                <a:solidFill>
                  <a:schemeClr val="bg1"/>
                </a:solidFill>
              </a:rPr>
              <a:t>DBT on App</a:t>
            </a:r>
          </a:p>
        </p:txBody>
      </p:sp>
      <p:sp>
        <p:nvSpPr>
          <p:cNvPr id="11" name="Rectangle 10">
            <a:extLst>
              <a:ext uri="{FF2B5EF4-FFF2-40B4-BE49-F238E27FC236}">
                <a16:creationId xmlns:a16="http://schemas.microsoft.com/office/drawing/2014/main" id="{C6FC1BD5-F2A9-4B2F-95FF-259388647BC9}"/>
              </a:ext>
            </a:extLst>
          </p:cNvPr>
          <p:cNvSpPr/>
          <p:nvPr/>
        </p:nvSpPr>
        <p:spPr>
          <a:xfrm>
            <a:off x="1669774" y="1351722"/>
            <a:ext cx="795130" cy="8613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a16="http://schemas.microsoft.com/office/drawing/2014/main" id="{83E131E0-63D0-4385-BF62-041D01B30B5A}"/>
              </a:ext>
            </a:extLst>
          </p:cNvPr>
          <p:cNvSpPr txBox="1"/>
          <p:nvPr/>
        </p:nvSpPr>
        <p:spPr>
          <a:xfrm>
            <a:off x="655111" y="6182140"/>
            <a:ext cx="1868556" cy="369332"/>
          </a:xfrm>
          <a:prstGeom prst="rect">
            <a:avLst/>
          </a:prstGeom>
          <a:noFill/>
        </p:spPr>
        <p:txBody>
          <a:bodyPr wrap="square" rtlCol="0">
            <a:spAutoFit/>
          </a:bodyPr>
          <a:lstStyle/>
          <a:p>
            <a:r>
              <a:rPr lang="en-IN" dirty="0"/>
              <a:t>Click DBT option</a:t>
            </a:r>
          </a:p>
        </p:txBody>
      </p:sp>
      <p:sp>
        <p:nvSpPr>
          <p:cNvPr id="13" name="TextBox 12">
            <a:extLst>
              <a:ext uri="{FF2B5EF4-FFF2-40B4-BE49-F238E27FC236}">
                <a16:creationId xmlns:a16="http://schemas.microsoft.com/office/drawing/2014/main" id="{4977838A-054E-466C-9A32-6ACABE7613A0}"/>
              </a:ext>
            </a:extLst>
          </p:cNvPr>
          <p:cNvSpPr txBox="1"/>
          <p:nvPr/>
        </p:nvSpPr>
        <p:spPr>
          <a:xfrm>
            <a:off x="3550711" y="6051252"/>
            <a:ext cx="5116212" cy="646331"/>
          </a:xfrm>
          <a:prstGeom prst="rect">
            <a:avLst/>
          </a:prstGeom>
          <a:noFill/>
        </p:spPr>
        <p:txBody>
          <a:bodyPr wrap="square" rtlCol="0">
            <a:spAutoFit/>
          </a:bodyPr>
          <a:lstStyle/>
          <a:p>
            <a:r>
              <a:rPr lang="en-IN" dirty="0"/>
              <a:t>Similar to web for DBT Checker, you have DBT Schemes and Beneficiary Approval module</a:t>
            </a:r>
          </a:p>
        </p:txBody>
      </p:sp>
      <p:sp>
        <p:nvSpPr>
          <p:cNvPr id="14" name="TextBox 13">
            <a:extLst>
              <a:ext uri="{FF2B5EF4-FFF2-40B4-BE49-F238E27FC236}">
                <a16:creationId xmlns:a16="http://schemas.microsoft.com/office/drawing/2014/main" id="{2E76BAEE-2E13-4268-905E-0EB6050FCF03}"/>
              </a:ext>
            </a:extLst>
          </p:cNvPr>
          <p:cNvSpPr txBox="1"/>
          <p:nvPr/>
        </p:nvSpPr>
        <p:spPr>
          <a:xfrm>
            <a:off x="8891337" y="6182140"/>
            <a:ext cx="3300663" cy="646331"/>
          </a:xfrm>
          <a:prstGeom prst="rect">
            <a:avLst/>
          </a:prstGeom>
          <a:noFill/>
        </p:spPr>
        <p:txBody>
          <a:bodyPr wrap="square" rtlCol="0">
            <a:spAutoFit/>
          </a:bodyPr>
          <a:lstStyle/>
          <a:p>
            <a:r>
              <a:rPr lang="en-IN" dirty="0"/>
              <a:t>Under the Schemes, you have all schemes</a:t>
            </a:r>
          </a:p>
        </p:txBody>
      </p:sp>
      <p:sp>
        <p:nvSpPr>
          <p:cNvPr id="15" name="Arrow: Right 14">
            <a:extLst>
              <a:ext uri="{FF2B5EF4-FFF2-40B4-BE49-F238E27FC236}">
                <a16:creationId xmlns:a16="http://schemas.microsoft.com/office/drawing/2014/main" id="{FC8AD098-E3AC-4C48-A7B9-E685A33455DE}"/>
              </a:ext>
            </a:extLst>
          </p:cNvPr>
          <p:cNvSpPr/>
          <p:nvPr/>
        </p:nvSpPr>
        <p:spPr>
          <a:xfrm>
            <a:off x="3750365" y="2862470"/>
            <a:ext cx="742122" cy="331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Arrow: Right 15">
            <a:extLst>
              <a:ext uri="{FF2B5EF4-FFF2-40B4-BE49-F238E27FC236}">
                <a16:creationId xmlns:a16="http://schemas.microsoft.com/office/drawing/2014/main" id="{86A769F4-B576-4FF1-9C18-273F35C2BA2E}"/>
              </a:ext>
            </a:extLst>
          </p:cNvPr>
          <p:cNvSpPr/>
          <p:nvPr/>
        </p:nvSpPr>
        <p:spPr>
          <a:xfrm>
            <a:off x="7924800" y="2705078"/>
            <a:ext cx="742122" cy="331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7" name="Google Shape;354;g62b959d8b2_1_59">
            <a:extLst>
              <a:ext uri="{FF2B5EF4-FFF2-40B4-BE49-F238E27FC236}">
                <a16:creationId xmlns:a16="http://schemas.microsoft.com/office/drawing/2014/main" id="{0DA7C05E-481F-4ED3-9FC8-267D700D535D}"/>
              </a:ext>
            </a:extLst>
          </p:cNvPr>
          <p:cNvPicPr preferRelativeResize="0"/>
          <p:nvPr/>
        </p:nvPicPr>
        <p:blipFill rotWithShape="1">
          <a:blip r:embed="rId5">
            <a:alphaModFix/>
          </a:blip>
          <a:srcRect/>
          <a:stretch/>
        </p:blipFill>
        <p:spPr>
          <a:xfrm>
            <a:off x="341470" y="0"/>
            <a:ext cx="1842375" cy="743004"/>
          </a:xfrm>
          <a:prstGeom prst="rect">
            <a:avLst/>
          </a:prstGeom>
          <a:noFill/>
          <a:ln>
            <a:noFill/>
          </a:ln>
        </p:spPr>
      </p:pic>
      <p:sp>
        <p:nvSpPr>
          <p:cNvPr id="18" name="Rectangle 17">
            <a:extLst>
              <a:ext uri="{FF2B5EF4-FFF2-40B4-BE49-F238E27FC236}">
                <a16:creationId xmlns:a16="http://schemas.microsoft.com/office/drawing/2014/main" id="{B9BFC9CA-8822-4D0F-8DBF-EC768DBCD8E4}"/>
              </a:ext>
            </a:extLst>
          </p:cNvPr>
          <p:cNvSpPr/>
          <p:nvPr/>
        </p:nvSpPr>
        <p:spPr>
          <a:xfrm>
            <a:off x="4869301" y="2850851"/>
            <a:ext cx="2678683" cy="4886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3141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1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11030</TotalTime>
  <Words>1104</Words>
  <Application>Microsoft Office PowerPoint</Application>
  <PresentationFormat>Widescreen</PresentationFormat>
  <Paragraphs>147</Paragraphs>
  <Slides>14</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Corbel</vt:lpstr>
      <vt:lpstr>Noto Sans Symbols</vt:lpstr>
      <vt:lpstr>Wingdings 2</vt:lpstr>
      <vt:lpstr>Frame</vt:lpstr>
      <vt:lpstr>1_Frame</vt:lpstr>
      <vt:lpstr>  DBT on App</vt:lpstr>
      <vt:lpstr>DBT on App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 Mathew</dc:creator>
  <cp:lastModifiedBy>Prasaanth Balraj</cp:lastModifiedBy>
  <cp:revision>898</cp:revision>
  <dcterms:created xsi:type="dcterms:W3CDTF">2018-08-06T06:16:16Z</dcterms:created>
  <dcterms:modified xsi:type="dcterms:W3CDTF">2019-11-28T11:06:26Z</dcterms:modified>
</cp:coreProperties>
</file>