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23"/>
  </p:notesMasterIdLst>
  <p:handoutMasterIdLst>
    <p:handoutMasterId r:id="rId24"/>
  </p:handoutMasterIdLst>
  <p:sldIdLst>
    <p:sldId id="256" r:id="rId3"/>
    <p:sldId id="738" r:id="rId4"/>
    <p:sldId id="739" r:id="rId5"/>
    <p:sldId id="752" r:id="rId6"/>
    <p:sldId id="741" r:id="rId7"/>
    <p:sldId id="749" r:id="rId8"/>
    <p:sldId id="740" r:id="rId9"/>
    <p:sldId id="753" r:id="rId10"/>
    <p:sldId id="745" r:id="rId11"/>
    <p:sldId id="751" r:id="rId12"/>
    <p:sldId id="744" r:id="rId13"/>
    <p:sldId id="754" r:id="rId14"/>
    <p:sldId id="755" r:id="rId15"/>
    <p:sldId id="743" r:id="rId16"/>
    <p:sldId id="742" r:id="rId17"/>
    <p:sldId id="747" r:id="rId18"/>
    <p:sldId id="756" r:id="rId19"/>
    <p:sldId id="757" r:id="rId20"/>
    <p:sldId id="758" r:id="rId21"/>
    <p:sldId id="7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 Mathew" initials="MM" lastIdx="1" clrIdx="0">
    <p:extLst>
      <p:ext uri="{19B8F6BF-5375-455C-9EA6-DF929625EA0E}">
        <p15:presenceInfo xmlns:p15="http://schemas.microsoft.com/office/powerpoint/2012/main" userId="4fca1cb796bcc638" providerId="Windows Live"/>
      </p:ext>
    </p:extLst>
  </p:cmAuthor>
  <p:cmAuthor id="2" name="Mitu R Chaudhury" initials="MRC" lastIdx="1" clrIdx="1">
    <p:extLst>
      <p:ext uri="{19B8F6BF-5375-455C-9EA6-DF929625EA0E}">
        <p15:presenceInfo xmlns:p15="http://schemas.microsoft.com/office/powerpoint/2012/main" userId="S-1-5-21-1644491937-1275210071-1417001333-408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A10"/>
    <a:srgbClr val="0099FF"/>
    <a:srgbClr val="000F46"/>
    <a:srgbClr val="000546"/>
    <a:srgbClr val="CC4B14"/>
    <a:srgbClr val="3D4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80"/>
    </p:cViewPr>
  </p:sorterViewPr>
  <p:notesViewPr>
    <p:cSldViewPr snapToGrid="0">
      <p:cViewPr varScale="1">
        <p:scale>
          <a:sx n="49" d="100"/>
          <a:sy n="49" d="100"/>
        </p:scale>
        <p:origin x="266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1872E2-E5DC-41F7-A2C8-CD8BF5DA3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7E034-3661-4A32-BE7F-BDFBBF0869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C142-570C-48F3-8617-20FDE07D2C43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878E-4060-4D0C-9BAB-29611966C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12A34-A4CA-4E14-B3E3-22860F43D0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91C8-F277-4E2B-88D4-37580BCA207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2352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FCE7-55F9-49E4-AB1E-45B8415208C1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6D86-0E7D-4C7C-89A9-769E5DD93D5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69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236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5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341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14-05-2019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s.nikshay.in/nikshayreport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0B86-7534-4E1C-91D2-301120DEE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6" y="4217401"/>
            <a:ext cx="10216461" cy="11596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Reporting DBT Scheme performance </a:t>
            </a:r>
            <a:br>
              <a:rPr lang="en-GB" dirty="0"/>
            </a:br>
            <a:r>
              <a:rPr lang="en-GB" dirty="0"/>
              <a:t>&amp; DBT Bharat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CD48-C521-4372-B332-835F46130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1" y="1074645"/>
            <a:ext cx="7792872" cy="3142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3E165-D249-4FD3-845A-3713E566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2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EC56F-397F-4AF7-BCC8-5D381EA1F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9918" r="1666" b="7778"/>
          <a:stretch/>
        </p:blipFill>
        <p:spPr>
          <a:xfrm>
            <a:off x="308328" y="5455771"/>
            <a:ext cx="2310694" cy="1117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65558-97D5-422C-A96B-22A09DDA4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14" y="5559552"/>
            <a:ext cx="1159600" cy="11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B4D5-265B-49B8-B67A-D78BAAA5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30192-1942-474B-931B-CF87A169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673133"/>
            <a:ext cx="12192000" cy="5939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DC705-59A8-4511-8DB8-DB63EDDF51F7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2: Filling in State level Budget Data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C89E5B6-CD0B-4CC3-A916-5D98A51FEFB5}"/>
              </a:ext>
            </a:extLst>
          </p:cNvPr>
          <p:cNvSpPr/>
          <p:nvPr/>
        </p:nvSpPr>
        <p:spPr>
          <a:xfrm>
            <a:off x="252919" y="2886660"/>
            <a:ext cx="1885847" cy="1512177"/>
          </a:xfrm>
          <a:prstGeom prst="wedgeRectCallout">
            <a:avLst>
              <a:gd name="adj1" fmla="val 70156"/>
              <a:gd name="adj2" fmla="val 15926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Fill in Annual Budget for each financial year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(Once a year activity)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F8C1A47-8D30-45FF-875A-C407E85AE885}"/>
              </a:ext>
            </a:extLst>
          </p:cNvPr>
          <p:cNvSpPr/>
          <p:nvPr/>
        </p:nvSpPr>
        <p:spPr>
          <a:xfrm>
            <a:off x="6054138" y="5581145"/>
            <a:ext cx="2123243" cy="665018"/>
          </a:xfrm>
          <a:prstGeom prst="wedgeRectCallout">
            <a:avLst>
              <a:gd name="adj1" fmla="val 59154"/>
              <a:gd name="adj2" fmla="val -5872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save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A29B-C876-454A-AFFE-27E5D2DC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385087"/>
            <a:ext cx="2947482" cy="4601183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4ED73-DA61-41FC-B9F0-55BFB17D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15"/>
            <a:ext cx="12192000" cy="597542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6B84297-2909-489C-8641-4BF5EECB69D5}"/>
              </a:ext>
            </a:extLst>
          </p:cNvPr>
          <p:cNvSpPr/>
          <p:nvPr/>
        </p:nvSpPr>
        <p:spPr>
          <a:xfrm>
            <a:off x="2391698" y="3685678"/>
            <a:ext cx="2123243" cy="744264"/>
          </a:xfrm>
          <a:prstGeom prst="wedgeRectCallout">
            <a:avLst>
              <a:gd name="adj1" fmla="val 23387"/>
              <a:gd name="adj2" fmla="val -85109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Wait for confirmation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4B453C3-2709-4D68-9E68-508452710931}"/>
              </a:ext>
            </a:extLst>
          </p:cNvPr>
          <p:cNvSpPr/>
          <p:nvPr/>
        </p:nvSpPr>
        <p:spPr>
          <a:xfrm>
            <a:off x="5817056" y="4429942"/>
            <a:ext cx="2123243" cy="914752"/>
          </a:xfrm>
          <a:prstGeom prst="wedgeRectCallout">
            <a:avLst>
              <a:gd name="adj1" fmla="val 12438"/>
              <a:gd name="adj2" fmla="val -87440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Go Back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 go to previous screen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D1C99-0F11-407F-A00A-5EB8A33F16EE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2: Filling in State level Budget Data</a:t>
            </a:r>
          </a:p>
        </p:txBody>
      </p:sp>
    </p:spTree>
    <p:extLst>
      <p:ext uri="{BB962C8B-B14F-4D97-AF65-F5344CB8AC3E}">
        <p14:creationId xmlns:p14="http://schemas.microsoft.com/office/powerpoint/2010/main" val="516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D9A9F-A0FD-4F26-A147-A5B70CF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Filling in data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986B8-715A-4FF7-BE6D-9F98C8A97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 level: Monthly Progress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994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63054F-6C01-4622-A0EA-63BAD22C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841"/>
            <a:ext cx="12192000" cy="5944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DC705-59A8-4511-8DB8-DB63EDDF51F7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2: Monthly progress data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F8C1A47-8D30-45FF-875A-C407E85AE885}"/>
              </a:ext>
            </a:extLst>
          </p:cNvPr>
          <p:cNvSpPr/>
          <p:nvPr/>
        </p:nvSpPr>
        <p:spPr>
          <a:xfrm>
            <a:off x="3555461" y="1874801"/>
            <a:ext cx="2123243" cy="665018"/>
          </a:xfrm>
          <a:prstGeom prst="wedgeRectCallout">
            <a:avLst>
              <a:gd name="adj1" fmla="val -4350"/>
              <a:gd name="adj2" fmla="val 78026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Add data scheme wise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0588C5F-12C4-4C20-9C5C-AD16CA9B2FB6}"/>
              </a:ext>
            </a:extLst>
          </p:cNvPr>
          <p:cNvSpPr/>
          <p:nvPr/>
        </p:nvSpPr>
        <p:spPr>
          <a:xfrm>
            <a:off x="9234165" y="1823565"/>
            <a:ext cx="2669693" cy="829858"/>
          </a:xfrm>
          <a:prstGeom prst="wedgeRectCallout">
            <a:avLst>
              <a:gd name="adj1" fmla="val 4696"/>
              <a:gd name="adj2" fmla="val 93748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monthly progress to fill monthly progress data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603-AD08-409C-94AA-916941F9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AB068-C5BD-4B94-AC50-7BC37706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63"/>
            <a:ext cx="12192000" cy="602801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E198396-6D63-477D-8647-BEFC8AC949D6}"/>
              </a:ext>
            </a:extLst>
          </p:cNvPr>
          <p:cNvSpPr/>
          <p:nvPr/>
        </p:nvSpPr>
        <p:spPr>
          <a:xfrm>
            <a:off x="0" y="5015904"/>
            <a:ext cx="2123243" cy="927995"/>
          </a:xfrm>
          <a:prstGeom prst="wedgeRectCallout">
            <a:avLst>
              <a:gd name="adj1" fmla="val 61344"/>
              <a:gd name="adj2" fmla="val 7882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Fill in each parameter from 16 onwards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426C7-73C3-44A6-9923-D38AF5E9154C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2: Monthly progress data</a:t>
            </a:r>
          </a:p>
        </p:txBody>
      </p:sp>
    </p:spTree>
    <p:extLst>
      <p:ext uri="{BB962C8B-B14F-4D97-AF65-F5344CB8AC3E}">
        <p14:creationId xmlns:p14="http://schemas.microsoft.com/office/powerpoint/2010/main" val="16367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D1CC-8852-4DF2-BBF3-9BE34CDC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9ABAA-D11C-4A59-B6F3-3A714D0D7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85"/>
            <a:ext cx="12192000" cy="57164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42120F-8A2F-48A1-9CDD-71CBE6B56E3E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DBD4EBC-22E5-4293-879A-801C25ADEC06}"/>
              </a:ext>
            </a:extLst>
          </p:cNvPr>
          <p:cNvSpPr/>
          <p:nvPr/>
        </p:nvSpPr>
        <p:spPr>
          <a:xfrm>
            <a:off x="0" y="5015904"/>
            <a:ext cx="2123243" cy="927995"/>
          </a:xfrm>
          <a:prstGeom prst="wedgeRectCallout">
            <a:avLst>
              <a:gd name="adj1" fmla="val 61344"/>
              <a:gd name="adj2" fmla="val 7882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Fill in each parameter from 22 onwards.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4A9E-321B-4149-A638-166146DB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D5DFD-EA72-494F-89C4-943E2E319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58"/>
            <a:ext cx="12192000" cy="6064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A069D9-C1E5-4332-86BF-85BF9CA0E64A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30C01C8-6218-479A-A0DC-A195A5444A50}"/>
              </a:ext>
            </a:extLst>
          </p:cNvPr>
          <p:cNvSpPr/>
          <p:nvPr/>
        </p:nvSpPr>
        <p:spPr>
          <a:xfrm>
            <a:off x="8991601" y="4287484"/>
            <a:ext cx="2123243" cy="927995"/>
          </a:xfrm>
          <a:prstGeom prst="wedgeRectCallout">
            <a:avLst>
              <a:gd name="adj1" fmla="val 61344"/>
              <a:gd name="adj2" fmla="val 7882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Fill in each parameter till 39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730C0A4-50F4-43A9-8F38-13333DA9E2C6}"/>
              </a:ext>
            </a:extLst>
          </p:cNvPr>
          <p:cNvSpPr/>
          <p:nvPr/>
        </p:nvSpPr>
        <p:spPr>
          <a:xfrm>
            <a:off x="6261316" y="5725020"/>
            <a:ext cx="2123243" cy="927995"/>
          </a:xfrm>
          <a:prstGeom prst="wedgeRectCallout">
            <a:avLst>
              <a:gd name="adj1" fmla="val 61344"/>
              <a:gd name="adj2" fmla="val 7882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Save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A29B-C876-454A-AFFE-27E5D2DC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4ED73-DA61-41FC-B9F0-55BFB17D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90"/>
            <a:ext cx="12192000" cy="59754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262D16-2F99-4E87-B05A-91D0C93A4C9E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6B84297-2909-489C-8641-4BF5EECB69D5}"/>
              </a:ext>
            </a:extLst>
          </p:cNvPr>
          <p:cNvSpPr/>
          <p:nvPr/>
        </p:nvSpPr>
        <p:spPr>
          <a:xfrm>
            <a:off x="2391698" y="3424428"/>
            <a:ext cx="2123243" cy="744264"/>
          </a:xfrm>
          <a:prstGeom prst="wedgeRectCallout">
            <a:avLst>
              <a:gd name="adj1" fmla="val 23387"/>
              <a:gd name="adj2" fmla="val -85109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Wait for confirmation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8B0344-8687-4E9F-BC04-642EC641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1CD47-47C1-454E-98C0-17960385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activity is to be done at state level</a:t>
            </a:r>
          </a:p>
          <a:p>
            <a:r>
              <a:rPr lang="en-GB" dirty="0"/>
              <a:t>Data needs to include all modes of payment including</a:t>
            </a:r>
          </a:p>
          <a:p>
            <a:pPr lvl="1"/>
            <a:r>
              <a:rPr lang="en-GB" dirty="0"/>
              <a:t>Paid through Nikshay</a:t>
            </a:r>
          </a:p>
          <a:p>
            <a:pPr lvl="1"/>
            <a:r>
              <a:rPr lang="en-GB" dirty="0"/>
              <a:t>Paid through PFMS</a:t>
            </a:r>
          </a:p>
          <a:p>
            <a:pPr lvl="1"/>
            <a:r>
              <a:rPr lang="en-GB" dirty="0"/>
              <a:t>paid in Kind</a:t>
            </a:r>
          </a:p>
          <a:p>
            <a:pPr lvl="1"/>
            <a:r>
              <a:rPr lang="en-GB" dirty="0"/>
              <a:t>Any other means directly to beneficiary</a:t>
            </a:r>
          </a:p>
          <a:p>
            <a:r>
              <a:rPr lang="en-GB" dirty="0"/>
              <a:t>Data has to be filled in each month between the 1</a:t>
            </a:r>
            <a:r>
              <a:rPr lang="en-GB" baseline="30000" dirty="0"/>
              <a:t>st</a:t>
            </a:r>
            <a:r>
              <a:rPr lang="en-GB" dirty="0"/>
              <a:t> to the 5</a:t>
            </a:r>
            <a:r>
              <a:rPr lang="en-GB" baseline="30000" dirty="0"/>
              <a:t>th</a:t>
            </a:r>
            <a:r>
              <a:rPr lang="en-GB" dirty="0"/>
              <a:t> of the month.</a:t>
            </a:r>
          </a:p>
          <a:p>
            <a:r>
              <a:rPr lang="en-GB" dirty="0"/>
              <a:t>Data entered should be cumulative for the entire financial year.</a:t>
            </a:r>
          </a:p>
          <a:p>
            <a:endParaRPr lang="en-GB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221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0D9A-2A0B-4AC7-A555-7B29DE52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89966-01F8-411E-8C9C-D50052CE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09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5114-3BF7-4A45-8D47-CEDDD8954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RNTCP is required to monitor monthly performance of DBT Schemes</a:t>
            </a:r>
          </a:p>
          <a:p>
            <a:r>
              <a:rPr lang="en-GB" dirty="0"/>
              <a:t>Currently in RNTCP 4 Schemes are registered</a:t>
            </a:r>
          </a:p>
          <a:p>
            <a:pPr lvl="1"/>
            <a:r>
              <a:rPr lang="en-GB" dirty="0"/>
              <a:t>TB Patient Nutrition (Nikshay </a:t>
            </a:r>
            <a:r>
              <a:rPr lang="en-GB" dirty="0" err="1"/>
              <a:t>Poshan</a:t>
            </a:r>
            <a:r>
              <a:rPr lang="en-GB" dirty="0"/>
              <a:t> Yojana)</a:t>
            </a:r>
          </a:p>
          <a:p>
            <a:pPr lvl="1"/>
            <a:r>
              <a:rPr lang="en-GB" dirty="0"/>
              <a:t>Tribal TB patients support</a:t>
            </a:r>
          </a:p>
          <a:p>
            <a:pPr lvl="1"/>
            <a:r>
              <a:rPr lang="en-GB" dirty="0"/>
              <a:t>Incentives to Private Practitioners</a:t>
            </a:r>
          </a:p>
          <a:p>
            <a:pPr lvl="1"/>
            <a:r>
              <a:rPr lang="en-GB" dirty="0"/>
              <a:t>Honorarium for Treatment supporters</a:t>
            </a:r>
          </a:p>
          <a:p>
            <a:r>
              <a:rPr lang="en-GB" dirty="0"/>
              <a:t>Each months reporting is required to be completed before 6</a:t>
            </a:r>
            <a:r>
              <a:rPr lang="en-GB" baseline="30000" dirty="0"/>
              <a:t>th</a:t>
            </a:r>
            <a:r>
              <a:rPr lang="en-GB" dirty="0"/>
              <a:t> of the next month. Data entry forms will be open between 1</a:t>
            </a:r>
            <a:r>
              <a:rPr lang="en-GB" baseline="30000" dirty="0"/>
              <a:t>st</a:t>
            </a:r>
            <a:r>
              <a:rPr lang="en-GB" dirty="0"/>
              <a:t> and 5</a:t>
            </a:r>
            <a:r>
              <a:rPr lang="en-GB" baseline="30000" dirty="0"/>
              <a:t>th</a:t>
            </a:r>
            <a:r>
              <a:rPr lang="en-GB" dirty="0"/>
              <a:t> of the month</a:t>
            </a:r>
          </a:p>
          <a:p>
            <a:r>
              <a:rPr lang="en-GB" dirty="0"/>
              <a:t>This is a consolidated and cumulative report of performance based on expenditure made through all modes of payments</a:t>
            </a:r>
          </a:p>
          <a:p>
            <a:r>
              <a:rPr lang="en-GB" dirty="0"/>
              <a:t>Once filled data is sent to Ministry of Health and to the DBT Bharat portal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8176" y="886691"/>
            <a:ext cx="5662359" cy="5140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444500" defTabSz="826252">
              <a:lnSpc>
                <a:spcPct val="15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8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CD65-667D-47BA-9186-CFF0CC390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96851-70FF-40F2-9874-264893E6F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F32B-08B8-412D-A6E1-8D72EAC6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the reporting form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0E97-27A6-495C-A4DA-B205ED56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reporting of performance in any of the DBT schemes may be accessed through the state login for the respective states or at the National level for all states.</a:t>
            </a:r>
          </a:p>
          <a:p>
            <a:r>
              <a:rPr lang="en-GB" dirty="0"/>
              <a:t>Step 1: Log into the reports platform </a:t>
            </a:r>
          </a:p>
          <a:p>
            <a:pPr lvl="1"/>
            <a:r>
              <a:rPr lang="en-GB" dirty="0"/>
              <a:t>Option 1: Click the Nikshay reports link within Nikshay</a:t>
            </a:r>
          </a:p>
          <a:p>
            <a:pPr lvl="1"/>
            <a:r>
              <a:rPr lang="en-GB" dirty="0"/>
              <a:t>Option 2: go to URL: </a:t>
            </a:r>
            <a:r>
              <a:rPr lang="en-GB" dirty="0">
                <a:hlinkClick r:id="rId2"/>
              </a:rPr>
              <a:t>https://reports.Nikshay.in/nikshayreports</a:t>
            </a:r>
            <a:endParaRPr lang="en-GB" dirty="0"/>
          </a:p>
          <a:p>
            <a:r>
              <a:rPr lang="en-IN" dirty="0"/>
              <a:t>Step 2: Access the data entry form on </a:t>
            </a:r>
            <a:r>
              <a:rPr lang="en-IN" dirty="0">
                <a:sym typeface="Wingdings" panose="05000000000000000000" pitchFamily="2" charset="2"/>
              </a:rPr>
              <a:t> DBT Reports&gt;DBT Bharat reporting</a:t>
            </a:r>
          </a:p>
          <a:p>
            <a:r>
              <a:rPr lang="en-IN" dirty="0">
                <a:sym typeface="Wingdings" panose="05000000000000000000" pitchFamily="2" charset="2"/>
              </a:rPr>
              <a:t>Step 3: Fill in Data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State level FY data : filled once each FY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State level monthly performance data: Filled each F Month</a:t>
            </a:r>
          </a:p>
          <a:p>
            <a:r>
              <a:rPr lang="en-IN" dirty="0">
                <a:sym typeface="Wingdings" panose="05000000000000000000" pitchFamily="2" charset="2"/>
              </a:rPr>
              <a:t>Step 4: Save data</a:t>
            </a:r>
          </a:p>
        </p:txBody>
      </p:sp>
    </p:spTree>
    <p:extLst>
      <p:ext uri="{BB962C8B-B14F-4D97-AF65-F5344CB8AC3E}">
        <p14:creationId xmlns:p14="http://schemas.microsoft.com/office/powerpoint/2010/main" val="260322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D9A9F-A0FD-4F26-A147-A5B70CF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logging in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986B8-715A-4FF7-BE6D-9F98C8A97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49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8CC1-EDC2-4238-985C-E6B0E464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EDBAE-AA27-499D-967F-0A19D0AF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769"/>
            <a:ext cx="12192000" cy="5944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A31B15-7874-4696-8EF0-B672B0F88F0D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Step 1: Log into the reports platform (Option 1)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88F26DF-954D-47B2-82E4-7B1891368FD3}"/>
              </a:ext>
            </a:extLst>
          </p:cNvPr>
          <p:cNvSpPr/>
          <p:nvPr/>
        </p:nvSpPr>
        <p:spPr>
          <a:xfrm>
            <a:off x="6973256" y="3660903"/>
            <a:ext cx="2170744" cy="1050582"/>
          </a:xfrm>
          <a:prstGeom prst="wedgeRectCallout">
            <a:avLst>
              <a:gd name="adj1" fmla="val -37197"/>
              <a:gd name="adj2" fmla="val -73065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Option 1:Login to Nikshay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(www.nikshay.in)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1F9A299-FF1F-4A63-B49B-ED0158103F30}"/>
              </a:ext>
            </a:extLst>
          </p:cNvPr>
          <p:cNvSpPr/>
          <p:nvPr/>
        </p:nvSpPr>
        <p:spPr>
          <a:xfrm>
            <a:off x="1330077" y="1972628"/>
            <a:ext cx="2123243" cy="665018"/>
          </a:xfrm>
          <a:prstGeom prst="wedgeRectCallout">
            <a:avLst>
              <a:gd name="adj1" fmla="val -37197"/>
              <a:gd name="adj2" fmla="val 80357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on Nikshay Reports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3C04-10B2-4AEE-9EA0-CC87A3CF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0AAC3-E63D-476C-B9B2-BC65D8F6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872"/>
            <a:ext cx="12192000" cy="5944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42C416-FA9A-42A9-8D5D-5D174FD33340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Step 1: Log into the reports platform (Option 2)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4EAC5A7-8517-439C-8E31-75166A6FA1BB}"/>
              </a:ext>
            </a:extLst>
          </p:cNvPr>
          <p:cNvSpPr/>
          <p:nvPr/>
        </p:nvSpPr>
        <p:spPr>
          <a:xfrm>
            <a:off x="5624904" y="4265336"/>
            <a:ext cx="3782568" cy="1298555"/>
          </a:xfrm>
          <a:prstGeom prst="wedgeRectCallout">
            <a:avLst>
              <a:gd name="adj1" fmla="val -37197"/>
              <a:gd name="adj2" fmla="val 80357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Option 2:Go to Nikshay Reports</a:t>
            </a:r>
            <a:r>
              <a:rPr lang="en-IN" dirty="0">
                <a:solidFill>
                  <a:schemeClr val="tx1"/>
                </a:solidFill>
              </a:rPr>
              <a:t>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http://nikshay.in/nikshayreports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D3F1C6F-097B-4C7F-9B51-07332362B4A4}"/>
              </a:ext>
            </a:extLst>
          </p:cNvPr>
          <p:cNvSpPr/>
          <p:nvPr/>
        </p:nvSpPr>
        <p:spPr>
          <a:xfrm>
            <a:off x="8722769" y="791328"/>
            <a:ext cx="2123243" cy="665018"/>
          </a:xfrm>
          <a:prstGeom prst="wedgeRectCallout">
            <a:avLst>
              <a:gd name="adj1" fmla="val 68644"/>
              <a:gd name="adj2" fmla="val -5872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Login by clicking on login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27E771-6810-4CD4-9D40-BF6FCC41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5EA34-A782-4B5D-869F-4ED987AD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644"/>
            <a:ext cx="12192000" cy="5944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47EDD3-4D26-4511-BF66-02BBB0884F7E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2: Data entry form: </a:t>
            </a:r>
            <a:r>
              <a:rPr lang="en-US" sz="2400" b="1" dirty="0">
                <a:solidFill>
                  <a:schemeClr val="bg1"/>
                </a:solidFill>
              </a:rPr>
              <a:t>DBT Reports&gt;DBT Bharat reporting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A0299A-3657-4F88-AE9F-BE2CED8D9BAF}"/>
              </a:ext>
            </a:extLst>
          </p:cNvPr>
          <p:cNvSpPr/>
          <p:nvPr/>
        </p:nvSpPr>
        <p:spPr>
          <a:xfrm>
            <a:off x="6461813" y="4266986"/>
            <a:ext cx="2305076" cy="774915"/>
          </a:xfrm>
          <a:prstGeom prst="wedgeRectCallout">
            <a:avLst>
              <a:gd name="adj1" fmla="val -37197"/>
              <a:gd name="adj2" fmla="val 80357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Once logged in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158040F-6542-4E77-9E68-0CD6E21863A1}"/>
              </a:ext>
            </a:extLst>
          </p:cNvPr>
          <p:cNvSpPr/>
          <p:nvPr/>
        </p:nvSpPr>
        <p:spPr>
          <a:xfrm>
            <a:off x="2138779" y="4266986"/>
            <a:ext cx="2305076" cy="665018"/>
          </a:xfrm>
          <a:prstGeom prst="wedgeRectCallout">
            <a:avLst>
              <a:gd name="adj1" fmla="val -49606"/>
              <a:gd name="adj2" fmla="val 94340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DBT Bharat Reporting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D9A9F-A0FD-4F26-A147-A5B70CF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Filling in data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986B8-715A-4FF7-BE6D-9F98C8A97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 err="1"/>
              <a:t>level:Annual</a:t>
            </a:r>
            <a:r>
              <a:rPr lang="en-GB" dirty="0"/>
              <a:t> Budget data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018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63054F-6C01-4622-A0EA-63BAD22C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841"/>
            <a:ext cx="12192000" cy="5944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DC705-59A8-4511-8DB8-DB63EDDF51F7}"/>
              </a:ext>
            </a:extLst>
          </p:cNvPr>
          <p:cNvSpPr/>
          <p:nvPr/>
        </p:nvSpPr>
        <p:spPr>
          <a:xfrm>
            <a:off x="2712455" y="34924"/>
            <a:ext cx="880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2: Filling in Data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C89E5B6-CD0B-4CC3-A916-5D98A51FEFB5}"/>
              </a:ext>
            </a:extLst>
          </p:cNvPr>
          <p:cNvSpPr/>
          <p:nvPr/>
        </p:nvSpPr>
        <p:spPr>
          <a:xfrm>
            <a:off x="1533603" y="1347859"/>
            <a:ext cx="1178852" cy="526942"/>
          </a:xfrm>
          <a:prstGeom prst="wedgeRectCallout">
            <a:avLst>
              <a:gd name="adj1" fmla="val -76638"/>
              <a:gd name="adj2" fmla="val 30357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Verify the state 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F8C1A47-8D30-45FF-875A-C407E85AE885}"/>
              </a:ext>
            </a:extLst>
          </p:cNvPr>
          <p:cNvSpPr/>
          <p:nvPr/>
        </p:nvSpPr>
        <p:spPr>
          <a:xfrm>
            <a:off x="3555461" y="1874801"/>
            <a:ext cx="2123243" cy="665018"/>
          </a:xfrm>
          <a:prstGeom prst="wedgeRectCallout">
            <a:avLst>
              <a:gd name="adj1" fmla="val -4350"/>
              <a:gd name="adj2" fmla="val 78026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Add data scheme wise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73C7E52-3E2B-4EE5-BC83-2F34B261CBA3}"/>
              </a:ext>
            </a:extLst>
          </p:cNvPr>
          <p:cNvSpPr/>
          <p:nvPr/>
        </p:nvSpPr>
        <p:spPr>
          <a:xfrm>
            <a:off x="7749154" y="5508949"/>
            <a:ext cx="3599348" cy="829858"/>
          </a:xfrm>
          <a:prstGeom prst="wedgeRectCallout">
            <a:avLst>
              <a:gd name="adj1" fmla="val 5426"/>
              <a:gd name="adj2" fmla="val -106084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Add/edit Data to fill in Annual Budget for each financial year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(Once a year activity)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0588C5F-12C4-4C20-9C5C-AD16CA9B2FB6}"/>
              </a:ext>
            </a:extLst>
          </p:cNvPr>
          <p:cNvSpPr/>
          <p:nvPr/>
        </p:nvSpPr>
        <p:spPr>
          <a:xfrm>
            <a:off x="9234165" y="1580827"/>
            <a:ext cx="2669693" cy="1072596"/>
          </a:xfrm>
          <a:prstGeom prst="wedgeRectCallout">
            <a:avLst>
              <a:gd name="adj1" fmla="val 4696"/>
              <a:gd name="adj2" fmla="val 93748"/>
            </a:avLst>
          </a:prstGeom>
          <a:solidFill>
            <a:schemeClr val="bg1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Update monthly progress data during the first week of the next month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to 1th )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15349</TotalTime>
  <Words>506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Wingdings 2</vt:lpstr>
      <vt:lpstr>Frame</vt:lpstr>
      <vt:lpstr>1_Frame</vt:lpstr>
      <vt:lpstr>Reporting DBT Scheme performance  &amp; DBT Bharat</vt:lpstr>
      <vt:lpstr>Background</vt:lpstr>
      <vt:lpstr>Accessing the reporting form</vt:lpstr>
      <vt:lpstr>Step 1: logging in</vt:lpstr>
      <vt:lpstr>PowerPoint Presentation</vt:lpstr>
      <vt:lpstr>PowerPoint Presentation</vt:lpstr>
      <vt:lpstr>PowerPoint Presentation</vt:lpstr>
      <vt:lpstr>Step 2: Filling in data</vt:lpstr>
      <vt:lpstr>PowerPoint Presentation</vt:lpstr>
      <vt:lpstr>PowerPoint Presentation</vt:lpstr>
      <vt:lpstr>PowerPoint Presentation</vt:lpstr>
      <vt:lpstr>Step 2: Filling in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Notes: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 Mathew</dc:creator>
  <cp:lastModifiedBy>Manu Mathew</cp:lastModifiedBy>
  <cp:revision>856</cp:revision>
  <dcterms:created xsi:type="dcterms:W3CDTF">2018-08-06T06:16:16Z</dcterms:created>
  <dcterms:modified xsi:type="dcterms:W3CDTF">2019-05-17T11:33:46Z</dcterms:modified>
</cp:coreProperties>
</file>