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258" r:id="rId6"/>
    <p:sldId id="260" r:id="rId7"/>
    <p:sldId id="261" r:id="rId8"/>
    <p:sldId id="262" r:id="rId9"/>
    <p:sldId id="300" r:id="rId10"/>
    <p:sldId id="269" r:id="rId11"/>
    <p:sldId id="270" r:id="rId12"/>
    <p:sldId id="301" r:id="rId13"/>
    <p:sldId id="276" r:id="rId14"/>
    <p:sldId id="302" r:id="rId15"/>
    <p:sldId id="303" r:id="rId16"/>
    <p:sldId id="281" r:id="rId17"/>
    <p:sldId id="282" r:id="rId18"/>
    <p:sldId id="304" r:id="rId19"/>
    <p:sldId id="287" r:id="rId20"/>
    <p:sldId id="305" r:id="rId21"/>
    <p:sldId id="306" r:id="rId22"/>
    <p:sldId id="290" r:id="rId23"/>
    <p:sldId id="307" r:id="rId24"/>
    <p:sldId id="308" r:id="rId25"/>
    <p:sldId id="29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hoAtnywKPbOEfcGT0DDt4/LHHH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Manu Mathew" initials="" lastIdx="1" clrIdx="0"/>
  <p:cmAuthor id="1" name="Tonmoy Dutt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56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947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ce945c00e_7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7ce945c00e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0096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4973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7034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7ce945c00e_7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7ce945c00e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2608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25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7ce945c00e_7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g7ce945c00e_7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8336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706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ce945c00e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ce945c00e_7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7ce945c00e_7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633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sz="5900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6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sz="5900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6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6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5"/>
          <p:cNvSpPr txBox="1"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5"/>
          <p:cNvSpPr txBox="1"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6" name="Google Shape;126;p6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3" name="Google Shape;133;p67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4" name="Google Shape;134;p6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8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68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2" name="Google Shape;142;p68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68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4" name="Google Shape;144;p6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0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64" name="Google Shape;164;p71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7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2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2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2" name="Google Shape;172;p72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7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2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3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0" name="Google Shape;180;p7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4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4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7" name="Google Shape;187;p7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sz="1867" b="0"/>
            </a:lvl1pPr>
            <a:lvl2pPr marL="914400" lvl="1" indent="-33864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5"/>
          <p:cNvSpPr txBox="1"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8" name="Google Shape;208;p5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5" name="Google Shape;215;p5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22" name="Google Shape;222;p57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23" name="Google Shape;223;p5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6" name="Google Shape;226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8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58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31" name="Google Shape;231;p58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Google Shape;23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0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53" name="Google Shape;253;p61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4" name="Google Shape;254;p6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2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2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1" name="Google Shape;261;p62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2" name="Google Shape;262;p6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2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3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9" name="Google Shape;269;p6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4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4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6" name="Google Shape;276;p6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0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Corbe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4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4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42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w="10775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</a:pPr>
            <a:r>
              <a:rPr lang="en-US"/>
              <a:t>Advanced Transfer Function</a:t>
            </a:r>
            <a:endParaRPr/>
          </a:p>
        </p:txBody>
      </p:sp>
      <p:sp>
        <p:nvSpPr>
          <p:cNvPr id="285" name="Google Shape;285;p1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Transfer Request Response workflows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Accept </a:t>
            </a: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In-</a:t>
            </a: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3882263" y="6001629"/>
            <a:ext cx="3446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“SUBMIT” you will see a confirmation that it got successfully updated.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114300" y="6047436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submit it will appear “Updated Successfully”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</a:t>
            </a: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543318-5232-4850-81BB-9603F567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46" y="1023869"/>
            <a:ext cx="2930776" cy="4958885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FF7C8-E0AD-423D-9E29-B71785F6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265" y="995024"/>
            <a:ext cx="2930776" cy="4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ce945c00e_7_23"/>
          <p:cNvSpPr txBox="1">
            <a:spLocks noGrp="1"/>
          </p:cNvSpPr>
          <p:nvPr>
            <p:ph type="title"/>
          </p:nvPr>
        </p:nvSpPr>
        <p:spPr>
          <a:xfrm>
            <a:off x="3728125" y="1298450"/>
            <a:ext cx="74550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1c. Reject Transfer In</a:t>
            </a:r>
            <a:endParaRPr/>
          </a:p>
        </p:txBody>
      </p:sp>
      <p:sp>
        <p:nvSpPr>
          <p:cNvPr id="535" name="Google Shape;535;g7ce945c00e_7_23"/>
          <p:cNvSpPr txBox="1">
            <a:spLocks noGrp="1"/>
          </p:cNvSpPr>
          <p:nvPr>
            <p:ph type="body" idx="1"/>
          </p:nvPr>
        </p:nvSpPr>
        <p:spPr>
          <a:xfrm>
            <a:off x="3867912" y="464515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Take action where Transfer In requests made by someone else, are pending with you.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Reject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In-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1B67A4-5514-456E-931F-D587A828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1" y="1026590"/>
            <a:ext cx="2539805" cy="4769300"/>
          </a:xfrm>
          <a:prstGeom prst="rect">
            <a:avLst/>
          </a:prstGeom>
        </p:spPr>
      </p:pic>
      <p:sp>
        <p:nvSpPr>
          <p:cNvPr id="461" name="Google Shape;461;p19"/>
          <p:cNvSpPr/>
          <p:nvPr/>
        </p:nvSpPr>
        <p:spPr>
          <a:xfrm>
            <a:off x="464814" y="2582978"/>
            <a:ext cx="2301357" cy="56401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06DDF-7846-48BD-821D-03A24743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691" y="995024"/>
            <a:ext cx="2947768" cy="492215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0BF4DD-5EF9-49E6-8D6D-CD8C342FB992}"/>
              </a:ext>
            </a:extLst>
          </p:cNvPr>
          <p:cNvSpPr/>
          <p:nvPr/>
        </p:nvSpPr>
        <p:spPr>
          <a:xfrm>
            <a:off x="6977155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8DF272-F134-4A5D-983E-A3B8AB186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236" y="949587"/>
            <a:ext cx="3082006" cy="4958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193542" y="5944962"/>
            <a:ext cx="344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“Transfer In”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3865691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can see the list of Transfer in Patients to your jurisdiction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049A0-C90D-4A0B-9778-4003F7A14EBB}"/>
              </a:ext>
            </a:extLst>
          </p:cNvPr>
          <p:cNvSpPr txBox="1"/>
          <p:nvPr/>
        </p:nvSpPr>
        <p:spPr>
          <a:xfrm>
            <a:off x="7844236" y="5882516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“Action” one can take action for the transfer record. Click “REJECT”.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60;p19">
            <a:extLst>
              <a:ext uri="{FF2B5EF4-FFF2-40B4-BE49-F238E27FC236}">
                <a16:creationId xmlns:a16="http://schemas.microsoft.com/office/drawing/2014/main" id="{6A3C0D38-3239-42EB-8AB4-3487CEC12CA2}"/>
              </a:ext>
            </a:extLst>
          </p:cNvPr>
          <p:cNvSpPr/>
          <p:nvPr/>
        </p:nvSpPr>
        <p:spPr>
          <a:xfrm>
            <a:off x="9189278" y="633851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61;p19">
            <a:extLst>
              <a:ext uri="{FF2B5EF4-FFF2-40B4-BE49-F238E27FC236}">
                <a16:creationId xmlns:a16="http://schemas.microsoft.com/office/drawing/2014/main" id="{E7EB964E-CF2A-458B-AF32-CCE0AD20ACAD}"/>
              </a:ext>
            </a:extLst>
          </p:cNvPr>
          <p:cNvSpPr/>
          <p:nvPr/>
        </p:nvSpPr>
        <p:spPr>
          <a:xfrm>
            <a:off x="9057698" y="3471452"/>
            <a:ext cx="1577477" cy="1184954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060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Reject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In-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114300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reason for Rejection and click “Ok”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3865691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submit it will appear “Updated Successfully”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</a:t>
            </a: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E4DFDE-3CD7-496E-B600-FB7DFA5E1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91" y="1015818"/>
            <a:ext cx="2813088" cy="4667570"/>
          </a:xfrm>
          <a:prstGeom prst="rect">
            <a:avLst/>
          </a:prstGeom>
        </p:spPr>
      </p:pic>
      <p:pic>
        <p:nvPicPr>
          <p:cNvPr id="16" name="Picture 15" descr="A close up of electronics&#10;&#10;Description automatically generated">
            <a:extLst>
              <a:ext uri="{FF2B5EF4-FFF2-40B4-BE49-F238E27FC236}">
                <a16:creationId xmlns:a16="http://schemas.microsoft.com/office/drawing/2014/main" id="{EEC33DCA-D9DC-47E7-8C34-414C147DE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90" y="995024"/>
            <a:ext cx="2813089" cy="49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5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</a:pPr>
            <a:r>
              <a:rPr lang="en-US"/>
              <a:t>2a. Request Transfer In</a:t>
            </a:r>
            <a:endParaRPr/>
          </a:p>
        </p:txBody>
      </p:sp>
      <p:sp>
        <p:nvSpPr>
          <p:cNvPr id="600" name="Google Shape;600;p75"/>
          <p:cNvSpPr txBox="1">
            <a:spLocks noGrp="1"/>
          </p:cNvSpPr>
          <p:nvPr>
            <p:ph type="body" idx="1"/>
          </p:nvPr>
        </p:nvSpPr>
        <p:spPr>
          <a:xfrm>
            <a:off x="3867911" y="4645151"/>
            <a:ext cx="7753817" cy="11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In this tab, you can search a patient currently in any other geography or PHI using “Patient ID”/ “Episode Id” or “Patient Mobile Number” and request a transfer in.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2628900" y="1"/>
            <a:ext cx="95631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Request Transfer In-1 </a:t>
            </a:r>
            <a:endParaRPr/>
          </a:p>
        </p:txBody>
      </p:sp>
      <p:sp>
        <p:nvSpPr>
          <p:cNvPr id="607" name="Google Shape;607;p28"/>
          <p:cNvSpPr/>
          <p:nvPr/>
        </p:nvSpPr>
        <p:spPr>
          <a:xfrm>
            <a:off x="2462213" y="5157699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1" name="Google Shape;611;p28"/>
          <p:cNvSpPr/>
          <p:nvPr/>
        </p:nvSpPr>
        <p:spPr>
          <a:xfrm>
            <a:off x="1159930" y="585789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B92EB0-0247-4A00-A060-4F64840EB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1" y="1026590"/>
            <a:ext cx="2539805" cy="4769300"/>
          </a:xfrm>
          <a:prstGeom prst="rect">
            <a:avLst/>
          </a:prstGeom>
        </p:spPr>
      </p:pic>
      <p:sp>
        <p:nvSpPr>
          <p:cNvPr id="11" name="Google Shape;461;p19">
            <a:extLst>
              <a:ext uri="{FF2B5EF4-FFF2-40B4-BE49-F238E27FC236}">
                <a16:creationId xmlns:a16="http://schemas.microsoft.com/office/drawing/2014/main" id="{04E1673A-EC9E-4812-8147-7649F1FFBFF9}"/>
              </a:ext>
            </a:extLst>
          </p:cNvPr>
          <p:cNvSpPr/>
          <p:nvPr/>
        </p:nvSpPr>
        <p:spPr>
          <a:xfrm>
            <a:off x="464814" y="2582978"/>
            <a:ext cx="2301357" cy="56401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C5BE1B1-5532-4D62-8710-EFC5E05F8C13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6B0B4-F3FA-4CDD-A2A7-90EB50DCFDB2}"/>
              </a:ext>
            </a:extLst>
          </p:cNvPr>
          <p:cNvSpPr txBox="1"/>
          <p:nvPr/>
        </p:nvSpPr>
        <p:spPr>
          <a:xfrm>
            <a:off x="196732" y="5944962"/>
            <a:ext cx="344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</a:t>
            </a:r>
            <a:r>
              <a:rPr lang="en-US" dirty="0" err="1"/>
              <a:t>RequestTransfer</a:t>
            </a:r>
            <a:r>
              <a:rPr lang="en-US" dirty="0"/>
              <a:t> In”</a:t>
            </a:r>
            <a:endParaRPr lang="en-IN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9B57C5-5102-4E1E-8411-E2FF3B294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002" y="898177"/>
            <a:ext cx="2755423" cy="50467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0646E-0DDC-43D5-8FAC-1DBCB802571C}"/>
              </a:ext>
            </a:extLst>
          </p:cNvPr>
          <p:cNvSpPr txBox="1"/>
          <p:nvPr/>
        </p:nvSpPr>
        <p:spPr>
          <a:xfrm>
            <a:off x="3637420" y="6024339"/>
            <a:ext cx="3446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Corbel"/>
                <a:cs typeface="Corbel"/>
                <a:sym typeface="Corbel"/>
              </a:rPr>
              <a:t>Search for the Patient using his Patient ID or Mobile Number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Google Shape;611;p28">
            <a:extLst>
              <a:ext uri="{FF2B5EF4-FFF2-40B4-BE49-F238E27FC236}">
                <a16:creationId xmlns:a16="http://schemas.microsoft.com/office/drawing/2014/main" id="{87F0191B-C4EC-4196-8DB4-0185CD260D2D}"/>
              </a:ext>
            </a:extLst>
          </p:cNvPr>
          <p:cNvSpPr/>
          <p:nvPr/>
        </p:nvSpPr>
        <p:spPr>
          <a:xfrm>
            <a:off x="4718213" y="579310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DD82A4-0DCF-409B-83D6-7FC04B77F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160" y="898177"/>
            <a:ext cx="3229122" cy="5126162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AA0DDB3-CDC3-433E-9F4B-AC7A8688322C}"/>
              </a:ext>
            </a:extLst>
          </p:cNvPr>
          <p:cNvSpPr/>
          <p:nvPr/>
        </p:nvSpPr>
        <p:spPr>
          <a:xfrm>
            <a:off x="7211014" y="2808130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Google Shape;611;p28">
            <a:extLst>
              <a:ext uri="{FF2B5EF4-FFF2-40B4-BE49-F238E27FC236}">
                <a16:creationId xmlns:a16="http://schemas.microsoft.com/office/drawing/2014/main" id="{5F8A68DA-173E-403B-8942-5EE26F4D0B99}"/>
              </a:ext>
            </a:extLst>
          </p:cNvPr>
          <p:cNvSpPr/>
          <p:nvPr/>
        </p:nvSpPr>
        <p:spPr>
          <a:xfrm>
            <a:off x="9306721" y="592271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</a:t>
            </a: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3EDC13-BADA-4254-9025-B4A78F5EE089}"/>
              </a:ext>
            </a:extLst>
          </p:cNvPr>
          <p:cNvSpPr txBox="1"/>
          <p:nvPr/>
        </p:nvSpPr>
        <p:spPr>
          <a:xfrm>
            <a:off x="8088160" y="6119336"/>
            <a:ext cx="3446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sym typeface="Corbel"/>
              </a:rPr>
              <a:t>Click “Transfer In ” button to fill the transfer in details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IN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2628900" y="1"/>
            <a:ext cx="95631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Request Transfer In-1 </a:t>
            </a:r>
            <a:endParaRPr/>
          </a:p>
        </p:txBody>
      </p:sp>
      <p:sp>
        <p:nvSpPr>
          <p:cNvPr id="607" name="Google Shape;607;p28"/>
          <p:cNvSpPr/>
          <p:nvPr/>
        </p:nvSpPr>
        <p:spPr>
          <a:xfrm>
            <a:off x="2462213" y="5157699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1" name="Google Shape;611;p28"/>
          <p:cNvSpPr/>
          <p:nvPr/>
        </p:nvSpPr>
        <p:spPr>
          <a:xfrm>
            <a:off x="4873801" y="662205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6B0B4-F3FA-4CDD-A2A7-90EB50DCFDB2}"/>
              </a:ext>
            </a:extLst>
          </p:cNvPr>
          <p:cNvSpPr txBox="1"/>
          <p:nvPr/>
        </p:nvSpPr>
        <p:spPr>
          <a:xfrm>
            <a:off x="3910603" y="6021378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necessary details for Transfer In and click “Submit”</a:t>
            </a:r>
            <a:endParaRPr lang="en-IN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CA966E-5C20-4FB1-9D8F-D62AB5DB4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31" y="1053970"/>
            <a:ext cx="3423157" cy="49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7ce945c00e_7_33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</a:pPr>
            <a:r>
              <a:rPr lang="en-US"/>
              <a:t>2b.Accept Transfer Out Request</a:t>
            </a:r>
            <a:endParaRPr/>
          </a:p>
        </p:txBody>
      </p:sp>
      <p:sp>
        <p:nvSpPr>
          <p:cNvPr id="697" name="Google Shape;697;g7ce945c00e_7_33"/>
          <p:cNvSpPr txBox="1">
            <a:spLocks noGrp="1"/>
          </p:cNvSpPr>
          <p:nvPr>
            <p:ph type="body" idx="1"/>
          </p:nvPr>
        </p:nvSpPr>
        <p:spPr>
          <a:xfrm>
            <a:off x="3867911" y="4645151"/>
            <a:ext cx="77538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A Transfer in Request initiated by you can be cancelled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Accept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Out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1B67A4-5514-456E-931F-D587A828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1" y="1026590"/>
            <a:ext cx="2539805" cy="4769300"/>
          </a:xfrm>
          <a:prstGeom prst="rect">
            <a:avLst/>
          </a:prstGeom>
        </p:spPr>
      </p:pic>
      <p:sp>
        <p:nvSpPr>
          <p:cNvPr id="461" name="Google Shape;461;p19"/>
          <p:cNvSpPr/>
          <p:nvPr/>
        </p:nvSpPr>
        <p:spPr>
          <a:xfrm>
            <a:off x="436349" y="3189445"/>
            <a:ext cx="2301357" cy="56401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06DDF-7846-48BD-821D-03A24743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691" y="995024"/>
            <a:ext cx="2947768" cy="492215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0BF4DD-5EF9-49E6-8D6D-CD8C342FB992}"/>
              </a:ext>
            </a:extLst>
          </p:cNvPr>
          <p:cNvSpPr/>
          <p:nvPr/>
        </p:nvSpPr>
        <p:spPr>
          <a:xfrm>
            <a:off x="6977155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8DF272-F134-4A5D-983E-A3B8AB186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236" y="949587"/>
            <a:ext cx="3082006" cy="4958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193542" y="5944962"/>
            <a:ext cx="344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“Transfer Out”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3865691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can see the list of Transfer in Patients to your jurisdiction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049A0-C90D-4A0B-9778-4003F7A14EBB}"/>
              </a:ext>
            </a:extLst>
          </p:cNvPr>
          <p:cNvSpPr txBox="1"/>
          <p:nvPr/>
        </p:nvSpPr>
        <p:spPr>
          <a:xfrm>
            <a:off x="7844236" y="5882516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“Action” one can take action for the transfer record. Click “ACCEPT”.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60;p19">
            <a:extLst>
              <a:ext uri="{FF2B5EF4-FFF2-40B4-BE49-F238E27FC236}">
                <a16:creationId xmlns:a16="http://schemas.microsoft.com/office/drawing/2014/main" id="{6A3C0D38-3239-42EB-8AB4-3487CEC12CA2}"/>
              </a:ext>
            </a:extLst>
          </p:cNvPr>
          <p:cNvSpPr/>
          <p:nvPr/>
        </p:nvSpPr>
        <p:spPr>
          <a:xfrm>
            <a:off x="9189278" y="633851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61;p19">
            <a:extLst>
              <a:ext uri="{FF2B5EF4-FFF2-40B4-BE49-F238E27FC236}">
                <a16:creationId xmlns:a16="http://schemas.microsoft.com/office/drawing/2014/main" id="{E7EB964E-CF2A-458B-AF32-CCE0AD20ACAD}"/>
              </a:ext>
            </a:extLst>
          </p:cNvPr>
          <p:cNvSpPr/>
          <p:nvPr/>
        </p:nvSpPr>
        <p:spPr>
          <a:xfrm>
            <a:off x="9057698" y="3471452"/>
            <a:ext cx="1577477" cy="1184954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99097-BC33-472E-A630-C4A28CCEE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208" y="1192664"/>
            <a:ext cx="1247775" cy="371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511A21-F091-4653-8779-F7D7BBA11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126" y="1135272"/>
            <a:ext cx="12477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Accept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Out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3882263" y="6001629"/>
            <a:ext cx="3446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“SUBMIT” you will see a confirmation that it got successfully updated.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114300" y="6047436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submit it will appear “Updated Successfully”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</a:t>
            </a: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543318-5232-4850-81BB-9603F567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46" y="1023869"/>
            <a:ext cx="2930776" cy="4958885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FF7C8-E0AD-423D-9E29-B71785F6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265" y="995024"/>
            <a:ext cx="2930776" cy="480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4654B3-7DD7-456E-A61B-873E79AA9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17" y="1223142"/>
            <a:ext cx="1247775" cy="371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615600-CCF0-4791-B571-FE0C29614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208" y="1192664"/>
            <a:ext cx="12477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91" name="Google Shape;291;p2"/>
          <p:cNvSpPr txBox="1">
            <a:spLocks noGrp="1"/>
          </p:cNvSpPr>
          <p:nvPr>
            <p:ph type="body" idx="1"/>
          </p:nvPr>
        </p:nvSpPr>
        <p:spPr>
          <a:xfrm>
            <a:off x="3495375" y="766926"/>
            <a:ext cx="8239500" cy="5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1400"/>
              <a:buNone/>
            </a:pPr>
            <a:r>
              <a:rPr lang="en-US" sz="1850">
                <a:solidFill>
                  <a:schemeClr val="dk1"/>
                </a:solidFill>
              </a:rPr>
              <a:t>This module enables transfer request of patients between health facilities across the country. Users make requests of two types  - “Transfer In” and “Transfer Out”.</a:t>
            </a:r>
            <a:endParaRPr sz="1850">
              <a:solidFill>
                <a:schemeClr val="dk1"/>
              </a:solidFill>
            </a:endParaRPr>
          </a:p>
          <a:p>
            <a:pPr marL="0" lvl="1" indent="0" algn="just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99FF"/>
              </a:buClr>
              <a:buSzPts val="1400"/>
              <a:buNone/>
            </a:pPr>
            <a:r>
              <a:rPr lang="en-US" sz="1850">
                <a:solidFill>
                  <a:schemeClr val="dk1"/>
                </a:solidFill>
              </a:rPr>
              <a:t>These request are made visible in the Transfer page with 3 tabs -</a:t>
            </a:r>
            <a:endParaRPr sz="1850">
              <a:solidFill>
                <a:schemeClr val="dk1"/>
              </a:solidFill>
            </a:endParaRPr>
          </a:p>
          <a:p>
            <a:pPr marL="182880" lvl="0" indent="-182880" algn="just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50">
                <a:solidFill>
                  <a:schemeClr val="dk1"/>
                </a:solidFill>
              </a:rPr>
              <a:t>“Transfer In” - View list of all patients where requests for Transfer In are pending (with either the user logged in or someone else). </a:t>
            </a:r>
            <a:endParaRPr sz="1850">
              <a:solidFill>
                <a:schemeClr val="dk1"/>
              </a:solidFill>
            </a:endParaRPr>
          </a:p>
          <a:p>
            <a:pPr marL="182880" lvl="0" indent="-182880" algn="just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50">
                <a:solidFill>
                  <a:schemeClr val="dk1"/>
                </a:solidFill>
              </a:rPr>
              <a:t>“Transfer Out” - View list of all patients where requests for Transfer out are pending. (The option to request transfer out is available in Patient Page&gt;Health Facilities)</a:t>
            </a:r>
            <a:endParaRPr sz="1850">
              <a:solidFill>
                <a:schemeClr val="dk1"/>
              </a:solidFill>
            </a:endParaRPr>
          </a:p>
          <a:p>
            <a:pPr marL="182880" lvl="0" indent="-18288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1850">
                <a:solidFill>
                  <a:schemeClr val="dk1"/>
                </a:solidFill>
              </a:rPr>
              <a:t>Request for Transfer In - In this tab, you can search a patient currently in any other geography or PHI using “Patient ID”/ “Episode Id” or “Patient Mobile Number” and initiate a request transfer in.</a:t>
            </a: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</a:rPr>
              <a:t>NOTE:</a:t>
            </a: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</a:rPr>
              <a:t>All transfer requests needs to be accepted by “District/TU/PHI” to where the transfer request is made to, in order for it to take effect.</a:t>
            </a: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</a:rPr>
              <a:t>Transfer requests can be made to even the District/TU level. However, it can be completed only once the “Transferred To PHI” has been assigned.</a:t>
            </a:r>
            <a:endParaRPr sz="18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7ce945c00e_7_62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</a:pPr>
            <a:r>
              <a:rPr lang="en-US"/>
              <a:t>2c.Reject Transfer Out Request</a:t>
            </a:r>
            <a:endParaRPr/>
          </a:p>
        </p:txBody>
      </p:sp>
      <p:sp>
        <p:nvSpPr>
          <p:cNvPr id="736" name="Google Shape;736;g7ce945c00e_7_62"/>
          <p:cNvSpPr txBox="1">
            <a:spLocks noGrp="1"/>
          </p:cNvSpPr>
          <p:nvPr>
            <p:ph type="body" idx="1"/>
          </p:nvPr>
        </p:nvSpPr>
        <p:spPr>
          <a:xfrm>
            <a:off x="3867911" y="4645151"/>
            <a:ext cx="77538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A Transfer in Request initiated by you can be cancelled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Reject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Out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1B67A4-5514-456E-931F-D587A828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1" y="1026590"/>
            <a:ext cx="2539805" cy="4769300"/>
          </a:xfrm>
          <a:prstGeom prst="rect">
            <a:avLst/>
          </a:prstGeom>
        </p:spPr>
      </p:pic>
      <p:sp>
        <p:nvSpPr>
          <p:cNvPr id="461" name="Google Shape;461;p19"/>
          <p:cNvSpPr/>
          <p:nvPr/>
        </p:nvSpPr>
        <p:spPr>
          <a:xfrm>
            <a:off x="464056" y="3279078"/>
            <a:ext cx="2301357" cy="56401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06DDF-7846-48BD-821D-03A24743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691" y="995024"/>
            <a:ext cx="2947768" cy="492215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0BF4DD-5EF9-49E6-8D6D-CD8C342FB992}"/>
              </a:ext>
            </a:extLst>
          </p:cNvPr>
          <p:cNvSpPr/>
          <p:nvPr/>
        </p:nvSpPr>
        <p:spPr>
          <a:xfrm>
            <a:off x="6977155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8DF272-F134-4A5D-983E-A3B8AB186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236" y="949587"/>
            <a:ext cx="3082006" cy="4958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193542" y="5944962"/>
            <a:ext cx="344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“Transfer Out”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3865691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can see the list of Transfer in Patients to your jurisdiction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049A0-C90D-4A0B-9778-4003F7A14EBB}"/>
              </a:ext>
            </a:extLst>
          </p:cNvPr>
          <p:cNvSpPr txBox="1"/>
          <p:nvPr/>
        </p:nvSpPr>
        <p:spPr>
          <a:xfrm>
            <a:off x="7844236" y="5882516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“Action” one can take action for the transfer record. Click “REJECT”.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60;p19">
            <a:extLst>
              <a:ext uri="{FF2B5EF4-FFF2-40B4-BE49-F238E27FC236}">
                <a16:creationId xmlns:a16="http://schemas.microsoft.com/office/drawing/2014/main" id="{6A3C0D38-3239-42EB-8AB4-3487CEC12CA2}"/>
              </a:ext>
            </a:extLst>
          </p:cNvPr>
          <p:cNvSpPr/>
          <p:nvPr/>
        </p:nvSpPr>
        <p:spPr>
          <a:xfrm>
            <a:off x="9189278" y="633851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61;p19">
            <a:extLst>
              <a:ext uri="{FF2B5EF4-FFF2-40B4-BE49-F238E27FC236}">
                <a16:creationId xmlns:a16="http://schemas.microsoft.com/office/drawing/2014/main" id="{E7EB964E-CF2A-458B-AF32-CCE0AD20ACAD}"/>
              </a:ext>
            </a:extLst>
          </p:cNvPr>
          <p:cNvSpPr/>
          <p:nvPr/>
        </p:nvSpPr>
        <p:spPr>
          <a:xfrm>
            <a:off x="9057698" y="3471452"/>
            <a:ext cx="1577477" cy="1184954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4F913-2DD6-4E59-B55A-2EE075521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575" y="1194079"/>
            <a:ext cx="1143000" cy="40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7C1D0F-1717-4D30-85E4-E59C2465D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528" y="1131403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Reject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Out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114300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reason for Rejection and click “Ok”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3865691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submit it will appear “Updated Successfully”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</a:t>
            </a:r>
            <a:r>
              <a:rPr lang="en-US" sz="1600" b="1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E4DFDE-3CD7-496E-B600-FB7DFA5E1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91" y="1015818"/>
            <a:ext cx="2813088" cy="4667570"/>
          </a:xfrm>
          <a:prstGeom prst="rect">
            <a:avLst/>
          </a:prstGeom>
        </p:spPr>
      </p:pic>
      <p:pic>
        <p:nvPicPr>
          <p:cNvPr id="16" name="Picture 15" descr="A close up of electronics&#10;&#10;Description automatically generated">
            <a:extLst>
              <a:ext uri="{FF2B5EF4-FFF2-40B4-BE49-F238E27FC236}">
                <a16:creationId xmlns:a16="http://schemas.microsoft.com/office/drawing/2014/main" id="{EEC33DCA-D9DC-47E7-8C34-414C147DE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90" y="995024"/>
            <a:ext cx="2813089" cy="49279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6F42F-D26A-4850-9C37-35D75CC53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483" y="1181206"/>
            <a:ext cx="1143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6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 txBox="1">
            <a:spLocks noGrp="1"/>
          </p:cNvSpPr>
          <p:nvPr>
            <p:ph type="title"/>
          </p:nvPr>
        </p:nvSpPr>
        <p:spPr>
          <a:xfrm>
            <a:off x="2617641" y="0"/>
            <a:ext cx="9574359" cy="62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Transfer Management</a:t>
            </a:r>
            <a:endParaRPr/>
          </a:p>
        </p:txBody>
      </p:sp>
      <p:pic>
        <p:nvPicPr>
          <p:cNvPr id="300" name="Google Shape;3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99807-49A3-4FB7-BFD5-940C821E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99" y="1164028"/>
            <a:ext cx="2423034" cy="4420845"/>
          </a:xfrm>
          <a:prstGeom prst="rect">
            <a:avLst/>
          </a:prstGeom>
        </p:spPr>
      </p:pic>
      <p:sp>
        <p:nvSpPr>
          <p:cNvPr id="299" name="Google Shape;299;p3"/>
          <p:cNvSpPr/>
          <p:nvPr/>
        </p:nvSpPr>
        <p:spPr>
          <a:xfrm>
            <a:off x="1259881" y="4023360"/>
            <a:ext cx="766917" cy="801858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3"/>
          <p:cNvSpPr/>
          <p:nvPr/>
        </p:nvSpPr>
        <p:spPr>
          <a:xfrm flipH="1">
            <a:off x="2522861" y="4424289"/>
            <a:ext cx="2320108" cy="523180"/>
          </a:xfrm>
          <a:prstGeom prst="wedgeRectCallout">
            <a:avLst>
              <a:gd name="adj1" fmla="val 68042"/>
              <a:gd name="adj2" fmla="val -1883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Click on ‘Patient Transfer’ to view the Transfer Module</a:t>
            </a:r>
            <a:endParaRPr sz="14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F165A-D6F9-4372-A3FB-B91C4C1F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414" y="1164028"/>
            <a:ext cx="2423034" cy="4941350"/>
          </a:xfrm>
          <a:prstGeom prst="rect">
            <a:avLst/>
          </a:prstGeom>
        </p:spPr>
      </p:pic>
      <p:sp>
        <p:nvSpPr>
          <p:cNvPr id="15" name="Google Shape;298;p3">
            <a:extLst>
              <a:ext uri="{FF2B5EF4-FFF2-40B4-BE49-F238E27FC236}">
                <a16:creationId xmlns:a16="http://schemas.microsoft.com/office/drawing/2014/main" id="{18563082-7E18-4DA3-BE9F-3C6F55372501}"/>
              </a:ext>
            </a:extLst>
          </p:cNvPr>
          <p:cNvSpPr/>
          <p:nvPr/>
        </p:nvSpPr>
        <p:spPr>
          <a:xfrm flipH="1">
            <a:off x="7940247" y="2706665"/>
            <a:ext cx="4106501" cy="523180"/>
          </a:xfrm>
          <a:prstGeom prst="wedgeRectCallout">
            <a:avLst>
              <a:gd name="adj1" fmla="val 68042"/>
              <a:gd name="adj2" fmla="val -1883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List of Patients Transferred in from other District /TU/ PHI  to your district that are pending acceptance</a:t>
            </a:r>
          </a:p>
        </p:txBody>
      </p:sp>
      <p:sp>
        <p:nvSpPr>
          <p:cNvPr id="16" name="Google Shape;298;p3">
            <a:extLst>
              <a:ext uri="{FF2B5EF4-FFF2-40B4-BE49-F238E27FC236}">
                <a16:creationId xmlns:a16="http://schemas.microsoft.com/office/drawing/2014/main" id="{2C1DEFC2-A616-4913-BDA1-6F3CF1CA915E}"/>
              </a:ext>
            </a:extLst>
          </p:cNvPr>
          <p:cNvSpPr/>
          <p:nvPr/>
        </p:nvSpPr>
        <p:spPr>
          <a:xfrm flipH="1">
            <a:off x="7940246" y="3429000"/>
            <a:ext cx="4106501" cy="523180"/>
          </a:xfrm>
          <a:prstGeom prst="wedgeRectCallout">
            <a:avLst>
              <a:gd name="adj1" fmla="val 68042"/>
              <a:gd name="adj2" fmla="val -1883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en-US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List of Patients Transferred out from your district to another district that are pending acceptance</a:t>
            </a:r>
          </a:p>
        </p:txBody>
      </p:sp>
      <p:sp>
        <p:nvSpPr>
          <p:cNvPr id="17" name="Google Shape;298;p3">
            <a:extLst>
              <a:ext uri="{FF2B5EF4-FFF2-40B4-BE49-F238E27FC236}">
                <a16:creationId xmlns:a16="http://schemas.microsoft.com/office/drawing/2014/main" id="{EA115C42-9739-488D-B254-D57061DC2EF9}"/>
              </a:ext>
            </a:extLst>
          </p:cNvPr>
          <p:cNvSpPr/>
          <p:nvPr/>
        </p:nvSpPr>
        <p:spPr>
          <a:xfrm flipH="1">
            <a:off x="8085499" y="4283611"/>
            <a:ext cx="3961248" cy="523180"/>
          </a:xfrm>
          <a:prstGeom prst="wedgeRectCallout">
            <a:avLst>
              <a:gd name="adj1" fmla="val 68042"/>
              <a:gd name="adj2" fmla="val -1883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en-US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Initiate a transfer in request for patients who are currently in another District / TU / PHI.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ce945c00e_7_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321" name="Google Shape;321;g7ce945c00e_7_1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dirty="0"/>
              <a:t>Request Transfer Out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Initiate the Transfer out Request (by Source PHI/TU/District)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Accept Transfer in (by receiving PHI/TU/District)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Reject Transfer in (by receiving PHI/TU/District)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dirty="0"/>
              <a:t>Request Transfer in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Initiate the Transfer in Request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Accept Transfer out (by Source PHI/TU/District)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dirty="0"/>
              <a:t>Reject Transfer out (by Source PHI/TU/District)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"/>
          <p:cNvSpPr txBox="1">
            <a:spLocks noGrp="1"/>
          </p:cNvSpPr>
          <p:nvPr>
            <p:ph type="title"/>
          </p:nvPr>
        </p:nvSpPr>
        <p:spPr>
          <a:xfrm>
            <a:off x="3697575" y="1298450"/>
            <a:ext cx="78507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1a. Request Transfer Out</a:t>
            </a:r>
            <a:endParaRPr/>
          </a:p>
        </p:txBody>
      </p:sp>
      <p:sp>
        <p:nvSpPr>
          <p:cNvPr id="327" name="Google Shape;327;p5"/>
          <p:cNvSpPr txBox="1">
            <a:spLocks noGrp="1"/>
          </p:cNvSpPr>
          <p:nvPr>
            <p:ph type="body" idx="1"/>
          </p:nvPr>
        </p:nvSpPr>
        <p:spPr>
          <a:xfrm>
            <a:off x="3598606" y="4672583"/>
            <a:ext cx="8067368" cy="113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/>
              <a:t>Initiate move of patients to a PHI outside your geography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"/>
          <p:cNvSpPr txBox="1"/>
          <p:nvPr/>
        </p:nvSpPr>
        <p:spPr>
          <a:xfrm>
            <a:off x="2617641" y="0"/>
            <a:ext cx="9574359" cy="62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Initiate </a:t>
            </a: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Out request-1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916271" y="649412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B169AF-929B-4016-8539-1368946DB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81" y="961802"/>
            <a:ext cx="2835227" cy="5131464"/>
          </a:xfrm>
          <a:prstGeom prst="rect">
            <a:avLst/>
          </a:prstGeom>
        </p:spPr>
      </p:pic>
      <p:sp>
        <p:nvSpPr>
          <p:cNvPr id="10" name="Google Shape;350;p7">
            <a:extLst>
              <a:ext uri="{FF2B5EF4-FFF2-40B4-BE49-F238E27FC236}">
                <a16:creationId xmlns:a16="http://schemas.microsoft.com/office/drawing/2014/main" id="{3356898A-DD99-4A32-BE99-6581AF4260C2}"/>
              </a:ext>
            </a:extLst>
          </p:cNvPr>
          <p:cNvSpPr/>
          <p:nvPr/>
        </p:nvSpPr>
        <p:spPr>
          <a:xfrm>
            <a:off x="1806635" y="2802061"/>
            <a:ext cx="1403546" cy="878327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4947A-4904-4A8E-B82F-3DAD7E500C1B}"/>
              </a:ext>
            </a:extLst>
          </p:cNvPr>
          <p:cNvSpPr txBox="1"/>
          <p:nvPr/>
        </p:nvSpPr>
        <p:spPr>
          <a:xfrm>
            <a:off x="581720" y="6162928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Patient Record and click “Health Facilities”</a:t>
            </a:r>
            <a:endParaRPr lang="en-IN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CA0C5F4-5F27-4498-B02E-C60DCF3A4709}"/>
              </a:ext>
            </a:extLst>
          </p:cNvPr>
          <p:cNvSpPr/>
          <p:nvPr/>
        </p:nvSpPr>
        <p:spPr>
          <a:xfrm>
            <a:off x="3453618" y="2892717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3F0F5B-8BE4-4DDF-93C3-A960EB70E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003" y="947636"/>
            <a:ext cx="2975903" cy="5131464"/>
          </a:xfrm>
          <a:prstGeom prst="rect">
            <a:avLst/>
          </a:prstGeom>
        </p:spPr>
      </p:pic>
      <p:sp>
        <p:nvSpPr>
          <p:cNvPr id="15" name="Google Shape;350;p7">
            <a:extLst>
              <a:ext uri="{FF2B5EF4-FFF2-40B4-BE49-F238E27FC236}">
                <a16:creationId xmlns:a16="http://schemas.microsoft.com/office/drawing/2014/main" id="{994EBD1A-B93B-4234-BB86-4013F8241B96}"/>
              </a:ext>
            </a:extLst>
          </p:cNvPr>
          <p:cNvSpPr/>
          <p:nvPr/>
        </p:nvSpPr>
        <p:spPr>
          <a:xfrm>
            <a:off x="4351093" y="3910819"/>
            <a:ext cx="2626481" cy="59084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2FD2C-5AE5-4919-AC5A-40B33B25DB0E}"/>
              </a:ext>
            </a:extLst>
          </p:cNvPr>
          <p:cNvSpPr txBox="1"/>
          <p:nvPr/>
        </p:nvSpPr>
        <p:spPr>
          <a:xfrm>
            <a:off x="4166711" y="6139432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to “Current Facility” and click “Transfer Patient” Button</a:t>
            </a:r>
            <a:endParaRPr lang="en-IN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0B0B855-2E98-4C7E-A1B4-31E54878520E}"/>
              </a:ext>
            </a:extLst>
          </p:cNvPr>
          <p:cNvSpPr/>
          <p:nvPr/>
        </p:nvSpPr>
        <p:spPr>
          <a:xfrm>
            <a:off x="7132906" y="2960893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1D854A-61A7-43C5-B3EF-A880E23B7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686" y="961801"/>
            <a:ext cx="2975903" cy="5117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9CC1A9-61C5-4065-85EC-4A9606FB5D60}"/>
              </a:ext>
            </a:extLst>
          </p:cNvPr>
          <p:cNvSpPr txBox="1"/>
          <p:nvPr/>
        </p:nvSpPr>
        <p:spPr>
          <a:xfrm>
            <a:off x="8093686" y="6162928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necessary details and click “SUBMIT” button to initiate a transfer out</a:t>
            </a:r>
            <a:endParaRPr lang="en-IN" dirty="0"/>
          </a:p>
        </p:txBody>
      </p:sp>
      <p:sp>
        <p:nvSpPr>
          <p:cNvPr id="21" name="Google Shape;335;p6">
            <a:extLst>
              <a:ext uri="{FF2B5EF4-FFF2-40B4-BE49-F238E27FC236}">
                <a16:creationId xmlns:a16="http://schemas.microsoft.com/office/drawing/2014/main" id="{03F77B57-938B-4811-91B7-B37844CBDE18}"/>
              </a:ext>
            </a:extLst>
          </p:cNvPr>
          <p:cNvSpPr/>
          <p:nvPr/>
        </p:nvSpPr>
        <p:spPr>
          <a:xfrm>
            <a:off x="5306548" y="605082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5;p6">
            <a:extLst>
              <a:ext uri="{FF2B5EF4-FFF2-40B4-BE49-F238E27FC236}">
                <a16:creationId xmlns:a16="http://schemas.microsoft.com/office/drawing/2014/main" id="{37240955-5AA5-4C55-9044-4B5F3C00B8CB}"/>
              </a:ext>
            </a:extLst>
          </p:cNvPr>
          <p:cNvSpPr/>
          <p:nvPr/>
        </p:nvSpPr>
        <p:spPr>
          <a:xfrm>
            <a:off x="9420978" y="598995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"/>
          <p:cNvSpPr txBox="1"/>
          <p:nvPr/>
        </p:nvSpPr>
        <p:spPr>
          <a:xfrm>
            <a:off x="2617641" y="0"/>
            <a:ext cx="9574359" cy="62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Initiate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Out request-2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4947A-4904-4A8E-B82F-3DAD7E500C1B}"/>
              </a:ext>
            </a:extLst>
          </p:cNvPr>
          <p:cNvSpPr txBox="1"/>
          <p:nvPr/>
        </p:nvSpPr>
        <p:spPr>
          <a:xfrm>
            <a:off x="239736" y="6162928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can click “Private” and select the Private HF to transfer the patient</a:t>
            </a:r>
            <a:endParaRPr lang="en-IN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3BFB59-0874-4658-A211-C7D1C000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4" y="1076178"/>
            <a:ext cx="3129293" cy="5086750"/>
          </a:xfrm>
          <a:prstGeom prst="rect">
            <a:avLst/>
          </a:prstGeom>
        </p:spPr>
      </p:pic>
      <p:sp>
        <p:nvSpPr>
          <p:cNvPr id="15" name="Google Shape;350;p7">
            <a:extLst>
              <a:ext uri="{FF2B5EF4-FFF2-40B4-BE49-F238E27FC236}">
                <a16:creationId xmlns:a16="http://schemas.microsoft.com/office/drawing/2014/main" id="{994EBD1A-B93B-4234-BB86-4013F8241B96}"/>
              </a:ext>
            </a:extLst>
          </p:cNvPr>
          <p:cNvSpPr/>
          <p:nvPr/>
        </p:nvSpPr>
        <p:spPr>
          <a:xfrm>
            <a:off x="177389" y="3225029"/>
            <a:ext cx="3129293" cy="59084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4ECFE6-82E3-417E-839C-42EF79F56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024" y="1044526"/>
            <a:ext cx="3231796" cy="5063254"/>
          </a:xfrm>
          <a:prstGeom prst="rect">
            <a:avLst/>
          </a:prstGeom>
        </p:spPr>
      </p:pic>
      <p:sp>
        <p:nvSpPr>
          <p:cNvPr id="23" name="Google Shape;298;p3">
            <a:extLst>
              <a:ext uri="{FF2B5EF4-FFF2-40B4-BE49-F238E27FC236}">
                <a16:creationId xmlns:a16="http://schemas.microsoft.com/office/drawing/2014/main" id="{A6CD42BD-CE98-4B6A-8F50-185E0FF77593}"/>
              </a:ext>
            </a:extLst>
          </p:cNvPr>
          <p:cNvSpPr/>
          <p:nvPr/>
        </p:nvSpPr>
        <p:spPr>
          <a:xfrm flipH="1">
            <a:off x="7404820" y="3808047"/>
            <a:ext cx="3053899" cy="523180"/>
          </a:xfrm>
          <a:prstGeom prst="wedgeRectCallout">
            <a:avLst>
              <a:gd name="adj1" fmla="val 68042"/>
              <a:gd name="adj2" fmla="val -18836"/>
            </a:avLst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lvl="1">
              <a:buClr>
                <a:srgbClr val="0099FF"/>
              </a:buClr>
              <a:buSzPts val="980"/>
            </a:pPr>
            <a:r>
              <a:rPr lang="en-US" dirty="0">
                <a:latin typeface="Corbel"/>
                <a:ea typeface="Corbel"/>
                <a:cs typeface="Corbel"/>
                <a:sym typeface="Corbel"/>
              </a:rPr>
              <a:t>If required the user initiating the request can  “Cancel Transfer”.</a:t>
            </a:r>
          </a:p>
        </p:txBody>
      </p:sp>
    </p:spTree>
    <p:extLst>
      <p:ext uri="{BB962C8B-B14F-4D97-AF65-F5344CB8AC3E}">
        <p14:creationId xmlns:p14="http://schemas.microsoft.com/office/powerpoint/2010/main" val="2058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3"/>
          <p:cNvSpPr txBox="1">
            <a:spLocks noGrp="1"/>
          </p:cNvSpPr>
          <p:nvPr>
            <p:ph type="title"/>
          </p:nvPr>
        </p:nvSpPr>
        <p:spPr>
          <a:xfrm>
            <a:off x="3728125" y="1298450"/>
            <a:ext cx="74550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1b. Accept Transfer In</a:t>
            </a:r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body" idx="1"/>
          </p:nvPr>
        </p:nvSpPr>
        <p:spPr>
          <a:xfrm>
            <a:off x="3867912" y="464515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Take action where Transfer Out requests made by someone else, and transfer in are pending with you.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-22714"/>
            <a:ext cx="1842375" cy="743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Accept </a:t>
            </a: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Transfer In-</a:t>
            </a: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11245755" y="743004"/>
            <a:ext cx="805219" cy="43070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879934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1B67A4-5514-456E-931F-D587A828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1" y="1026590"/>
            <a:ext cx="2539805" cy="4769300"/>
          </a:xfrm>
          <a:prstGeom prst="rect">
            <a:avLst/>
          </a:prstGeom>
        </p:spPr>
      </p:pic>
      <p:sp>
        <p:nvSpPr>
          <p:cNvPr id="461" name="Google Shape;461;p19"/>
          <p:cNvSpPr/>
          <p:nvPr/>
        </p:nvSpPr>
        <p:spPr>
          <a:xfrm>
            <a:off x="464814" y="2582978"/>
            <a:ext cx="2301357" cy="56401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368F0D-D827-4E24-872F-934BF61788D6}"/>
              </a:ext>
            </a:extLst>
          </p:cNvPr>
          <p:cNvSpPr/>
          <p:nvPr/>
        </p:nvSpPr>
        <p:spPr>
          <a:xfrm>
            <a:off x="3023851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06DDF-7846-48BD-821D-03A24743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691" y="995024"/>
            <a:ext cx="2947768" cy="492215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0BF4DD-5EF9-49E6-8D6D-CD8C342FB992}"/>
              </a:ext>
            </a:extLst>
          </p:cNvPr>
          <p:cNvSpPr/>
          <p:nvPr/>
        </p:nvSpPr>
        <p:spPr>
          <a:xfrm>
            <a:off x="6977155" y="2864985"/>
            <a:ext cx="703385" cy="41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8DF272-F134-4A5D-983E-A3B8AB186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236" y="949587"/>
            <a:ext cx="3082006" cy="4958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59D716-7CBF-42B6-A499-8824E7D86FFF}"/>
              </a:ext>
            </a:extLst>
          </p:cNvPr>
          <p:cNvSpPr txBox="1"/>
          <p:nvPr/>
        </p:nvSpPr>
        <p:spPr>
          <a:xfrm>
            <a:off x="193542" y="5944962"/>
            <a:ext cx="344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“Transfer In”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E21478-56F4-4F26-8B89-BF8E4C1A4211}"/>
              </a:ext>
            </a:extLst>
          </p:cNvPr>
          <p:cNvSpPr txBox="1"/>
          <p:nvPr/>
        </p:nvSpPr>
        <p:spPr>
          <a:xfrm>
            <a:off x="3865691" y="5960041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can see the list of Transfer in Patients to your jurisdiction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049A0-C90D-4A0B-9778-4003F7A14EBB}"/>
              </a:ext>
            </a:extLst>
          </p:cNvPr>
          <p:cNvSpPr txBox="1"/>
          <p:nvPr/>
        </p:nvSpPr>
        <p:spPr>
          <a:xfrm>
            <a:off x="7844236" y="5882516"/>
            <a:ext cx="34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“Action” one can take action for the transfer record. Click “ACCEPT”.</a:t>
            </a:r>
            <a:endParaRPr lang="en-IN" dirty="0"/>
          </a:p>
        </p:txBody>
      </p:sp>
      <p:sp>
        <p:nvSpPr>
          <p:cNvPr id="20" name="Google Shape;460;p19">
            <a:extLst>
              <a:ext uri="{FF2B5EF4-FFF2-40B4-BE49-F238E27FC236}">
                <a16:creationId xmlns:a16="http://schemas.microsoft.com/office/drawing/2014/main" id="{0111BD51-03E9-45E4-A3D6-B8F8A0F75224}"/>
              </a:ext>
            </a:extLst>
          </p:cNvPr>
          <p:cNvSpPr/>
          <p:nvPr/>
        </p:nvSpPr>
        <p:spPr>
          <a:xfrm>
            <a:off x="873136" y="682636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60;p19">
            <a:extLst>
              <a:ext uri="{FF2B5EF4-FFF2-40B4-BE49-F238E27FC236}">
                <a16:creationId xmlns:a16="http://schemas.microsoft.com/office/drawing/2014/main" id="{80289B6A-45C9-4374-BABD-F6EAF42D2B1C}"/>
              </a:ext>
            </a:extLst>
          </p:cNvPr>
          <p:cNvSpPr/>
          <p:nvPr/>
        </p:nvSpPr>
        <p:spPr>
          <a:xfrm>
            <a:off x="4796983" y="584244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60;p19">
            <a:extLst>
              <a:ext uri="{FF2B5EF4-FFF2-40B4-BE49-F238E27FC236}">
                <a16:creationId xmlns:a16="http://schemas.microsoft.com/office/drawing/2014/main" id="{6A3C0D38-3239-42EB-8AB4-3487CEC12CA2}"/>
              </a:ext>
            </a:extLst>
          </p:cNvPr>
          <p:cNvSpPr/>
          <p:nvPr/>
        </p:nvSpPr>
        <p:spPr>
          <a:xfrm>
            <a:off x="9189278" y="633851"/>
            <a:ext cx="792000" cy="312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Corbel"/>
              <a:buNone/>
            </a:pPr>
            <a:r>
              <a:rPr lang="en-US" sz="1600" b="1" i="0" u="none" strike="noStrike" cap="none" dirty="0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Step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61;p19">
            <a:extLst>
              <a:ext uri="{FF2B5EF4-FFF2-40B4-BE49-F238E27FC236}">
                <a16:creationId xmlns:a16="http://schemas.microsoft.com/office/drawing/2014/main" id="{E7EB964E-CF2A-458B-AF32-CCE0AD20ACAD}"/>
              </a:ext>
            </a:extLst>
          </p:cNvPr>
          <p:cNvSpPr/>
          <p:nvPr/>
        </p:nvSpPr>
        <p:spPr>
          <a:xfrm>
            <a:off x="9057698" y="3471452"/>
            <a:ext cx="1577477" cy="1184954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942</Words>
  <Application>Microsoft Office PowerPoint</Application>
  <PresentationFormat>Widescreen</PresentationFormat>
  <Paragraphs>118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Corbel</vt:lpstr>
      <vt:lpstr>Noto Sans Symbols</vt:lpstr>
      <vt:lpstr>Arial</vt:lpstr>
      <vt:lpstr>Calibri</vt:lpstr>
      <vt:lpstr>2_Frame</vt:lpstr>
      <vt:lpstr>4_Frame</vt:lpstr>
      <vt:lpstr>3_Frame</vt:lpstr>
      <vt:lpstr>Advanced Transfer Function</vt:lpstr>
      <vt:lpstr>Introduction</vt:lpstr>
      <vt:lpstr>Transfer Management</vt:lpstr>
      <vt:lpstr>Contents</vt:lpstr>
      <vt:lpstr>1a. Request Transfer Out</vt:lpstr>
      <vt:lpstr>PowerPoint Presentation</vt:lpstr>
      <vt:lpstr>PowerPoint Presentation</vt:lpstr>
      <vt:lpstr>1b. Accept Transfer In</vt:lpstr>
      <vt:lpstr>PowerPoint Presentation</vt:lpstr>
      <vt:lpstr>PowerPoint Presentation</vt:lpstr>
      <vt:lpstr>1c. Reject Transfer In</vt:lpstr>
      <vt:lpstr>PowerPoint Presentation</vt:lpstr>
      <vt:lpstr>PowerPoint Presentation</vt:lpstr>
      <vt:lpstr>2a. Request Transfer In</vt:lpstr>
      <vt:lpstr>Request Transfer In-1 </vt:lpstr>
      <vt:lpstr>Request Transfer In-1 </vt:lpstr>
      <vt:lpstr>2b.Accept Transfer Out Request</vt:lpstr>
      <vt:lpstr>PowerPoint Presentation</vt:lpstr>
      <vt:lpstr>PowerPoint Presentation</vt:lpstr>
      <vt:lpstr>2c.Reject Transfer Out Request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Transfer Function</dc:title>
  <dc:creator>sudarshan saggu</dc:creator>
  <cp:lastModifiedBy>Prasaanth Balraj</cp:lastModifiedBy>
  <cp:revision>10</cp:revision>
  <dcterms:created xsi:type="dcterms:W3CDTF">2020-01-14T06:18:15Z</dcterms:created>
  <dcterms:modified xsi:type="dcterms:W3CDTF">2020-05-23T17:58:06Z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0x010100C2D282ED20D9A3428E702A4B7959C734</vt:lpwstr>
  </property>
  <property fmtid="{D5CDD505-2E9C-101B-9397-08002B2CF9AE}" pid="3" name="_AdHocReviewCycleID">
    <vt:i4>-1931897215</vt:i4>
  </property>
  <property fmtid="{D5CDD505-2E9C-101B-9397-08002B2CF9AE}" pid="4" name="_NewReviewCycle">
    <vt:lpwstr/>
  </property>
  <property fmtid="{D5CDD505-2E9C-101B-9397-08002B2CF9AE}" pid="5" name="_EmailSubject">
    <vt:lpwstr>Advance Transfer Protocol</vt:lpwstr>
  </property>
  <property fmtid="{D5CDD505-2E9C-101B-9397-08002B2CF9AE}" pid="6" name="_AuthorEmail">
    <vt:lpwstr>tonmoy@everwell.org</vt:lpwstr>
  </property>
  <property fmtid="{D5CDD505-2E9C-101B-9397-08002B2CF9AE}" pid="7" name="_AuthorEmailDisplayName">
    <vt:lpwstr>Tonmoy Dutta</vt:lpwstr>
  </property>
</Properties>
</file>