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 id="2147483660"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y="6858000" cx="12192000"/>
  <p:notesSz cx="6858000" cy="9144000"/>
  <p:embeddedFontLst>
    <p:embeddedFont>
      <p:font typeface="Corbel"/>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6" roundtripDataSignature="AMtx7mhoAtnywKPbOEfcGT0DDt4/LHHHU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Dr. Manu Mathew"/>
  <p:cmAuthor clrIdx="1" id="1" initials="" lastIdx="1" name="Tonmoy Dutt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font" Target="fonts/Corbel-bold.fntdata"/><Relationship Id="rId52" Type="http://schemas.openxmlformats.org/officeDocument/2006/relationships/font" Target="fonts/Corbel-regular.fntdata"/><Relationship Id="rId11" Type="http://schemas.openxmlformats.org/officeDocument/2006/relationships/slide" Target="slides/slide4.xml"/><Relationship Id="rId55" Type="http://schemas.openxmlformats.org/officeDocument/2006/relationships/font" Target="fonts/Corbel-boldItalic.fntdata"/><Relationship Id="rId10" Type="http://schemas.openxmlformats.org/officeDocument/2006/relationships/slide" Target="slides/slide3.xml"/><Relationship Id="rId54" Type="http://schemas.openxmlformats.org/officeDocument/2006/relationships/font" Target="fonts/Corbel-italic.fntdata"/><Relationship Id="rId13" Type="http://schemas.openxmlformats.org/officeDocument/2006/relationships/slide" Target="slides/slide6.xml"/><Relationship Id="rId12" Type="http://schemas.openxmlformats.org/officeDocument/2006/relationships/slide" Target="slides/slide5.xml"/><Relationship Id="rId56"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1-29T07:12:37.374">
    <p:pos x="1299" y="3558"/>
    <p:text>Update Screen shot</p:text>
    <p:extLst>
      <p:ext uri="{C676402C-5697-4E1C-873F-D02D1690AC5C}">
        <p15:threadingInfo timeZoneBias="0"/>
      </p:ext>
      <p:ext uri="http://customooxmlschemas.google.com/">
        <go:slidesCustomData xmlns:go="http://customooxmlschemas.google.com/" commentPostId="AAAAI5jdwtg"/>
      </p:ext>
    </p:extLst>
  </p:cm>
  <p:cm authorId="1" idx="1" dt="2020-01-29T07:12:37.374">
    <p:pos x="1299" y="3558"/>
    <p:text>Label "Assign PHI" will come up with the next version</p:text>
    <p:extLst>
      <p:ext uri="{C676402C-5697-4E1C-873F-D02D1690AC5C}">
        <p15:threadingInfo timeZoneBias="0">
          <p15:parentCm authorId="0" idx="1"/>
        </p15:threadingInfo>
      </p:ext>
      <p:ext uri="http://customooxmlschemas.google.com/">
        <go:slidesCustomData xmlns:go="http://customooxmlschemas.google.com/" commentPostId="AAAAEJLWSH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73" name="Google Shape;3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94" name="Google Shape;3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23" name="Google Shape;42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37" name="Google Shape;43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53" name="Google Shape;45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64" name="Google Shape;46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89" name="Google Shape;4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00" name="Google Shape;50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15" name="Google Shape;51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Google Shape;531;g7ce945c00e_7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g7ce945c00e_7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8" name="Google Shape;53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Google Shape;54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8" name="Google Shape;54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7" name="Google Shape;57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Google Shape;596;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Google Shape;60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3" name="Google Shape;60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5" name="Google Shape;61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Google Shape;62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9" name="Google Shape;62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5" name="Shape 645"/>
        <p:cNvGrpSpPr/>
        <p:nvPr/>
      </p:nvGrpSpPr>
      <p:grpSpPr>
        <a:xfrm>
          <a:off x="0" y="0"/>
          <a:ext cx="0" cy="0"/>
          <a:chOff x="0" y="0"/>
          <a:chExt cx="0" cy="0"/>
        </a:xfrm>
      </p:grpSpPr>
      <p:sp>
        <p:nvSpPr>
          <p:cNvPr id="646" name="Google Shape;64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7" name="Google Shape;64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7" name="Shape 667"/>
        <p:cNvGrpSpPr/>
        <p:nvPr/>
      </p:nvGrpSpPr>
      <p:grpSpPr>
        <a:xfrm>
          <a:off x="0" y="0"/>
          <a:ext cx="0" cy="0"/>
          <a:chOff x="0" y="0"/>
          <a:chExt cx="0" cy="0"/>
        </a:xfrm>
      </p:grpSpPr>
      <p:sp>
        <p:nvSpPr>
          <p:cNvPr id="668" name="Google Shape;66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9" name="Google Shape;66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2" name="Shape 692"/>
        <p:cNvGrpSpPr/>
        <p:nvPr/>
      </p:nvGrpSpPr>
      <p:grpSpPr>
        <a:xfrm>
          <a:off x="0" y="0"/>
          <a:ext cx="0" cy="0"/>
          <a:chOff x="0" y="0"/>
          <a:chExt cx="0" cy="0"/>
        </a:xfrm>
      </p:grpSpPr>
      <p:sp>
        <p:nvSpPr>
          <p:cNvPr id="693" name="Google Shape;693;g7ce945c00e_7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g7ce945c00e_7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g7ce945c00e_7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0" name="Google Shape;700;g7ce945c00e_7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g7cf630c63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5" name="Google Shape;715;g7cf630c63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1" name="Shape 731"/>
        <p:cNvGrpSpPr/>
        <p:nvPr/>
      </p:nvGrpSpPr>
      <p:grpSpPr>
        <a:xfrm>
          <a:off x="0" y="0"/>
          <a:ext cx="0" cy="0"/>
          <a:chOff x="0" y="0"/>
          <a:chExt cx="0" cy="0"/>
        </a:xfrm>
      </p:grpSpPr>
      <p:sp>
        <p:nvSpPr>
          <p:cNvPr id="732" name="Google Shape;732;g7ce945c00e_7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g7ce945c00e_7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7" name="Shape 737"/>
        <p:cNvGrpSpPr/>
        <p:nvPr/>
      </p:nvGrpSpPr>
      <p:grpSpPr>
        <a:xfrm>
          <a:off x="0" y="0"/>
          <a:ext cx="0" cy="0"/>
          <a:chOff x="0" y="0"/>
          <a:chExt cx="0" cy="0"/>
        </a:xfrm>
      </p:grpSpPr>
      <p:sp>
        <p:nvSpPr>
          <p:cNvPr id="738" name="Google Shape;738;g7cf630c630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9" name="Google Shape;739;g7cf630c630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3" name="Shape 753"/>
        <p:cNvGrpSpPr/>
        <p:nvPr/>
      </p:nvGrpSpPr>
      <p:grpSpPr>
        <a:xfrm>
          <a:off x="0" y="0"/>
          <a:ext cx="0" cy="0"/>
          <a:chOff x="0" y="0"/>
          <a:chExt cx="0" cy="0"/>
        </a:xfrm>
      </p:grpSpPr>
      <p:sp>
        <p:nvSpPr>
          <p:cNvPr id="754" name="Google Shape;754;g7ce945c00e_7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5" name="Google Shape;755;g7ce945c00e_7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9" name="Shape 769"/>
        <p:cNvGrpSpPr/>
        <p:nvPr/>
      </p:nvGrpSpPr>
      <p:grpSpPr>
        <a:xfrm>
          <a:off x="0" y="0"/>
          <a:ext cx="0" cy="0"/>
          <a:chOff x="0" y="0"/>
          <a:chExt cx="0" cy="0"/>
        </a:xfrm>
      </p:grpSpPr>
      <p:sp>
        <p:nvSpPr>
          <p:cNvPr id="770" name="Google Shape;770;g7cf630c630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1" name="Google Shape;771;g7cf630c630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8" name="Shape 788"/>
        <p:cNvGrpSpPr/>
        <p:nvPr/>
      </p:nvGrpSpPr>
      <p:grpSpPr>
        <a:xfrm>
          <a:off x="0" y="0"/>
          <a:ext cx="0" cy="0"/>
          <a:chOff x="0" y="0"/>
          <a:chExt cx="0" cy="0"/>
        </a:xfrm>
      </p:grpSpPr>
      <p:sp>
        <p:nvSpPr>
          <p:cNvPr id="789" name="Google Shape;789;g7cf630c630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0" name="Google Shape;790;g7cf630c630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3" name="Shape 813"/>
        <p:cNvGrpSpPr/>
        <p:nvPr/>
      </p:nvGrpSpPr>
      <p:grpSpPr>
        <a:xfrm>
          <a:off x="0" y="0"/>
          <a:ext cx="0" cy="0"/>
          <a:chOff x="0" y="0"/>
          <a:chExt cx="0" cy="0"/>
        </a:xfrm>
      </p:grpSpPr>
      <p:sp>
        <p:nvSpPr>
          <p:cNvPr id="814" name="Google Shape;814;g7ce945c00e_7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g7ce945c00e_7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9" name="Shape 819"/>
        <p:cNvGrpSpPr/>
        <p:nvPr/>
      </p:nvGrpSpPr>
      <p:grpSpPr>
        <a:xfrm>
          <a:off x="0" y="0"/>
          <a:ext cx="0" cy="0"/>
          <a:chOff x="0" y="0"/>
          <a:chExt cx="0" cy="0"/>
        </a:xfrm>
      </p:grpSpPr>
      <p:sp>
        <p:nvSpPr>
          <p:cNvPr id="820" name="Google Shape;820;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1" name="Google Shape;82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8" name="Shape 828"/>
        <p:cNvGrpSpPr/>
        <p:nvPr/>
      </p:nvGrpSpPr>
      <p:grpSpPr>
        <a:xfrm>
          <a:off x="0" y="0"/>
          <a:ext cx="0" cy="0"/>
          <a:chOff x="0" y="0"/>
          <a:chExt cx="0" cy="0"/>
        </a:xfrm>
      </p:grpSpPr>
      <p:sp>
        <p:nvSpPr>
          <p:cNvPr id="829" name="Google Shape;82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0" name="Google Shape;83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2" name="Shape 842"/>
        <p:cNvGrpSpPr/>
        <p:nvPr/>
      </p:nvGrpSpPr>
      <p:grpSpPr>
        <a:xfrm>
          <a:off x="0" y="0"/>
          <a:ext cx="0" cy="0"/>
          <a:chOff x="0" y="0"/>
          <a:chExt cx="0" cy="0"/>
        </a:xfrm>
      </p:grpSpPr>
      <p:sp>
        <p:nvSpPr>
          <p:cNvPr id="843" name="Google Shape;84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4" name="Google Shape;84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1" name="Shape 861"/>
        <p:cNvGrpSpPr/>
        <p:nvPr/>
      </p:nvGrpSpPr>
      <p:grpSpPr>
        <a:xfrm>
          <a:off x="0" y="0"/>
          <a:ext cx="0" cy="0"/>
          <a:chOff x="0" y="0"/>
          <a:chExt cx="0" cy="0"/>
        </a:xfrm>
      </p:grpSpPr>
      <p:sp>
        <p:nvSpPr>
          <p:cNvPr id="862" name="Google Shape;862;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3" name="Google Shape;863;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7ce945c00e_7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7ce945c00e_7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7ce945c00e_7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54" name="Google Shape;3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 name="Shape 18"/>
        <p:cNvGrpSpPr/>
        <p:nvPr/>
      </p:nvGrpSpPr>
      <p:grpSpPr>
        <a:xfrm>
          <a:off x="0" y="0"/>
          <a:ext cx="0" cy="0"/>
          <a:chOff x="0" y="0"/>
          <a:chExt cx="0" cy="0"/>
        </a:xfrm>
      </p:grpSpPr>
      <p:sp>
        <p:nvSpPr>
          <p:cNvPr id="19" name="Google Shape;19;p39"/>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9"/>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21" name="Google Shape;21;p3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3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6" name="Shape 86"/>
        <p:cNvGrpSpPr/>
        <p:nvPr/>
      </p:nvGrpSpPr>
      <p:grpSpPr>
        <a:xfrm>
          <a:off x="0" y="0"/>
          <a:ext cx="0" cy="0"/>
          <a:chOff x="0" y="0"/>
          <a:chExt cx="0" cy="0"/>
        </a:xfrm>
      </p:grpSpPr>
      <p:sp>
        <p:nvSpPr>
          <p:cNvPr id="87" name="Google Shape;87;p5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53"/>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9" name="Google Shape;89;p5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5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92" name="Google Shape;92;p5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54"/>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54"/>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96" name="Google Shape;96;p5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5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99" name="Google Shape;99;p5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9" name="Shape 109"/>
        <p:cNvGrpSpPr/>
        <p:nvPr/>
      </p:nvGrpSpPr>
      <p:grpSpPr>
        <a:xfrm>
          <a:off x="0" y="0"/>
          <a:ext cx="0" cy="0"/>
          <a:chOff x="0" y="0"/>
          <a:chExt cx="0" cy="0"/>
        </a:xfrm>
      </p:grpSpPr>
      <p:sp>
        <p:nvSpPr>
          <p:cNvPr id="110" name="Google Shape;110;p4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41"/>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12" name="Google Shape;112;p4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4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4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15" name="Google Shape;115;p4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6" name="Shape 116"/>
        <p:cNvGrpSpPr/>
        <p:nvPr/>
      </p:nvGrpSpPr>
      <p:grpSpPr>
        <a:xfrm>
          <a:off x="0" y="0"/>
          <a:ext cx="0" cy="0"/>
          <a:chOff x="0" y="0"/>
          <a:chExt cx="0" cy="0"/>
        </a:xfrm>
      </p:grpSpPr>
      <p:sp>
        <p:nvSpPr>
          <p:cNvPr id="117" name="Google Shape;117;p66"/>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66"/>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119" name="Google Shape;119;p6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6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6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22" name="Google Shape;122;p6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3" name="Shape 123"/>
        <p:cNvGrpSpPr/>
        <p:nvPr/>
      </p:nvGrpSpPr>
      <p:grpSpPr>
        <a:xfrm>
          <a:off x="0" y="0"/>
          <a:ext cx="0" cy="0"/>
          <a:chOff x="0" y="0"/>
          <a:chExt cx="0" cy="0"/>
        </a:xfrm>
      </p:grpSpPr>
      <p:sp>
        <p:nvSpPr>
          <p:cNvPr id="124" name="Google Shape;124;p65"/>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65"/>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126" name="Google Shape;126;p6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6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6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29" name="Google Shape;129;p65"/>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30" name="Shape 130"/>
        <p:cNvGrpSpPr/>
        <p:nvPr/>
      </p:nvGrpSpPr>
      <p:grpSpPr>
        <a:xfrm>
          <a:off x="0" y="0"/>
          <a:ext cx="0" cy="0"/>
          <a:chOff x="0" y="0"/>
          <a:chExt cx="0" cy="0"/>
        </a:xfrm>
      </p:grpSpPr>
      <p:sp>
        <p:nvSpPr>
          <p:cNvPr id="131" name="Google Shape;131;p6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67"/>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33" name="Google Shape;133;p67"/>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34" name="Google Shape;134;p6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6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6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37" name="Google Shape;137;p6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38" name="Shape 138"/>
        <p:cNvGrpSpPr/>
        <p:nvPr/>
      </p:nvGrpSpPr>
      <p:grpSpPr>
        <a:xfrm>
          <a:off x="0" y="0"/>
          <a:ext cx="0" cy="0"/>
          <a:chOff x="0" y="0"/>
          <a:chExt cx="0" cy="0"/>
        </a:xfrm>
      </p:grpSpPr>
      <p:sp>
        <p:nvSpPr>
          <p:cNvPr id="139" name="Google Shape;139;p6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68"/>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41" name="Google Shape;141;p68"/>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2" name="Google Shape;142;p68"/>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43" name="Google Shape;143;p68"/>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4" name="Google Shape;144;p6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6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6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47" name="Google Shape;147;p6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48" name="Shape 148"/>
        <p:cNvGrpSpPr/>
        <p:nvPr/>
      </p:nvGrpSpPr>
      <p:grpSpPr>
        <a:xfrm>
          <a:off x="0" y="0"/>
          <a:ext cx="0" cy="0"/>
          <a:chOff x="0" y="0"/>
          <a:chExt cx="0" cy="0"/>
        </a:xfrm>
      </p:grpSpPr>
      <p:sp>
        <p:nvSpPr>
          <p:cNvPr id="149" name="Google Shape;149;p6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6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6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6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53" name="Google Shape;153;p6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4" name="Shape 154"/>
        <p:cNvGrpSpPr/>
        <p:nvPr/>
      </p:nvGrpSpPr>
      <p:grpSpPr>
        <a:xfrm>
          <a:off x="0" y="0"/>
          <a:ext cx="0" cy="0"/>
          <a:chOff x="0" y="0"/>
          <a:chExt cx="0" cy="0"/>
        </a:xfrm>
      </p:grpSpPr>
      <p:sp>
        <p:nvSpPr>
          <p:cNvPr id="155" name="Google Shape;155;p7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7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7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58" name="Google Shape;158;p70"/>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159" name="Google Shape;159;p70"/>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70"/>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61" name="Shape 161"/>
        <p:cNvGrpSpPr/>
        <p:nvPr/>
      </p:nvGrpSpPr>
      <p:grpSpPr>
        <a:xfrm>
          <a:off x="0" y="0"/>
          <a:ext cx="0" cy="0"/>
          <a:chOff x="0" y="0"/>
          <a:chExt cx="0" cy="0"/>
        </a:xfrm>
      </p:grpSpPr>
      <p:sp>
        <p:nvSpPr>
          <p:cNvPr id="162" name="Google Shape;162;p71"/>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71"/>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64" name="Google Shape;164;p71"/>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65" name="Google Shape;165;p7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7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7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68" name="Google Shape;168;p7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45"/>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5"/>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8" name="Google Shape;28;p4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31" name="Google Shape;31;p45"/>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69" name="Shape 169"/>
        <p:cNvGrpSpPr/>
        <p:nvPr/>
      </p:nvGrpSpPr>
      <p:grpSpPr>
        <a:xfrm>
          <a:off x="0" y="0"/>
          <a:ext cx="0" cy="0"/>
          <a:chOff x="0" y="0"/>
          <a:chExt cx="0" cy="0"/>
        </a:xfrm>
      </p:grpSpPr>
      <p:sp>
        <p:nvSpPr>
          <p:cNvPr id="170" name="Google Shape;170;p72"/>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72"/>
          <p:cNvSpPr/>
          <p:nvPr>
            <p:ph idx="2" type="pic"/>
          </p:nvPr>
        </p:nvSpPr>
        <p:spPr>
          <a:xfrm>
            <a:off x="3570644" y="767419"/>
            <a:ext cx="8115230" cy="5330952"/>
          </a:xfrm>
          <a:prstGeom prst="rect">
            <a:avLst/>
          </a:prstGeom>
          <a:solidFill>
            <a:srgbClr val="BFBFBF"/>
          </a:solidFill>
          <a:ln>
            <a:noFill/>
          </a:ln>
        </p:spPr>
        <p:txBody>
          <a:bodyPr anchorCtr="0" anchor="t" bIns="45700" lIns="91425" spcFirstLastPara="1" rIns="91425" wrap="square" tIns="45700">
            <a:normAutofit/>
          </a:bodyPr>
          <a:lstStyle>
            <a:lvl1pPr lvl="0" marR="0" rtl="0" algn="l">
              <a:lnSpc>
                <a:spcPct val="90000"/>
              </a:lnSpc>
              <a:spcBef>
                <a:spcPts val="1200"/>
              </a:spcBef>
              <a:spcAft>
                <a:spcPts val="0"/>
              </a:spcAft>
              <a:buClr>
                <a:schemeClr val="accent1"/>
              </a:buClr>
              <a:buSzPts val="3200"/>
              <a:buFont typeface="Noto Sans Symbols"/>
              <a:buNone/>
              <a:defRPr b="0" i="0" sz="3200" u="none" cap="none" strike="noStrike">
                <a:solidFill>
                  <a:srgbClr val="000F46"/>
                </a:solidFill>
                <a:latin typeface="Corbel"/>
                <a:ea typeface="Corbel"/>
                <a:cs typeface="Corbel"/>
                <a:sym typeface="Corbel"/>
              </a:defRPr>
            </a:lvl1pPr>
            <a:lvl2pPr lvl="1" marR="0" rtl="0" algn="l">
              <a:lnSpc>
                <a:spcPct val="90000"/>
              </a:lnSpc>
              <a:spcBef>
                <a:spcPts val="250"/>
              </a:spcBef>
              <a:spcAft>
                <a:spcPts val="0"/>
              </a:spcAft>
              <a:buClr>
                <a:schemeClr val="accent1"/>
              </a:buClr>
              <a:buSzPts val="2800"/>
              <a:buFont typeface="Noto Sans Symbols"/>
              <a:buNone/>
              <a:defRPr b="0" i="0" sz="2800" u="none" cap="none" strike="noStrike">
                <a:solidFill>
                  <a:srgbClr val="000F46"/>
                </a:solidFill>
                <a:latin typeface="Corbel"/>
                <a:ea typeface="Corbel"/>
                <a:cs typeface="Corbel"/>
                <a:sym typeface="Corbel"/>
              </a:defRPr>
            </a:lvl2pPr>
            <a:lvl3pPr lvl="2" marR="0" rtl="0" algn="l">
              <a:lnSpc>
                <a:spcPct val="90000"/>
              </a:lnSpc>
              <a:spcBef>
                <a:spcPts val="250"/>
              </a:spcBef>
              <a:spcAft>
                <a:spcPts val="0"/>
              </a:spcAft>
              <a:buClr>
                <a:schemeClr val="accent1"/>
              </a:buClr>
              <a:buSzPts val="2400"/>
              <a:buFont typeface="Noto Sans Symbols"/>
              <a:buNone/>
              <a:defRPr b="0" i="0" sz="2400" u="none" cap="none" strike="noStrike">
                <a:solidFill>
                  <a:srgbClr val="000F46"/>
                </a:solidFill>
                <a:latin typeface="Corbel"/>
                <a:ea typeface="Corbel"/>
                <a:cs typeface="Corbel"/>
                <a:sym typeface="Corbel"/>
              </a:defRPr>
            </a:lvl3pPr>
            <a:lvl4pPr lvl="3" marR="0" rtl="0" algn="l">
              <a:lnSpc>
                <a:spcPct val="90000"/>
              </a:lnSpc>
              <a:spcBef>
                <a:spcPts val="250"/>
              </a:spcBef>
              <a:spcAft>
                <a:spcPts val="0"/>
              </a:spcAft>
              <a:buClr>
                <a:schemeClr val="accent1"/>
              </a:buClr>
              <a:buSzPts val="2000"/>
              <a:buFont typeface="Noto Sans Symbols"/>
              <a:buNone/>
              <a:defRPr b="0" i="0" sz="2000" u="none" cap="none" strike="noStrike">
                <a:solidFill>
                  <a:srgbClr val="000F46"/>
                </a:solidFill>
                <a:latin typeface="Corbel"/>
                <a:ea typeface="Corbel"/>
                <a:cs typeface="Corbel"/>
                <a:sym typeface="Corbel"/>
              </a:defRPr>
            </a:lvl4pPr>
            <a:lvl5pPr lvl="4" marR="0" rtl="0" algn="l">
              <a:lnSpc>
                <a:spcPct val="90000"/>
              </a:lnSpc>
              <a:spcBef>
                <a:spcPts val="250"/>
              </a:spcBef>
              <a:spcAft>
                <a:spcPts val="0"/>
              </a:spcAft>
              <a:buClr>
                <a:schemeClr val="accent1"/>
              </a:buClr>
              <a:buSzPts val="2000"/>
              <a:buFont typeface="Noto Sans Symbols"/>
              <a:buNone/>
              <a:defRPr b="0" i="0" sz="2000" u="none" cap="none" strike="noStrike">
                <a:solidFill>
                  <a:srgbClr val="000F46"/>
                </a:solidFill>
                <a:latin typeface="Corbel"/>
                <a:ea typeface="Corbel"/>
                <a:cs typeface="Corbel"/>
                <a:sym typeface="Corbel"/>
              </a:defRPr>
            </a:lvl5pPr>
            <a:lvl6pPr lvl="5"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6pPr>
            <a:lvl7pPr lvl="6"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7pPr>
            <a:lvl8pPr lvl="7"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8pPr>
            <a:lvl9pPr lvl="8" marR="0" rtl="0" algn="l">
              <a:lnSpc>
                <a:spcPct val="90000"/>
              </a:lnSpc>
              <a:spcBef>
                <a:spcPts val="250"/>
              </a:spcBef>
              <a:spcAft>
                <a:spcPts val="25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9pPr>
          </a:lstStyle>
          <a:p/>
        </p:txBody>
      </p:sp>
      <p:sp>
        <p:nvSpPr>
          <p:cNvPr id="172" name="Google Shape;172;p72"/>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73" name="Google Shape;173;p7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72"/>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7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76" name="Google Shape;176;p7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77" name="Shape 177"/>
        <p:cNvGrpSpPr/>
        <p:nvPr/>
      </p:nvGrpSpPr>
      <p:grpSpPr>
        <a:xfrm>
          <a:off x="0" y="0"/>
          <a:ext cx="0" cy="0"/>
          <a:chOff x="0" y="0"/>
          <a:chExt cx="0" cy="0"/>
        </a:xfrm>
      </p:grpSpPr>
      <p:sp>
        <p:nvSpPr>
          <p:cNvPr id="178" name="Google Shape;178;p7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73"/>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80" name="Google Shape;180;p7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7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7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83" name="Google Shape;183;p7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84" name="Shape 184"/>
        <p:cNvGrpSpPr/>
        <p:nvPr/>
      </p:nvGrpSpPr>
      <p:grpSpPr>
        <a:xfrm>
          <a:off x="0" y="0"/>
          <a:ext cx="0" cy="0"/>
          <a:chOff x="0" y="0"/>
          <a:chExt cx="0" cy="0"/>
        </a:xfrm>
      </p:grpSpPr>
      <p:sp>
        <p:nvSpPr>
          <p:cNvPr id="185" name="Google Shape;185;p74"/>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74"/>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87" name="Google Shape;187;p7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7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7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90" name="Google Shape;190;p7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Width Head + Copy - Text Only">
  <p:cSld name="Full Width Head + Copy - Text Only">
    <p:spTree>
      <p:nvGrpSpPr>
        <p:cNvPr id="200" name="Shape 200"/>
        <p:cNvGrpSpPr/>
        <p:nvPr/>
      </p:nvGrpSpPr>
      <p:grpSpPr>
        <a:xfrm>
          <a:off x="0" y="0"/>
          <a:ext cx="0" cy="0"/>
          <a:chOff x="0" y="0"/>
          <a:chExt cx="0" cy="0"/>
        </a:xfrm>
      </p:grpSpPr>
      <p:sp>
        <p:nvSpPr>
          <p:cNvPr id="201" name="Google Shape;201;p43"/>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800"/>
              </a:spcBef>
              <a:spcAft>
                <a:spcPts val="0"/>
              </a:spcAft>
              <a:buSzPts val="1867"/>
              <a:buChar char="●"/>
              <a:defRPr b="0" sz="1867"/>
            </a:lvl1pPr>
            <a:lvl2pPr indent="-338645" lvl="1" marL="914400" algn="l">
              <a:lnSpc>
                <a:spcPct val="90000"/>
              </a:lnSpc>
              <a:spcBef>
                <a:spcPts val="800"/>
              </a:spcBef>
              <a:spcAft>
                <a:spcPts val="0"/>
              </a:spcAft>
              <a:buClr>
                <a:srgbClr val="6C8C1A"/>
              </a:buClr>
              <a:buSzPts val="1733"/>
              <a:buFont typeface="Noto Sans Symbols"/>
              <a:buChar char="▪"/>
              <a:defRPr sz="1733"/>
            </a:lvl2pPr>
            <a:lvl3pPr indent="-330200" lvl="2" marL="1371600" algn="l">
              <a:lnSpc>
                <a:spcPct val="90000"/>
              </a:lnSpc>
              <a:spcBef>
                <a:spcPts val="800"/>
              </a:spcBef>
              <a:spcAft>
                <a:spcPts val="0"/>
              </a:spcAft>
              <a:buClr>
                <a:srgbClr val="3086AB"/>
              </a:buClr>
              <a:buSzPts val="1600"/>
              <a:buFont typeface="Arial"/>
              <a:buChar char="•"/>
              <a:defRPr sz="1600"/>
            </a:lvl3pPr>
            <a:lvl4pPr indent="-317500" lvl="3" marL="1828800" algn="l">
              <a:lnSpc>
                <a:spcPct val="90000"/>
              </a:lnSpc>
              <a:spcBef>
                <a:spcPts val="800"/>
              </a:spcBef>
              <a:spcAft>
                <a:spcPts val="0"/>
              </a:spcAft>
              <a:buSzPts val="1400"/>
              <a:buFont typeface="Arial"/>
              <a:buChar char="-"/>
              <a:defRPr/>
            </a:lvl4pPr>
            <a:lvl5pPr indent="-317500" lvl="4" marL="2286000" algn="l">
              <a:lnSpc>
                <a:spcPct val="90000"/>
              </a:lnSpc>
              <a:spcBef>
                <a:spcPts val="800"/>
              </a:spcBef>
              <a:spcAft>
                <a:spcPts val="0"/>
              </a:spcAft>
              <a:buSzPts val="14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02" name="Google Shape;202;p4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400"/>
              <a:buFont typeface="Corbel"/>
              <a:buNone/>
              <a:defRPr/>
            </a:lvl1pPr>
            <a:lvl2pPr lvl="1" algn="l">
              <a:lnSpc>
                <a:spcPct val="100000"/>
              </a:lnSpc>
              <a:spcBef>
                <a:spcPts val="0"/>
              </a:spcBef>
              <a:spcAft>
                <a:spcPts val="0"/>
              </a:spcAft>
              <a:buClr>
                <a:schemeClr val="dk1"/>
              </a:buClr>
              <a:buSzPts val="1400"/>
              <a:buFont typeface="Corbel"/>
              <a:buNone/>
              <a:defRPr/>
            </a:lvl2pPr>
            <a:lvl3pPr lvl="2" algn="l">
              <a:lnSpc>
                <a:spcPct val="100000"/>
              </a:lnSpc>
              <a:spcBef>
                <a:spcPts val="0"/>
              </a:spcBef>
              <a:spcAft>
                <a:spcPts val="0"/>
              </a:spcAft>
              <a:buClr>
                <a:schemeClr val="dk1"/>
              </a:buClr>
              <a:buSzPts val="1400"/>
              <a:buFont typeface="Corbel"/>
              <a:buNone/>
              <a:defRPr/>
            </a:lvl3pPr>
            <a:lvl4pPr lvl="3" algn="l">
              <a:lnSpc>
                <a:spcPct val="100000"/>
              </a:lnSpc>
              <a:spcBef>
                <a:spcPts val="0"/>
              </a:spcBef>
              <a:spcAft>
                <a:spcPts val="0"/>
              </a:spcAft>
              <a:buClr>
                <a:schemeClr val="dk1"/>
              </a:buClr>
              <a:buSzPts val="1400"/>
              <a:buFont typeface="Corbel"/>
              <a:buNone/>
              <a:defRPr/>
            </a:lvl4pPr>
            <a:lvl5pPr lvl="4" algn="l">
              <a:lnSpc>
                <a:spcPct val="100000"/>
              </a:lnSpc>
              <a:spcBef>
                <a:spcPts val="0"/>
              </a:spcBef>
              <a:spcAft>
                <a:spcPts val="0"/>
              </a:spcAft>
              <a:buClr>
                <a:schemeClr val="dk1"/>
              </a:buClr>
              <a:buSzPts val="1400"/>
              <a:buFont typeface="Corbel"/>
              <a:buNone/>
              <a:defRPr/>
            </a:lvl5pPr>
            <a:lvl6pPr lvl="5" algn="l">
              <a:lnSpc>
                <a:spcPct val="100000"/>
              </a:lnSpc>
              <a:spcBef>
                <a:spcPts val="0"/>
              </a:spcBef>
              <a:spcAft>
                <a:spcPts val="0"/>
              </a:spcAft>
              <a:buClr>
                <a:schemeClr val="dk1"/>
              </a:buClr>
              <a:buSzPts val="1400"/>
              <a:buFont typeface="Corbel"/>
              <a:buNone/>
              <a:defRPr/>
            </a:lvl6pPr>
            <a:lvl7pPr lvl="6" algn="l">
              <a:lnSpc>
                <a:spcPct val="100000"/>
              </a:lnSpc>
              <a:spcBef>
                <a:spcPts val="0"/>
              </a:spcBef>
              <a:spcAft>
                <a:spcPts val="0"/>
              </a:spcAft>
              <a:buClr>
                <a:schemeClr val="dk1"/>
              </a:buClr>
              <a:buSzPts val="1400"/>
              <a:buFont typeface="Corbel"/>
              <a:buNone/>
              <a:defRPr/>
            </a:lvl7pPr>
            <a:lvl8pPr lvl="7" algn="l">
              <a:lnSpc>
                <a:spcPct val="100000"/>
              </a:lnSpc>
              <a:spcBef>
                <a:spcPts val="0"/>
              </a:spcBef>
              <a:spcAft>
                <a:spcPts val="0"/>
              </a:spcAft>
              <a:buClr>
                <a:schemeClr val="dk1"/>
              </a:buClr>
              <a:buSzPts val="1400"/>
              <a:buFont typeface="Corbel"/>
              <a:buNone/>
              <a:defRPr/>
            </a:lvl8pPr>
            <a:lvl9pPr lvl="8" algn="l">
              <a:lnSpc>
                <a:spcPct val="100000"/>
              </a:lnSpc>
              <a:spcBef>
                <a:spcPts val="0"/>
              </a:spcBef>
              <a:spcAft>
                <a:spcPts val="0"/>
              </a:spcAft>
              <a:buClr>
                <a:schemeClr val="dk1"/>
              </a:buClr>
              <a:buSzPts val="1400"/>
              <a:buFont typeface="Corbel"/>
              <a:buNone/>
              <a:defRPr/>
            </a:lvl9pPr>
          </a:lstStyle>
          <a:p/>
        </p:txBody>
      </p:sp>
      <p:sp>
        <p:nvSpPr>
          <p:cNvPr id="203" name="Google Shape;203;p4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204" name="Google Shape;204;p43"/>
          <p:cNvSpPr txBox="1"/>
          <p:nvPr>
            <p:ph type="title"/>
          </p:nvPr>
        </p:nvSpPr>
        <p:spPr>
          <a:xfrm>
            <a:off x="486837" y="646262"/>
            <a:ext cx="11106151" cy="6975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05" name="Shape 205"/>
        <p:cNvGrpSpPr/>
        <p:nvPr/>
      </p:nvGrpSpPr>
      <p:grpSpPr>
        <a:xfrm>
          <a:off x="0" y="0"/>
          <a:ext cx="0" cy="0"/>
          <a:chOff x="0" y="0"/>
          <a:chExt cx="0" cy="0"/>
        </a:xfrm>
      </p:grpSpPr>
      <p:sp>
        <p:nvSpPr>
          <p:cNvPr id="206" name="Google Shape;206;p55"/>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55"/>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08" name="Google Shape;208;p5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5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5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211" name="Google Shape;211;p55"/>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2" name="Shape 212"/>
        <p:cNvGrpSpPr/>
        <p:nvPr/>
      </p:nvGrpSpPr>
      <p:grpSpPr>
        <a:xfrm>
          <a:off x="0" y="0"/>
          <a:ext cx="0" cy="0"/>
          <a:chOff x="0" y="0"/>
          <a:chExt cx="0" cy="0"/>
        </a:xfrm>
      </p:grpSpPr>
      <p:sp>
        <p:nvSpPr>
          <p:cNvPr id="213" name="Google Shape;213;p5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5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15" name="Google Shape;215;p5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5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5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218" name="Google Shape;218;p5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19" name="Shape 219"/>
        <p:cNvGrpSpPr/>
        <p:nvPr/>
      </p:nvGrpSpPr>
      <p:grpSpPr>
        <a:xfrm>
          <a:off x="0" y="0"/>
          <a:ext cx="0" cy="0"/>
          <a:chOff x="0" y="0"/>
          <a:chExt cx="0" cy="0"/>
        </a:xfrm>
      </p:grpSpPr>
      <p:sp>
        <p:nvSpPr>
          <p:cNvPr id="220" name="Google Shape;220;p5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57"/>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22" name="Google Shape;222;p57"/>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23" name="Google Shape;223;p5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5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5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226" name="Google Shape;226;p5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27" name="Shape 227"/>
        <p:cNvGrpSpPr/>
        <p:nvPr/>
      </p:nvGrpSpPr>
      <p:grpSpPr>
        <a:xfrm>
          <a:off x="0" y="0"/>
          <a:ext cx="0" cy="0"/>
          <a:chOff x="0" y="0"/>
          <a:chExt cx="0" cy="0"/>
        </a:xfrm>
      </p:grpSpPr>
      <p:sp>
        <p:nvSpPr>
          <p:cNvPr id="228" name="Google Shape;228;p5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58"/>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230" name="Google Shape;230;p58"/>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31" name="Google Shape;231;p58"/>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232" name="Google Shape;232;p58"/>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33" name="Google Shape;233;p5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5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5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236" name="Google Shape;236;p5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7" name="Shape 237"/>
        <p:cNvGrpSpPr/>
        <p:nvPr/>
      </p:nvGrpSpPr>
      <p:grpSpPr>
        <a:xfrm>
          <a:off x="0" y="0"/>
          <a:ext cx="0" cy="0"/>
          <a:chOff x="0" y="0"/>
          <a:chExt cx="0" cy="0"/>
        </a:xfrm>
      </p:grpSpPr>
      <p:sp>
        <p:nvSpPr>
          <p:cNvPr id="238" name="Google Shape;238;p5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5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5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5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242" name="Google Shape;242;p5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243" name="Shape 243"/>
        <p:cNvGrpSpPr/>
        <p:nvPr/>
      </p:nvGrpSpPr>
      <p:grpSpPr>
        <a:xfrm>
          <a:off x="0" y="0"/>
          <a:ext cx="0" cy="0"/>
          <a:chOff x="0" y="0"/>
          <a:chExt cx="0" cy="0"/>
        </a:xfrm>
      </p:grpSpPr>
      <p:sp>
        <p:nvSpPr>
          <p:cNvPr id="244" name="Google Shape;244;p6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6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6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247" name="Google Shape;247;p60"/>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248" name="Google Shape;248;p60"/>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60"/>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2" name="Shape 32"/>
        <p:cNvGrpSpPr/>
        <p:nvPr/>
      </p:nvGrpSpPr>
      <p:grpSpPr>
        <a:xfrm>
          <a:off x="0" y="0"/>
          <a:ext cx="0" cy="0"/>
          <a:chOff x="0" y="0"/>
          <a:chExt cx="0" cy="0"/>
        </a:xfrm>
      </p:grpSpPr>
      <p:sp>
        <p:nvSpPr>
          <p:cNvPr id="33" name="Google Shape;33;p4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5" name="Google Shape;35;p4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38" name="Google Shape;38;p4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50" name="Shape 250"/>
        <p:cNvGrpSpPr/>
        <p:nvPr/>
      </p:nvGrpSpPr>
      <p:grpSpPr>
        <a:xfrm>
          <a:off x="0" y="0"/>
          <a:ext cx="0" cy="0"/>
          <a:chOff x="0" y="0"/>
          <a:chExt cx="0" cy="0"/>
        </a:xfrm>
      </p:grpSpPr>
      <p:sp>
        <p:nvSpPr>
          <p:cNvPr id="251" name="Google Shape;251;p61"/>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61"/>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53" name="Google Shape;253;p61"/>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254" name="Google Shape;254;p6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6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6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257" name="Google Shape;257;p6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58" name="Shape 258"/>
        <p:cNvGrpSpPr/>
        <p:nvPr/>
      </p:nvGrpSpPr>
      <p:grpSpPr>
        <a:xfrm>
          <a:off x="0" y="0"/>
          <a:ext cx="0" cy="0"/>
          <a:chOff x="0" y="0"/>
          <a:chExt cx="0" cy="0"/>
        </a:xfrm>
      </p:grpSpPr>
      <p:sp>
        <p:nvSpPr>
          <p:cNvPr id="259" name="Google Shape;259;p62"/>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62"/>
          <p:cNvSpPr/>
          <p:nvPr>
            <p:ph idx="2" type="pic"/>
          </p:nvPr>
        </p:nvSpPr>
        <p:spPr>
          <a:xfrm>
            <a:off x="3570644" y="767419"/>
            <a:ext cx="8115230" cy="5330952"/>
          </a:xfrm>
          <a:prstGeom prst="rect">
            <a:avLst/>
          </a:prstGeom>
          <a:solidFill>
            <a:srgbClr val="BFBFBF"/>
          </a:solidFill>
          <a:ln>
            <a:noFill/>
          </a:ln>
        </p:spPr>
        <p:txBody>
          <a:bodyPr anchorCtr="0" anchor="t" bIns="45700" lIns="91425" spcFirstLastPara="1" rIns="91425" wrap="square" tIns="45700">
            <a:normAutofit/>
          </a:bodyPr>
          <a:lstStyle>
            <a:lvl1pPr lvl="0" marR="0" rtl="0" algn="l">
              <a:lnSpc>
                <a:spcPct val="90000"/>
              </a:lnSpc>
              <a:spcBef>
                <a:spcPts val="1200"/>
              </a:spcBef>
              <a:spcAft>
                <a:spcPts val="0"/>
              </a:spcAft>
              <a:buClr>
                <a:schemeClr val="accent1"/>
              </a:buClr>
              <a:buSzPts val="3200"/>
              <a:buFont typeface="Noto Sans Symbols"/>
              <a:buNone/>
              <a:defRPr b="0" i="0" sz="3200" u="none" cap="none" strike="noStrike">
                <a:solidFill>
                  <a:srgbClr val="000F46"/>
                </a:solidFill>
                <a:latin typeface="Corbel"/>
                <a:ea typeface="Corbel"/>
                <a:cs typeface="Corbel"/>
                <a:sym typeface="Corbel"/>
              </a:defRPr>
            </a:lvl1pPr>
            <a:lvl2pPr lvl="1" marR="0" rtl="0" algn="l">
              <a:lnSpc>
                <a:spcPct val="90000"/>
              </a:lnSpc>
              <a:spcBef>
                <a:spcPts val="250"/>
              </a:spcBef>
              <a:spcAft>
                <a:spcPts val="0"/>
              </a:spcAft>
              <a:buClr>
                <a:schemeClr val="accent1"/>
              </a:buClr>
              <a:buSzPts val="2800"/>
              <a:buFont typeface="Noto Sans Symbols"/>
              <a:buNone/>
              <a:defRPr b="0" i="0" sz="2800" u="none" cap="none" strike="noStrike">
                <a:solidFill>
                  <a:srgbClr val="000F46"/>
                </a:solidFill>
                <a:latin typeface="Corbel"/>
                <a:ea typeface="Corbel"/>
                <a:cs typeface="Corbel"/>
                <a:sym typeface="Corbel"/>
              </a:defRPr>
            </a:lvl2pPr>
            <a:lvl3pPr lvl="2" marR="0" rtl="0" algn="l">
              <a:lnSpc>
                <a:spcPct val="90000"/>
              </a:lnSpc>
              <a:spcBef>
                <a:spcPts val="250"/>
              </a:spcBef>
              <a:spcAft>
                <a:spcPts val="0"/>
              </a:spcAft>
              <a:buClr>
                <a:schemeClr val="accent1"/>
              </a:buClr>
              <a:buSzPts val="2400"/>
              <a:buFont typeface="Noto Sans Symbols"/>
              <a:buNone/>
              <a:defRPr b="0" i="0" sz="2400" u="none" cap="none" strike="noStrike">
                <a:solidFill>
                  <a:srgbClr val="000F46"/>
                </a:solidFill>
                <a:latin typeface="Corbel"/>
                <a:ea typeface="Corbel"/>
                <a:cs typeface="Corbel"/>
                <a:sym typeface="Corbel"/>
              </a:defRPr>
            </a:lvl3pPr>
            <a:lvl4pPr lvl="3" marR="0" rtl="0" algn="l">
              <a:lnSpc>
                <a:spcPct val="90000"/>
              </a:lnSpc>
              <a:spcBef>
                <a:spcPts val="250"/>
              </a:spcBef>
              <a:spcAft>
                <a:spcPts val="0"/>
              </a:spcAft>
              <a:buClr>
                <a:schemeClr val="accent1"/>
              </a:buClr>
              <a:buSzPts val="2000"/>
              <a:buFont typeface="Noto Sans Symbols"/>
              <a:buNone/>
              <a:defRPr b="0" i="0" sz="2000" u="none" cap="none" strike="noStrike">
                <a:solidFill>
                  <a:srgbClr val="000F46"/>
                </a:solidFill>
                <a:latin typeface="Corbel"/>
                <a:ea typeface="Corbel"/>
                <a:cs typeface="Corbel"/>
                <a:sym typeface="Corbel"/>
              </a:defRPr>
            </a:lvl4pPr>
            <a:lvl5pPr lvl="4" marR="0" rtl="0" algn="l">
              <a:lnSpc>
                <a:spcPct val="90000"/>
              </a:lnSpc>
              <a:spcBef>
                <a:spcPts val="250"/>
              </a:spcBef>
              <a:spcAft>
                <a:spcPts val="0"/>
              </a:spcAft>
              <a:buClr>
                <a:schemeClr val="accent1"/>
              </a:buClr>
              <a:buSzPts val="2000"/>
              <a:buFont typeface="Noto Sans Symbols"/>
              <a:buNone/>
              <a:defRPr b="0" i="0" sz="2000" u="none" cap="none" strike="noStrike">
                <a:solidFill>
                  <a:srgbClr val="000F46"/>
                </a:solidFill>
                <a:latin typeface="Corbel"/>
                <a:ea typeface="Corbel"/>
                <a:cs typeface="Corbel"/>
                <a:sym typeface="Corbel"/>
              </a:defRPr>
            </a:lvl5pPr>
            <a:lvl6pPr lvl="5"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6pPr>
            <a:lvl7pPr lvl="6"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7pPr>
            <a:lvl8pPr lvl="7"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8pPr>
            <a:lvl9pPr lvl="8" marR="0" rtl="0" algn="l">
              <a:lnSpc>
                <a:spcPct val="90000"/>
              </a:lnSpc>
              <a:spcBef>
                <a:spcPts val="250"/>
              </a:spcBef>
              <a:spcAft>
                <a:spcPts val="25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9pPr>
          </a:lstStyle>
          <a:p/>
        </p:txBody>
      </p:sp>
      <p:sp>
        <p:nvSpPr>
          <p:cNvPr id="261" name="Google Shape;261;p62"/>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262" name="Google Shape;262;p6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62"/>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6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265" name="Google Shape;265;p6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66" name="Shape 266"/>
        <p:cNvGrpSpPr/>
        <p:nvPr/>
      </p:nvGrpSpPr>
      <p:grpSpPr>
        <a:xfrm>
          <a:off x="0" y="0"/>
          <a:ext cx="0" cy="0"/>
          <a:chOff x="0" y="0"/>
          <a:chExt cx="0" cy="0"/>
        </a:xfrm>
      </p:grpSpPr>
      <p:sp>
        <p:nvSpPr>
          <p:cNvPr id="267" name="Google Shape;267;p6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63"/>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69" name="Google Shape;269;p6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6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6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272" name="Google Shape;272;p6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73" name="Shape 273"/>
        <p:cNvGrpSpPr/>
        <p:nvPr/>
      </p:nvGrpSpPr>
      <p:grpSpPr>
        <a:xfrm>
          <a:off x="0" y="0"/>
          <a:ext cx="0" cy="0"/>
          <a:chOff x="0" y="0"/>
          <a:chExt cx="0" cy="0"/>
        </a:xfrm>
      </p:grpSpPr>
      <p:sp>
        <p:nvSpPr>
          <p:cNvPr id="274" name="Google Shape;274;p64"/>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64"/>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76" name="Google Shape;276;p6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6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p6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279" name="Google Shape;279;p6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9" name="Shape 39"/>
        <p:cNvGrpSpPr/>
        <p:nvPr/>
      </p:nvGrpSpPr>
      <p:grpSpPr>
        <a:xfrm>
          <a:off x="0" y="0"/>
          <a:ext cx="0" cy="0"/>
          <a:chOff x="0" y="0"/>
          <a:chExt cx="0" cy="0"/>
        </a:xfrm>
      </p:grpSpPr>
      <p:sp>
        <p:nvSpPr>
          <p:cNvPr id="40" name="Google Shape;40;p4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7"/>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2" name="Google Shape;42;p47"/>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3" name="Google Shape;43;p4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46" name="Google Shape;46;p4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7" name="Shape 47"/>
        <p:cNvGrpSpPr/>
        <p:nvPr/>
      </p:nvGrpSpPr>
      <p:grpSpPr>
        <a:xfrm>
          <a:off x="0" y="0"/>
          <a:ext cx="0" cy="0"/>
          <a:chOff x="0" y="0"/>
          <a:chExt cx="0" cy="0"/>
        </a:xfrm>
      </p:grpSpPr>
      <p:sp>
        <p:nvSpPr>
          <p:cNvPr id="48" name="Google Shape;48;p4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8"/>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0" name="Google Shape;50;p48"/>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1" name="Google Shape;51;p48"/>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2" name="Google Shape;52;p48"/>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3" name="Google Shape;53;p4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56" name="Google Shape;56;p4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7" name="Shape 57"/>
        <p:cNvGrpSpPr/>
        <p:nvPr/>
      </p:nvGrpSpPr>
      <p:grpSpPr>
        <a:xfrm>
          <a:off x="0" y="0"/>
          <a:ext cx="0" cy="0"/>
          <a:chOff x="0" y="0"/>
          <a:chExt cx="0" cy="0"/>
        </a:xfrm>
      </p:grpSpPr>
      <p:sp>
        <p:nvSpPr>
          <p:cNvPr id="58" name="Google Shape;58;p4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62" name="Google Shape;62;p4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3" name="Shape 63"/>
        <p:cNvGrpSpPr/>
        <p:nvPr/>
      </p:nvGrpSpPr>
      <p:grpSpPr>
        <a:xfrm>
          <a:off x="0" y="0"/>
          <a:ext cx="0" cy="0"/>
          <a:chOff x="0" y="0"/>
          <a:chExt cx="0" cy="0"/>
        </a:xfrm>
      </p:grpSpPr>
      <p:sp>
        <p:nvSpPr>
          <p:cNvPr id="64" name="Google Shape;64;p5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5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67" name="Google Shape;67;p50"/>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68" name="Google Shape;68;p50"/>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0"/>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0" name="Shape 70"/>
        <p:cNvGrpSpPr/>
        <p:nvPr/>
      </p:nvGrpSpPr>
      <p:grpSpPr>
        <a:xfrm>
          <a:off x="0" y="0"/>
          <a:ext cx="0" cy="0"/>
          <a:chOff x="0" y="0"/>
          <a:chExt cx="0" cy="0"/>
        </a:xfrm>
      </p:grpSpPr>
      <p:sp>
        <p:nvSpPr>
          <p:cNvPr id="71" name="Google Shape;71;p51"/>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1"/>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73" name="Google Shape;73;p51"/>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4" name="Google Shape;74;p5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77" name="Google Shape;77;p5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8" name="Shape 78"/>
        <p:cNvGrpSpPr/>
        <p:nvPr/>
      </p:nvGrpSpPr>
      <p:grpSpPr>
        <a:xfrm>
          <a:off x="0" y="0"/>
          <a:ext cx="0" cy="0"/>
          <a:chOff x="0" y="0"/>
          <a:chExt cx="0" cy="0"/>
        </a:xfrm>
      </p:grpSpPr>
      <p:sp>
        <p:nvSpPr>
          <p:cNvPr id="79" name="Google Shape;79;p52"/>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2"/>
          <p:cNvSpPr/>
          <p:nvPr>
            <p:ph idx="2" type="pic"/>
          </p:nvPr>
        </p:nvSpPr>
        <p:spPr>
          <a:xfrm>
            <a:off x="3570644" y="767419"/>
            <a:ext cx="8115230" cy="5330952"/>
          </a:xfrm>
          <a:prstGeom prst="rect">
            <a:avLst/>
          </a:prstGeom>
          <a:solidFill>
            <a:srgbClr val="BFBFBF"/>
          </a:solidFill>
          <a:ln>
            <a:noFill/>
          </a:ln>
        </p:spPr>
        <p:txBody>
          <a:bodyPr anchorCtr="0" anchor="t" bIns="45700" lIns="91425" spcFirstLastPara="1" rIns="91425" wrap="square" tIns="45700">
            <a:normAutofit/>
          </a:bodyPr>
          <a:lstStyle>
            <a:lvl1pPr lvl="0" marR="0" rtl="0" algn="l">
              <a:lnSpc>
                <a:spcPct val="90000"/>
              </a:lnSpc>
              <a:spcBef>
                <a:spcPts val="1200"/>
              </a:spcBef>
              <a:spcAft>
                <a:spcPts val="0"/>
              </a:spcAft>
              <a:buClr>
                <a:schemeClr val="accent1"/>
              </a:buClr>
              <a:buSzPts val="3200"/>
              <a:buFont typeface="Noto Sans Symbols"/>
              <a:buNone/>
              <a:defRPr b="0" i="0" sz="3200" u="none" cap="none" strike="noStrike">
                <a:solidFill>
                  <a:srgbClr val="000F46"/>
                </a:solidFill>
                <a:latin typeface="Corbel"/>
                <a:ea typeface="Corbel"/>
                <a:cs typeface="Corbel"/>
                <a:sym typeface="Corbel"/>
              </a:defRPr>
            </a:lvl1pPr>
            <a:lvl2pPr lvl="1" marR="0" rtl="0" algn="l">
              <a:lnSpc>
                <a:spcPct val="90000"/>
              </a:lnSpc>
              <a:spcBef>
                <a:spcPts val="250"/>
              </a:spcBef>
              <a:spcAft>
                <a:spcPts val="0"/>
              </a:spcAft>
              <a:buClr>
                <a:schemeClr val="accent1"/>
              </a:buClr>
              <a:buSzPts val="2800"/>
              <a:buFont typeface="Noto Sans Symbols"/>
              <a:buNone/>
              <a:defRPr b="0" i="0" sz="2800" u="none" cap="none" strike="noStrike">
                <a:solidFill>
                  <a:srgbClr val="000F46"/>
                </a:solidFill>
                <a:latin typeface="Corbel"/>
                <a:ea typeface="Corbel"/>
                <a:cs typeface="Corbel"/>
                <a:sym typeface="Corbel"/>
              </a:defRPr>
            </a:lvl2pPr>
            <a:lvl3pPr lvl="2" marR="0" rtl="0" algn="l">
              <a:lnSpc>
                <a:spcPct val="90000"/>
              </a:lnSpc>
              <a:spcBef>
                <a:spcPts val="250"/>
              </a:spcBef>
              <a:spcAft>
                <a:spcPts val="0"/>
              </a:spcAft>
              <a:buClr>
                <a:schemeClr val="accent1"/>
              </a:buClr>
              <a:buSzPts val="2400"/>
              <a:buFont typeface="Noto Sans Symbols"/>
              <a:buNone/>
              <a:defRPr b="0" i="0" sz="2400" u="none" cap="none" strike="noStrike">
                <a:solidFill>
                  <a:srgbClr val="000F46"/>
                </a:solidFill>
                <a:latin typeface="Corbel"/>
                <a:ea typeface="Corbel"/>
                <a:cs typeface="Corbel"/>
                <a:sym typeface="Corbel"/>
              </a:defRPr>
            </a:lvl3pPr>
            <a:lvl4pPr lvl="3" marR="0" rtl="0" algn="l">
              <a:lnSpc>
                <a:spcPct val="90000"/>
              </a:lnSpc>
              <a:spcBef>
                <a:spcPts val="250"/>
              </a:spcBef>
              <a:spcAft>
                <a:spcPts val="0"/>
              </a:spcAft>
              <a:buClr>
                <a:schemeClr val="accent1"/>
              </a:buClr>
              <a:buSzPts val="2000"/>
              <a:buFont typeface="Noto Sans Symbols"/>
              <a:buNone/>
              <a:defRPr b="0" i="0" sz="2000" u="none" cap="none" strike="noStrike">
                <a:solidFill>
                  <a:srgbClr val="000F46"/>
                </a:solidFill>
                <a:latin typeface="Corbel"/>
                <a:ea typeface="Corbel"/>
                <a:cs typeface="Corbel"/>
                <a:sym typeface="Corbel"/>
              </a:defRPr>
            </a:lvl4pPr>
            <a:lvl5pPr lvl="4" marR="0" rtl="0" algn="l">
              <a:lnSpc>
                <a:spcPct val="90000"/>
              </a:lnSpc>
              <a:spcBef>
                <a:spcPts val="250"/>
              </a:spcBef>
              <a:spcAft>
                <a:spcPts val="0"/>
              </a:spcAft>
              <a:buClr>
                <a:schemeClr val="accent1"/>
              </a:buClr>
              <a:buSzPts val="2000"/>
              <a:buFont typeface="Noto Sans Symbols"/>
              <a:buNone/>
              <a:defRPr b="0" i="0" sz="2000" u="none" cap="none" strike="noStrike">
                <a:solidFill>
                  <a:srgbClr val="000F46"/>
                </a:solidFill>
                <a:latin typeface="Corbel"/>
                <a:ea typeface="Corbel"/>
                <a:cs typeface="Corbel"/>
                <a:sym typeface="Corbel"/>
              </a:defRPr>
            </a:lvl5pPr>
            <a:lvl6pPr lvl="5"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6pPr>
            <a:lvl7pPr lvl="6"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7pPr>
            <a:lvl8pPr lvl="7"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8pPr>
            <a:lvl9pPr lvl="8" marR="0" rtl="0" algn="l">
              <a:lnSpc>
                <a:spcPct val="90000"/>
              </a:lnSpc>
              <a:spcBef>
                <a:spcPts val="250"/>
              </a:spcBef>
              <a:spcAft>
                <a:spcPts val="25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9pPr>
          </a:lstStyle>
          <a:p/>
        </p:txBody>
      </p:sp>
      <p:sp>
        <p:nvSpPr>
          <p:cNvPr id="81" name="Google Shape;81;p52"/>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82" name="Google Shape;82;p5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2"/>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85" name="Google Shape;85;p5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4.xml"/><Relationship Id="rId12"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38"/>
          <p:cNvSpPr/>
          <p:nvPr/>
        </p:nvSpPr>
        <p:spPr>
          <a:xfrm>
            <a:off x="1" y="758952"/>
            <a:ext cx="3443590"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11" name="Google Shape;11;p3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8"/>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4" name="Google Shape;14;p3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5" name="Google Shape;15;p3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6" name="Google Shape;16;p3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1pPr>
            <a:lvl2pPr indent="0" lvl="1"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2pPr>
            <a:lvl3pPr indent="0" lvl="2"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3pPr>
            <a:lvl4pPr indent="0" lvl="3"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4pPr>
            <a:lvl5pPr indent="0" lvl="4"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5pPr>
            <a:lvl6pPr indent="0" lvl="5"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6pPr>
            <a:lvl7pPr indent="0" lvl="6"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7pPr>
            <a:lvl8pPr indent="0" lvl="7"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8pPr>
            <a:lvl9pPr indent="0" lvl="8" marL="0" marR="0" rtl="0" algn="r">
              <a:lnSpc>
                <a:spcPct val="100000"/>
              </a:lnSpc>
              <a:spcBef>
                <a:spcPts val="0"/>
              </a:spcBef>
              <a:spcAft>
                <a:spcPts val="0"/>
              </a:spcAft>
              <a:buClr>
                <a:srgbClr val="40BAD2"/>
              </a:buClr>
              <a:buSzPts val="1200"/>
              <a:buFont typeface="Corbe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38"/>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0" name="Shape 100"/>
        <p:cNvGrpSpPr/>
        <p:nvPr/>
      </p:nvGrpSpPr>
      <p:grpSpPr>
        <a:xfrm>
          <a:off x="0" y="0"/>
          <a:ext cx="0" cy="0"/>
          <a:chOff x="0" y="0"/>
          <a:chExt cx="0" cy="0"/>
        </a:xfrm>
      </p:grpSpPr>
      <p:sp>
        <p:nvSpPr>
          <p:cNvPr id="101" name="Google Shape;101;p40"/>
          <p:cNvSpPr/>
          <p:nvPr/>
        </p:nvSpPr>
        <p:spPr>
          <a:xfrm>
            <a:off x="1" y="758952"/>
            <a:ext cx="3443590"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2" name="Google Shape;102;p4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 name="Google Shape;103;p40"/>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40"/>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05" name="Google Shape;105;p4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06" name="Google Shape;106;p4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07" name="Google Shape;107;p4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08" name="Google Shape;108;p40"/>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1" name="Shape 191"/>
        <p:cNvGrpSpPr/>
        <p:nvPr/>
      </p:nvGrpSpPr>
      <p:grpSpPr>
        <a:xfrm>
          <a:off x="0" y="0"/>
          <a:ext cx="0" cy="0"/>
          <a:chOff x="0" y="0"/>
          <a:chExt cx="0" cy="0"/>
        </a:xfrm>
      </p:grpSpPr>
      <p:sp>
        <p:nvSpPr>
          <p:cNvPr id="192" name="Google Shape;192;p42"/>
          <p:cNvSpPr/>
          <p:nvPr/>
        </p:nvSpPr>
        <p:spPr>
          <a:xfrm>
            <a:off x="2644878" y="0"/>
            <a:ext cx="9574060" cy="589936"/>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3" name="Google Shape;193;p4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4" name="Google Shape;194;p42"/>
          <p:cNvSpPr/>
          <p:nvPr/>
        </p:nvSpPr>
        <p:spPr>
          <a:xfrm>
            <a:off x="0" y="1452906"/>
            <a:ext cx="108000" cy="4392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4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96" name="Google Shape;196;p4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97" name="Google Shape;197;p4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98" name="Google Shape;198;p4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199" name="Google Shape;199;p42"/>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image" Target="../media/image7.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38.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comments" Target="../comments/comment1.xml"/><Relationship Id="rId4" Type="http://schemas.openxmlformats.org/officeDocument/2006/relationships/image" Target="../media/image15.png"/><Relationship Id="rId5"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23.jpg"/><Relationship Id="rId5"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2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25.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image" Target="../media/image26.png"/><Relationship Id="rId4" Type="http://schemas.openxmlformats.org/officeDocument/2006/relationships/image" Target="../media/image2.png"/><Relationship Id="rId5"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28.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 Id="rId3" Type="http://schemas.openxmlformats.org/officeDocument/2006/relationships/image" Target="../media/image28.png"/><Relationship Id="rId4" Type="http://schemas.openxmlformats.org/officeDocument/2006/relationships/image" Target="../media/image2.png"/><Relationship Id="rId5"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33.png"/><Relationship Id="rId5"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 Id="rId3" Type="http://schemas.openxmlformats.org/officeDocument/2006/relationships/image" Target="../media/image34.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2.xml"/><Relationship Id="rId3" Type="http://schemas.openxmlformats.org/officeDocument/2006/relationships/image" Target="../media/image35.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3.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1"/>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F46"/>
              </a:buClr>
              <a:buSzPts val="5900"/>
              <a:buFont typeface="Corbel"/>
              <a:buNone/>
            </a:pPr>
            <a:r>
              <a:rPr lang="en-US"/>
              <a:t>Advanced Transfer Function</a:t>
            </a:r>
            <a:endParaRPr/>
          </a:p>
        </p:txBody>
      </p:sp>
      <p:sp>
        <p:nvSpPr>
          <p:cNvPr id="285" name="Google Shape;285;p1"/>
          <p:cNvSpPr txBox="1"/>
          <p:nvPr>
            <p:ph idx="1" type="body"/>
          </p:nvPr>
        </p:nvSpPr>
        <p:spPr>
          <a:xfrm>
            <a:off x="3886200" y="4672584"/>
            <a:ext cx="7315200" cy="9144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None/>
            </a:pPr>
            <a:r>
              <a:rPr lang="en-US"/>
              <a:t>Transfer Request Response workflows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pic>
        <p:nvPicPr>
          <p:cNvPr id="375" name="Google Shape;375;p9"/>
          <p:cNvPicPr preferRelativeResize="0"/>
          <p:nvPr/>
        </p:nvPicPr>
        <p:blipFill rotWithShape="1">
          <a:blip r:embed="rId3">
            <a:alphaModFix/>
          </a:blip>
          <a:srcRect b="0" l="0" r="0" t="0"/>
          <a:stretch/>
        </p:blipFill>
        <p:spPr>
          <a:xfrm>
            <a:off x="76452" y="-22714"/>
            <a:ext cx="1842375" cy="743004"/>
          </a:xfrm>
          <a:prstGeom prst="rect">
            <a:avLst/>
          </a:prstGeom>
          <a:noFill/>
          <a:ln>
            <a:noFill/>
          </a:ln>
        </p:spPr>
      </p:pic>
      <p:sp>
        <p:nvSpPr>
          <p:cNvPr id="376" name="Google Shape;376;p9"/>
          <p:cNvSpPr txBox="1"/>
          <p:nvPr/>
        </p:nvSpPr>
        <p:spPr>
          <a:xfrm>
            <a:off x="2606722" y="0"/>
            <a:ext cx="9444252" cy="69757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SzPts val="3600"/>
              <a:buFont typeface="Arial"/>
              <a:buNone/>
            </a:pPr>
            <a:r>
              <a:t/>
            </a:r>
            <a:endParaRPr b="0" i="0" sz="3600" u="none" cap="none" strike="noStrike">
              <a:solidFill>
                <a:srgbClr val="FFFFFF"/>
              </a:solidFill>
              <a:latin typeface="Corbel"/>
              <a:ea typeface="Corbel"/>
              <a:cs typeface="Corbel"/>
              <a:sym typeface="Corbel"/>
            </a:endParaRPr>
          </a:p>
        </p:txBody>
      </p:sp>
      <p:sp>
        <p:nvSpPr>
          <p:cNvPr id="377" name="Google Shape;377;p9"/>
          <p:cNvSpPr/>
          <p:nvPr/>
        </p:nvSpPr>
        <p:spPr>
          <a:xfrm>
            <a:off x="11245755" y="743004"/>
            <a:ext cx="805219" cy="430703"/>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pic>
        <p:nvPicPr>
          <p:cNvPr descr="A screenshot of a computer&#10;&#10;Description automatically generated" id="378" name="Google Shape;378;p9"/>
          <p:cNvPicPr preferRelativeResize="0"/>
          <p:nvPr/>
        </p:nvPicPr>
        <p:blipFill rotWithShape="1">
          <a:blip r:embed="rId4">
            <a:alphaModFix/>
          </a:blip>
          <a:srcRect b="0" l="13005" r="0" t="0"/>
          <a:stretch/>
        </p:blipFill>
        <p:spPr>
          <a:xfrm>
            <a:off x="309717" y="1709530"/>
            <a:ext cx="11741257" cy="4883000"/>
          </a:xfrm>
          <a:prstGeom prst="rect">
            <a:avLst/>
          </a:prstGeom>
          <a:noFill/>
          <a:ln>
            <a:noFill/>
          </a:ln>
        </p:spPr>
      </p:pic>
      <p:sp>
        <p:nvSpPr>
          <p:cNvPr id="379" name="Google Shape;379;p9"/>
          <p:cNvSpPr txBox="1"/>
          <p:nvPr/>
        </p:nvSpPr>
        <p:spPr>
          <a:xfrm>
            <a:off x="2617641" y="0"/>
            <a:ext cx="9574359" cy="6201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orbel"/>
              <a:buNone/>
            </a:pPr>
            <a:r>
              <a:rPr lang="en-US" sz="3600">
                <a:solidFill>
                  <a:schemeClr val="lt1"/>
                </a:solidFill>
                <a:latin typeface="Corbel"/>
                <a:ea typeface="Corbel"/>
                <a:cs typeface="Corbel"/>
                <a:sym typeface="Corbel"/>
              </a:rPr>
              <a:t>Initiate Transfer Out request-4</a:t>
            </a:r>
            <a:endParaRPr b="0" i="0" sz="1400" u="none" cap="none" strike="noStrike">
              <a:solidFill>
                <a:srgbClr val="000000"/>
              </a:solidFill>
              <a:latin typeface="Arial"/>
              <a:ea typeface="Arial"/>
              <a:cs typeface="Arial"/>
              <a:sym typeface="Arial"/>
            </a:endParaRPr>
          </a:p>
        </p:txBody>
      </p:sp>
      <p:sp>
        <p:nvSpPr>
          <p:cNvPr id="380" name="Google Shape;380;p9"/>
          <p:cNvSpPr/>
          <p:nvPr/>
        </p:nvSpPr>
        <p:spPr>
          <a:xfrm>
            <a:off x="584306" y="910933"/>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‘Others’ </a:t>
            </a:r>
            <a:endParaRPr b="0" i="0" sz="1400" u="none" cap="none" strike="noStrike">
              <a:solidFill>
                <a:srgbClr val="000000"/>
              </a:solidFill>
              <a:latin typeface="Arial"/>
              <a:ea typeface="Arial"/>
              <a:cs typeface="Arial"/>
              <a:sym typeface="Arial"/>
            </a:endParaRPr>
          </a:p>
        </p:txBody>
      </p:sp>
      <p:sp>
        <p:nvSpPr>
          <p:cNvPr id="381" name="Google Shape;381;p9"/>
          <p:cNvSpPr/>
          <p:nvPr/>
        </p:nvSpPr>
        <p:spPr>
          <a:xfrm>
            <a:off x="916271" y="649412"/>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nvGrpSpPr>
          <p:cNvPr id="382" name="Google Shape;382;p9"/>
          <p:cNvGrpSpPr/>
          <p:nvPr/>
        </p:nvGrpSpPr>
        <p:grpSpPr>
          <a:xfrm>
            <a:off x="2170827" y="649412"/>
            <a:ext cx="1857653" cy="1013942"/>
            <a:chOff x="2170827" y="649412"/>
            <a:chExt cx="1857653" cy="1013942"/>
          </a:xfrm>
        </p:grpSpPr>
        <p:sp>
          <p:nvSpPr>
            <p:cNvPr id="383" name="Google Shape;383;p9"/>
            <p:cNvSpPr/>
            <p:nvPr/>
          </p:nvSpPr>
          <p:spPr>
            <a:xfrm>
              <a:off x="2480480" y="907354"/>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Health Facilities </a:t>
              </a:r>
              <a:endParaRPr b="0" i="0" sz="1400" u="none" cap="none" strike="noStrike">
                <a:solidFill>
                  <a:srgbClr val="000000"/>
                </a:solidFill>
                <a:latin typeface="Arial"/>
                <a:ea typeface="Arial"/>
                <a:cs typeface="Arial"/>
                <a:sym typeface="Arial"/>
              </a:endParaRPr>
            </a:p>
          </p:txBody>
        </p:sp>
        <p:sp>
          <p:nvSpPr>
            <p:cNvPr id="384" name="Google Shape;384;p9"/>
            <p:cNvSpPr/>
            <p:nvPr/>
          </p:nvSpPr>
          <p:spPr>
            <a:xfrm flipH="1" rot="5400000">
              <a:off x="2170827" y="1150178"/>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385" name="Google Shape;385;p9"/>
            <p:cNvSpPr/>
            <p:nvPr/>
          </p:nvSpPr>
          <p:spPr>
            <a:xfrm>
              <a:off x="2858480" y="649412"/>
              <a:ext cx="792000" cy="3081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386" name="Google Shape;386;p9"/>
          <p:cNvSpPr/>
          <p:nvPr/>
        </p:nvSpPr>
        <p:spPr>
          <a:xfrm>
            <a:off x="4432308" y="933777"/>
            <a:ext cx="1548000" cy="729577"/>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Transfer</a:t>
            </a:r>
            <a:endParaRPr b="0" i="0" sz="1400" u="none" cap="none" strike="noStrike">
              <a:solidFill>
                <a:srgbClr val="000000"/>
              </a:solidFill>
              <a:latin typeface="Arial"/>
              <a:ea typeface="Arial"/>
              <a:cs typeface="Arial"/>
              <a:sym typeface="Arial"/>
            </a:endParaRPr>
          </a:p>
        </p:txBody>
      </p:sp>
      <p:sp>
        <p:nvSpPr>
          <p:cNvPr id="387" name="Google Shape;387;p9"/>
          <p:cNvSpPr/>
          <p:nvPr/>
        </p:nvSpPr>
        <p:spPr>
          <a:xfrm flipH="1" rot="5400000">
            <a:off x="4133831"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388" name="Google Shape;388;p9"/>
          <p:cNvSpPr/>
          <p:nvPr/>
        </p:nvSpPr>
        <p:spPr>
          <a:xfrm>
            <a:off x="4769176" y="649412"/>
            <a:ext cx="792000" cy="3081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sp>
        <p:nvSpPr>
          <p:cNvPr id="389" name="Google Shape;389;p9"/>
          <p:cNvSpPr/>
          <p:nvPr/>
        </p:nvSpPr>
        <p:spPr>
          <a:xfrm>
            <a:off x="6345351" y="933777"/>
            <a:ext cx="1897142" cy="729577"/>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Corbel"/>
              <a:buNone/>
            </a:pPr>
            <a:r>
              <a:rPr b="1" i="0" lang="en-US" sz="1200" u="none" cap="none" strike="noStrike">
                <a:solidFill>
                  <a:srgbClr val="FE7A10"/>
                </a:solidFill>
                <a:latin typeface="Corbel"/>
                <a:ea typeface="Corbel"/>
                <a:cs typeface="Corbel"/>
                <a:sym typeface="Corbel"/>
              </a:rPr>
              <a:t>Enter the Details of the Hierarchy where the patient is being transferred </a:t>
            </a:r>
            <a:endParaRPr b="0" i="0" sz="1400" u="none" cap="none" strike="noStrike">
              <a:solidFill>
                <a:srgbClr val="000000"/>
              </a:solidFill>
              <a:latin typeface="Arial"/>
              <a:ea typeface="Arial"/>
              <a:cs typeface="Arial"/>
              <a:sym typeface="Arial"/>
            </a:endParaRPr>
          </a:p>
        </p:txBody>
      </p:sp>
      <p:sp>
        <p:nvSpPr>
          <p:cNvPr id="390" name="Google Shape;390;p9"/>
          <p:cNvSpPr/>
          <p:nvPr/>
        </p:nvSpPr>
        <p:spPr>
          <a:xfrm flipH="1" rot="5400000">
            <a:off x="6035100"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391" name="Google Shape;391;p9"/>
          <p:cNvSpPr/>
          <p:nvPr/>
        </p:nvSpPr>
        <p:spPr>
          <a:xfrm>
            <a:off x="6682219" y="649412"/>
            <a:ext cx="792000" cy="3081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pic>
        <p:nvPicPr>
          <p:cNvPr id="396" name="Google Shape;396;p10"/>
          <p:cNvPicPr preferRelativeResize="0"/>
          <p:nvPr/>
        </p:nvPicPr>
        <p:blipFill rotWithShape="1">
          <a:blip r:embed="rId3">
            <a:alphaModFix/>
          </a:blip>
          <a:srcRect b="0" l="0" r="0" t="0"/>
          <a:stretch/>
        </p:blipFill>
        <p:spPr>
          <a:xfrm>
            <a:off x="84885" y="-22714"/>
            <a:ext cx="1842375" cy="743004"/>
          </a:xfrm>
          <a:prstGeom prst="rect">
            <a:avLst/>
          </a:prstGeom>
          <a:noFill/>
          <a:ln>
            <a:noFill/>
          </a:ln>
        </p:spPr>
      </p:pic>
      <p:sp>
        <p:nvSpPr>
          <p:cNvPr id="397" name="Google Shape;397;p10"/>
          <p:cNvSpPr txBox="1"/>
          <p:nvPr/>
        </p:nvSpPr>
        <p:spPr>
          <a:xfrm>
            <a:off x="2606722" y="0"/>
            <a:ext cx="9444252" cy="69757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SzPts val="3600"/>
              <a:buFont typeface="Arial"/>
              <a:buNone/>
            </a:pPr>
            <a:r>
              <a:t/>
            </a:r>
            <a:endParaRPr b="0" i="0" sz="3600" u="none" cap="none" strike="noStrike">
              <a:solidFill>
                <a:srgbClr val="FFFFFF"/>
              </a:solidFill>
              <a:latin typeface="Corbel"/>
              <a:ea typeface="Corbel"/>
              <a:cs typeface="Corbel"/>
              <a:sym typeface="Corbel"/>
            </a:endParaRPr>
          </a:p>
        </p:txBody>
      </p:sp>
      <p:sp>
        <p:nvSpPr>
          <p:cNvPr id="398" name="Google Shape;398;p10"/>
          <p:cNvSpPr/>
          <p:nvPr/>
        </p:nvSpPr>
        <p:spPr>
          <a:xfrm>
            <a:off x="11245755" y="743004"/>
            <a:ext cx="805219" cy="430703"/>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pic>
        <p:nvPicPr>
          <p:cNvPr descr="A screenshot of a computer&#10;&#10;Description automatically generated" id="399" name="Google Shape;399;p10"/>
          <p:cNvPicPr preferRelativeResize="0"/>
          <p:nvPr/>
        </p:nvPicPr>
        <p:blipFill rotWithShape="1">
          <a:blip r:embed="rId4">
            <a:alphaModFix/>
          </a:blip>
          <a:srcRect b="0" l="13638" r="0" t="0"/>
          <a:stretch/>
        </p:blipFill>
        <p:spPr>
          <a:xfrm>
            <a:off x="543745" y="1762539"/>
            <a:ext cx="11507230" cy="4581102"/>
          </a:xfrm>
          <a:prstGeom prst="rect">
            <a:avLst/>
          </a:prstGeom>
          <a:noFill/>
          <a:ln>
            <a:noFill/>
          </a:ln>
        </p:spPr>
      </p:pic>
      <p:sp>
        <p:nvSpPr>
          <p:cNvPr id="400" name="Google Shape;400;p10"/>
          <p:cNvSpPr txBox="1"/>
          <p:nvPr/>
        </p:nvSpPr>
        <p:spPr>
          <a:xfrm>
            <a:off x="2617641" y="0"/>
            <a:ext cx="9574359" cy="6201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orbel"/>
              <a:buNone/>
            </a:pPr>
            <a:r>
              <a:rPr lang="en-US" sz="3600">
                <a:solidFill>
                  <a:schemeClr val="lt1"/>
                </a:solidFill>
                <a:latin typeface="Corbel"/>
                <a:ea typeface="Corbel"/>
                <a:cs typeface="Corbel"/>
                <a:sym typeface="Corbel"/>
              </a:rPr>
              <a:t>Initiate Transfer Out request-5</a:t>
            </a:r>
            <a:endParaRPr b="0" i="0" sz="1400" u="none" cap="none" strike="noStrike">
              <a:solidFill>
                <a:srgbClr val="000000"/>
              </a:solidFill>
              <a:latin typeface="Arial"/>
              <a:ea typeface="Arial"/>
              <a:cs typeface="Arial"/>
              <a:sym typeface="Arial"/>
            </a:endParaRPr>
          </a:p>
        </p:txBody>
      </p:sp>
      <p:sp>
        <p:nvSpPr>
          <p:cNvPr id="401" name="Google Shape;401;p10"/>
          <p:cNvSpPr/>
          <p:nvPr/>
        </p:nvSpPr>
        <p:spPr>
          <a:xfrm>
            <a:off x="543744" y="910933"/>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‘Others’ </a:t>
            </a:r>
            <a:endParaRPr b="0" i="0" sz="1400" u="none" cap="none" strike="noStrike">
              <a:solidFill>
                <a:srgbClr val="000000"/>
              </a:solidFill>
              <a:latin typeface="Arial"/>
              <a:ea typeface="Arial"/>
              <a:cs typeface="Arial"/>
              <a:sym typeface="Arial"/>
            </a:endParaRPr>
          </a:p>
        </p:txBody>
      </p:sp>
      <p:sp>
        <p:nvSpPr>
          <p:cNvPr id="402" name="Google Shape;402;p10"/>
          <p:cNvSpPr/>
          <p:nvPr/>
        </p:nvSpPr>
        <p:spPr>
          <a:xfrm>
            <a:off x="875709" y="649412"/>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nvGrpSpPr>
          <p:cNvPr id="403" name="Google Shape;403;p10"/>
          <p:cNvGrpSpPr/>
          <p:nvPr/>
        </p:nvGrpSpPr>
        <p:grpSpPr>
          <a:xfrm>
            <a:off x="2159783" y="649412"/>
            <a:ext cx="1868697" cy="1013942"/>
            <a:chOff x="2159783" y="649412"/>
            <a:chExt cx="1868697" cy="1013942"/>
          </a:xfrm>
        </p:grpSpPr>
        <p:sp>
          <p:nvSpPr>
            <p:cNvPr id="404" name="Google Shape;404;p10"/>
            <p:cNvSpPr/>
            <p:nvPr/>
          </p:nvSpPr>
          <p:spPr>
            <a:xfrm>
              <a:off x="2480480" y="907354"/>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Health Facilities </a:t>
              </a:r>
              <a:endParaRPr b="0" i="0" sz="1400" u="none" cap="none" strike="noStrike">
                <a:solidFill>
                  <a:srgbClr val="000000"/>
                </a:solidFill>
                <a:latin typeface="Arial"/>
                <a:ea typeface="Arial"/>
                <a:cs typeface="Arial"/>
                <a:sym typeface="Arial"/>
              </a:endParaRPr>
            </a:p>
          </p:txBody>
        </p:sp>
        <p:sp>
          <p:nvSpPr>
            <p:cNvPr id="405" name="Google Shape;405;p10"/>
            <p:cNvSpPr/>
            <p:nvPr/>
          </p:nvSpPr>
          <p:spPr>
            <a:xfrm flipH="1" rot="5400000">
              <a:off x="2159783" y="1150178"/>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406" name="Google Shape;406;p10"/>
            <p:cNvSpPr/>
            <p:nvPr/>
          </p:nvSpPr>
          <p:spPr>
            <a:xfrm>
              <a:off x="2858480" y="649412"/>
              <a:ext cx="792000" cy="3081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407" name="Google Shape;407;p10"/>
          <p:cNvSpPr/>
          <p:nvPr/>
        </p:nvSpPr>
        <p:spPr>
          <a:xfrm>
            <a:off x="4432308" y="933777"/>
            <a:ext cx="1548000" cy="729577"/>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Transfer</a:t>
            </a:r>
            <a:endParaRPr b="0" i="0" sz="1400" u="none" cap="none" strike="noStrike">
              <a:solidFill>
                <a:srgbClr val="000000"/>
              </a:solidFill>
              <a:latin typeface="Arial"/>
              <a:ea typeface="Arial"/>
              <a:cs typeface="Arial"/>
              <a:sym typeface="Arial"/>
            </a:endParaRPr>
          </a:p>
        </p:txBody>
      </p:sp>
      <p:sp>
        <p:nvSpPr>
          <p:cNvPr id="408" name="Google Shape;408;p10"/>
          <p:cNvSpPr/>
          <p:nvPr/>
        </p:nvSpPr>
        <p:spPr>
          <a:xfrm flipH="1" rot="5400000">
            <a:off x="411082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409" name="Google Shape;409;p10"/>
          <p:cNvSpPr/>
          <p:nvPr/>
        </p:nvSpPr>
        <p:spPr>
          <a:xfrm>
            <a:off x="4769176" y="649412"/>
            <a:ext cx="792000" cy="3081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sp>
        <p:nvSpPr>
          <p:cNvPr id="410" name="Google Shape;410;p10"/>
          <p:cNvSpPr/>
          <p:nvPr/>
        </p:nvSpPr>
        <p:spPr>
          <a:xfrm>
            <a:off x="6345351" y="933777"/>
            <a:ext cx="1897142" cy="729577"/>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200"/>
              <a:buFont typeface="Corbel"/>
              <a:buNone/>
            </a:pPr>
            <a:r>
              <a:rPr b="1" i="0" lang="en-US" sz="1200" u="none" cap="none" strike="noStrike">
                <a:solidFill>
                  <a:srgbClr val="FE7A10"/>
                </a:solidFill>
                <a:latin typeface="Corbel"/>
                <a:ea typeface="Corbel"/>
                <a:cs typeface="Corbel"/>
                <a:sym typeface="Corbel"/>
              </a:rPr>
              <a:t>Enter the Details of the Hierarchy where the patient is being transferred </a:t>
            </a:r>
            <a:endParaRPr b="0" i="0" sz="1400" u="none" cap="none" strike="noStrike">
              <a:solidFill>
                <a:srgbClr val="000000"/>
              </a:solidFill>
              <a:latin typeface="Arial"/>
              <a:ea typeface="Arial"/>
              <a:cs typeface="Arial"/>
              <a:sym typeface="Arial"/>
            </a:endParaRPr>
          </a:p>
        </p:txBody>
      </p:sp>
      <p:sp>
        <p:nvSpPr>
          <p:cNvPr id="411" name="Google Shape;411;p10"/>
          <p:cNvSpPr/>
          <p:nvPr/>
        </p:nvSpPr>
        <p:spPr>
          <a:xfrm flipH="1" rot="5400000">
            <a:off x="6045703" y="1152977"/>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412" name="Google Shape;412;p10"/>
          <p:cNvSpPr/>
          <p:nvPr/>
        </p:nvSpPr>
        <p:spPr>
          <a:xfrm>
            <a:off x="6877379" y="636039"/>
            <a:ext cx="792000" cy="3081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sp>
        <p:nvSpPr>
          <p:cNvPr id="413" name="Google Shape;413;p10"/>
          <p:cNvSpPr/>
          <p:nvPr/>
        </p:nvSpPr>
        <p:spPr>
          <a:xfrm>
            <a:off x="8636707" y="905750"/>
            <a:ext cx="1614258" cy="729577"/>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Done</a:t>
            </a:r>
            <a:endParaRPr b="0" i="0" sz="1400" u="none" cap="none" strike="noStrike">
              <a:solidFill>
                <a:srgbClr val="000000"/>
              </a:solidFill>
              <a:latin typeface="Arial"/>
              <a:ea typeface="Arial"/>
              <a:cs typeface="Arial"/>
              <a:sym typeface="Arial"/>
            </a:endParaRPr>
          </a:p>
        </p:txBody>
      </p:sp>
      <p:sp>
        <p:nvSpPr>
          <p:cNvPr id="414" name="Google Shape;414;p10"/>
          <p:cNvSpPr/>
          <p:nvPr/>
        </p:nvSpPr>
        <p:spPr>
          <a:xfrm flipH="1" rot="5400000">
            <a:off x="8307888" y="1095617"/>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415" name="Google Shape;415;p10"/>
          <p:cNvSpPr/>
          <p:nvPr/>
        </p:nvSpPr>
        <p:spPr>
          <a:xfrm>
            <a:off x="9050140" y="607654"/>
            <a:ext cx="792000" cy="3081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5</a:t>
            </a:r>
            <a:endParaRPr b="1" i="0" sz="1600" u="none" cap="none" strike="noStrike">
              <a:solidFill>
                <a:srgbClr val="000546"/>
              </a:solidFill>
              <a:latin typeface="Corbel"/>
              <a:ea typeface="Corbel"/>
              <a:cs typeface="Corbel"/>
              <a:sym typeface="Corbel"/>
            </a:endParaRPr>
          </a:p>
        </p:txBody>
      </p:sp>
      <p:sp>
        <p:nvSpPr>
          <p:cNvPr id="416" name="Google Shape;416;p10"/>
          <p:cNvSpPr/>
          <p:nvPr/>
        </p:nvSpPr>
        <p:spPr>
          <a:xfrm>
            <a:off x="7210721" y="5185560"/>
            <a:ext cx="533400" cy="369332"/>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417" name="Google Shape;417;p10"/>
          <p:cNvSpPr/>
          <p:nvPr/>
        </p:nvSpPr>
        <p:spPr>
          <a:xfrm flipH="1">
            <a:off x="8243525" y="4958134"/>
            <a:ext cx="1149063" cy="738664"/>
          </a:xfrm>
          <a:prstGeom prst="wedgeRectCallout">
            <a:avLst>
              <a:gd fmla="val 94950" name="adj1"/>
              <a:gd fmla="val -13946"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Corbel"/>
              <a:buNone/>
            </a:pPr>
            <a:r>
              <a:rPr b="0" i="0" lang="en-US" sz="1400" u="none" cap="none" strike="noStrike">
                <a:solidFill>
                  <a:srgbClr val="000000"/>
                </a:solidFill>
                <a:latin typeface="Corbel"/>
                <a:ea typeface="Corbel"/>
                <a:cs typeface="Corbel"/>
                <a:sym typeface="Corbel"/>
              </a:rPr>
              <a:t>Click here to complete the Transfer </a:t>
            </a:r>
            <a:endParaRPr b="0" i="0" sz="1400" u="none" cap="none" strike="noStrike">
              <a:solidFill>
                <a:srgbClr val="000000"/>
              </a:solidFill>
              <a:latin typeface="Corbel"/>
              <a:ea typeface="Corbel"/>
              <a:cs typeface="Corbel"/>
              <a:sym typeface="Corbel"/>
            </a:endParaRPr>
          </a:p>
        </p:txBody>
      </p:sp>
      <p:sp>
        <p:nvSpPr>
          <p:cNvPr id="418" name="Google Shape;418;p10"/>
          <p:cNvSpPr/>
          <p:nvPr/>
        </p:nvSpPr>
        <p:spPr>
          <a:xfrm>
            <a:off x="6185100" y="2086510"/>
            <a:ext cx="533400" cy="3240956"/>
          </a:xfrm>
          <a:prstGeom prst="rightBrace">
            <a:avLst>
              <a:gd fmla="val 8333" name="adj1"/>
              <a:gd fmla="val 50000" name="adj2"/>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t/>
            </a:r>
            <a:endParaRPr b="0" i="0" sz="1800" u="none" cap="none" strike="noStrike">
              <a:solidFill>
                <a:srgbClr val="000000"/>
              </a:solidFill>
              <a:latin typeface="Corbel"/>
              <a:ea typeface="Corbel"/>
              <a:cs typeface="Corbel"/>
              <a:sym typeface="Corbel"/>
            </a:endParaRPr>
          </a:p>
        </p:txBody>
      </p:sp>
      <p:sp>
        <p:nvSpPr>
          <p:cNvPr id="419" name="Google Shape;419;p10"/>
          <p:cNvSpPr/>
          <p:nvPr/>
        </p:nvSpPr>
        <p:spPr>
          <a:xfrm flipH="1">
            <a:off x="6962481" y="2878030"/>
            <a:ext cx="987906" cy="738623"/>
          </a:xfrm>
          <a:prstGeom prst="wedgeRectCallout">
            <a:avLst>
              <a:gd fmla="val 75852" name="adj1"/>
              <a:gd fmla="val 21981"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Corbel"/>
              <a:buNone/>
            </a:pPr>
            <a:r>
              <a:rPr b="0" i="0" lang="en-US" sz="1400" u="none" cap="none" strike="noStrike">
                <a:solidFill>
                  <a:srgbClr val="000000"/>
                </a:solidFill>
                <a:latin typeface="Corbel"/>
                <a:ea typeface="Corbel"/>
                <a:cs typeface="Corbel"/>
                <a:sym typeface="Corbel"/>
              </a:rPr>
              <a:t>Enter all the details required</a:t>
            </a:r>
            <a:endParaRPr b="0" i="0" sz="1400" u="none" cap="none" strike="noStrike">
              <a:solidFill>
                <a:srgbClr val="000000"/>
              </a:solidFill>
              <a:latin typeface="Corbel"/>
              <a:ea typeface="Corbel"/>
              <a:cs typeface="Corbel"/>
              <a:sym typeface="Corbel"/>
            </a:endParaRPr>
          </a:p>
        </p:txBody>
      </p:sp>
      <p:sp>
        <p:nvSpPr>
          <p:cNvPr id="420" name="Google Shape;420;p10"/>
          <p:cNvSpPr txBox="1"/>
          <p:nvPr/>
        </p:nvSpPr>
        <p:spPr>
          <a:xfrm>
            <a:off x="141026" y="6357710"/>
            <a:ext cx="1171667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Corbel"/>
                <a:ea typeface="Corbel"/>
                <a:cs typeface="Corbel"/>
                <a:sym typeface="Corbel"/>
              </a:rPr>
              <a:t>If you are unaware of the destination PHI/ TU, you may still transfer to the district/TU  who </a:t>
            </a:r>
            <a:r>
              <a:rPr lang="en-US">
                <a:solidFill>
                  <a:schemeClr val="dk1"/>
                </a:solidFill>
                <a:latin typeface="Corbel"/>
                <a:ea typeface="Corbel"/>
                <a:cs typeface="Corbel"/>
                <a:sym typeface="Corbel"/>
              </a:rPr>
              <a:t>can</a:t>
            </a:r>
            <a:r>
              <a:rPr b="0" i="0" lang="en-US" sz="1400" u="none" cap="none" strike="noStrike">
                <a:solidFill>
                  <a:schemeClr val="dk1"/>
                </a:solidFill>
                <a:latin typeface="Corbel"/>
                <a:ea typeface="Corbel"/>
                <a:cs typeface="Corbel"/>
                <a:sym typeface="Corbel"/>
              </a:rPr>
              <a:t> then assign the required PHI</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pic>
        <p:nvPicPr>
          <p:cNvPr id="425" name="Google Shape;425;p11"/>
          <p:cNvPicPr preferRelativeResize="0"/>
          <p:nvPr/>
        </p:nvPicPr>
        <p:blipFill>
          <a:blip r:embed="rId3">
            <a:alphaModFix/>
          </a:blip>
          <a:stretch>
            <a:fillRect/>
          </a:stretch>
        </p:blipFill>
        <p:spPr>
          <a:xfrm>
            <a:off x="443925" y="895400"/>
            <a:ext cx="11469400" cy="5236450"/>
          </a:xfrm>
          <a:prstGeom prst="rect">
            <a:avLst/>
          </a:prstGeom>
          <a:noFill/>
          <a:ln>
            <a:noFill/>
          </a:ln>
        </p:spPr>
      </p:pic>
      <p:pic>
        <p:nvPicPr>
          <p:cNvPr id="426" name="Google Shape;426;p11"/>
          <p:cNvPicPr preferRelativeResize="0"/>
          <p:nvPr/>
        </p:nvPicPr>
        <p:blipFill rotWithShape="1">
          <a:blip r:embed="rId4">
            <a:alphaModFix/>
          </a:blip>
          <a:srcRect b="0" l="0" r="0" t="0"/>
          <a:stretch/>
        </p:blipFill>
        <p:spPr>
          <a:xfrm>
            <a:off x="341470" y="0"/>
            <a:ext cx="1842375" cy="743004"/>
          </a:xfrm>
          <a:prstGeom prst="rect">
            <a:avLst/>
          </a:prstGeom>
          <a:noFill/>
          <a:ln>
            <a:noFill/>
          </a:ln>
        </p:spPr>
      </p:pic>
      <p:sp>
        <p:nvSpPr>
          <p:cNvPr id="427" name="Google Shape;427;p11"/>
          <p:cNvSpPr/>
          <p:nvPr/>
        </p:nvSpPr>
        <p:spPr>
          <a:xfrm>
            <a:off x="11245755" y="743004"/>
            <a:ext cx="805219" cy="430703"/>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sp>
        <p:nvSpPr>
          <p:cNvPr id="428" name="Google Shape;428;p11"/>
          <p:cNvSpPr txBox="1"/>
          <p:nvPr/>
        </p:nvSpPr>
        <p:spPr>
          <a:xfrm>
            <a:off x="2617641" y="0"/>
            <a:ext cx="9574359" cy="6201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orbel"/>
              <a:buNone/>
            </a:pPr>
            <a:r>
              <a:rPr lang="en-US" sz="3600">
                <a:solidFill>
                  <a:schemeClr val="lt1"/>
                </a:solidFill>
                <a:latin typeface="Corbel"/>
                <a:ea typeface="Corbel"/>
                <a:cs typeface="Corbel"/>
                <a:sym typeface="Corbel"/>
              </a:rPr>
              <a:t>Initiate Transfer Out request-6</a:t>
            </a:r>
            <a:endParaRPr b="0" i="0" sz="1400" u="none" cap="none" strike="noStrike">
              <a:solidFill>
                <a:srgbClr val="000000"/>
              </a:solidFill>
              <a:latin typeface="Arial"/>
              <a:ea typeface="Arial"/>
              <a:cs typeface="Arial"/>
              <a:sym typeface="Arial"/>
            </a:endParaRPr>
          </a:p>
        </p:txBody>
      </p:sp>
      <p:sp>
        <p:nvSpPr>
          <p:cNvPr id="429" name="Google Shape;429;p11"/>
          <p:cNvSpPr/>
          <p:nvPr/>
        </p:nvSpPr>
        <p:spPr>
          <a:xfrm>
            <a:off x="2100325" y="6122350"/>
            <a:ext cx="4211400" cy="544800"/>
          </a:xfrm>
          <a:prstGeom prst="wedgeRectCallout">
            <a:avLst>
              <a:gd fmla="val -55991" name="adj1"/>
              <a:gd fmla="val -6975"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980"/>
              <a:buFont typeface="Corbel"/>
              <a:buNone/>
            </a:pPr>
            <a:r>
              <a:rPr b="0" i="0" lang="en-US" sz="1400" u="none" cap="none" strike="noStrike">
                <a:solidFill>
                  <a:srgbClr val="000000"/>
                </a:solidFill>
                <a:latin typeface="Corbel"/>
                <a:ea typeface="Corbel"/>
                <a:cs typeface="Corbel"/>
                <a:sym typeface="Corbel"/>
              </a:rPr>
              <a:t>Message displayed that Transfer Out request has been completed. T</a:t>
            </a:r>
            <a:r>
              <a:rPr lang="en-US">
                <a:latin typeface="Corbel"/>
                <a:ea typeface="Corbel"/>
                <a:cs typeface="Corbel"/>
                <a:sym typeface="Corbel"/>
              </a:rPr>
              <a:t>r</a:t>
            </a:r>
            <a:r>
              <a:rPr b="0" i="0" lang="en-US" sz="1400" u="none" cap="none" strike="noStrike">
                <a:solidFill>
                  <a:srgbClr val="000000"/>
                </a:solidFill>
                <a:latin typeface="Corbel"/>
                <a:ea typeface="Corbel"/>
                <a:cs typeface="Corbel"/>
                <a:sym typeface="Corbel"/>
              </a:rPr>
              <a:t>ansfer ID is mentioned</a:t>
            </a:r>
            <a:r>
              <a:rPr lang="en-US">
                <a:latin typeface="Corbel"/>
                <a:ea typeface="Corbel"/>
                <a:cs typeface="Corbel"/>
                <a:sym typeface="Corbel"/>
              </a:rPr>
              <a:t>.</a:t>
            </a:r>
            <a:endParaRPr b="0" i="0" sz="1400" u="none" cap="none" strike="noStrike">
              <a:solidFill>
                <a:srgbClr val="000000"/>
              </a:solidFill>
              <a:latin typeface="Corbel"/>
              <a:ea typeface="Corbel"/>
              <a:cs typeface="Corbel"/>
              <a:sym typeface="Corbel"/>
            </a:endParaRPr>
          </a:p>
        </p:txBody>
      </p:sp>
      <p:sp>
        <p:nvSpPr>
          <p:cNvPr id="430" name="Google Shape;430;p11"/>
          <p:cNvSpPr/>
          <p:nvPr/>
        </p:nvSpPr>
        <p:spPr>
          <a:xfrm>
            <a:off x="9945801" y="5517625"/>
            <a:ext cx="1139700" cy="2796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431" name="Google Shape;431;p11"/>
          <p:cNvSpPr/>
          <p:nvPr/>
        </p:nvSpPr>
        <p:spPr>
          <a:xfrm>
            <a:off x="7371807" y="4249807"/>
            <a:ext cx="2574000" cy="683400"/>
          </a:xfrm>
          <a:prstGeom prst="wedgeRectCallout">
            <a:avLst>
              <a:gd fmla="val 48766" name="adj1"/>
              <a:gd fmla="val 128825"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980"/>
              <a:buFont typeface="Corbel"/>
              <a:buNone/>
            </a:pPr>
            <a:r>
              <a:rPr b="0" i="0" lang="en-US" sz="1400" u="none" cap="none" strike="noStrike">
                <a:solidFill>
                  <a:srgbClr val="000000"/>
                </a:solidFill>
                <a:latin typeface="Corbel"/>
                <a:ea typeface="Corbel"/>
                <a:cs typeface="Corbel"/>
                <a:sym typeface="Corbel"/>
              </a:rPr>
              <a:t>The patient now appears in the “Transfer In” tab where the patient has been transferred to .</a:t>
            </a:r>
            <a:endParaRPr b="0" i="0" sz="1400" u="none" cap="none" strike="noStrike">
              <a:solidFill>
                <a:srgbClr val="000000"/>
              </a:solidFill>
              <a:latin typeface="Corbel"/>
              <a:ea typeface="Corbel"/>
              <a:cs typeface="Corbel"/>
              <a:sym typeface="Corbel"/>
            </a:endParaRPr>
          </a:p>
        </p:txBody>
      </p:sp>
      <p:sp>
        <p:nvSpPr>
          <p:cNvPr id="432" name="Google Shape;432;p11"/>
          <p:cNvSpPr/>
          <p:nvPr/>
        </p:nvSpPr>
        <p:spPr>
          <a:xfrm>
            <a:off x="6955504" y="6000893"/>
            <a:ext cx="2789700" cy="683400"/>
          </a:xfrm>
          <a:prstGeom prst="wedgeRectCallout">
            <a:avLst>
              <a:gd fmla="val 58231" name="adj1"/>
              <a:gd fmla="val -84623"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980"/>
              <a:buFont typeface="Corbel"/>
              <a:buNone/>
            </a:pPr>
            <a:r>
              <a:rPr b="0" i="0" lang="en-US" sz="1400" u="none" cap="none" strike="noStrike">
                <a:solidFill>
                  <a:srgbClr val="000000"/>
                </a:solidFill>
                <a:latin typeface="Corbel"/>
                <a:ea typeface="Corbel"/>
                <a:cs typeface="Corbel"/>
                <a:sym typeface="Corbel"/>
              </a:rPr>
              <a:t>You can also access the transfer details via “Transfer </a:t>
            </a:r>
            <a:r>
              <a:rPr lang="en-US">
                <a:latin typeface="Corbel"/>
                <a:ea typeface="Corbel"/>
                <a:cs typeface="Corbel"/>
                <a:sym typeface="Corbel"/>
              </a:rPr>
              <a:t>Out</a:t>
            </a:r>
            <a:r>
              <a:rPr b="0" i="0" lang="en-US" sz="1400" u="none" cap="none" strike="noStrike">
                <a:solidFill>
                  <a:srgbClr val="000000"/>
                </a:solidFill>
                <a:latin typeface="Corbel"/>
                <a:ea typeface="Corbel"/>
                <a:cs typeface="Corbel"/>
                <a:sym typeface="Corbel"/>
              </a:rPr>
              <a:t>” tab of your “Transfer  Management</a:t>
            </a:r>
            <a:r>
              <a:rPr lang="en-US">
                <a:solidFill>
                  <a:schemeClr val="dk1"/>
                </a:solidFill>
                <a:latin typeface="Corbel"/>
                <a:ea typeface="Corbel"/>
                <a:cs typeface="Corbel"/>
                <a:sym typeface="Corbel"/>
              </a:rPr>
              <a:t>” </a:t>
            </a:r>
            <a:r>
              <a:rPr b="0" i="0" lang="en-US" sz="1400" u="none" cap="none" strike="noStrike">
                <a:solidFill>
                  <a:srgbClr val="000000"/>
                </a:solidFill>
                <a:latin typeface="Corbel"/>
                <a:ea typeface="Corbel"/>
                <a:cs typeface="Corbel"/>
                <a:sym typeface="Corbel"/>
              </a:rPr>
              <a:t>Page</a:t>
            </a:r>
            <a:endParaRPr b="0" i="0" sz="1400" u="none" cap="none" strike="noStrike">
              <a:solidFill>
                <a:srgbClr val="000000"/>
              </a:solidFill>
              <a:latin typeface="Corbel"/>
              <a:ea typeface="Corbel"/>
              <a:cs typeface="Corbel"/>
              <a:sym typeface="Corbel"/>
            </a:endParaRPr>
          </a:p>
        </p:txBody>
      </p:sp>
      <p:sp>
        <p:nvSpPr>
          <p:cNvPr id="433" name="Google Shape;433;p11"/>
          <p:cNvSpPr/>
          <p:nvPr/>
        </p:nvSpPr>
        <p:spPr>
          <a:xfrm>
            <a:off x="9054278" y="2772962"/>
            <a:ext cx="2534100" cy="730800"/>
          </a:xfrm>
          <a:prstGeom prst="wedgeRectCallout">
            <a:avLst>
              <a:gd fmla="val 13462" name="adj1"/>
              <a:gd fmla="val 310952"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980"/>
              <a:buFont typeface="Corbel"/>
              <a:buNone/>
            </a:pPr>
            <a:r>
              <a:rPr lang="en-US">
                <a:latin typeface="Corbel"/>
                <a:ea typeface="Corbel"/>
                <a:cs typeface="Corbel"/>
                <a:sym typeface="Corbel"/>
              </a:rPr>
              <a:t>If required the user initiating the request can </a:t>
            </a:r>
            <a:r>
              <a:rPr b="0" i="0" lang="en-US" sz="1400" u="none" cap="none" strike="noStrike">
                <a:solidFill>
                  <a:srgbClr val="000000"/>
                </a:solidFill>
                <a:latin typeface="Corbel"/>
                <a:ea typeface="Corbel"/>
                <a:cs typeface="Corbel"/>
                <a:sym typeface="Corbel"/>
              </a:rPr>
              <a:t> “Cancel Transfer”</a:t>
            </a:r>
            <a:r>
              <a:rPr lang="en-US">
                <a:latin typeface="Corbel"/>
                <a:ea typeface="Corbel"/>
                <a:cs typeface="Corbel"/>
                <a:sym typeface="Corbel"/>
              </a:rPr>
              <a:t>.</a:t>
            </a:r>
            <a:endParaRPr b="0" i="0" sz="1400" u="none" cap="none" strike="noStrike">
              <a:solidFill>
                <a:srgbClr val="000000"/>
              </a:solidFill>
              <a:latin typeface="Corbel"/>
              <a:ea typeface="Corbel"/>
              <a:cs typeface="Corbel"/>
              <a:sym typeface="Corbel"/>
            </a:endParaRPr>
          </a:p>
        </p:txBody>
      </p:sp>
      <p:pic>
        <p:nvPicPr>
          <p:cNvPr id="434" name="Google Shape;434;p11"/>
          <p:cNvPicPr preferRelativeResize="0"/>
          <p:nvPr/>
        </p:nvPicPr>
        <p:blipFill>
          <a:blip r:embed="rId5">
            <a:alphaModFix/>
          </a:blip>
          <a:stretch>
            <a:fillRect/>
          </a:stretch>
        </p:blipFill>
        <p:spPr>
          <a:xfrm>
            <a:off x="167175" y="6131844"/>
            <a:ext cx="1677621" cy="42135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pic>
        <p:nvPicPr>
          <p:cNvPr id="439" name="Google Shape;439;p12"/>
          <p:cNvPicPr preferRelativeResize="0"/>
          <p:nvPr/>
        </p:nvPicPr>
        <p:blipFill rotWithShape="1">
          <a:blip r:embed="rId3">
            <a:alphaModFix/>
          </a:blip>
          <a:srcRect b="0" l="0" r="0" t="0"/>
          <a:stretch/>
        </p:blipFill>
        <p:spPr>
          <a:xfrm>
            <a:off x="341470" y="0"/>
            <a:ext cx="1842375" cy="743004"/>
          </a:xfrm>
          <a:prstGeom prst="rect">
            <a:avLst/>
          </a:prstGeom>
          <a:noFill/>
          <a:ln>
            <a:noFill/>
          </a:ln>
        </p:spPr>
      </p:pic>
      <p:sp>
        <p:nvSpPr>
          <p:cNvPr id="440" name="Google Shape;440;p12"/>
          <p:cNvSpPr txBox="1"/>
          <p:nvPr/>
        </p:nvSpPr>
        <p:spPr>
          <a:xfrm>
            <a:off x="2606722" y="0"/>
            <a:ext cx="9444252" cy="6975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Corbel"/>
              <a:buNone/>
            </a:pPr>
            <a:r>
              <a:rPr lang="en-US" sz="3600">
                <a:solidFill>
                  <a:schemeClr val="lt1"/>
                </a:solidFill>
                <a:latin typeface="Corbel"/>
                <a:ea typeface="Corbel"/>
                <a:cs typeface="Corbel"/>
                <a:sym typeface="Corbel"/>
              </a:rPr>
              <a:t>Initiate Transfer Out request-7</a:t>
            </a:r>
            <a:endParaRPr b="0" i="0" sz="1400" u="none" cap="none" strike="noStrike">
              <a:solidFill>
                <a:srgbClr val="000000"/>
              </a:solidFill>
              <a:latin typeface="Arial"/>
              <a:ea typeface="Arial"/>
              <a:cs typeface="Arial"/>
              <a:sym typeface="Arial"/>
            </a:endParaRPr>
          </a:p>
        </p:txBody>
      </p:sp>
      <p:sp>
        <p:nvSpPr>
          <p:cNvPr id="441" name="Google Shape;441;p12"/>
          <p:cNvSpPr/>
          <p:nvPr/>
        </p:nvSpPr>
        <p:spPr>
          <a:xfrm>
            <a:off x="11245755" y="743004"/>
            <a:ext cx="805219" cy="430703"/>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pic>
        <p:nvPicPr>
          <p:cNvPr descr="A screenshot of a social media post&#10;&#10;Description automatically generated" id="442" name="Google Shape;442;p12"/>
          <p:cNvPicPr preferRelativeResize="0"/>
          <p:nvPr/>
        </p:nvPicPr>
        <p:blipFill rotWithShape="1">
          <a:blip r:embed="rId4">
            <a:alphaModFix/>
          </a:blip>
          <a:srcRect b="0" l="16621" r="0" t="7030"/>
          <a:stretch/>
        </p:blipFill>
        <p:spPr>
          <a:xfrm>
            <a:off x="560439" y="988142"/>
            <a:ext cx="11208774" cy="5698407"/>
          </a:xfrm>
          <a:prstGeom prst="rect">
            <a:avLst/>
          </a:prstGeom>
          <a:noFill/>
          <a:ln>
            <a:noFill/>
          </a:ln>
        </p:spPr>
      </p:pic>
      <p:sp>
        <p:nvSpPr>
          <p:cNvPr id="443" name="Google Shape;443;p12"/>
          <p:cNvSpPr/>
          <p:nvPr/>
        </p:nvSpPr>
        <p:spPr>
          <a:xfrm>
            <a:off x="777117" y="4923125"/>
            <a:ext cx="10854444" cy="273223"/>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444" name="Google Shape;444;p12"/>
          <p:cNvSpPr/>
          <p:nvPr/>
        </p:nvSpPr>
        <p:spPr>
          <a:xfrm flipH="1">
            <a:off x="6537276" y="5668225"/>
            <a:ext cx="3962394" cy="738623"/>
          </a:xfrm>
          <a:prstGeom prst="wedgeRectCallout">
            <a:avLst>
              <a:gd fmla="val 9602" name="adj1"/>
              <a:gd fmla="val -100905" name="adj2"/>
            </a:avLst>
          </a:prstGeom>
          <a:solidFill>
            <a:schemeClr val="lt1"/>
          </a:solidFill>
          <a:ln cap="flat" cmpd="sng" w="28575">
            <a:solidFill>
              <a:srgbClr val="FE7A1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Corbel"/>
                <a:ea typeface="Corbel"/>
                <a:cs typeface="Corbel"/>
                <a:sym typeface="Corbel"/>
              </a:rPr>
              <a:t>When the transfer out request has been accepted by the receiving District / TU/ PHI, then the current facility of the patient will be updated.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13"/>
          <p:cNvSpPr txBox="1"/>
          <p:nvPr>
            <p:ph type="title"/>
          </p:nvPr>
        </p:nvSpPr>
        <p:spPr>
          <a:xfrm>
            <a:off x="3728125" y="1298450"/>
            <a:ext cx="7455000" cy="3255300"/>
          </a:xfrm>
          <a:prstGeom prst="rect">
            <a:avLst/>
          </a:prstGeom>
          <a:noFill/>
          <a:ln>
            <a:noFill/>
          </a:ln>
        </p:spPr>
        <p:txBody>
          <a:bodyPr anchorCtr="0" anchor="b" bIns="45700" lIns="91425" spcFirstLastPara="1" rIns="91425" wrap="square" tIns="45700">
            <a:normAutofit/>
          </a:bodyPr>
          <a:lstStyle/>
          <a:p>
            <a:pPr indent="0" lvl="0" marL="114300" rtl="0" algn="l">
              <a:lnSpc>
                <a:spcPct val="90000"/>
              </a:lnSpc>
              <a:spcBef>
                <a:spcPts val="0"/>
              </a:spcBef>
              <a:spcAft>
                <a:spcPts val="0"/>
              </a:spcAft>
              <a:buNone/>
            </a:pPr>
            <a:r>
              <a:rPr lang="en-US"/>
              <a:t>1b. Accept Transfer In</a:t>
            </a:r>
            <a:endParaRPr/>
          </a:p>
        </p:txBody>
      </p:sp>
      <p:sp>
        <p:nvSpPr>
          <p:cNvPr id="450" name="Google Shape;450;p13"/>
          <p:cNvSpPr txBox="1"/>
          <p:nvPr>
            <p:ph idx="1" type="body"/>
          </p:nvPr>
        </p:nvSpPr>
        <p:spPr>
          <a:xfrm>
            <a:off x="3867912" y="4645152"/>
            <a:ext cx="7315200" cy="914400"/>
          </a:xfrm>
          <a:prstGeom prst="rect">
            <a:avLst/>
          </a:prstGeom>
          <a:noFill/>
          <a:ln>
            <a:noFill/>
          </a:ln>
        </p:spPr>
        <p:txBody>
          <a:bodyPr anchorCtr="0" anchor="t" bIns="45700" lIns="91425" spcFirstLastPara="1" rIns="91425" wrap="square" tIns="45700">
            <a:normAutofit/>
          </a:bodyPr>
          <a:lstStyle/>
          <a:p>
            <a:pPr indent="0" lvl="0" marL="176213" rtl="0" algn="l">
              <a:lnSpc>
                <a:spcPct val="90000"/>
              </a:lnSpc>
              <a:spcBef>
                <a:spcPts val="1200"/>
              </a:spcBef>
              <a:spcAft>
                <a:spcPts val="0"/>
              </a:spcAft>
              <a:buSzPts val="2200"/>
              <a:buNone/>
            </a:pPr>
            <a:r>
              <a:rPr lang="en-US">
                <a:solidFill>
                  <a:schemeClr val="dk1"/>
                </a:solidFill>
              </a:rPr>
              <a:t>Take action </a:t>
            </a:r>
            <a:r>
              <a:rPr lang="en-US">
                <a:solidFill>
                  <a:schemeClr val="dk1"/>
                </a:solidFill>
              </a:rPr>
              <a:t>where </a:t>
            </a:r>
            <a:r>
              <a:rPr lang="en-US">
                <a:solidFill>
                  <a:schemeClr val="dk1"/>
                </a:solidFill>
              </a:rPr>
              <a:t>Transfer Out </a:t>
            </a:r>
            <a:r>
              <a:rPr lang="en-US">
                <a:solidFill>
                  <a:schemeClr val="dk1"/>
                </a:solidFill>
              </a:rPr>
              <a:t>requests made by someone else, and transfer in </a:t>
            </a:r>
            <a:r>
              <a:rPr lang="en-US">
                <a:solidFill>
                  <a:schemeClr val="dk1"/>
                </a:solidFill>
              </a:rPr>
              <a:t>are pending with you</a:t>
            </a:r>
            <a:r>
              <a:rPr lang="en-US">
                <a:solidFill>
                  <a:schemeClr val="dk1"/>
                </a:solidFill>
              </a:rPr>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pic>
        <p:nvPicPr>
          <p:cNvPr id="455" name="Google Shape;455;p19"/>
          <p:cNvPicPr preferRelativeResize="0"/>
          <p:nvPr/>
        </p:nvPicPr>
        <p:blipFill rotWithShape="1">
          <a:blip r:embed="rId3">
            <a:alphaModFix/>
          </a:blip>
          <a:srcRect b="5602" l="17727" r="0" t="17672"/>
          <a:stretch/>
        </p:blipFill>
        <p:spPr>
          <a:xfrm>
            <a:off x="442452" y="1824811"/>
            <a:ext cx="11749547" cy="4723473"/>
          </a:xfrm>
          <a:prstGeom prst="rect">
            <a:avLst/>
          </a:prstGeom>
          <a:noFill/>
          <a:ln>
            <a:noFill/>
          </a:ln>
        </p:spPr>
      </p:pic>
      <p:pic>
        <p:nvPicPr>
          <p:cNvPr id="456" name="Google Shape;456;p19"/>
          <p:cNvPicPr preferRelativeResize="0"/>
          <p:nvPr/>
        </p:nvPicPr>
        <p:blipFill rotWithShape="1">
          <a:blip r:embed="rId4">
            <a:alphaModFix/>
          </a:blip>
          <a:srcRect b="0" l="0" r="0" t="0"/>
          <a:stretch/>
        </p:blipFill>
        <p:spPr>
          <a:xfrm>
            <a:off x="114300" y="-22714"/>
            <a:ext cx="1842375" cy="743004"/>
          </a:xfrm>
          <a:prstGeom prst="rect">
            <a:avLst/>
          </a:prstGeom>
          <a:noFill/>
          <a:ln>
            <a:noFill/>
          </a:ln>
        </p:spPr>
      </p:pic>
      <p:sp>
        <p:nvSpPr>
          <p:cNvPr id="457" name="Google Shape;457;p19"/>
          <p:cNvSpPr txBox="1"/>
          <p:nvPr/>
        </p:nvSpPr>
        <p:spPr>
          <a:xfrm>
            <a:off x="2606722" y="0"/>
            <a:ext cx="9444252" cy="69757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SzPts val="3600"/>
              <a:buFont typeface="Arial"/>
              <a:buNone/>
            </a:pPr>
            <a:r>
              <a:rPr lang="en-US" sz="3600">
                <a:solidFill>
                  <a:srgbClr val="FFFFFF"/>
                </a:solidFill>
                <a:latin typeface="Corbel"/>
                <a:ea typeface="Corbel"/>
                <a:cs typeface="Corbel"/>
                <a:sym typeface="Corbel"/>
              </a:rPr>
              <a:t>Accept </a:t>
            </a:r>
            <a:r>
              <a:rPr b="0" i="0" lang="en-US" sz="3600" u="none" cap="none" strike="noStrike">
                <a:solidFill>
                  <a:srgbClr val="FFFFFF"/>
                </a:solidFill>
                <a:latin typeface="Corbel"/>
                <a:ea typeface="Corbel"/>
                <a:cs typeface="Corbel"/>
                <a:sym typeface="Corbel"/>
              </a:rPr>
              <a:t>Transfer In-</a:t>
            </a:r>
            <a:r>
              <a:rPr lang="en-US" sz="3600">
                <a:solidFill>
                  <a:srgbClr val="FFFFFF"/>
                </a:solidFill>
                <a:latin typeface="Corbel"/>
                <a:ea typeface="Corbel"/>
                <a:cs typeface="Corbel"/>
                <a:sym typeface="Corbel"/>
              </a:rPr>
              <a:t>1</a:t>
            </a:r>
            <a:r>
              <a:rPr b="0" i="0" lang="en-US" sz="3600" u="none" cap="none" strike="noStrike">
                <a:solidFill>
                  <a:srgbClr val="FFFFFF"/>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sp>
        <p:nvSpPr>
          <p:cNvPr id="458" name="Google Shape;458;p19"/>
          <p:cNvSpPr/>
          <p:nvPr/>
        </p:nvSpPr>
        <p:spPr>
          <a:xfrm>
            <a:off x="11245755" y="743004"/>
            <a:ext cx="805219" cy="430703"/>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sp>
        <p:nvSpPr>
          <p:cNvPr id="459" name="Google Shape;459;p19"/>
          <p:cNvSpPr/>
          <p:nvPr/>
        </p:nvSpPr>
        <p:spPr>
          <a:xfrm>
            <a:off x="547969" y="944157"/>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E7A10"/>
                </a:solidFill>
                <a:latin typeface="Corbel"/>
                <a:ea typeface="Corbel"/>
                <a:cs typeface="Corbel"/>
                <a:sym typeface="Corbel"/>
              </a:rPr>
              <a:t>Select “Accept” in the Dropdown option</a:t>
            </a:r>
            <a:endParaRPr b="0" i="0" sz="1400" u="none" cap="none" strike="noStrike">
              <a:solidFill>
                <a:srgbClr val="000000"/>
              </a:solidFill>
              <a:latin typeface="Arial"/>
              <a:ea typeface="Arial"/>
              <a:cs typeface="Arial"/>
              <a:sym typeface="Arial"/>
            </a:endParaRPr>
          </a:p>
        </p:txBody>
      </p:sp>
      <p:sp>
        <p:nvSpPr>
          <p:cNvPr id="460" name="Google Shape;460;p19"/>
          <p:cNvSpPr/>
          <p:nvPr/>
        </p:nvSpPr>
        <p:spPr>
          <a:xfrm>
            <a:off x="879934" y="682636"/>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461" name="Google Shape;461;p19"/>
          <p:cNvSpPr/>
          <p:nvPr/>
        </p:nvSpPr>
        <p:spPr>
          <a:xfrm>
            <a:off x="724368" y="4845659"/>
            <a:ext cx="1882353" cy="419515"/>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pic>
        <p:nvPicPr>
          <p:cNvPr id="466" name="Google Shape;466;p20"/>
          <p:cNvPicPr preferRelativeResize="0"/>
          <p:nvPr/>
        </p:nvPicPr>
        <p:blipFill rotWithShape="1">
          <a:blip r:embed="rId3">
            <a:alphaModFix/>
          </a:blip>
          <a:srcRect b="5602" l="17737" r="0" t="17672"/>
          <a:stretch/>
        </p:blipFill>
        <p:spPr>
          <a:xfrm>
            <a:off x="468452" y="1824811"/>
            <a:ext cx="11723548" cy="4904602"/>
          </a:xfrm>
          <a:prstGeom prst="rect">
            <a:avLst/>
          </a:prstGeom>
          <a:noFill/>
          <a:ln>
            <a:noFill/>
          </a:ln>
        </p:spPr>
      </p:pic>
      <p:pic>
        <p:nvPicPr>
          <p:cNvPr id="467" name="Google Shape;467;p20"/>
          <p:cNvPicPr preferRelativeResize="0"/>
          <p:nvPr/>
        </p:nvPicPr>
        <p:blipFill rotWithShape="1">
          <a:blip r:embed="rId4">
            <a:alphaModFix/>
          </a:blip>
          <a:srcRect b="0" l="0" r="0" t="0"/>
          <a:stretch/>
        </p:blipFill>
        <p:spPr>
          <a:xfrm>
            <a:off x="114300" y="-22714"/>
            <a:ext cx="1842375" cy="743004"/>
          </a:xfrm>
          <a:prstGeom prst="rect">
            <a:avLst/>
          </a:prstGeom>
          <a:noFill/>
          <a:ln>
            <a:noFill/>
          </a:ln>
        </p:spPr>
      </p:pic>
      <p:sp>
        <p:nvSpPr>
          <p:cNvPr id="468" name="Google Shape;468;p20"/>
          <p:cNvSpPr txBox="1"/>
          <p:nvPr/>
        </p:nvSpPr>
        <p:spPr>
          <a:xfrm>
            <a:off x="2606722" y="0"/>
            <a:ext cx="9444252" cy="6975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solidFill>
                  <a:schemeClr val="lt1"/>
                </a:solidFill>
                <a:latin typeface="Corbel"/>
                <a:ea typeface="Corbel"/>
                <a:cs typeface="Corbel"/>
                <a:sym typeface="Corbel"/>
              </a:rPr>
              <a:t>Accept Transfer In-2</a:t>
            </a:r>
            <a:endParaRPr sz="3600">
              <a:solidFill>
                <a:srgbClr val="FFFFFF"/>
              </a:solidFill>
              <a:latin typeface="Corbel"/>
              <a:ea typeface="Corbel"/>
              <a:cs typeface="Corbel"/>
              <a:sym typeface="Corbel"/>
            </a:endParaRPr>
          </a:p>
        </p:txBody>
      </p:sp>
      <p:sp>
        <p:nvSpPr>
          <p:cNvPr id="469" name="Google Shape;469;p20"/>
          <p:cNvSpPr/>
          <p:nvPr/>
        </p:nvSpPr>
        <p:spPr>
          <a:xfrm>
            <a:off x="11245755" y="743004"/>
            <a:ext cx="805219" cy="430703"/>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sp>
        <p:nvSpPr>
          <p:cNvPr id="470" name="Google Shape;470;p20"/>
          <p:cNvSpPr/>
          <p:nvPr/>
        </p:nvSpPr>
        <p:spPr>
          <a:xfrm>
            <a:off x="468451" y="959098"/>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E7A10"/>
                </a:solidFill>
                <a:latin typeface="Corbel"/>
                <a:ea typeface="Corbel"/>
                <a:cs typeface="Corbel"/>
                <a:sym typeface="Corbel"/>
              </a:rPr>
              <a:t>Select “Accept” in the Dropdown option</a:t>
            </a:r>
            <a:endParaRPr b="0" i="0" sz="1400" u="none" cap="none" strike="noStrike">
              <a:solidFill>
                <a:srgbClr val="000000"/>
              </a:solidFill>
              <a:latin typeface="Arial"/>
              <a:ea typeface="Arial"/>
              <a:cs typeface="Arial"/>
              <a:sym typeface="Arial"/>
            </a:endParaRPr>
          </a:p>
        </p:txBody>
      </p:sp>
      <p:sp>
        <p:nvSpPr>
          <p:cNvPr id="471" name="Google Shape;471;p20"/>
          <p:cNvSpPr/>
          <p:nvPr/>
        </p:nvSpPr>
        <p:spPr>
          <a:xfrm>
            <a:off x="800416" y="697577"/>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472" name="Google Shape;472;p20"/>
          <p:cNvSpPr/>
          <p:nvPr/>
        </p:nvSpPr>
        <p:spPr>
          <a:xfrm>
            <a:off x="619076" y="5728616"/>
            <a:ext cx="1121234" cy="431807"/>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473" name="Google Shape;473;p20"/>
          <p:cNvSpPr/>
          <p:nvPr/>
        </p:nvSpPr>
        <p:spPr>
          <a:xfrm>
            <a:off x="2500313" y="957859"/>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Submit</a:t>
            </a:r>
            <a:endParaRPr b="0" i="0" sz="1400" u="none" cap="none" strike="noStrike">
              <a:solidFill>
                <a:srgbClr val="000000"/>
              </a:solidFill>
              <a:latin typeface="Arial"/>
              <a:ea typeface="Arial"/>
              <a:cs typeface="Arial"/>
              <a:sym typeface="Arial"/>
            </a:endParaRPr>
          </a:p>
        </p:txBody>
      </p:sp>
      <p:sp>
        <p:nvSpPr>
          <p:cNvPr id="474" name="Google Shape;474;p20"/>
          <p:cNvSpPr/>
          <p:nvPr/>
        </p:nvSpPr>
        <p:spPr>
          <a:xfrm flipH="1" rot="5400000">
            <a:off x="2151328" y="113917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475" name="Google Shape;475;p20"/>
          <p:cNvSpPr/>
          <p:nvPr/>
        </p:nvSpPr>
        <p:spPr>
          <a:xfrm>
            <a:off x="2924348" y="771344"/>
            <a:ext cx="792000" cy="3081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1" i="0" sz="1600" u="none" cap="none" strike="noStrike">
              <a:solidFill>
                <a:srgbClr val="000546"/>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pic>
        <p:nvPicPr>
          <p:cNvPr id="480" name="Google Shape;480;p21"/>
          <p:cNvPicPr preferRelativeResize="0"/>
          <p:nvPr/>
        </p:nvPicPr>
        <p:blipFill rotWithShape="1">
          <a:blip r:embed="rId3">
            <a:alphaModFix/>
          </a:blip>
          <a:srcRect b="7245" l="0" r="821" t="10422"/>
          <a:stretch/>
        </p:blipFill>
        <p:spPr>
          <a:xfrm>
            <a:off x="254263" y="697577"/>
            <a:ext cx="5389300" cy="5566340"/>
          </a:xfrm>
          <a:prstGeom prst="rect">
            <a:avLst/>
          </a:prstGeom>
          <a:noFill/>
          <a:ln cap="flat" cmpd="sng" w="9525">
            <a:solidFill>
              <a:schemeClr val="accent1"/>
            </a:solidFill>
            <a:prstDash val="solid"/>
            <a:round/>
            <a:headEnd len="sm" w="sm" type="none"/>
            <a:tailEnd len="sm" w="sm" type="none"/>
          </a:ln>
        </p:spPr>
      </p:pic>
      <p:sp>
        <p:nvSpPr>
          <p:cNvPr id="481" name="Google Shape;481;p21"/>
          <p:cNvSpPr/>
          <p:nvPr/>
        </p:nvSpPr>
        <p:spPr>
          <a:xfrm>
            <a:off x="406356" y="4968038"/>
            <a:ext cx="1647109" cy="375487"/>
          </a:xfrm>
          <a:prstGeom prst="wedgeRectCallout">
            <a:avLst>
              <a:gd fmla="val -19038" name="adj1"/>
              <a:gd fmla="val 182879"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Corbel"/>
              <a:buNone/>
            </a:pPr>
            <a:r>
              <a:rPr b="0" i="0" lang="en-US" sz="1100" u="none" cap="none" strike="noStrike">
                <a:solidFill>
                  <a:srgbClr val="000000"/>
                </a:solidFill>
                <a:latin typeface="Corbel"/>
                <a:ea typeface="Corbel"/>
                <a:cs typeface="Corbel"/>
                <a:sym typeface="Corbel"/>
              </a:rPr>
              <a:t>Message displayed after successful Transfer</a:t>
            </a:r>
            <a:endParaRPr b="0" i="0" sz="1400" u="none" cap="none" strike="noStrike">
              <a:solidFill>
                <a:srgbClr val="000000"/>
              </a:solidFill>
              <a:latin typeface="Arial"/>
              <a:ea typeface="Arial"/>
              <a:cs typeface="Arial"/>
              <a:sym typeface="Arial"/>
            </a:endParaRPr>
          </a:p>
        </p:txBody>
      </p:sp>
      <p:pic>
        <p:nvPicPr>
          <p:cNvPr id="482" name="Google Shape;482;p21"/>
          <p:cNvPicPr preferRelativeResize="0"/>
          <p:nvPr/>
        </p:nvPicPr>
        <p:blipFill rotWithShape="1">
          <a:blip r:embed="rId4">
            <a:alphaModFix/>
          </a:blip>
          <a:srcRect b="7242" l="0" r="0" t="8800"/>
          <a:stretch/>
        </p:blipFill>
        <p:spPr>
          <a:xfrm>
            <a:off x="5987825" y="697577"/>
            <a:ext cx="6204175" cy="5566340"/>
          </a:xfrm>
          <a:prstGeom prst="rect">
            <a:avLst/>
          </a:prstGeom>
          <a:noFill/>
          <a:ln cap="flat" cmpd="sng" w="9525">
            <a:solidFill>
              <a:srgbClr val="00B0F0"/>
            </a:solidFill>
            <a:prstDash val="solid"/>
            <a:round/>
            <a:headEnd len="sm" w="sm" type="none"/>
            <a:tailEnd len="sm" w="sm" type="none"/>
          </a:ln>
        </p:spPr>
      </p:pic>
      <p:sp>
        <p:nvSpPr>
          <p:cNvPr id="483" name="Google Shape;483;p21"/>
          <p:cNvSpPr/>
          <p:nvPr/>
        </p:nvSpPr>
        <p:spPr>
          <a:xfrm>
            <a:off x="8431175" y="4377464"/>
            <a:ext cx="1647000" cy="697500"/>
          </a:xfrm>
          <a:prstGeom prst="wedgeRectCallout">
            <a:avLst>
              <a:gd fmla="val -102311" name="adj1"/>
              <a:gd fmla="val 70210"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Corbel"/>
              <a:buNone/>
            </a:pPr>
            <a:r>
              <a:rPr b="0" i="0" lang="en-US" sz="1100" u="none" cap="none" strike="noStrike">
                <a:solidFill>
                  <a:srgbClr val="000000"/>
                </a:solidFill>
                <a:latin typeface="Corbel"/>
                <a:ea typeface="Corbel"/>
                <a:cs typeface="Corbel"/>
                <a:sym typeface="Corbel"/>
              </a:rPr>
              <a:t>Transfer details are displayed in the Notes tab </a:t>
            </a:r>
            <a:r>
              <a:rPr lang="en-US" sz="1100">
                <a:latin typeface="Corbel"/>
                <a:ea typeface="Corbel"/>
                <a:cs typeface="Corbel"/>
                <a:sym typeface="Corbel"/>
              </a:rPr>
              <a:t>of patient</a:t>
            </a:r>
            <a:endParaRPr b="0" i="0" sz="1100" u="none" cap="none" strike="noStrike">
              <a:solidFill>
                <a:srgbClr val="000000"/>
              </a:solidFill>
              <a:latin typeface="Corbel"/>
              <a:ea typeface="Corbel"/>
              <a:cs typeface="Corbel"/>
              <a:sym typeface="Corbel"/>
            </a:endParaRPr>
          </a:p>
        </p:txBody>
      </p:sp>
      <p:sp>
        <p:nvSpPr>
          <p:cNvPr id="484" name="Google Shape;484;p21"/>
          <p:cNvSpPr/>
          <p:nvPr/>
        </p:nvSpPr>
        <p:spPr>
          <a:xfrm>
            <a:off x="5491507" y="3258184"/>
            <a:ext cx="1208985" cy="3416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FFFFFF"/>
              </a:buClr>
              <a:buSzPts val="3600"/>
              <a:buFont typeface="Corbel"/>
              <a:buNone/>
            </a:pPr>
            <a:r>
              <a:rPr b="0" i="0" lang="en-US" sz="1800" u="none" cap="none" strike="noStrike">
                <a:solidFill>
                  <a:srgbClr val="FFFFFF"/>
                </a:solidFill>
                <a:latin typeface="Corbel"/>
                <a:ea typeface="Corbel"/>
                <a:cs typeface="Corbel"/>
                <a:sym typeface="Corbel"/>
              </a:rPr>
              <a:t>Transfer In</a:t>
            </a:r>
            <a:endParaRPr b="0" i="0" sz="1400" u="none" cap="none" strike="noStrike">
              <a:solidFill>
                <a:srgbClr val="000000"/>
              </a:solidFill>
              <a:latin typeface="Arial"/>
              <a:ea typeface="Arial"/>
              <a:cs typeface="Arial"/>
              <a:sym typeface="Arial"/>
            </a:endParaRPr>
          </a:p>
        </p:txBody>
      </p:sp>
      <p:sp>
        <p:nvSpPr>
          <p:cNvPr id="485" name="Google Shape;485;p21"/>
          <p:cNvSpPr txBox="1"/>
          <p:nvPr/>
        </p:nvSpPr>
        <p:spPr>
          <a:xfrm>
            <a:off x="2606722" y="0"/>
            <a:ext cx="9444252" cy="6975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solidFill>
                  <a:schemeClr val="lt1"/>
                </a:solidFill>
                <a:latin typeface="Corbel"/>
                <a:ea typeface="Corbel"/>
                <a:cs typeface="Corbel"/>
                <a:sym typeface="Corbel"/>
              </a:rPr>
              <a:t>Accept Transfer In-3</a:t>
            </a:r>
            <a:endParaRPr sz="3600">
              <a:solidFill>
                <a:srgbClr val="FFFFFF"/>
              </a:solidFill>
              <a:latin typeface="Corbel"/>
              <a:ea typeface="Corbel"/>
              <a:cs typeface="Corbel"/>
              <a:sym typeface="Corbel"/>
            </a:endParaRPr>
          </a:p>
        </p:txBody>
      </p:sp>
      <p:pic>
        <p:nvPicPr>
          <p:cNvPr id="486" name="Google Shape;486;p21"/>
          <p:cNvPicPr preferRelativeResize="0"/>
          <p:nvPr/>
        </p:nvPicPr>
        <p:blipFill rotWithShape="1">
          <a:blip r:embed="rId5">
            <a:alphaModFix/>
          </a:blip>
          <a:srcRect b="0" l="0" r="0" t="0"/>
          <a:stretch/>
        </p:blipFill>
        <p:spPr>
          <a:xfrm>
            <a:off x="128152" y="0"/>
            <a:ext cx="1823778" cy="7355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pic>
        <p:nvPicPr>
          <p:cNvPr id="491" name="Google Shape;491;p14"/>
          <p:cNvPicPr preferRelativeResize="0"/>
          <p:nvPr/>
        </p:nvPicPr>
        <p:blipFill>
          <a:blip r:embed="rId4">
            <a:alphaModFix/>
          </a:blip>
          <a:stretch>
            <a:fillRect/>
          </a:stretch>
        </p:blipFill>
        <p:spPr>
          <a:xfrm>
            <a:off x="381975" y="1860400"/>
            <a:ext cx="11657626" cy="4682050"/>
          </a:xfrm>
          <a:prstGeom prst="rect">
            <a:avLst/>
          </a:prstGeom>
          <a:noFill/>
          <a:ln>
            <a:noFill/>
          </a:ln>
        </p:spPr>
      </p:pic>
      <p:pic>
        <p:nvPicPr>
          <p:cNvPr id="492" name="Google Shape;492;p14"/>
          <p:cNvPicPr preferRelativeResize="0"/>
          <p:nvPr/>
        </p:nvPicPr>
        <p:blipFill rotWithShape="1">
          <a:blip r:embed="rId5">
            <a:alphaModFix/>
          </a:blip>
          <a:srcRect b="0" l="0" r="0" t="0"/>
          <a:stretch/>
        </p:blipFill>
        <p:spPr>
          <a:xfrm>
            <a:off x="341470" y="0"/>
            <a:ext cx="1842375" cy="743004"/>
          </a:xfrm>
          <a:prstGeom prst="rect">
            <a:avLst/>
          </a:prstGeom>
          <a:noFill/>
          <a:ln>
            <a:noFill/>
          </a:ln>
        </p:spPr>
      </p:pic>
      <p:sp>
        <p:nvSpPr>
          <p:cNvPr id="493" name="Google Shape;493;p14"/>
          <p:cNvSpPr txBox="1"/>
          <p:nvPr/>
        </p:nvSpPr>
        <p:spPr>
          <a:xfrm>
            <a:off x="2606722" y="0"/>
            <a:ext cx="9444252" cy="6975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Font typeface="Arial"/>
              <a:buNone/>
            </a:pPr>
            <a:r>
              <a:rPr lang="en-US" sz="3600">
                <a:solidFill>
                  <a:schemeClr val="lt1"/>
                </a:solidFill>
                <a:latin typeface="Corbel"/>
                <a:ea typeface="Corbel"/>
                <a:cs typeface="Corbel"/>
                <a:sym typeface="Corbel"/>
              </a:rPr>
              <a:t>Accept Transfer In-4 (If PHI not assigned)</a:t>
            </a:r>
            <a:endParaRPr sz="3600">
              <a:solidFill>
                <a:srgbClr val="FFFFFF"/>
              </a:solidFill>
              <a:latin typeface="Corbel"/>
              <a:ea typeface="Corbel"/>
              <a:cs typeface="Corbel"/>
              <a:sym typeface="Corbel"/>
            </a:endParaRPr>
          </a:p>
        </p:txBody>
      </p:sp>
      <p:sp>
        <p:nvSpPr>
          <p:cNvPr id="494" name="Google Shape;494;p14"/>
          <p:cNvSpPr/>
          <p:nvPr/>
        </p:nvSpPr>
        <p:spPr>
          <a:xfrm>
            <a:off x="11245755" y="743004"/>
            <a:ext cx="805219" cy="430703"/>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sp>
        <p:nvSpPr>
          <p:cNvPr id="495" name="Google Shape;495;p14"/>
          <p:cNvSpPr/>
          <p:nvPr/>
        </p:nvSpPr>
        <p:spPr>
          <a:xfrm>
            <a:off x="381973" y="941506"/>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Select ’</a:t>
            </a:r>
            <a:r>
              <a:rPr b="1" lang="en-US">
                <a:solidFill>
                  <a:srgbClr val="FE7A10"/>
                </a:solidFill>
                <a:latin typeface="Corbel"/>
                <a:ea typeface="Corbel"/>
                <a:cs typeface="Corbel"/>
                <a:sym typeface="Corbel"/>
              </a:rPr>
              <a:t>Assign’</a:t>
            </a:r>
            <a:r>
              <a:rPr b="1" lang="en-US">
                <a:solidFill>
                  <a:srgbClr val="FE7A10"/>
                </a:solidFill>
                <a:latin typeface="Corbel"/>
                <a:ea typeface="Corbel"/>
                <a:cs typeface="Corbel"/>
                <a:sym typeface="Corbel"/>
              </a:rPr>
              <a:t> PHI’</a:t>
            </a:r>
            <a:r>
              <a:rPr b="1" i="0" lang="en-US" sz="1400" u="none" cap="none" strike="noStrike">
                <a:solidFill>
                  <a:srgbClr val="FE7A10"/>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sp>
        <p:nvSpPr>
          <p:cNvPr id="496" name="Google Shape;496;p14"/>
          <p:cNvSpPr/>
          <p:nvPr/>
        </p:nvSpPr>
        <p:spPr>
          <a:xfrm>
            <a:off x="713938" y="679985"/>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497" name="Google Shape;497;p14"/>
          <p:cNvSpPr/>
          <p:nvPr/>
        </p:nvSpPr>
        <p:spPr>
          <a:xfrm>
            <a:off x="2063204" y="5648325"/>
            <a:ext cx="1346700" cy="2535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pic>
        <p:nvPicPr>
          <p:cNvPr id="502" name="Google Shape;502;p15"/>
          <p:cNvPicPr preferRelativeResize="0"/>
          <p:nvPr/>
        </p:nvPicPr>
        <p:blipFill>
          <a:blip r:embed="rId3">
            <a:alphaModFix/>
          </a:blip>
          <a:stretch>
            <a:fillRect/>
          </a:stretch>
        </p:blipFill>
        <p:spPr>
          <a:xfrm>
            <a:off x="152400" y="1878000"/>
            <a:ext cx="11716674" cy="4105325"/>
          </a:xfrm>
          <a:prstGeom prst="rect">
            <a:avLst/>
          </a:prstGeom>
          <a:noFill/>
          <a:ln>
            <a:noFill/>
          </a:ln>
        </p:spPr>
      </p:pic>
      <p:pic>
        <p:nvPicPr>
          <p:cNvPr id="503" name="Google Shape;503;p15"/>
          <p:cNvPicPr preferRelativeResize="0"/>
          <p:nvPr/>
        </p:nvPicPr>
        <p:blipFill rotWithShape="1">
          <a:blip r:embed="rId4">
            <a:alphaModFix/>
          </a:blip>
          <a:srcRect b="0" l="0" r="0" t="0"/>
          <a:stretch/>
        </p:blipFill>
        <p:spPr>
          <a:xfrm>
            <a:off x="341470" y="0"/>
            <a:ext cx="1842375" cy="743004"/>
          </a:xfrm>
          <a:prstGeom prst="rect">
            <a:avLst/>
          </a:prstGeom>
          <a:noFill/>
          <a:ln>
            <a:noFill/>
          </a:ln>
        </p:spPr>
      </p:pic>
      <p:sp>
        <p:nvSpPr>
          <p:cNvPr id="504" name="Google Shape;504;p15"/>
          <p:cNvSpPr txBox="1"/>
          <p:nvPr/>
        </p:nvSpPr>
        <p:spPr>
          <a:xfrm>
            <a:off x="2606722" y="0"/>
            <a:ext cx="9444252" cy="69757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sz="3600">
                <a:solidFill>
                  <a:srgbClr val="FFFFFF"/>
                </a:solidFill>
                <a:latin typeface="Corbel"/>
                <a:ea typeface="Corbel"/>
                <a:cs typeface="Corbel"/>
                <a:sym typeface="Corbel"/>
              </a:rPr>
              <a:t>Accept </a:t>
            </a:r>
            <a:r>
              <a:rPr b="0" i="0" lang="en-US" sz="3600" u="none" cap="none" strike="noStrike">
                <a:solidFill>
                  <a:srgbClr val="FFFFFF"/>
                </a:solidFill>
                <a:latin typeface="Corbel"/>
                <a:ea typeface="Corbel"/>
                <a:cs typeface="Corbel"/>
                <a:sym typeface="Corbel"/>
              </a:rPr>
              <a:t>Transfer In</a:t>
            </a:r>
            <a:r>
              <a:rPr lang="en-US" sz="3600">
                <a:solidFill>
                  <a:schemeClr val="lt1"/>
                </a:solidFill>
                <a:latin typeface="Corbel"/>
                <a:ea typeface="Corbel"/>
                <a:cs typeface="Corbel"/>
                <a:sym typeface="Corbel"/>
              </a:rPr>
              <a:t>-4</a:t>
            </a:r>
            <a:r>
              <a:rPr b="0" i="0" lang="en-US" sz="3600" u="none" cap="none" strike="noStrike">
                <a:solidFill>
                  <a:srgbClr val="FFFFFF"/>
                </a:solidFill>
                <a:latin typeface="Corbel"/>
                <a:ea typeface="Corbel"/>
                <a:cs typeface="Corbel"/>
                <a:sym typeface="Corbel"/>
              </a:rPr>
              <a:t> (If PHI not assigned)</a:t>
            </a:r>
            <a:endParaRPr b="0" i="0" sz="1400" u="none" cap="none" strike="noStrike">
              <a:solidFill>
                <a:srgbClr val="000000"/>
              </a:solidFill>
              <a:latin typeface="Arial"/>
              <a:ea typeface="Arial"/>
              <a:cs typeface="Arial"/>
              <a:sym typeface="Arial"/>
            </a:endParaRPr>
          </a:p>
        </p:txBody>
      </p:sp>
      <p:sp>
        <p:nvSpPr>
          <p:cNvPr id="505" name="Google Shape;505;p15"/>
          <p:cNvSpPr/>
          <p:nvPr/>
        </p:nvSpPr>
        <p:spPr>
          <a:xfrm>
            <a:off x="11245755" y="743004"/>
            <a:ext cx="805219" cy="430703"/>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sp>
        <p:nvSpPr>
          <p:cNvPr id="506" name="Google Shape;506;p15"/>
          <p:cNvSpPr/>
          <p:nvPr/>
        </p:nvSpPr>
        <p:spPr>
          <a:xfrm>
            <a:off x="341470" y="959098"/>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Select ’A</a:t>
            </a:r>
            <a:r>
              <a:rPr b="1" lang="en-US">
                <a:solidFill>
                  <a:srgbClr val="FE7A10"/>
                </a:solidFill>
                <a:latin typeface="Corbel"/>
                <a:ea typeface="Corbel"/>
                <a:cs typeface="Corbel"/>
                <a:sym typeface="Corbel"/>
              </a:rPr>
              <a:t>ssign PHI</a:t>
            </a:r>
            <a:r>
              <a:rPr b="1" i="0" lang="en-US" sz="1400" u="none" cap="none" strike="noStrike">
                <a:solidFill>
                  <a:srgbClr val="FE7A10"/>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sp>
        <p:nvSpPr>
          <p:cNvPr id="507" name="Google Shape;507;p15"/>
          <p:cNvSpPr/>
          <p:nvPr/>
        </p:nvSpPr>
        <p:spPr>
          <a:xfrm>
            <a:off x="673435" y="697577"/>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508" name="Google Shape;508;p15"/>
          <p:cNvSpPr/>
          <p:nvPr/>
        </p:nvSpPr>
        <p:spPr>
          <a:xfrm>
            <a:off x="2245331" y="959794"/>
            <a:ext cx="2444656"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Enter the TU/PHI details (if not selected while patient transfer)  and click on Done</a:t>
            </a:r>
            <a:endParaRPr b="0" i="0" sz="1400" u="none" cap="none" strike="noStrike">
              <a:solidFill>
                <a:srgbClr val="000000"/>
              </a:solidFill>
              <a:latin typeface="Arial"/>
              <a:ea typeface="Arial"/>
              <a:cs typeface="Arial"/>
              <a:sym typeface="Arial"/>
            </a:endParaRPr>
          </a:p>
        </p:txBody>
      </p:sp>
      <p:sp>
        <p:nvSpPr>
          <p:cNvPr id="509" name="Google Shape;509;p15"/>
          <p:cNvSpPr/>
          <p:nvPr/>
        </p:nvSpPr>
        <p:spPr>
          <a:xfrm flipH="1" rot="5400000">
            <a:off x="1978994" y="1202618"/>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510" name="Google Shape;510;p15"/>
          <p:cNvSpPr/>
          <p:nvPr/>
        </p:nvSpPr>
        <p:spPr>
          <a:xfrm>
            <a:off x="2623331" y="701852"/>
            <a:ext cx="792000" cy="3081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511" name="Google Shape;511;p15"/>
          <p:cNvSpPr/>
          <p:nvPr/>
        </p:nvSpPr>
        <p:spPr>
          <a:xfrm>
            <a:off x="7390600" y="3659425"/>
            <a:ext cx="465000" cy="2880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512" name="Google Shape;512;p15"/>
          <p:cNvSpPr txBox="1"/>
          <p:nvPr/>
        </p:nvSpPr>
        <p:spPr>
          <a:xfrm>
            <a:off x="119270" y="5983318"/>
            <a:ext cx="11716677" cy="646331"/>
          </a:xfrm>
          <a:prstGeom prst="rect">
            <a:avLst/>
          </a:prstGeom>
          <a:noFill/>
          <a:ln>
            <a:noFill/>
          </a:ln>
        </p:spPr>
        <p:txBody>
          <a:bodyPr anchorCtr="0" anchor="t" bIns="45700" lIns="91425" spcFirstLastPara="1" rIns="91425" wrap="square" tIns="45700">
            <a:spAutoFit/>
          </a:bodyPr>
          <a:lstStyle/>
          <a:p>
            <a:pPr indent="0" lvl="1" marL="88900" marR="0" rtl="0" algn="l">
              <a:lnSpc>
                <a:spcPct val="100000"/>
              </a:lnSpc>
              <a:spcBef>
                <a:spcPts val="0"/>
              </a:spcBef>
              <a:spcAft>
                <a:spcPts val="0"/>
              </a:spcAft>
              <a:buNone/>
            </a:pPr>
            <a:r>
              <a:rPr b="0" i="0" lang="en-US" sz="1800" u="none" cap="none" strike="noStrike">
                <a:solidFill>
                  <a:srgbClr val="000000"/>
                </a:solidFill>
                <a:latin typeface="Corbel"/>
                <a:ea typeface="Corbel"/>
                <a:cs typeface="Corbel"/>
                <a:sym typeface="Corbel"/>
              </a:rPr>
              <a:t>To accept a patient, user will have to Click Edit Facility and select TU and PHI (if those details were not already entered by referring district). The users will also be able to change the TU/ PHI selected by the referring facility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Introduction</a:t>
            </a:r>
            <a:endParaRPr/>
          </a:p>
        </p:txBody>
      </p:sp>
      <p:sp>
        <p:nvSpPr>
          <p:cNvPr id="291" name="Google Shape;291;p2"/>
          <p:cNvSpPr txBox="1"/>
          <p:nvPr>
            <p:ph idx="1" type="body"/>
          </p:nvPr>
        </p:nvSpPr>
        <p:spPr>
          <a:xfrm>
            <a:off x="3495375" y="766926"/>
            <a:ext cx="8239500" cy="5820000"/>
          </a:xfrm>
          <a:prstGeom prst="rect">
            <a:avLst/>
          </a:prstGeom>
          <a:noFill/>
          <a:ln>
            <a:noFill/>
          </a:ln>
        </p:spPr>
        <p:txBody>
          <a:bodyPr anchorCtr="0" anchor="t" bIns="45700" lIns="91425" spcFirstLastPara="1" rIns="91425" wrap="square" tIns="45700">
            <a:normAutofit/>
          </a:bodyPr>
          <a:lstStyle/>
          <a:p>
            <a:pPr indent="0" lvl="1" marL="0" rtl="0" algn="just">
              <a:lnSpc>
                <a:spcPct val="100000"/>
              </a:lnSpc>
              <a:spcBef>
                <a:spcPts val="0"/>
              </a:spcBef>
              <a:spcAft>
                <a:spcPts val="0"/>
              </a:spcAft>
              <a:buClr>
                <a:srgbClr val="0099FF"/>
              </a:buClr>
              <a:buSzPts val="1400"/>
              <a:buNone/>
            </a:pPr>
            <a:r>
              <a:rPr lang="en-US" sz="1850">
                <a:solidFill>
                  <a:schemeClr val="dk1"/>
                </a:solidFill>
              </a:rPr>
              <a:t>This module enables transfer </a:t>
            </a:r>
            <a:r>
              <a:rPr lang="en-US" sz="1850">
                <a:solidFill>
                  <a:schemeClr val="dk1"/>
                </a:solidFill>
              </a:rPr>
              <a:t>request </a:t>
            </a:r>
            <a:r>
              <a:rPr lang="en-US" sz="1850">
                <a:solidFill>
                  <a:schemeClr val="dk1"/>
                </a:solidFill>
              </a:rPr>
              <a:t>of patients between health facilities across the country. Users make requests of two types  - “Transfer In” and “Transfer Out”.</a:t>
            </a:r>
            <a:endParaRPr sz="1850">
              <a:solidFill>
                <a:schemeClr val="dk1"/>
              </a:solidFill>
            </a:endParaRPr>
          </a:p>
          <a:p>
            <a:pPr indent="0" lvl="1" marL="0" rtl="0" algn="just">
              <a:lnSpc>
                <a:spcPct val="100000"/>
              </a:lnSpc>
              <a:spcBef>
                <a:spcPts val="650"/>
              </a:spcBef>
              <a:spcAft>
                <a:spcPts val="0"/>
              </a:spcAft>
              <a:buClr>
                <a:srgbClr val="0099FF"/>
              </a:buClr>
              <a:buSzPts val="1400"/>
              <a:buNone/>
            </a:pPr>
            <a:r>
              <a:rPr lang="en-US" sz="1850">
                <a:solidFill>
                  <a:schemeClr val="dk1"/>
                </a:solidFill>
              </a:rPr>
              <a:t>These request are made visible in the Transfer page with 3 tabs -</a:t>
            </a:r>
            <a:endParaRPr sz="1850">
              <a:solidFill>
                <a:schemeClr val="dk1"/>
              </a:solidFill>
            </a:endParaRPr>
          </a:p>
          <a:p>
            <a:pPr indent="-182880" lvl="0" marL="182880" rtl="0" algn="just">
              <a:lnSpc>
                <a:spcPct val="90000"/>
              </a:lnSpc>
              <a:spcBef>
                <a:spcPts val="1450"/>
              </a:spcBef>
              <a:spcAft>
                <a:spcPts val="0"/>
              </a:spcAft>
              <a:buSzPts val="2000"/>
              <a:buAutoNum type="arabicPeriod"/>
            </a:pPr>
            <a:r>
              <a:rPr lang="en-US" sz="1850">
                <a:solidFill>
                  <a:schemeClr val="dk1"/>
                </a:solidFill>
              </a:rPr>
              <a:t>“Transfer In” - View list of all patients where requests for Transfer In</a:t>
            </a:r>
            <a:r>
              <a:rPr lang="en-US" sz="1850">
                <a:solidFill>
                  <a:schemeClr val="dk1"/>
                </a:solidFill>
              </a:rPr>
              <a:t> are pending (with either the </a:t>
            </a:r>
            <a:r>
              <a:rPr lang="en-US" sz="1850">
                <a:solidFill>
                  <a:schemeClr val="dk1"/>
                </a:solidFill>
              </a:rPr>
              <a:t>user logged in or someone else). </a:t>
            </a:r>
            <a:endParaRPr sz="1850">
              <a:solidFill>
                <a:schemeClr val="dk1"/>
              </a:solidFill>
            </a:endParaRPr>
          </a:p>
          <a:p>
            <a:pPr indent="-182880" lvl="0" marL="182880" rtl="0" algn="just">
              <a:lnSpc>
                <a:spcPct val="90000"/>
              </a:lnSpc>
              <a:spcBef>
                <a:spcPts val="1450"/>
              </a:spcBef>
              <a:spcAft>
                <a:spcPts val="0"/>
              </a:spcAft>
              <a:buSzPts val="2000"/>
              <a:buAutoNum type="arabicPeriod"/>
            </a:pPr>
            <a:r>
              <a:rPr lang="en-US" sz="1850">
                <a:solidFill>
                  <a:schemeClr val="dk1"/>
                </a:solidFill>
              </a:rPr>
              <a:t>“Transfer Out” - </a:t>
            </a:r>
            <a:r>
              <a:rPr lang="en-US" sz="1850">
                <a:solidFill>
                  <a:schemeClr val="dk1"/>
                </a:solidFill>
              </a:rPr>
              <a:t>View list of all patients where requests for Transfer out are pending</a:t>
            </a:r>
            <a:r>
              <a:rPr lang="en-US" sz="1850">
                <a:solidFill>
                  <a:schemeClr val="dk1"/>
                </a:solidFill>
              </a:rPr>
              <a:t>. (The option to request transfer out is available in Patient Page&gt;Health Facilities)</a:t>
            </a:r>
            <a:endParaRPr sz="1850">
              <a:solidFill>
                <a:schemeClr val="dk1"/>
              </a:solidFill>
            </a:endParaRPr>
          </a:p>
          <a:p>
            <a:pPr indent="-182880" lvl="0" marL="182880" rtl="0" algn="just">
              <a:lnSpc>
                <a:spcPct val="90000"/>
              </a:lnSpc>
              <a:spcBef>
                <a:spcPts val="1200"/>
              </a:spcBef>
              <a:spcAft>
                <a:spcPts val="0"/>
              </a:spcAft>
              <a:buSzPts val="2000"/>
              <a:buAutoNum type="arabicPeriod"/>
            </a:pPr>
            <a:r>
              <a:rPr lang="en-US" sz="1850">
                <a:solidFill>
                  <a:schemeClr val="dk1"/>
                </a:solidFill>
              </a:rPr>
              <a:t>Request for Transfer In - In this tab, you can search a patient currently in any other geography or PHI using “Patient ID”/ “Episode Id” or “Patient Mobile Number” and initiate a request transfer in.</a:t>
            </a:r>
            <a:endParaRPr sz="1850">
              <a:solidFill>
                <a:schemeClr val="dk1"/>
              </a:solidFill>
            </a:endParaRPr>
          </a:p>
          <a:p>
            <a:pPr indent="0" lvl="0" marL="0" rtl="0" algn="just">
              <a:lnSpc>
                <a:spcPct val="90000"/>
              </a:lnSpc>
              <a:spcBef>
                <a:spcPts val="1200"/>
              </a:spcBef>
              <a:spcAft>
                <a:spcPts val="0"/>
              </a:spcAft>
              <a:buNone/>
            </a:pPr>
            <a:r>
              <a:t/>
            </a:r>
            <a:endParaRPr sz="1850">
              <a:solidFill>
                <a:schemeClr val="dk1"/>
              </a:solidFill>
            </a:endParaRPr>
          </a:p>
          <a:p>
            <a:pPr indent="0" lvl="0" marL="0" rtl="0" algn="just">
              <a:lnSpc>
                <a:spcPct val="90000"/>
              </a:lnSpc>
              <a:spcBef>
                <a:spcPts val="1200"/>
              </a:spcBef>
              <a:spcAft>
                <a:spcPts val="0"/>
              </a:spcAft>
              <a:buNone/>
            </a:pPr>
            <a:r>
              <a:rPr lang="en-US" sz="1850">
                <a:solidFill>
                  <a:schemeClr val="dk1"/>
                </a:solidFill>
              </a:rPr>
              <a:t>NOTE:</a:t>
            </a:r>
            <a:endParaRPr sz="1850">
              <a:solidFill>
                <a:schemeClr val="dk1"/>
              </a:solidFill>
            </a:endParaRPr>
          </a:p>
          <a:p>
            <a:pPr indent="0" lvl="0" marL="0" rtl="0" algn="just">
              <a:lnSpc>
                <a:spcPct val="90000"/>
              </a:lnSpc>
              <a:spcBef>
                <a:spcPts val="1200"/>
              </a:spcBef>
              <a:spcAft>
                <a:spcPts val="0"/>
              </a:spcAft>
              <a:buNone/>
            </a:pPr>
            <a:r>
              <a:rPr lang="en-US" sz="1850">
                <a:solidFill>
                  <a:schemeClr val="dk1"/>
                </a:solidFill>
              </a:rPr>
              <a:t>All transfer requests needs to be accepted by “District/TU/PHI” to where the transfer request is made to, </a:t>
            </a:r>
            <a:r>
              <a:rPr lang="en-US" sz="1850">
                <a:solidFill>
                  <a:schemeClr val="dk1"/>
                </a:solidFill>
              </a:rPr>
              <a:t>in order</a:t>
            </a:r>
            <a:r>
              <a:rPr lang="en-US" sz="1850">
                <a:solidFill>
                  <a:schemeClr val="dk1"/>
                </a:solidFill>
              </a:rPr>
              <a:t> for it to take effect.</a:t>
            </a:r>
            <a:endParaRPr sz="1850">
              <a:solidFill>
                <a:schemeClr val="dk1"/>
              </a:solidFill>
            </a:endParaRPr>
          </a:p>
          <a:p>
            <a:pPr indent="0" lvl="0" marL="0" rtl="0" algn="just">
              <a:lnSpc>
                <a:spcPct val="90000"/>
              </a:lnSpc>
              <a:spcBef>
                <a:spcPts val="1200"/>
              </a:spcBef>
              <a:spcAft>
                <a:spcPts val="0"/>
              </a:spcAft>
              <a:buNone/>
            </a:pPr>
            <a:r>
              <a:rPr lang="en-US" sz="1850">
                <a:solidFill>
                  <a:schemeClr val="dk1"/>
                </a:solidFill>
              </a:rPr>
              <a:t>Transfer requests can be made to even the District/TU level. However, it can be completed only once the “Transferred To PHI” has been assigned.</a:t>
            </a:r>
            <a:endParaRPr sz="185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pic>
        <p:nvPicPr>
          <p:cNvPr id="517" name="Google Shape;517;p16"/>
          <p:cNvPicPr preferRelativeResize="0"/>
          <p:nvPr/>
        </p:nvPicPr>
        <p:blipFill rotWithShape="1">
          <a:blip r:embed="rId3">
            <a:alphaModFix/>
          </a:blip>
          <a:srcRect b="0" l="0" r="0" t="0"/>
          <a:stretch/>
        </p:blipFill>
        <p:spPr>
          <a:xfrm>
            <a:off x="341470" y="0"/>
            <a:ext cx="1842375" cy="743004"/>
          </a:xfrm>
          <a:prstGeom prst="rect">
            <a:avLst/>
          </a:prstGeom>
          <a:noFill/>
          <a:ln>
            <a:noFill/>
          </a:ln>
        </p:spPr>
      </p:pic>
      <p:sp>
        <p:nvSpPr>
          <p:cNvPr id="518" name="Google Shape;518;p16"/>
          <p:cNvSpPr txBox="1"/>
          <p:nvPr/>
        </p:nvSpPr>
        <p:spPr>
          <a:xfrm>
            <a:off x="2606722" y="0"/>
            <a:ext cx="9444252" cy="6975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Font typeface="Arial"/>
              <a:buNone/>
            </a:pPr>
            <a:r>
              <a:rPr lang="en-US" sz="3600">
                <a:solidFill>
                  <a:schemeClr val="lt1"/>
                </a:solidFill>
                <a:latin typeface="Corbel"/>
                <a:ea typeface="Corbel"/>
                <a:cs typeface="Corbel"/>
                <a:sym typeface="Corbel"/>
              </a:rPr>
              <a:t>Accept Transfer In-5 (If PHI not assigned)</a:t>
            </a:r>
            <a:endParaRPr b="0" i="0" sz="1400" u="none" cap="none" strike="noStrike">
              <a:solidFill>
                <a:srgbClr val="000000"/>
              </a:solidFill>
              <a:latin typeface="Arial"/>
              <a:ea typeface="Arial"/>
              <a:cs typeface="Arial"/>
              <a:sym typeface="Arial"/>
            </a:endParaRPr>
          </a:p>
        </p:txBody>
      </p:sp>
      <p:sp>
        <p:nvSpPr>
          <p:cNvPr id="519" name="Google Shape;519;p16"/>
          <p:cNvSpPr/>
          <p:nvPr/>
        </p:nvSpPr>
        <p:spPr>
          <a:xfrm>
            <a:off x="11245755" y="743004"/>
            <a:ext cx="805219" cy="430703"/>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pic>
        <p:nvPicPr>
          <p:cNvPr descr="A screenshot of a social media post&#10;&#10;Description automatically generated" id="520" name="Google Shape;520;p16"/>
          <p:cNvPicPr preferRelativeResize="0"/>
          <p:nvPr/>
        </p:nvPicPr>
        <p:blipFill rotWithShape="1">
          <a:blip r:embed="rId4">
            <a:alphaModFix/>
          </a:blip>
          <a:srcRect b="0" l="17851" r="0" t="5014"/>
          <a:stretch/>
        </p:blipFill>
        <p:spPr>
          <a:xfrm>
            <a:off x="343355" y="1861512"/>
            <a:ext cx="11505283" cy="4387835"/>
          </a:xfrm>
          <a:prstGeom prst="rect">
            <a:avLst/>
          </a:prstGeom>
          <a:noFill/>
          <a:ln>
            <a:noFill/>
          </a:ln>
        </p:spPr>
      </p:pic>
      <p:sp>
        <p:nvSpPr>
          <p:cNvPr id="521" name="Google Shape;521;p16"/>
          <p:cNvSpPr/>
          <p:nvPr/>
        </p:nvSpPr>
        <p:spPr>
          <a:xfrm>
            <a:off x="5073883" y="959098"/>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lang="en-US">
                <a:solidFill>
                  <a:srgbClr val="FE7A10"/>
                </a:solidFill>
                <a:latin typeface="Corbel"/>
                <a:ea typeface="Corbel"/>
                <a:cs typeface="Corbel"/>
                <a:sym typeface="Corbel"/>
              </a:rPr>
              <a:t>Follow normal accept transfer in process</a:t>
            </a:r>
            <a:endParaRPr b="0" i="0" sz="1400" u="none" cap="none" strike="noStrike">
              <a:solidFill>
                <a:srgbClr val="000000"/>
              </a:solidFill>
              <a:latin typeface="Arial"/>
              <a:ea typeface="Arial"/>
              <a:cs typeface="Arial"/>
              <a:sym typeface="Arial"/>
            </a:endParaRPr>
          </a:p>
        </p:txBody>
      </p:sp>
      <p:sp>
        <p:nvSpPr>
          <p:cNvPr id="522" name="Google Shape;522;p16"/>
          <p:cNvSpPr/>
          <p:nvPr/>
        </p:nvSpPr>
        <p:spPr>
          <a:xfrm flipH="1" rot="5400000">
            <a:off x="4807546" y="120192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523" name="Google Shape;523;p16"/>
          <p:cNvSpPr/>
          <p:nvPr/>
        </p:nvSpPr>
        <p:spPr>
          <a:xfrm>
            <a:off x="5451883" y="701156"/>
            <a:ext cx="792000" cy="3081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3</a:t>
            </a:r>
            <a:endParaRPr b="1" i="0" sz="1600" u="none" cap="none" strike="noStrike">
              <a:solidFill>
                <a:srgbClr val="000546"/>
              </a:solidFill>
              <a:latin typeface="Corbel"/>
              <a:ea typeface="Corbel"/>
              <a:cs typeface="Corbel"/>
              <a:sym typeface="Corbel"/>
            </a:endParaRPr>
          </a:p>
        </p:txBody>
      </p:sp>
      <p:sp>
        <p:nvSpPr>
          <p:cNvPr id="524" name="Google Shape;524;p16"/>
          <p:cNvSpPr/>
          <p:nvPr/>
        </p:nvSpPr>
        <p:spPr>
          <a:xfrm>
            <a:off x="673435" y="4954534"/>
            <a:ext cx="1804200" cy="3375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525" name="Google Shape;525;p16"/>
          <p:cNvSpPr/>
          <p:nvPr/>
        </p:nvSpPr>
        <p:spPr>
          <a:xfrm>
            <a:off x="341470" y="959098"/>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Select ’A</a:t>
            </a:r>
            <a:r>
              <a:rPr b="1" lang="en-US">
                <a:solidFill>
                  <a:srgbClr val="FE7A10"/>
                </a:solidFill>
                <a:latin typeface="Corbel"/>
                <a:ea typeface="Corbel"/>
                <a:cs typeface="Corbel"/>
                <a:sym typeface="Corbel"/>
              </a:rPr>
              <a:t>ssign PHI</a:t>
            </a:r>
            <a:r>
              <a:rPr b="1" i="0" lang="en-US" sz="1400" u="none" cap="none" strike="noStrike">
                <a:solidFill>
                  <a:srgbClr val="FE7A10"/>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sp>
        <p:nvSpPr>
          <p:cNvPr id="526" name="Google Shape;526;p16"/>
          <p:cNvSpPr/>
          <p:nvPr/>
        </p:nvSpPr>
        <p:spPr>
          <a:xfrm>
            <a:off x="673435" y="697577"/>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527" name="Google Shape;527;p16"/>
          <p:cNvSpPr/>
          <p:nvPr/>
        </p:nvSpPr>
        <p:spPr>
          <a:xfrm>
            <a:off x="2245331" y="959794"/>
            <a:ext cx="2444656"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Enter the TU/PHI details (if not selected while patient transfer)  and click on Done</a:t>
            </a:r>
            <a:endParaRPr b="0" i="0" sz="1400" u="none" cap="none" strike="noStrike">
              <a:solidFill>
                <a:srgbClr val="000000"/>
              </a:solidFill>
              <a:latin typeface="Arial"/>
              <a:ea typeface="Arial"/>
              <a:cs typeface="Arial"/>
              <a:sym typeface="Arial"/>
            </a:endParaRPr>
          </a:p>
        </p:txBody>
      </p:sp>
      <p:sp>
        <p:nvSpPr>
          <p:cNvPr id="528" name="Google Shape;528;p16"/>
          <p:cNvSpPr/>
          <p:nvPr/>
        </p:nvSpPr>
        <p:spPr>
          <a:xfrm flipH="1" rot="5400000">
            <a:off x="1978994" y="1202618"/>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529" name="Google Shape;529;p16"/>
          <p:cNvSpPr/>
          <p:nvPr/>
        </p:nvSpPr>
        <p:spPr>
          <a:xfrm>
            <a:off x="2623331" y="701852"/>
            <a:ext cx="792000" cy="3081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sp>
        <p:nvSpPr>
          <p:cNvPr id="534" name="Google Shape;534;g7ce945c00e_7_23"/>
          <p:cNvSpPr txBox="1"/>
          <p:nvPr>
            <p:ph type="title"/>
          </p:nvPr>
        </p:nvSpPr>
        <p:spPr>
          <a:xfrm>
            <a:off x="3728125" y="1298450"/>
            <a:ext cx="7455000" cy="3255300"/>
          </a:xfrm>
          <a:prstGeom prst="rect">
            <a:avLst/>
          </a:prstGeom>
          <a:noFill/>
          <a:ln>
            <a:noFill/>
          </a:ln>
        </p:spPr>
        <p:txBody>
          <a:bodyPr anchorCtr="0" anchor="b" bIns="45700" lIns="91425" spcFirstLastPara="1" rIns="91425" wrap="square" tIns="45700">
            <a:noAutofit/>
          </a:bodyPr>
          <a:lstStyle/>
          <a:p>
            <a:pPr indent="0" lvl="0" marL="114300" rtl="0" algn="l">
              <a:lnSpc>
                <a:spcPct val="90000"/>
              </a:lnSpc>
              <a:spcBef>
                <a:spcPts val="0"/>
              </a:spcBef>
              <a:spcAft>
                <a:spcPts val="0"/>
              </a:spcAft>
              <a:buNone/>
            </a:pPr>
            <a:r>
              <a:rPr lang="en-US"/>
              <a:t>1c. Reject Transfer In</a:t>
            </a:r>
            <a:endParaRPr/>
          </a:p>
        </p:txBody>
      </p:sp>
      <p:sp>
        <p:nvSpPr>
          <p:cNvPr id="535" name="Google Shape;535;g7ce945c00e_7_23"/>
          <p:cNvSpPr txBox="1"/>
          <p:nvPr>
            <p:ph idx="1" type="body"/>
          </p:nvPr>
        </p:nvSpPr>
        <p:spPr>
          <a:xfrm>
            <a:off x="3867912" y="4645152"/>
            <a:ext cx="7315200" cy="914400"/>
          </a:xfrm>
          <a:prstGeom prst="rect">
            <a:avLst/>
          </a:prstGeom>
          <a:noFill/>
          <a:ln>
            <a:noFill/>
          </a:ln>
        </p:spPr>
        <p:txBody>
          <a:bodyPr anchorCtr="0" anchor="t" bIns="45700" lIns="91425" spcFirstLastPara="1" rIns="91425" wrap="square" tIns="45700">
            <a:noAutofit/>
          </a:bodyPr>
          <a:lstStyle/>
          <a:p>
            <a:pPr indent="0" lvl="0" marL="176212" rtl="0" algn="l">
              <a:lnSpc>
                <a:spcPct val="90000"/>
              </a:lnSpc>
              <a:spcBef>
                <a:spcPts val="1200"/>
              </a:spcBef>
              <a:spcAft>
                <a:spcPts val="0"/>
              </a:spcAft>
              <a:buSzPts val="2200"/>
              <a:buNone/>
            </a:pPr>
            <a:r>
              <a:rPr lang="en-US">
                <a:solidFill>
                  <a:schemeClr val="dk1"/>
                </a:solidFill>
              </a:rPr>
              <a:t>Take action where Transfer In requests made by someone else, are pending with you.</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23"/>
          <p:cNvSpPr txBox="1"/>
          <p:nvPr>
            <p:ph type="title"/>
          </p:nvPr>
        </p:nvSpPr>
        <p:spPr>
          <a:xfrm>
            <a:off x="2657475" y="0"/>
            <a:ext cx="10635726" cy="6201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Reject Transfer In-1 </a:t>
            </a:r>
            <a:endParaRPr/>
          </a:p>
        </p:txBody>
      </p:sp>
      <p:pic>
        <p:nvPicPr>
          <p:cNvPr id="541" name="Google Shape;541;p23"/>
          <p:cNvPicPr preferRelativeResize="0"/>
          <p:nvPr/>
        </p:nvPicPr>
        <p:blipFill rotWithShape="1">
          <a:blip r:embed="rId3">
            <a:alphaModFix/>
          </a:blip>
          <a:srcRect b="4948" l="18206" r="3298" t="15695"/>
          <a:stretch/>
        </p:blipFill>
        <p:spPr>
          <a:xfrm>
            <a:off x="294968" y="1794391"/>
            <a:ext cx="11695471" cy="4753894"/>
          </a:xfrm>
          <a:prstGeom prst="rect">
            <a:avLst/>
          </a:prstGeom>
          <a:noFill/>
          <a:ln>
            <a:noFill/>
          </a:ln>
        </p:spPr>
      </p:pic>
      <p:sp>
        <p:nvSpPr>
          <p:cNvPr id="542" name="Google Shape;542;p23"/>
          <p:cNvSpPr/>
          <p:nvPr/>
        </p:nvSpPr>
        <p:spPr>
          <a:xfrm>
            <a:off x="592214" y="881702"/>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E7A10"/>
                </a:solidFill>
                <a:latin typeface="Corbel"/>
                <a:ea typeface="Corbel"/>
                <a:cs typeface="Corbel"/>
                <a:sym typeface="Corbel"/>
              </a:rPr>
              <a:t>Select “Reject” in the Dropdown option</a:t>
            </a:r>
            <a:endParaRPr b="0" i="0" sz="1400" u="none" cap="none" strike="noStrike">
              <a:solidFill>
                <a:srgbClr val="000000"/>
              </a:solidFill>
              <a:latin typeface="Arial"/>
              <a:ea typeface="Arial"/>
              <a:cs typeface="Arial"/>
              <a:sym typeface="Arial"/>
            </a:endParaRPr>
          </a:p>
        </p:txBody>
      </p:sp>
      <p:sp>
        <p:nvSpPr>
          <p:cNvPr id="543" name="Google Shape;543;p23"/>
          <p:cNvSpPr/>
          <p:nvPr/>
        </p:nvSpPr>
        <p:spPr>
          <a:xfrm>
            <a:off x="924179" y="620181"/>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pic>
        <p:nvPicPr>
          <p:cNvPr id="544" name="Google Shape;544;p23"/>
          <p:cNvPicPr preferRelativeResize="0"/>
          <p:nvPr/>
        </p:nvPicPr>
        <p:blipFill rotWithShape="1">
          <a:blip r:embed="rId4">
            <a:alphaModFix/>
          </a:blip>
          <a:srcRect b="0" l="0" r="0" t="0"/>
          <a:stretch/>
        </p:blipFill>
        <p:spPr>
          <a:xfrm>
            <a:off x="128152" y="0"/>
            <a:ext cx="1823778" cy="735504"/>
          </a:xfrm>
          <a:prstGeom prst="rect">
            <a:avLst/>
          </a:prstGeom>
          <a:noFill/>
          <a:ln>
            <a:noFill/>
          </a:ln>
        </p:spPr>
      </p:pic>
      <p:sp>
        <p:nvSpPr>
          <p:cNvPr id="545" name="Google Shape;545;p23"/>
          <p:cNvSpPr/>
          <p:nvPr/>
        </p:nvSpPr>
        <p:spPr>
          <a:xfrm>
            <a:off x="592225" y="4363050"/>
            <a:ext cx="1885500" cy="6201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Google Shape;550;p24"/>
          <p:cNvSpPr/>
          <p:nvPr/>
        </p:nvSpPr>
        <p:spPr>
          <a:xfrm>
            <a:off x="648928" y="908751"/>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E7A10"/>
                </a:solidFill>
                <a:latin typeface="Corbel"/>
                <a:ea typeface="Corbel"/>
                <a:cs typeface="Corbel"/>
                <a:sym typeface="Corbel"/>
              </a:rPr>
              <a:t>Select “Reject” in the Dropdown option</a:t>
            </a:r>
            <a:endParaRPr b="0" i="0" sz="1400" u="none" cap="none" strike="noStrike">
              <a:solidFill>
                <a:srgbClr val="000000"/>
              </a:solidFill>
              <a:latin typeface="Arial"/>
              <a:ea typeface="Arial"/>
              <a:cs typeface="Arial"/>
              <a:sym typeface="Arial"/>
            </a:endParaRPr>
          </a:p>
        </p:txBody>
      </p:sp>
      <p:sp>
        <p:nvSpPr>
          <p:cNvPr id="551" name="Google Shape;551;p24"/>
          <p:cNvSpPr/>
          <p:nvPr/>
        </p:nvSpPr>
        <p:spPr>
          <a:xfrm>
            <a:off x="980893" y="647230"/>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552" name="Google Shape;552;p24"/>
          <p:cNvSpPr/>
          <p:nvPr/>
        </p:nvSpPr>
        <p:spPr>
          <a:xfrm>
            <a:off x="2681293" y="955824"/>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E7A10"/>
                </a:solidFill>
                <a:latin typeface="Corbel"/>
                <a:ea typeface="Corbel"/>
                <a:cs typeface="Corbel"/>
                <a:sym typeface="Corbel"/>
              </a:rPr>
              <a:t>Enter the reason for Rejection</a:t>
            </a:r>
            <a:endParaRPr b="0" i="0" sz="1400" u="none" cap="none" strike="noStrike">
              <a:solidFill>
                <a:srgbClr val="000000"/>
              </a:solidFill>
              <a:latin typeface="Arial"/>
              <a:ea typeface="Arial"/>
              <a:cs typeface="Arial"/>
              <a:sym typeface="Arial"/>
            </a:endParaRPr>
          </a:p>
        </p:txBody>
      </p:sp>
      <p:sp>
        <p:nvSpPr>
          <p:cNvPr id="553" name="Google Shape;553;p24"/>
          <p:cNvSpPr/>
          <p:nvPr/>
        </p:nvSpPr>
        <p:spPr>
          <a:xfrm>
            <a:off x="3059293" y="699615"/>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554" name="Google Shape;554;p24"/>
          <p:cNvSpPr/>
          <p:nvPr/>
        </p:nvSpPr>
        <p:spPr>
          <a:xfrm flipH="1" rot="5400000">
            <a:off x="2340110" y="1147996"/>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555" name="Google Shape;555;p24"/>
          <p:cNvPicPr preferRelativeResize="0"/>
          <p:nvPr/>
        </p:nvPicPr>
        <p:blipFill rotWithShape="1">
          <a:blip r:embed="rId3">
            <a:alphaModFix/>
          </a:blip>
          <a:srcRect b="6436" l="18915" r="2735" t="9300"/>
          <a:stretch/>
        </p:blipFill>
        <p:spPr>
          <a:xfrm>
            <a:off x="648928" y="1832310"/>
            <a:ext cx="11223524" cy="4686477"/>
          </a:xfrm>
          <a:prstGeom prst="rect">
            <a:avLst/>
          </a:prstGeom>
          <a:noFill/>
          <a:ln>
            <a:noFill/>
          </a:ln>
        </p:spPr>
      </p:pic>
      <p:sp>
        <p:nvSpPr>
          <p:cNvPr id="556" name="Google Shape;556;p24"/>
          <p:cNvSpPr txBox="1"/>
          <p:nvPr>
            <p:ph type="title"/>
          </p:nvPr>
        </p:nvSpPr>
        <p:spPr>
          <a:xfrm>
            <a:off x="2657475" y="0"/>
            <a:ext cx="9534525" cy="620181"/>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orbel"/>
              <a:buNone/>
            </a:pPr>
            <a:r>
              <a:rPr lang="en-US">
                <a:solidFill>
                  <a:schemeClr val="lt1"/>
                </a:solidFill>
              </a:rPr>
              <a:t>Reject Transfer In-2</a:t>
            </a:r>
            <a:endParaRPr/>
          </a:p>
        </p:txBody>
      </p:sp>
      <p:pic>
        <p:nvPicPr>
          <p:cNvPr id="557" name="Google Shape;557;p24"/>
          <p:cNvPicPr preferRelativeResize="0"/>
          <p:nvPr/>
        </p:nvPicPr>
        <p:blipFill rotWithShape="1">
          <a:blip r:embed="rId4">
            <a:alphaModFix/>
          </a:blip>
          <a:srcRect b="0" l="0" r="0" t="0"/>
          <a:stretch/>
        </p:blipFill>
        <p:spPr>
          <a:xfrm>
            <a:off x="128152" y="0"/>
            <a:ext cx="1823778" cy="735504"/>
          </a:xfrm>
          <a:prstGeom prst="rect">
            <a:avLst/>
          </a:prstGeom>
          <a:noFill/>
          <a:ln>
            <a:noFill/>
          </a:ln>
        </p:spPr>
      </p:pic>
      <p:sp>
        <p:nvSpPr>
          <p:cNvPr id="558" name="Google Shape;558;p24"/>
          <p:cNvSpPr/>
          <p:nvPr/>
        </p:nvSpPr>
        <p:spPr>
          <a:xfrm>
            <a:off x="2196928" y="3893576"/>
            <a:ext cx="3899072" cy="399106"/>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rPr b="0" i="0" lang="en-US" sz="1800" u="none" cap="none" strike="noStrike">
                <a:solidFill>
                  <a:schemeClr val="dk1"/>
                </a:solidFill>
                <a:latin typeface="Corbel"/>
                <a:ea typeface="Corbel"/>
                <a:cs typeface="Corbel"/>
                <a:sym typeface="Corbel"/>
              </a:rPr>
              <a:t>Mandatory field, if transfer is rejected</a:t>
            </a:r>
            <a:endParaRPr b="0" i="0" sz="1800" u="none" cap="none" strike="noStrike">
              <a:solidFill>
                <a:schemeClr val="dk1"/>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25"/>
          <p:cNvSpPr/>
          <p:nvPr/>
        </p:nvSpPr>
        <p:spPr>
          <a:xfrm>
            <a:off x="501445" y="969792"/>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Select “Reject” in the Dropdown option</a:t>
            </a:r>
            <a:endParaRPr b="0" i="0" sz="1400" u="none" cap="none" strike="noStrike">
              <a:solidFill>
                <a:srgbClr val="000000"/>
              </a:solidFill>
              <a:latin typeface="Arial"/>
              <a:ea typeface="Arial"/>
              <a:cs typeface="Arial"/>
              <a:sym typeface="Arial"/>
            </a:endParaRPr>
          </a:p>
        </p:txBody>
      </p:sp>
      <p:sp>
        <p:nvSpPr>
          <p:cNvPr id="564" name="Google Shape;564;p25"/>
          <p:cNvSpPr/>
          <p:nvPr/>
        </p:nvSpPr>
        <p:spPr>
          <a:xfrm>
            <a:off x="833410" y="708271"/>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565" name="Google Shape;565;p25"/>
          <p:cNvSpPr/>
          <p:nvPr/>
        </p:nvSpPr>
        <p:spPr>
          <a:xfrm>
            <a:off x="2533810" y="1016865"/>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Enter the reason for Rejection</a:t>
            </a:r>
            <a:endParaRPr b="0" i="0" sz="1400" u="none" cap="none" strike="noStrike">
              <a:solidFill>
                <a:srgbClr val="000000"/>
              </a:solidFill>
              <a:latin typeface="Arial"/>
              <a:ea typeface="Arial"/>
              <a:cs typeface="Arial"/>
              <a:sym typeface="Arial"/>
            </a:endParaRPr>
          </a:p>
        </p:txBody>
      </p:sp>
      <p:sp>
        <p:nvSpPr>
          <p:cNvPr id="566" name="Google Shape;566;p25"/>
          <p:cNvSpPr/>
          <p:nvPr/>
        </p:nvSpPr>
        <p:spPr>
          <a:xfrm>
            <a:off x="2911810" y="760656"/>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567" name="Google Shape;567;p25"/>
          <p:cNvSpPr/>
          <p:nvPr/>
        </p:nvSpPr>
        <p:spPr>
          <a:xfrm flipH="1" rot="5400000">
            <a:off x="2192627" y="1209037"/>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568" name="Google Shape;568;p25"/>
          <p:cNvPicPr preferRelativeResize="0"/>
          <p:nvPr/>
        </p:nvPicPr>
        <p:blipFill rotWithShape="1">
          <a:blip r:embed="rId3">
            <a:alphaModFix/>
          </a:blip>
          <a:srcRect b="6436" l="18796" r="2734" t="11177"/>
          <a:stretch/>
        </p:blipFill>
        <p:spPr>
          <a:xfrm>
            <a:off x="501445" y="1898678"/>
            <a:ext cx="11208773" cy="4551181"/>
          </a:xfrm>
          <a:prstGeom prst="rect">
            <a:avLst/>
          </a:prstGeom>
          <a:noFill/>
          <a:ln>
            <a:noFill/>
          </a:ln>
        </p:spPr>
      </p:pic>
      <p:sp>
        <p:nvSpPr>
          <p:cNvPr id="569" name="Google Shape;569;p25"/>
          <p:cNvSpPr/>
          <p:nvPr/>
        </p:nvSpPr>
        <p:spPr>
          <a:xfrm>
            <a:off x="7064476" y="3894035"/>
            <a:ext cx="943897" cy="412493"/>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570" name="Google Shape;570;p25"/>
          <p:cNvSpPr/>
          <p:nvPr/>
        </p:nvSpPr>
        <p:spPr>
          <a:xfrm>
            <a:off x="4594210" y="1016865"/>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Done</a:t>
            </a:r>
            <a:endParaRPr b="0" i="0" sz="1400" u="none" cap="none" strike="noStrike">
              <a:solidFill>
                <a:srgbClr val="000000"/>
              </a:solidFill>
              <a:latin typeface="Arial"/>
              <a:ea typeface="Arial"/>
              <a:cs typeface="Arial"/>
              <a:sym typeface="Arial"/>
            </a:endParaRPr>
          </a:p>
        </p:txBody>
      </p:sp>
      <p:sp>
        <p:nvSpPr>
          <p:cNvPr id="571" name="Google Shape;571;p25"/>
          <p:cNvSpPr/>
          <p:nvPr/>
        </p:nvSpPr>
        <p:spPr>
          <a:xfrm>
            <a:off x="4972210" y="760656"/>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3</a:t>
            </a:r>
            <a:endParaRPr b="1" i="0" sz="1600" u="none" cap="none" strike="noStrike">
              <a:solidFill>
                <a:srgbClr val="000546"/>
              </a:solidFill>
              <a:latin typeface="Corbel"/>
              <a:ea typeface="Corbel"/>
              <a:cs typeface="Corbel"/>
              <a:sym typeface="Corbel"/>
            </a:endParaRPr>
          </a:p>
        </p:txBody>
      </p:sp>
      <p:sp>
        <p:nvSpPr>
          <p:cNvPr id="572" name="Google Shape;572;p25"/>
          <p:cNvSpPr/>
          <p:nvPr/>
        </p:nvSpPr>
        <p:spPr>
          <a:xfrm flipH="1" rot="5400000">
            <a:off x="4253027" y="1209037"/>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573" name="Google Shape;573;p25"/>
          <p:cNvSpPr txBox="1"/>
          <p:nvPr>
            <p:ph type="title"/>
          </p:nvPr>
        </p:nvSpPr>
        <p:spPr>
          <a:xfrm>
            <a:off x="2657475" y="0"/>
            <a:ext cx="9534525" cy="620181"/>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orbel"/>
              <a:buNone/>
            </a:pPr>
            <a:r>
              <a:rPr lang="en-US">
                <a:solidFill>
                  <a:schemeClr val="lt1"/>
                </a:solidFill>
              </a:rPr>
              <a:t>Reject Transfer In-3</a:t>
            </a:r>
            <a:endParaRPr/>
          </a:p>
        </p:txBody>
      </p:sp>
      <p:pic>
        <p:nvPicPr>
          <p:cNvPr id="574" name="Google Shape;574;p25"/>
          <p:cNvPicPr preferRelativeResize="0"/>
          <p:nvPr/>
        </p:nvPicPr>
        <p:blipFill rotWithShape="1">
          <a:blip r:embed="rId4">
            <a:alphaModFix/>
          </a:blip>
          <a:srcRect b="0" l="0" r="0" t="0"/>
          <a:stretch/>
        </p:blipFill>
        <p:spPr>
          <a:xfrm>
            <a:off x="128152" y="0"/>
            <a:ext cx="1823778" cy="7355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pic>
        <p:nvPicPr>
          <p:cNvPr id="579" name="Google Shape;579;p26"/>
          <p:cNvPicPr preferRelativeResize="0"/>
          <p:nvPr/>
        </p:nvPicPr>
        <p:blipFill rotWithShape="1">
          <a:blip r:embed="rId3">
            <a:alphaModFix/>
          </a:blip>
          <a:srcRect b="7479" l="18342" r="2852" t="10551"/>
          <a:stretch/>
        </p:blipFill>
        <p:spPr>
          <a:xfrm>
            <a:off x="403930" y="1843547"/>
            <a:ext cx="11788070" cy="4630995"/>
          </a:xfrm>
          <a:prstGeom prst="rect">
            <a:avLst/>
          </a:prstGeom>
          <a:noFill/>
          <a:ln>
            <a:noFill/>
          </a:ln>
        </p:spPr>
      </p:pic>
      <p:sp>
        <p:nvSpPr>
          <p:cNvPr id="580" name="Google Shape;580;p26"/>
          <p:cNvSpPr/>
          <p:nvPr/>
        </p:nvSpPr>
        <p:spPr>
          <a:xfrm>
            <a:off x="403930" y="932700"/>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Select “Reject” in the Dropdown option</a:t>
            </a:r>
            <a:endParaRPr b="0" i="0" sz="1400" u="none" cap="none" strike="noStrike">
              <a:solidFill>
                <a:srgbClr val="000000"/>
              </a:solidFill>
              <a:latin typeface="Arial"/>
              <a:ea typeface="Arial"/>
              <a:cs typeface="Arial"/>
              <a:sym typeface="Arial"/>
            </a:endParaRPr>
          </a:p>
        </p:txBody>
      </p:sp>
      <p:sp>
        <p:nvSpPr>
          <p:cNvPr id="581" name="Google Shape;581;p26"/>
          <p:cNvSpPr/>
          <p:nvPr/>
        </p:nvSpPr>
        <p:spPr>
          <a:xfrm>
            <a:off x="735895" y="671179"/>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582" name="Google Shape;582;p26"/>
          <p:cNvSpPr/>
          <p:nvPr/>
        </p:nvSpPr>
        <p:spPr>
          <a:xfrm>
            <a:off x="2436295" y="979773"/>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Enter the reason for Rejection</a:t>
            </a:r>
            <a:endParaRPr b="0" i="0" sz="1400" u="none" cap="none" strike="noStrike">
              <a:solidFill>
                <a:srgbClr val="000000"/>
              </a:solidFill>
              <a:latin typeface="Arial"/>
              <a:ea typeface="Arial"/>
              <a:cs typeface="Arial"/>
              <a:sym typeface="Arial"/>
            </a:endParaRPr>
          </a:p>
        </p:txBody>
      </p:sp>
      <p:sp>
        <p:nvSpPr>
          <p:cNvPr id="583" name="Google Shape;583;p26"/>
          <p:cNvSpPr/>
          <p:nvPr/>
        </p:nvSpPr>
        <p:spPr>
          <a:xfrm>
            <a:off x="2814295" y="723564"/>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584" name="Google Shape;584;p26"/>
          <p:cNvSpPr/>
          <p:nvPr/>
        </p:nvSpPr>
        <p:spPr>
          <a:xfrm flipH="1" rot="5400000">
            <a:off x="2095112" y="117194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585" name="Google Shape;585;p26"/>
          <p:cNvSpPr/>
          <p:nvPr/>
        </p:nvSpPr>
        <p:spPr>
          <a:xfrm>
            <a:off x="513409" y="6045648"/>
            <a:ext cx="1014486" cy="428893"/>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586" name="Google Shape;586;p26"/>
          <p:cNvSpPr/>
          <p:nvPr/>
        </p:nvSpPr>
        <p:spPr>
          <a:xfrm>
            <a:off x="4496695" y="979773"/>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Done</a:t>
            </a:r>
            <a:endParaRPr b="0" i="0" sz="1400" u="none" cap="none" strike="noStrike">
              <a:solidFill>
                <a:srgbClr val="000000"/>
              </a:solidFill>
              <a:latin typeface="Arial"/>
              <a:ea typeface="Arial"/>
              <a:cs typeface="Arial"/>
              <a:sym typeface="Arial"/>
            </a:endParaRPr>
          </a:p>
        </p:txBody>
      </p:sp>
      <p:sp>
        <p:nvSpPr>
          <p:cNvPr id="587" name="Google Shape;587;p26"/>
          <p:cNvSpPr/>
          <p:nvPr/>
        </p:nvSpPr>
        <p:spPr>
          <a:xfrm>
            <a:off x="4874695" y="723564"/>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sp>
        <p:nvSpPr>
          <p:cNvPr id="588" name="Google Shape;588;p26"/>
          <p:cNvSpPr/>
          <p:nvPr/>
        </p:nvSpPr>
        <p:spPr>
          <a:xfrm flipH="1" rot="5400000">
            <a:off x="4155512" y="117194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589" name="Google Shape;589;p26"/>
          <p:cNvSpPr txBox="1"/>
          <p:nvPr>
            <p:ph type="title"/>
          </p:nvPr>
        </p:nvSpPr>
        <p:spPr>
          <a:xfrm>
            <a:off x="2657475" y="0"/>
            <a:ext cx="9534525" cy="620181"/>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orbel"/>
              <a:buNone/>
            </a:pPr>
            <a:r>
              <a:rPr lang="en-US">
                <a:solidFill>
                  <a:schemeClr val="lt1"/>
                </a:solidFill>
              </a:rPr>
              <a:t>Reject Transfer In-4 </a:t>
            </a:r>
            <a:endParaRPr/>
          </a:p>
        </p:txBody>
      </p:sp>
      <p:sp>
        <p:nvSpPr>
          <p:cNvPr id="590" name="Google Shape;590;p26"/>
          <p:cNvSpPr/>
          <p:nvPr/>
        </p:nvSpPr>
        <p:spPr>
          <a:xfrm>
            <a:off x="6652981" y="959659"/>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Submit</a:t>
            </a:r>
            <a:endParaRPr b="0" i="0" sz="1400" u="none" cap="none" strike="noStrike">
              <a:solidFill>
                <a:srgbClr val="000000"/>
              </a:solidFill>
              <a:latin typeface="Arial"/>
              <a:ea typeface="Arial"/>
              <a:cs typeface="Arial"/>
              <a:sym typeface="Arial"/>
            </a:endParaRPr>
          </a:p>
        </p:txBody>
      </p:sp>
      <p:sp>
        <p:nvSpPr>
          <p:cNvPr id="591" name="Google Shape;591;p26"/>
          <p:cNvSpPr/>
          <p:nvPr/>
        </p:nvSpPr>
        <p:spPr>
          <a:xfrm>
            <a:off x="7030981" y="703450"/>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sp>
        <p:nvSpPr>
          <p:cNvPr id="592" name="Google Shape;592;p26"/>
          <p:cNvSpPr/>
          <p:nvPr/>
        </p:nvSpPr>
        <p:spPr>
          <a:xfrm flipH="1" rot="5400000">
            <a:off x="6204838" y="117194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593" name="Google Shape;593;p26"/>
          <p:cNvPicPr preferRelativeResize="0"/>
          <p:nvPr/>
        </p:nvPicPr>
        <p:blipFill rotWithShape="1">
          <a:blip r:embed="rId4">
            <a:alphaModFix/>
          </a:blip>
          <a:srcRect b="0" l="0" r="0" t="0"/>
          <a:stretch/>
        </p:blipFill>
        <p:spPr>
          <a:xfrm>
            <a:off x="128152" y="0"/>
            <a:ext cx="1823778" cy="735504"/>
          </a:xfrm>
          <a:prstGeom prst="rect">
            <a:avLst/>
          </a:prstGeom>
          <a:noFill/>
          <a:ln>
            <a:noFill/>
          </a:ln>
        </p:spPr>
      </p:pic>
      <p:sp>
        <p:nvSpPr>
          <p:cNvPr id="594" name="Google Shape;594;p26"/>
          <p:cNvSpPr/>
          <p:nvPr/>
        </p:nvSpPr>
        <p:spPr>
          <a:xfrm>
            <a:off x="735900" y="3657924"/>
            <a:ext cx="1823700" cy="4290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8" name="Shape 598"/>
        <p:cNvGrpSpPr/>
        <p:nvPr/>
      </p:nvGrpSpPr>
      <p:grpSpPr>
        <a:xfrm>
          <a:off x="0" y="0"/>
          <a:ext cx="0" cy="0"/>
          <a:chOff x="0" y="0"/>
          <a:chExt cx="0" cy="0"/>
        </a:xfrm>
      </p:grpSpPr>
      <p:sp>
        <p:nvSpPr>
          <p:cNvPr id="599" name="Google Shape;599;p75"/>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F46"/>
              </a:buClr>
              <a:buSzPts val="5900"/>
              <a:buFont typeface="Corbel"/>
              <a:buNone/>
            </a:pPr>
            <a:r>
              <a:rPr lang="en-US"/>
              <a:t>2a. Request Transfer In</a:t>
            </a:r>
            <a:endParaRPr/>
          </a:p>
        </p:txBody>
      </p:sp>
      <p:sp>
        <p:nvSpPr>
          <p:cNvPr id="600" name="Google Shape;600;p75"/>
          <p:cNvSpPr txBox="1"/>
          <p:nvPr>
            <p:ph idx="1" type="body"/>
          </p:nvPr>
        </p:nvSpPr>
        <p:spPr>
          <a:xfrm>
            <a:off x="3867911" y="4645151"/>
            <a:ext cx="7753817" cy="1180461"/>
          </a:xfrm>
          <a:prstGeom prst="rect">
            <a:avLst/>
          </a:prstGeom>
          <a:noFill/>
          <a:ln>
            <a:noFill/>
          </a:ln>
        </p:spPr>
        <p:txBody>
          <a:bodyPr anchorCtr="0" anchor="t" bIns="45700" lIns="91425" spcFirstLastPara="1" rIns="91425" wrap="square" tIns="45700">
            <a:normAutofit/>
          </a:bodyPr>
          <a:lstStyle/>
          <a:p>
            <a:pPr indent="0" lvl="0" marL="176213" rtl="0" algn="l">
              <a:lnSpc>
                <a:spcPct val="90000"/>
              </a:lnSpc>
              <a:spcBef>
                <a:spcPts val="1200"/>
              </a:spcBef>
              <a:spcAft>
                <a:spcPts val="0"/>
              </a:spcAft>
              <a:buSzPts val="2200"/>
              <a:buNone/>
            </a:pPr>
            <a:r>
              <a:rPr lang="en-US">
                <a:solidFill>
                  <a:schemeClr val="dk1"/>
                </a:solidFill>
              </a:rPr>
              <a:t>In this tab, you can search a patient currently in any other geography or PHI using “Patient ID”/ “Episode Id” or “Patient Mobile Number” and request a transfer in.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4" name="Shape 604"/>
        <p:cNvGrpSpPr/>
        <p:nvPr/>
      </p:nvGrpSpPr>
      <p:grpSpPr>
        <a:xfrm>
          <a:off x="0" y="0"/>
          <a:ext cx="0" cy="0"/>
          <a:chOff x="0" y="0"/>
          <a:chExt cx="0" cy="0"/>
        </a:xfrm>
      </p:grpSpPr>
      <p:sp>
        <p:nvSpPr>
          <p:cNvPr id="605" name="Google Shape;605;p28"/>
          <p:cNvSpPr txBox="1"/>
          <p:nvPr>
            <p:ph type="title"/>
          </p:nvPr>
        </p:nvSpPr>
        <p:spPr>
          <a:xfrm>
            <a:off x="2628900" y="1"/>
            <a:ext cx="9563100" cy="5857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Request Transfer In-1 </a:t>
            </a:r>
            <a:endParaRPr/>
          </a:p>
        </p:txBody>
      </p:sp>
      <p:pic>
        <p:nvPicPr>
          <p:cNvPr id="606" name="Google Shape;606;p28"/>
          <p:cNvPicPr preferRelativeResize="0"/>
          <p:nvPr/>
        </p:nvPicPr>
        <p:blipFill rotWithShape="1">
          <a:blip r:embed="rId3">
            <a:alphaModFix/>
          </a:blip>
          <a:srcRect b="6436" l="18026" r="0" t="10605"/>
          <a:stretch/>
        </p:blipFill>
        <p:spPr>
          <a:xfrm>
            <a:off x="486697" y="1934817"/>
            <a:ext cx="11705303" cy="4480731"/>
          </a:xfrm>
          <a:prstGeom prst="rect">
            <a:avLst/>
          </a:prstGeom>
          <a:blipFill rotWithShape="1">
            <a:blip r:embed="rId4">
              <a:alphaModFix/>
            </a:blip>
            <a:tile algn="tl" flip="none" tx="0" sx="100000" ty="0" sy="100000"/>
          </a:blipFill>
          <a:ln>
            <a:noFill/>
          </a:ln>
        </p:spPr>
      </p:pic>
      <p:sp>
        <p:nvSpPr>
          <p:cNvPr id="607" name="Google Shape;607;p28"/>
          <p:cNvSpPr/>
          <p:nvPr/>
        </p:nvSpPr>
        <p:spPr>
          <a:xfrm>
            <a:off x="2462213" y="5157699"/>
            <a:ext cx="6096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orbel"/>
                <a:ea typeface="Corbel"/>
                <a:cs typeface="Corbel"/>
                <a:sym typeface="Corbel"/>
              </a:rPr>
            </a:br>
            <a:endParaRPr b="0" i="0" sz="1800" u="none" cap="none" strike="noStrike">
              <a:solidFill>
                <a:schemeClr val="dk1"/>
              </a:solidFill>
              <a:latin typeface="Corbel"/>
              <a:ea typeface="Corbel"/>
              <a:cs typeface="Corbel"/>
              <a:sym typeface="Corbel"/>
            </a:endParaRPr>
          </a:p>
        </p:txBody>
      </p:sp>
      <p:sp>
        <p:nvSpPr>
          <p:cNvPr id="608" name="Google Shape;608;p28"/>
          <p:cNvSpPr/>
          <p:nvPr/>
        </p:nvSpPr>
        <p:spPr>
          <a:xfrm>
            <a:off x="7904443" y="4043548"/>
            <a:ext cx="3800860" cy="867929"/>
          </a:xfrm>
          <a:prstGeom prst="wedgeRectCallout">
            <a:avLst>
              <a:gd fmla="val -62615" name="adj1"/>
              <a:gd fmla="val 6466"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rbel"/>
                <a:ea typeface="Corbel"/>
                <a:cs typeface="Corbel"/>
                <a:sym typeface="Corbel"/>
              </a:rPr>
              <a:t>Patients can be searched, and basic details will be visible to help users select the correct record</a:t>
            </a:r>
            <a:endParaRPr b="0" i="0" sz="1800" u="none" cap="none" strike="noStrike">
              <a:solidFill>
                <a:schemeClr val="dk1"/>
              </a:solidFill>
              <a:latin typeface="Corbel"/>
              <a:ea typeface="Corbel"/>
              <a:cs typeface="Corbel"/>
              <a:sym typeface="Corbel"/>
            </a:endParaRPr>
          </a:p>
        </p:txBody>
      </p:sp>
      <p:sp>
        <p:nvSpPr>
          <p:cNvPr id="609" name="Google Shape;609;p28"/>
          <p:cNvSpPr/>
          <p:nvPr/>
        </p:nvSpPr>
        <p:spPr>
          <a:xfrm>
            <a:off x="742415" y="3602167"/>
            <a:ext cx="6637542" cy="130931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610" name="Google Shape;610;p28"/>
          <p:cNvSpPr/>
          <p:nvPr/>
        </p:nvSpPr>
        <p:spPr>
          <a:xfrm>
            <a:off x="742415" y="847309"/>
            <a:ext cx="1548000" cy="899563"/>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Search for the Patient using his Patient ID or Mobile Number</a:t>
            </a:r>
            <a:endParaRPr b="0" i="0" sz="1400" u="none" cap="none" strike="noStrike">
              <a:solidFill>
                <a:srgbClr val="000000"/>
              </a:solidFill>
              <a:latin typeface="Arial"/>
              <a:ea typeface="Arial"/>
              <a:cs typeface="Arial"/>
              <a:sym typeface="Arial"/>
            </a:endParaRPr>
          </a:p>
        </p:txBody>
      </p:sp>
      <p:sp>
        <p:nvSpPr>
          <p:cNvPr id="611" name="Google Shape;611;p28"/>
          <p:cNvSpPr/>
          <p:nvPr/>
        </p:nvSpPr>
        <p:spPr>
          <a:xfrm>
            <a:off x="1074380" y="585789"/>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pic>
        <p:nvPicPr>
          <p:cNvPr id="612" name="Google Shape;612;p28"/>
          <p:cNvPicPr preferRelativeResize="0"/>
          <p:nvPr/>
        </p:nvPicPr>
        <p:blipFill rotWithShape="1">
          <a:blip r:embed="rId5">
            <a:alphaModFix/>
          </a:blip>
          <a:srcRect b="0" l="0" r="0" t="0"/>
          <a:stretch/>
        </p:blipFill>
        <p:spPr>
          <a:xfrm>
            <a:off x="128152" y="0"/>
            <a:ext cx="1823778" cy="7355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pic>
        <p:nvPicPr>
          <p:cNvPr id="617" name="Google Shape;617;p29"/>
          <p:cNvPicPr preferRelativeResize="0"/>
          <p:nvPr/>
        </p:nvPicPr>
        <p:blipFill rotWithShape="1">
          <a:blip r:embed="rId3">
            <a:alphaModFix/>
          </a:blip>
          <a:srcRect b="6853" l="18406" r="1445" t="27072"/>
          <a:stretch/>
        </p:blipFill>
        <p:spPr>
          <a:xfrm>
            <a:off x="353961" y="1857375"/>
            <a:ext cx="11519591" cy="4857749"/>
          </a:xfrm>
          <a:prstGeom prst="rect">
            <a:avLst/>
          </a:prstGeom>
          <a:noFill/>
          <a:ln>
            <a:noFill/>
          </a:ln>
        </p:spPr>
      </p:pic>
      <p:sp>
        <p:nvSpPr>
          <p:cNvPr id="618" name="Google Shape;618;p29"/>
          <p:cNvSpPr txBox="1"/>
          <p:nvPr>
            <p:ph type="title"/>
          </p:nvPr>
        </p:nvSpPr>
        <p:spPr>
          <a:xfrm>
            <a:off x="2628900" y="1"/>
            <a:ext cx="9563100" cy="5857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Request Transfer In-2 </a:t>
            </a:r>
            <a:endParaRPr/>
          </a:p>
        </p:txBody>
      </p:sp>
      <p:sp>
        <p:nvSpPr>
          <p:cNvPr id="619" name="Google Shape;619;p29"/>
          <p:cNvSpPr/>
          <p:nvPr/>
        </p:nvSpPr>
        <p:spPr>
          <a:xfrm>
            <a:off x="2462213" y="5157699"/>
            <a:ext cx="6096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rbel"/>
              <a:buNone/>
            </a:pPr>
            <a:br>
              <a:rPr b="0" i="0" lang="en-US" sz="1800" u="none" cap="none" strike="noStrike">
                <a:solidFill>
                  <a:srgbClr val="000000"/>
                </a:solidFill>
                <a:latin typeface="Corbel"/>
                <a:ea typeface="Corbel"/>
                <a:cs typeface="Corbel"/>
                <a:sym typeface="Corbel"/>
              </a:rPr>
            </a:br>
            <a:endParaRPr b="0" i="0" sz="1800" u="none" cap="none" strike="noStrike">
              <a:solidFill>
                <a:srgbClr val="000000"/>
              </a:solidFill>
              <a:latin typeface="Corbel"/>
              <a:ea typeface="Corbel"/>
              <a:cs typeface="Corbel"/>
              <a:sym typeface="Corbel"/>
            </a:endParaRPr>
          </a:p>
        </p:txBody>
      </p:sp>
      <p:sp>
        <p:nvSpPr>
          <p:cNvPr id="620" name="Google Shape;620;p29"/>
          <p:cNvSpPr/>
          <p:nvPr/>
        </p:nvSpPr>
        <p:spPr>
          <a:xfrm>
            <a:off x="541560" y="944640"/>
            <a:ext cx="1788223" cy="820996"/>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Search for the Patient using his Patient ID or Mobile Number</a:t>
            </a:r>
            <a:endParaRPr b="0" i="0" sz="1400" u="none" cap="none" strike="noStrike">
              <a:solidFill>
                <a:srgbClr val="000000"/>
              </a:solidFill>
              <a:latin typeface="Arial"/>
              <a:ea typeface="Arial"/>
              <a:cs typeface="Arial"/>
              <a:sym typeface="Arial"/>
            </a:endParaRPr>
          </a:p>
        </p:txBody>
      </p:sp>
      <p:sp>
        <p:nvSpPr>
          <p:cNvPr id="621" name="Google Shape;621;p29"/>
          <p:cNvSpPr/>
          <p:nvPr/>
        </p:nvSpPr>
        <p:spPr>
          <a:xfrm>
            <a:off x="1094535" y="652729"/>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622" name="Google Shape;622;p29"/>
          <p:cNvSpPr/>
          <p:nvPr/>
        </p:nvSpPr>
        <p:spPr>
          <a:xfrm>
            <a:off x="762978" y="5277671"/>
            <a:ext cx="1865922" cy="406385"/>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623" name="Google Shape;623;p29"/>
          <p:cNvSpPr/>
          <p:nvPr/>
        </p:nvSpPr>
        <p:spPr>
          <a:xfrm>
            <a:off x="2772062" y="991713"/>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‘Request Transfer In’</a:t>
            </a:r>
            <a:endParaRPr b="0" i="0" sz="1400" u="none" cap="none" strike="noStrike">
              <a:solidFill>
                <a:srgbClr val="000000"/>
              </a:solidFill>
              <a:latin typeface="Arial"/>
              <a:ea typeface="Arial"/>
              <a:cs typeface="Arial"/>
              <a:sym typeface="Arial"/>
            </a:endParaRPr>
          </a:p>
        </p:txBody>
      </p:sp>
      <p:sp>
        <p:nvSpPr>
          <p:cNvPr id="624" name="Google Shape;624;p29"/>
          <p:cNvSpPr/>
          <p:nvPr/>
        </p:nvSpPr>
        <p:spPr>
          <a:xfrm>
            <a:off x="3150062" y="735504"/>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625" name="Google Shape;625;p29"/>
          <p:cNvSpPr/>
          <p:nvPr/>
        </p:nvSpPr>
        <p:spPr>
          <a:xfrm flipH="1" rot="5400000">
            <a:off x="2430879" y="1183885"/>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626" name="Google Shape;626;p29"/>
          <p:cNvPicPr preferRelativeResize="0"/>
          <p:nvPr/>
        </p:nvPicPr>
        <p:blipFill rotWithShape="1">
          <a:blip r:embed="rId4">
            <a:alphaModFix/>
          </a:blip>
          <a:srcRect b="0" l="0" r="0" t="0"/>
          <a:stretch/>
        </p:blipFill>
        <p:spPr>
          <a:xfrm>
            <a:off x="128152" y="0"/>
            <a:ext cx="1823778" cy="7355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pic>
        <p:nvPicPr>
          <p:cNvPr id="631" name="Google Shape;631;p30"/>
          <p:cNvPicPr preferRelativeResize="0"/>
          <p:nvPr/>
        </p:nvPicPr>
        <p:blipFill rotWithShape="1">
          <a:blip r:embed="rId3">
            <a:alphaModFix/>
          </a:blip>
          <a:srcRect b="5602" l="17899" r="1912" t="13801"/>
          <a:stretch/>
        </p:blipFill>
        <p:spPr>
          <a:xfrm>
            <a:off x="592213" y="1970434"/>
            <a:ext cx="11366425" cy="4501804"/>
          </a:xfrm>
          <a:prstGeom prst="rect">
            <a:avLst/>
          </a:prstGeom>
          <a:noFill/>
          <a:ln>
            <a:noFill/>
          </a:ln>
        </p:spPr>
      </p:pic>
      <p:sp>
        <p:nvSpPr>
          <p:cNvPr id="632" name="Google Shape;632;p30"/>
          <p:cNvSpPr txBox="1"/>
          <p:nvPr>
            <p:ph type="title"/>
          </p:nvPr>
        </p:nvSpPr>
        <p:spPr>
          <a:xfrm>
            <a:off x="2628900" y="1"/>
            <a:ext cx="9563100" cy="5857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Request Transfer In-3 </a:t>
            </a:r>
            <a:endParaRPr/>
          </a:p>
        </p:txBody>
      </p:sp>
      <p:sp>
        <p:nvSpPr>
          <p:cNvPr id="633" name="Google Shape;633;p30"/>
          <p:cNvSpPr/>
          <p:nvPr/>
        </p:nvSpPr>
        <p:spPr>
          <a:xfrm>
            <a:off x="2462213" y="5157699"/>
            <a:ext cx="6096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rbel"/>
              <a:buNone/>
            </a:pPr>
            <a:br>
              <a:rPr b="0" i="0" lang="en-US" sz="1800" u="none" cap="none" strike="noStrike">
                <a:solidFill>
                  <a:srgbClr val="000000"/>
                </a:solidFill>
                <a:latin typeface="Corbel"/>
                <a:ea typeface="Corbel"/>
                <a:cs typeface="Corbel"/>
                <a:sym typeface="Corbel"/>
              </a:rPr>
            </a:br>
            <a:endParaRPr b="0" i="0" sz="1800" u="none" cap="none" strike="noStrike">
              <a:solidFill>
                <a:srgbClr val="000000"/>
              </a:solidFill>
              <a:latin typeface="Corbel"/>
              <a:ea typeface="Corbel"/>
              <a:cs typeface="Corbel"/>
              <a:sym typeface="Corbel"/>
            </a:endParaRPr>
          </a:p>
        </p:txBody>
      </p:sp>
      <p:sp>
        <p:nvSpPr>
          <p:cNvPr id="634" name="Google Shape;634;p30"/>
          <p:cNvSpPr/>
          <p:nvPr/>
        </p:nvSpPr>
        <p:spPr>
          <a:xfrm>
            <a:off x="592213" y="891728"/>
            <a:ext cx="1590087" cy="820996"/>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Search for the Patient using his Patient ID or Mobile Number</a:t>
            </a:r>
            <a:endParaRPr b="0" i="0" sz="1400" u="none" cap="none" strike="noStrike">
              <a:solidFill>
                <a:srgbClr val="000000"/>
              </a:solidFill>
              <a:latin typeface="Arial"/>
              <a:ea typeface="Arial"/>
              <a:cs typeface="Arial"/>
              <a:sym typeface="Arial"/>
            </a:endParaRPr>
          </a:p>
        </p:txBody>
      </p:sp>
      <p:sp>
        <p:nvSpPr>
          <p:cNvPr id="635" name="Google Shape;635;p30"/>
          <p:cNvSpPr/>
          <p:nvPr/>
        </p:nvSpPr>
        <p:spPr>
          <a:xfrm>
            <a:off x="924179" y="630207"/>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636" name="Google Shape;636;p30"/>
          <p:cNvSpPr/>
          <p:nvPr/>
        </p:nvSpPr>
        <p:spPr>
          <a:xfrm>
            <a:off x="592213" y="891728"/>
            <a:ext cx="1590087" cy="820996"/>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Search for the Patient using his Patient ID or Mobile Number</a:t>
            </a:r>
            <a:endParaRPr b="0" i="0" sz="1400" u="none" cap="none" strike="noStrike">
              <a:solidFill>
                <a:srgbClr val="000000"/>
              </a:solidFill>
              <a:latin typeface="Arial"/>
              <a:ea typeface="Arial"/>
              <a:cs typeface="Arial"/>
              <a:sym typeface="Arial"/>
            </a:endParaRPr>
          </a:p>
        </p:txBody>
      </p:sp>
      <p:sp>
        <p:nvSpPr>
          <p:cNvPr id="637" name="Google Shape;637;p30"/>
          <p:cNvSpPr/>
          <p:nvPr/>
        </p:nvSpPr>
        <p:spPr>
          <a:xfrm>
            <a:off x="924179" y="630207"/>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638" name="Google Shape;638;p30"/>
          <p:cNvSpPr/>
          <p:nvPr/>
        </p:nvSpPr>
        <p:spPr>
          <a:xfrm>
            <a:off x="2624579" y="938801"/>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‘Request Transfer In’</a:t>
            </a:r>
            <a:endParaRPr b="0" i="0" sz="1400" u="none" cap="none" strike="noStrike">
              <a:solidFill>
                <a:srgbClr val="000000"/>
              </a:solidFill>
              <a:latin typeface="Arial"/>
              <a:ea typeface="Arial"/>
              <a:cs typeface="Arial"/>
              <a:sym typeface="Arial"/>
            </a:endParaRPr>
          </a:p>
        </p:txBody>
      </p:sp>
      <p:sp>
        <p:nvSpPr>
          <p:cNvPr id="639" name="Google Shape;639;p30"/>
          <p:cNvSpPr/>
          <p:nvPr/>
        </p:nvSpPr>
        <p:spPr>
          <a:xfrm>
            <a:off x="3002579" y="682592"/>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640" name="Google Shape;640;p30"/>
          <p:cNvSpPr/>
          <p:nvPr/>
        </p:nvSpPr>
        <p:spPr>
          <a:xfrm flipH="1" rot="5400000">
            <a:off x="2283396" y="1130973"/>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641" name="Google Shape;641;p30"/>
          <p:cNvSpPr/>
          <p:nvPr/>
        </p:nvSpPr>
        <p:spPr>
          <a:xfrm>
            <a:off x="4684979" y="1013640"/>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Enter Mandatory Information </a:t>
            </a:r>
            <a:endParaRPr b="0" i="0" sz="1400" u="none" cap="none" strike="noStrike">
              <a:solidFill>
                <a:srgbClr val="000000"/>
              </a:solidFill>
              <a:latin typeface="Arial"/>
              <a:ea typeface="Arial"/>
              <a:cs typeface="Arial"/>
              <a:sym typeface="Arial"/>
            </a:endParaRPr>
          </a:p>
        </p:txBody>
      </p:sp>
      <p:sp>
        <p:nvSpPr>
          <p:cNvPr id="642" name="Google Shape;642;p30"/>
          <p:cNvSpPr/>
          <p:nvPr/>
        </p:nvSpPr>
        <p:spPr>
          <a:xfrm>
            <a:off x="5062979" y="757431"/>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3</a:t>
            </a:r>
            <a:endParaRPr b="1" i="0" sz="1600" u="none" cap="none" strike="noStrike">
              <a:solidFill>
                <a:srgbClr val="000546"/>
              </a:solidFill>
              <a:latin typeface="Corbel"/>
              <a:ea typeface="Corbel"/>
              <a:cs typeface="Corbel"/>
              <a:sym typeface="Corbel"/>
            </a:endParaRPr>
          </a:p>
        </p:txBody>
      </p:sp>
      <p:sp>
        <p:nvSpPr>
          <p:cNvPr id="643" name="Google Shape;643;p30"/>
          <p:cNvSpPr/>
          <p:nvPr/>
        </p:nvSpPr>
        <p:spPr>
          <a:xfrm flipH="1" rot="5400000">
            <a:off x="4343796" y="120581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644" name="Google Shape;644;p30"/>
          <p:cNvPicPr preferRelativeResize="0"/>
          <p:nvPr/>
        </p:nvPicPr>
        <p:blipFill rotWithShape="1">
          <a:blip r:embed="rId4">
            <a:alphaModFix/>
          </a:blip>
          <a:srcRect b="0" l="0" r="0" t="0"/>
          <a:stretch/>
        </p:blipFill>
        <p:spPr>
          <a:xfrm>
            <a:off x="128152" y="0"/>
            <a:ext cx="1823778" cy="7355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pic>
        <p:nvPicPr>
          <p:cNvPr id="296" name="Google Shape;296;p3"/>
          <p:cNvPicPr preferRelativeResize="0"/>
          <p:nvPr/>
        </p:nvPicPr>
        <p:blipFill rotWithShape="1">
          <a:blip r:embed="rId3">
            <a:alphaModFix/>
          </a:blip>
          <a:srcRect b="0" l="0" r="0" t="0"/>
          <a:stretch/>
        </p:blipFill>
        <p:spPr>
          <a:xfrm>
            <a:off x="265470" y="929148"/>
            <a:ext cx="11798383" cy="5029200"/>
          </a:xfrm>
          <a:prstGeom prst="rect">
            <a:avLst/>
          </a:prstGeom>
          <a:noFill/>
          <a:ln>
            <a:noFill/>
          </a:ln>
        </p:spPr>
      </p:pic>
      <p:sp>
        <p:nvSpPr>
          <p:cNvPr id="297" name="Google Shape;297;p3"/>
          <p:cNvSpPr txBox="1"/>
          <p:nvPr>
            <p:ph type="title"/>
          </p:nvPr>
        </p:nvSpPr>
        <p:spPr>
          <a:xfrm>
            <a:off x="2617641" y="0"/>
            <a:ext cx="9574359" cy="6201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Transfer Management</a:t>
            </a:r>
            <a:endParaRPr/>
          </a:p>
        </p:txBody>
      </p:sp>
      <p:sp>
        <p:nvSpPr>
          <p:cNvPr id="298" name="Google Shape;298;p3"/>
          <p:cNvSpPr/>
          <p:nvPr/>
        </p:nvSpPr>
        <p:spPr>
          <a:xfrm flipH="1">
            <a:off x="2281389" y="3182158"/>
            <a:ext cx="2320108" cy="523180"/>
          </a:xfrm>
          <a:prstGeom prst="wedgeRectCallout">
            <a:avLst>
              <a:gd fmla="val 68042" name="adj1"/>
              <a:gd fmla="val -18836"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orbel"/>
                <a:ea typeface="Corbel"/>
                <a:cs typeface="Corbel"/>
                <a:sym typeface="Corbel"/>
              </a:rPr>
              <a:t>Click on ‘Patient Transfer’ to view the Transfer Module</a:t>
            </a:r>
            <a:endParaRPr b="0" i="0" sz="1400" u="none" cap="none" strike="noStrike">
              <a:solidFill>
                <a:schemeClr val="dk1"/>
              </a:solidFill>
              <a:latin typeface="Corbel"/>
              <a:ea typeface="Corbel"/>
              <a:cs typeface="Corbel"/>
              <a:sym typeface="Corbel"/>
            </a:endParaRPr>
          </a:p>
        </p:txBody>
      </p:sp>
      <p:sp>
        <p:nvSpPr>
          <p:cNvPr id="299" name="Google Shape;299;p3"/>
          <p:cNvSpPr/>
          <p:nvPr/>
        </p:nvSpPr>
        <p:spPr>
          <a:xfrm>
            <a:off x="265470" y="3156156"/>
            <a:ext cx="1533833" cy="4572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300" name="Google Shape;300;p3"/>
          <p:cNvPicPr preferRelativeResize="0"/>
          <p:nvPr/>
        </p:nvPicPr>
        <p:blipFill rotWithShape="1">
          <a:blip r:embed="rId4">
            <a:alphaModFix/>
          </a:blip>
          <a:srcRect b="0" l="0" r="0" t="0"/>
          <a:stretch/>
        </p:blipFill>
        <p:spPr>
          <a:xfrm>
            <a:off x="128152" y="0"/>
            <a:ext cx="1823778" cy="7355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8" name="Shape 648"/>
        <p:cNvGrpSpPr/>
        <p:nvPr/>
      </p:nvGrpSpPr>
      <p:grpSpPr>
        <a:xfrm>
          <a:off x="0" y="0"/>
          <a:ext cx="0" cy="0"/>
          <a:chOff x="0" y="0"/>
          <a:chExt cx="0" cy="0"/>
        </a:xfrm>
      </p:grpSpPr>
      <p:pic>
        <p:nvPicPr>
          <p:cNvPr id="649" name="Google Shape;649;p31"/>
          <p:cNvPicPr preferRelativeResize="0"/>
          <p:nvPr/>
        </p:nvPicPr>
        <p:blipFill rotWithShape="1">
          <a:blip r:embed="rId3">
            <a:alphaModFix/>
          </a:blip>
          <a:srcRect b="6229" l="17782" r="1444" t="8522"/>
          <a:stretch/>
        </p:blipFill>
        <p:spPr>
          <a:xfrm>
            <a:off x="899653" y="1970434"/>
            <a:ext cx="10913806" cy="4514272"/>
          </a:xfrm>
          <a:prstGeom prst="rect">
            <a:avLst/>
          </a:prstGeom>
          <a:noFill/>
          <a:ln>
            <a:noFill/>
          </a:ln>
        </p:spPr>
      </p:pic>
      <p:sp>
        <p:nvSpPr>
          <p:cNvPr id="650" name="Google Shape;650;p31"/>
          <p:cNvSpPr txBox="1"/>
          <p:nvPr>
            <p:ph type="title"/>
          </p:nvPr>
        </p:nvSpPr>
        <p:spPr>
          <a:xfrm>
            <a:off x="2628900" y="1"/>
            <a:ext cx="9563100" cy="5857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Request Transfer In-4 </a:t>
            </a:r>
            <a:endParaRPr/>
          </a:p>
        </p:txBody>
      </p:sp>
      <p:sp>
        <p:nvSpPr>
          <p:cNvPr id="651" name="Google Shape;651;p31"/>
          <p:cNvSpPr/>
          <p:nvPr/>
        </p:nvSpPr>
        <p:spPr>
          <a:xfrm>
            <a:off x="2462213" y="5157699"/>
            <a:ext cx="6096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rbel"/>
              <a:buNone/>
            </a:pPr>
            <a:br>
              <a:rPr b="0" i="0" lang="en-US" sz="1800" u="none" cap="none" strike="noStrike">
                <a:solidFill>
                  <a:srgbClr val="000000"/>
                </a:solidFill>
                <a:latin typeface="Corbel"/>
                <a:ea typeface="Corbel"/>
                <a:cs typeface="Corbel"/>
                <a:sym typeface="Corbel"/>
              </a:rPr>
            </a:br>
            <a:endParaRPr b="0" i="0" sz="1800" u="none" cap="none" strike="noStrike">
              <a:solidFill>
                <a:srgbClr val="000000"/>
              </a:solidFill>
              <a:latin typeface="Corbel"/>
              <a:ea typeface="Corbel"/>
              <a:cs typeface="Corbel"/>
              <a:sym typeface="Corbel"/>
            </a:endParaRPr>
          </a:p>
        </p:txBody>
      </p:sp>
      <p:sp>
        <p:nvSpPr>
          <p:cNvPr id="652" name="Google Shape;652;p31"/>
          <p:cNvSpPr/>
          <p:nvPr/>
        </p:nvSpPr>
        <p:spPr>
          <a:xfrm>
            <a:off x="592213" y="892078"/>
            <a:ext cx="1590087" cy="820996"/>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Search for the Patient using his Patient ID or Mobile Number</a:t>
            </a:r>
            <a:endParaRPr b="0" i="0" sz="1400" u="none" cap="none" strike="noStrike">
              <a:solidFill>
                <a:srgbClr val="000000"/>
              </a:solidFill>
              <a:latin typeface="Arial"/>
              <a:ea typeface="Arial"/>
              <a:cs typeface="Arial"/>
              <a:sym typeface="Arial"/>
            </a:endParaRPr>
          </a:p>
        </p:txBody>
      </p:sp>
      <p:sp>
        <p:nvSpPr>
          <p:cNvPr id="653" name="Google Shape;653;p31"/>
          <p:cNvSpPr/>
          <p:nvPr/>
        </p:nvSpPr>
        <p:spPr>
          <a:xfrm>
            <a:off x="924179" y="630557"/>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654" name="Google Shape;654;p31"/>
          <p:cNvSpPr/>
          <p:nvPr/>
        </p:nvSpPr>
        <p:spPr>
          <a:xfrm>
            <a:off x="7267383" y="5909828"/>
            <a:ext cx="785236" cy="406385"/>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655" name="Google Shape;655;p31"/>
          <p:cNvSpPr/>
          <p:nvPr/>
        </p:nvSpPr>
        <p:spPr>
          <a:xfrm>
            <a:off x="592213" y="892078"/>
            <a:ext cx="1590087" cy="820996"/>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Search for the Patient using his Patient ID or Mobile Number</a:t>
            </a:r>
            <a:endParaRPr b="0" i="0" sz="1400" u="none" cap="none" strike="noStrike">
              <a:solidFill>
                <a:srgbClr val="000000"/>
              </a:solidFill>
              <a:latin typeface="Arial"/>
              <a:ea typeface="Arial"/>
              <a:cs typeface="Arial"/>
              <a:sym typeface="Arial"/>
            </a:endParaRPr>
          </a:p>
        </p:txBody>
      </p:sp>
      <p:sp>
        <p:nvSpPr>
          <p:cNvPr id="656" name="Google Shape;656;p31"/>
          <p:cNvSpPr/>
          <p:nvPr/>
        </p:nvSpPr>
        <p:spPr>
          <a:xfrm>
            <a:off x="924179" y="630557"/>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657" name="Google Shape;657;p31"/>
          <p:cNvSpPr/>
          <p:nvPr/>
        </p:nvSpPr>
        <p:spPr>
          <a:xfrm>
            <a:off x="2624579" y="939151"/>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‘Request Transfer In’</a:t>
            </a:r>
            <a:endParaRPr b="0" i="0" sz="1400" u="none" cap="none" strike="noStrike">
              <a:solidFill>
                <a:srgbClr val="000000"/>
              </a:solidFill>
              <a:latin typeface="Arial"/>
              <a:ea typeface="Arial"/>
              <a:cs typeface="Arial"/>
              <a:sym typeface="Arial"/>
            </a:endParaRPr>
          </a:p>
        </p:txBody>
      </p:sp>
      <p:sp>
        <p:nvSpPr>
          <p:cNvPr id="658" name="Google Shape;658;p31"/>
          <p:cNvSpPr/>
          <p:nvPr/>
        </p:nvSpPr>
        <p:spPr>
          <a:xfrm>
            <a:off x="3002579" y="682942"/>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659" name="Google Shape;659;p31"/>
          <p:cNvSpPr/>
          <p:nvPr/>
        </p:nvSpPr>
        <p:spPr>
          <a:xfrm flipH="1" rot="5400000">
            <a:off x="2283396" y="1131323"/>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660" name="Google Shape;660;p31"/>
          <p:cNvSpPr/>
          <p:nvPr/>
        </p:nvSpPr>
        <p:spPr>
          <a:xfrm>
            <a:off x="4684979" y="939151"/>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Enter Mandatory Information </a:t>
            </a:r>
            <a:endParaRPr b="0" i="0" sz="1400" u="none" cap="none" strike="noStrike">
              <a:solidFill>
                <a:srgbClr val="000000"/>
              </a:solidFill>
              <a:latin typeface="Arial"/>
              <a:ea typeface="Arial"/>
              <a:cs typeface="Arial"/>
              <a:sym typeface="Arial"/>
            </a:endParaRPr>
          </a:p>
        </p:txBody>
      </p:sp>
      <p:sp>
        <p:nvSpPr>
          <p:cNvPr id="661" name="Google Shape;661;p31"/>
          <p:cNvSpPr/>
          <p:nvPr/>
        </p:nvSpPr>
        <p:spPr>
          <a:xfrm>
            <a:off x="5062979" y="682942"/>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3</a:t>
            </a:r>
            <a:endParaRPr b="1" i="0" sz="1600" u="none" cap="none" strike="noStrike">
              <a:solidFill>
                <a:srgbClr val="000546"/>
              </a:solidFill>
              <a:latin typeface="Corbel"/>
              <a:ea typeface="Corbel"/>
              <a:cs typeface="Corbel"/>
              <a:sym typeface="Corbel"/>
            </a:endParaRPr>
          </a:p>
        </p:txBody>
      </p:sp>
      <p:sp>
        <p:nvSpPr>
          <p:cNvPr id="662" name="Google Shape;662;p31"/>
          <p:cNvSpPr/>
          <p:nvPr/>
        </p:nvSpPr>
        <p:spPr>
          <a:xfrm flipH="1" rot="5400000">
            <a:off x="4343796" y="120616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663" name="Google Shape;663;p31"/>
          <p:cNvSpPr/>
          <p:nvPr/>
        </p:nvSpPr>
        <p:spPr>
          <a:xfrm>
            <a:off x="6745379" y="886369"/>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Done</a:t>
            </a:r>
            <a:endParaRPr b="0" i="0" sz="1400" u="none" cap="none" strike="noStrike">
              <a:solidFill>
                <a:srgbClr val="000000"/>
              </a:solidFill>
              <a:latin typeface="Arial"/>
              <a:ea typeface="Arial"/>
              <a:cs typeface="Arial"/>
              <a:sym typeface="Arial"/>
            </a:endParaRPr>
          </a:p>
        </p:txBody>
      </p:sp>
      <p:sp>
        <p:nvSpPr>
          <p:cNvPr id="664" name="Google Shape;664;p31"/>
          <p:cNvSpPr/>
          <p:nvPr/>
        </p:nvSpPr>
        <p:spPr>
          <a:xfrm>
            <a:off x="7123379" y="630160"/>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sp>
        <p:nvSpPr>
          <p:cNvPr id="665" name="Google Shape;665;p31"/>
          <p:cNvSpPr/>
          <p:nvPr/>
        </p:nvSpPr>
        <p:spPr>
          <a:xfrm flipH="1" rot="5400000">
            <a:off x="6404196" y="1153380"/>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666" name="Google Shape;666;p31"/>
          <p:cNvPicPr preferRelativeResize="0"/>
          <p:nvPr/>
        </p:nvPicPr>
        <p:blipFill rotWithShape="1">
          <a:blip r:embed="rId4">
            <a:alphaModFix/>
          </a:blip>
          <a:srcRect b="0" l="0" r="0" t="0"/>
          <a:stretch/>
        </p:blipFill>
        <p:spPr>
          <a:xfrm>
            <a:off x="128152" y="0"/>
            <a:ext cx="1823778" cy="7355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0" name="Shape 670"/>
        <p:cNvGrpSpPr/>
        <p:nvPr/>
      </p:nvGrpSpPr>
      <p:grpSpPr>
        <a:xfrm>
          <a:off x="0" y="0"/>
          <a:ext cx="0" cy="0"/>
          <a:chOff x="0" y="0"/>
          <a:chExt cx="0" cy="0"/>
        </a:xfrm>
      </p:grpSpPr>
      <p:pic>
        <p:nvPicPr>
          <p:cNvPr id="671" name="Google Shape;671;p32"/>
          <p:cNvPicPr preferRelativeResize="0"/>
          <p:nvPr/>
        </p:nvPicPr>
        <p:blipFill rotWithShape="1">
          <a:blip r:embed="rId3">
            <a:alphaModFix/>
          </a:blip>
          <a:srcRect b="0" l="0" r="0" t="0"/>
          <a:stretch/>
        </p:blipFill>
        <p:spPr>
          <a:xfrm>
            <a:off x="294968" y="1816866"/>
            <a:ext cx="11710220" cy="4384584"/>
          </a:xfrm>
          <a:prstGeom prst="rect">
            <a:avLst/>
          </a:prstGeom>
          <a:noFill/>
          <a:ln>
            <a:noFill/>
          </a:ln>
        </p:spPr>
      </p:pic>
      <p:sp>
        <p:nvSpPr>
          <p:cNvPr id="672" name="Google Shape;672;p32"/>
          <p:cNvSpPr txBox="1"/>
          <p:nvPr>
            <p:ph type="title"/>
          </p:nvPr>
        </p:nvSpPr>
        <p:spPr>
          <a:xfrm>
            <a:off x="2628900" y="1"/>
            <a:ext cx="9563100" cy="5857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Request Transfer In-5 </a:t>
            </a:r>
            <a:endParaRPr/>
          </a:p>
        </p:txBody>
      </p:sp>
      <p:sp>
        <p:nvSpPr>
          <p:cNvPr id="673" name="Google Shape;673;p32"/>
          <p:cNvSpPr/>
          <p:nvPr/>
        </p:nvSpPr>
        <p:spPr>
          <a:xfrm>
            <a:off x="2462213" y="5157699"/>
            <a:ext cx="6096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rbel"/>
              <a:buNone/>
            </a:pPr>
            <a:br>
              <a:rPr b="0" i="0" lang="en-US" sz="1800" u="none" cap="none" strike="noStrike">
                <a:solidFill>
                  <a:srgbClr val="000000"/>
                </a:solidFill>
                <a:latin typeface="Corbel"/>
                <a:ea typeface="Corbel"/>
                <a:cs typeface="Corbel"/>
                <a:sym typeface="Corbel"/>
              </a:rPr>
            </a:br>
            <a:endParaRPr b="0" i="0" sz="1800" u="none" cap="none" strike="noStrike">
              <a:solidFill>
                <a:srgbClr val="000000"/>
              </a:solidFill>
              <a:latin typeface="Corbel"/>
              <a:ea typeface="Corbel"/>
              <a:cs typeface="Corbel"/>
              <a:sym typeface="Corbel"/>
            </a:endParaRPr>
          </a:p>
        </p:txBody>
      </p:sp>
      <p:sp>
        <p:nvSpPr>
          <p:cNvPr id="674" name="Google Shape;674;p32"/>
          <p:cNvSpPr/>
          <p:nvPr/>
        </p:nvSpPr>
        <p:spPr>
          <a:xfrm>
            <a:off x="547968" y="865687"/>
            <a:ext cx="1590087" cy="820996"/>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Search for the Patient using his Patient ID or Mobile Number</a:t>
            </a:r>
            <a:endParaRPr b="0" i="0" sz="1400" u="none" cap="none" strike="noStrike">
              <a:solidFill>
                <a:srgbClr val="000000"/>
              </a:solidFill>
              <a:latin typeface="Arial"/>
              <a:ea typeface="Arial"/>
              <a:cs typeface="Arial"/>
              <a:sym typeface="Arial"/>
            </a:endParaRPr>
          </a:p>
        </p:txBody>
      </p:sp>
      <p:sp>
        <p:nvSpPr>
          <p:cNvPr id="675" name="Google Shape;675;p32"/>
          <p:cNvSpPr/>
          <p:nvPr/>
        </p:nvSpPr>
        <p:spPr>
          <a:xfrm>
            <a:off x="879934" y="604166"/>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676" name="Google Shape;676;p32"/>
          <p:cNvSpPr/>
          <p:nvPr/>
        </p:nvSpPr>
        <p:spPr>
          <a:xfrm>
            <a:off x="547968" y="865687"/>
            <a:ext cx="1590087" cy="820996"/>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Search for the Patient using his Patient ID or Mobile Number</a:t>
            </a:r>
            <a:endParaRPr b="0" i="0" sz="1400" u="none" cap="none" strike="noStrike">
              <a:solidFill>
                <a:srgbClr val="000000"/>
              </a:solidFill>
              <a:latin typeface="Arial"/>
              <a:ea typeface="Arial"/>
              <a:cs typeface="Arial"/>
              <a:sym typeface="Arial"/>
            </a:endParaRPr>
          </a:p>
        </p:txBody>
      </p:sp>
      <p:sp>
        <p:nvSpPr>
          <p:cNvPr id="677" name="Google Shape;677;p32"/>
          <p:cNvSpPr/>
          <p:nvPr/>
        </p:nvSpPr>
        <p:spPr>
          <a:xfrm>
            <a:off x="879934" y="604166"/>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678" name="Google Shape;678;p32"/>
          <p:cNvSpPr/>
          <p:nvPr/>
        </p:nvSpPr>
        <p:spPr>
          <a:xfrm>
            <a:off x="2580334" y="912760"/>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‘Request Transfer In’</a:t>
            </a:r>
            <a:endParaRPr b="0" i="0" sz="1400" u="none" cap="none" strike="noStrike">
              <a:solidFill>
                <a:srgbClr val="000000"/>
              </a:solidFill>
              <a:latin typeface="Arial"/>
              <a:ea typeface="Arial"/>
              <a:cs typeface="Arial"/>
              <a:sym typeface="Arial"/>
            </a:endParaRPr>
          </a:p>
        </p:txBody>
      </p:sp>
      <p:sp>
        <p:nvSpPr>
          <p:cNvPr id="679" name="Google Shape;679;p32"/>
          <p:cNvSpPr/>
          <p:nvPr/>
        </p:nvSpPr>
        <p:spPr>
          <a:xfrm>
            <a:off x="2958334" y="656551"/>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680" name="Google Shape;680;p32"/>
          <p:cNvSpPr/>
          <p:nvPr/>
        </p:nvSpPr>
        <p:spPr>
          <a:xfrm flipH="1" rot="5400000">
            <a:off x="2239151" y="110493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681" name="Google Shape;681;p32"/>
          <p:cNvSpPr/>
          <p:nvPr/>
        </p:nvSpPr>
        <p:spPr>
          <a:xfrm>
            <a:off x="4640734" y="912760"/>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Enter Mandatory Information </a:t>
            </a:r>
            <a:endParaRPr b="0" i="0" sz="1400" u="none" cap="none" strike="noStrike">
              <a:solidFill>
                <a:srgbClr val="000000"/>
              </a:solidFill>
              <a:latin typeface="Arial"/>
              <a:ea typeface="Arial"/>
              <a:cs typeface="Arial"/>
              <a:sym typeface="Arial"/>
            </a:endParaRPr>
          </a:p>
        </p:txBody>
      </p:sp>
      <p:sp>
        <p:nvSpPr>
          <p:cNvPr id="682" name="Google Shape;682;p32"/>
          <p:cNvSpPr/>
          <p:nvPr/>
        </p:nvSpPr>
        <p:spPr>
          <a:xfrm>
            <a:off x="5018734" y="656551"/>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sp>
        <p:nvSpPr>
          <p:cNvPr id="683" name="Google Shape;683;p32"/>
          <p:cNvSpPr/>
          <p:nvPr/>
        </p:nvSpPr>
        <p:spPr>
          <a:xfrm flipH="1" rot="5400000">
            <a:off x="4299551" y="1179771"/>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684" name="Google Shape;684;p32"/>
          <p:cNvSpPr/>
          <p:nvPr/>
        </p:nvSpPr>
        <p:spPr>
          <a:xfrm>
            <a:off x="6701134" y="859978"/>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Done</a:t>
            </a:r>
            <a:endParaRPr b="0" i="0" sz="1400" u="none" cap="none" strike="noStrike">
              <a:solidFill>
                <a:srgbClr val="000000"/>
              </a:solidFill>
              <a:latin typeface="Arial"/>
              <a:ea typeface="Arial"/>
              <a:cs typeface="Arial"/>
              <a:sym typeface="Arial"/>
            </a:endParaRPr>
          </a:p>
        </p:txBody>
      </p:sp>
      <p:sp>
        <p:nvSpPr>
          <p:cNvPr id="685" name="Google Shape;685;p32"/>
          <p:cNvSpPr/>
          <p:nvPr/>
        </p:nvSpPr>
        <p:spPr>
          <a:xfrm>
            <a:off x="7079134" y="603769"/>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sp>
        <p:nvSpPr>
          <p:cNvPr id="686" name="Google Shape;686;p32"/>
          <p:cNvSpPr/>
          <p:nvPr/>
        </p:nvSpPr>
        <p:spPr>
          <a:xfrm flipH="1" rot="5400000">
            <a:off x="6359951" y="1126989"/>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687" name="Google Shape;687;p32"/>
          <p:cNvSpPr/>
          <p:nvPr/>
        </p:nvSpPr>
        <p:spPr>
          <a:xfrm>
            <a:off x="2761635" y="6161879"/>
            <a:ext cx="5796578" cy="313931"/>
          </a:xfrm>
          <a:prstGeom prst="wedgeRectCallout">
            <a:avLst>
              <a:gd fmla="val -56608" name="adj1"/>
              <a:gd fmla="val -26731"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US" sz="1800" u="none" cap="none" strike="noStrike">
                <a:solidFill>
                  <a:srgbClr val="000000"/>
                </a:solidFill>
                <a:latin typeface="Corbel"/>
                <a:ea typeface="Corbel"/>
                <a:cs typeface="Corbel"/>
                <a:sym typeface="Corbel"/>
              </a:rPr>
              <a:t>Message displayed after successful Request for Transfer IN</a:t>
            </a:r>
            <a:endParaRPr b="0" i="0" sz="1800" u="none" cap="none" strike="noStrike">
              <a:solidFill>
                <a:srgbClr val="000000"/>
              </a:solidFill>
              <a:latin typeface="Corbel"/>
              <a:ea typeface="Corbel"/>
              <a:cs typeface="Corbel"/>
              <a:sym typeface="Corbel"/>
            </a:endParaRPr>
          </a:p>
        </p:txBody>
      </p:sp>
      <p:sp>
        <p:nvSpPr>
          <p:cNvPr id="688" name="Google Shape;688;p32"/>
          <p:cNvSpPr/>
          <p:nvPr/>
        </p:nvSpPr>
        <p:spPr>
          <a:xfrm>
            <a:off x="6359950" y="4232850"/>
            <a:ext cx="5305200" cy="313800"/>
          </a:xfrm>
          <a:prstGeom prst="wedgeRectCallout">
            <a:avLst>
              <a:gd fmla="val -22831" name="adj1"/>
              <a:gd fmla="val 49332"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US" sz="1800" u="none" cap="none" strike="noStrike">
                <a:solidFill>
                  <a:srgbClr val="000000"/>
                </a:solidFill>
                <a:latin typeface="Corbel"/>
                <a:ea typeface="Corbel"/>
                <a:cs typeface="Corbel"/>
                <a:sym typeface="Corbel"/>
              </a:rPr>
              <a:t>Only Initiated PHI / TU / </a:t>
            </a:r>
            <a:r>
              <a:rPr lang="en-US" sz="1800">
                <a:latin typeface="Corbel"/>
                <a:ea typeface="Corbel"/>
                <a:cs typeface="Corbel"/>
                <a:sym typeface="Corbel"/>
              </a:rPr>
              <a:t>District</a:t>
            </a:r>
            <a:r>
              <a:rPr b="0" i="0" lang="en-US" sz="1800" u="none" cap="none" strike="noStrike">
                <a:solidFill>
                  <a:srgbClr val="000000"/>
                </a:solidFill>
                <a:latin typeface="Corbel"/>
                <a:ea typeface="Corbel"/>
                <a:cs typeface="Corbel"/>
                <a:sym typeface="Corbel"/>
              </a:rPr>
              <a:t> can “Cancel Transfer”</a:t>
            </a:r>
            <a:endParaRPr b="0" i="0" sz="2400" u="none" cap="none" strike="noStrike">
              <a:solidFill>
                <a:srgbClr val="000000"/>
              </a:solidFill>
              <a:latin typeface="Corbel"/>
              <a:ea typeface="Corbel"/>
              <a:cs typeface="Corbel"/>
              <a:sym typeface="Corbel"/>
            </a:endParaRPr>
          </a:p>
        </p:txBody>
      </p:sp>
      <p:pic>
        <p:nvPicPr>
          <p:cNvPr id="689" name="Google Shape;689;p32"/>
          <p:cNvPicPr preferRelativeResize="0"/>
          <p:nvPr/>
        </p:nvPicPr>
        <p:blipFill rotWithShape="1">
          <a:blip r:embed="rId4">
            <a:alphaModFix/>
          </a:blip>
          <a:srcRect b="0" l="0" r="0" t="0"/>
          <a:stretch/>
        </p:blipFill>
        <p:spPr>
          <a:xfrm>
            <a:off x="128152" y="0"/>
            <a:ext cx="1823778" cy="735504"/>
          </a:xfrm>
          <a:prstGeom prst="rect">
            <a:avLst/>
          </a:prstGeom>
          <a:noFill/>
          <a:ln>
            <a:noFill/>
          </a:ln>
        </p:spPr>
      </p:pic>
      <p:pic>
        <p:nvPicPr>
          <p:cNvPr id="690" name="Google Shape;690;p32"/>
          <p:cNvPicPr preferRelativeResize="0"/>
          <p:nvPr/>
        </p:nvPicPr>
        <p:blipFill rotWithShape="1">
          <a:blip r:embed="rId5">
            <a:alphaModFix/>
          </a:blip>
          <a:srcRect b="0" l="0" r="0" t="0"/>
          <a:stretch/>
        </p:blipFill>
        <p:spPr>
          <a:xfrm>
            <a:off x="186813" y="5753068"/>
            <a:ext cx="2152650" cy="590550"/>
          </a:xfrm>
          <a:prstGeom prst="rect">
            <a:avLst/>
          </a:prstGeom>
          <a:noFill/>
          <a:ln>
            <a:noFill/>
          </a:ln>
        </p:spPr>
      </p:pic>
      <p:sp>
        <p:nvSpPr>
          <p:cNvPr id="691" name="Google Shape;691;p32"/>
          <p:cNvSpPr/>
          <p:nvPr/>
        </p:nvSpPr>
        <p:spPr>
          <a:xfrm>
            <a:off x="2675163" y="4687014"/>
            <a:ext cx="4025971" cy="313931"/>
          </a:xfrm>
          <a:prstGeom prst="wedgeRectCallout">
            <a:avLst>
              <a:gd fmla="val -40832" name="adj1"/>
              <a:gd fmla="val 171787"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US" sz="1800" u="none" cap="none" strike="noStrike">
                <a:solidFill>
                  <a:srgbClr val="000000"/>
                </a:solidFill>
                <a:latin typeface="Corbel"/>
                <a:ea typeface="Corbel"/>
                <a:cs typeface="Corbel"/>
                <a:sym typeface="Corbel"/>
              </a:rPr>
              <a:t>Action updated after successful Transfer</a:t>
            </a:r>
            <a:endParaRPr b="0" i="0" sz="2400" u="none" cap="none" strike="noStrike">
              <a:solidFill>
                <a:srgbClr val="000000"/>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5" name="Shape 695"/>
        <p:cNvGrpSpPr/>
        <p:nvPr/>
      </p:nvGrpSpPr>
      <p:grpSpPr>
        <a:xfrm>
          <a:off x="0" y="0"/>
          <a:ext cx="0" cy="0"/>
          <a:chOff x="0" y="0"/>
          <a:chExt cx="0" cy="0"/>
        </a:xfrm>
      </p:grpSpPr>
      <p:sp>
        <p:nvSpPr>
          <p:cNvPr id="696" name="Google Shape;696;g7ce945c00e_7_33"/>
          <p:cNvSpPr txBox="1"/>
          <p:nvPr>
            <p:ph type="title"/>
          </p:nvPr>
        </p:nvSpPr>
        <p:spPr>
          <a:xfrm>
            <a:off x="3867912" y="1298448"/>
            <a:ext cx="7315200" cy="3255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0F46"/>
              </a:buClr>
              <a:buSzPts val="5900"/>
              <a:buFont typeface="Corbel"/>
              <a:buNone/>
            </a:pPr>
            <a:r>
              <a:rPr lang="en-US"/>
              <a:t>2b.Accept</a:t>
            </a:r>
            <a:r>
              <a:rPr lang="en-US"/>
              <a:t> Transfer Out Request</a:t>
            </a:r>
            <a:endParaRPr/>
          </a:p>
        </p:txBody>
      </p:sp>
      <p:sp>
        <p:nvSpPr>
          <p:cNvPr id="697" name="Google Shape;697;g7ce945c00e_7_33"/>
          <p:cNvSpPr txBox="1"/>
          <p:nvPr>
            <p:ph idx="1" type="body"/>
          </p:nvPr>
        </p:nvSpPr>
        <p:spPr>
          <a:xfrm>
            <a:off x="3867911" y="4645151"/>
            <a:ext cx="7753800" cy="1180500"/>
          </a:xfrm>
          <a:prstGeom prst="rect">
            <a:avLst/>
          </a:prstGeom>
          <a:noFill/>
          <a:ln>
            <a:noFill/>
          </a:ln>
        </p:spPr>
        <p:txBody>
          <a:bodyPr anchorCtr="0" anchor="t" bIns="45700" lIns="91425" spcFirstLastPara="1" rIns="91425" wrap="square" tIns="45700">
            <a:noAutofit/>
          </a:bodyPr>
          <a:lstStyle/>
          <a:p>
            <a:pPr indent="0" lvl="0" marL="176212" rtl="0" algn="l">
              <a:lnSpc>
                <a:spcPct val="90000"/>
              </a:lnSpc>
              <a:spcBef>
                <a:spcPts val="1200"/>
              </a:spcBef>
              <a:spcAft>
                <a:spcPts val="0"/>
              </a:spcAft>
              <a:buSzPts val="2200"/>
              <a:buNone/>
            </a:pPr>
            <a:r>
              <a:rPr lang="en-US">
                <a:solidFill>
                  <a:schemeClr val="dk1"/>
                </a:solidFill>
              </a:rPr>
              <a:t>A Transfer in Request initiated by you can be cancelled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pic>
        <p:nvPicPr>
          <p:cNvPr id="702" name="Google Shape;702;g7ce945c00e_7_38"/>
          <p:cNvPicPr preferRelativeResize="0"/>
          <p:nvPr/>
        </p:nvPicPr>
        <p:blipFill>
          <a:blip r:embed="rId3">
            <a:alphaModFix/>
          </a:blip>
          <a:stretch>
            <a:fillRect/>
          </a:stretch>
        </p:blipFill>
        <p:spPr>
          <a:xfrm>
            <a:off x="315450" y="1816950"/>
            <a:ext cx="11642223" cy="4436350"/>
          </a:xfrm>
          <a:prstGeom prst="rect">
            <a:avLst/>
          </a:prstGeom>
          <a:noFill/>
          <a:ln>
            <a:noFill/>
          </a:ln>
        </p:spPr>
      </p:pic>
      <p:sp>
        <p:nvSpPr>
          <p:cNvPr id="703" name="Google Shape;703;g7ce945c00e_7_38"/>
          <p:cNvSpPr txBox="1"/>
          <p:nvPr>
            <p:ph type="title"/>
          </p:nvPr>
        </p:nvSpPr>
        <p:spPr>
          <a:xfrm>
            <a:off x="2628900" y="1"/>
            <a:ext cx="9563100" cy="585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Corbel"/>
              <a:buNone/>
            </a:pPr>
            <a:r>
              <a:rPr lang="en-US"/>
              <a:t>Accept </a:t>
            </a:r>
            <a:r>
              <a:rPr lang="en-US"/>
              <a:t>Transfer Out Request-1 </a:t>
            </a:r>
            <a:endParaRPr/>
          </a:p>
        </p:txBody>
      </p:sp>
      <p:sp>
        <p:nvSpPr>
          <p:cNvPr id="704" name="Google Shape;704;g7ce945c00e_7_38"/>
          <p:cNvSpPr/>
          <p:nvPr/>
        </p:nvSpPr>
        <p:spPr>
          <a:xfrm>
            <a:off x="547968" y="865687"/>
            <a:ext cx="1590000" cy="8211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Search for the Patient using his Patient ID or Mobile Number</a:t>
            </a:r>
            <a:endParaRPr b="0" i="0" sz="1400" u="none" cap="none" strike="noStrike">
              <a:solidFill>
                <a:srgbClr val="000000"/>
              </a:solidFill>
              <a:latin typeface="Arial"/>
              <a:ea typeface="Arial"/>
              <a:cs typeface="Arial"/>
              <a:sym typeface="Arial"/>
            </a:endParaRPr>
          </a:p>
        </p:txBody>
      </p:sp>
      <p:sp>
        <p:nvSpPr>
          <p:cNvPr id="705" name="Google Shape;705;g7ce945c00e_7_38"/>
          <p:cNvSpPr/>
          <p:nvPr/>
        </p:nvSpPr>
        <p:spPr>
          <a:xfrm>
            <a:off x="879934" y="604166"/>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706" name="Google Shape;706;g7ce945c00e_7_38"/>
          <p:cNvSpPr/>
          <p:nvPr/>
        </p:nvSpPr>
        <p:spPr>
          <a:xfrm>
            <a:off x="547968" y="865687"/>
            <a:ext cx="1590000" cy="8211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lang="en-US">
                <a:solidFill>
                  <a:srgbClr val="FE7A10"/>
                </a:solidFill>
                <a:latin typeface="Corbel"/>
                <a:ea typeface="Corbel"/>
                <a:cs typeface="Corbel"/>
                <a:sym typeface="Corbel"/>
              </a:rPr>
              <a:t>Click on Patient Transfer → Transfer Out</a:t>
            </a:r>
            <a:endParaRPr b="0" i="0" sz="1400" u="none" cap="none" strike="noStrike">
              <a:solidFill>
                <a:srgbClr val="000000"/>
              </a:solidFill>
              <a:latin typeface="Arial"/>
              <a:ea typeface="Arial"/>
              <a:cs typeface="Arial"/>
              <a:sym typeface="Arial"/>
            </a:endParaRPr>
          </a:p>
        </p:txBody>
      </p:sp>
      <p:sp>
        <p:nvSpPr>
          <p:cNvPr id="707" name="Google Shape;707;g7ce945c00e_7_38"/>
          <p:cNvSpPr/>
          <p:nvPr/>
        </p:nvSpPr>
        <p:spPr>
          <a:xfrm>
            <a:off x="879934" y="604166"/>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pic>
        <p:nvPicPr>
          <p:cNvPr id="708" name="Google Shape;708;g7ce945c00e_7_38"/>
          <p:cNvPicPr preferRelativeResize="0"/>
          <p:nvPr/>
        </p:nvPicPr>
        <p:blipFill rotWithShape="1">
          <a:blip r:embed="rId4">
            <a:alphaModFix/>
          </a:blip>
          <a:srcRect b="0" l="0" r="0" t="0"/>
          <a:stretch/>
        </p:blipFill>
        <p:spPr>
          <a:xfrm>
            <a:off x="128152" y="0"/>
            <a:ext cx="1823778" cy="735504"/>
          </a:xfrm>
          <a:prstGeom prst="rect">
            <a:avLst/>
          </a:prstGeom>
          <a:noFill/>
          <a:ln>
            <a:noFill/>
          </a:ln>
        </p:spPr>
      </p:pic>
      <p:sp>
        <p:nvSpPr>
          <p:cNvPr id="709" name="Google Shape;709;g7ce945c00e_7_38"/>
          <p:cNvSpPr/>
          <p:nvPr/>
        </p:nvSpPr>
        <p:spPr>
          <a:xfrm>
            <a:off x="345388" y="3367650"/>
            <a:ext cx="1389300" cy="3123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710" name="Google Shape;710;g7ce945c00e_7_38"/>
          <p:cNvSpPr/>
          <p:nvPr/>
        </p:nvSpPr>
        <p:spPr>
          <a:xfrm>
            <a:off x="2659675" y="2996225"/>
            <a:ext cx="873300" cy="3123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711" name="Google Shape;711;g7ce945c00e_7_38"/>
          <p:cNvSpPr/>
          <p:nvPr/>
        </p:nvSpPr>
        <p:spPr>
          <a:xfrm>
            <a:off x="10527325" y="3367650"/>
            <a:ext cx="1238100" cy="3123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712" name="Google Shape;712;g7ce945c00e_7_38"/>
          <p:cNvSpPr/>
          <p:nvPr/>
        </p:nvSpPr>
        <p:spPr>
          <a:xfrm>
            <a:off x="7612300" y="2484350"/>
            <a:ext cx="3354900" cy="647700"/>
          </a:xfrm>
          <a:prstGeom prst="wedgeRectCallout">
            <a:avLst>
              <a:gd fmla="val 52492" name="adj1"/>
              <a:gd fmla="val 82353"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lang="en-US" sz="1800">
                <a:latin typeface="Corbel"/>
                <a:ea typeface="Corbel"/>
                <a:cs typeface="Corbel"/>
                <a:sym typeface="Corbel"/>
              </a:rPr>
              <a:t>Click  here to view those request that are pending with you</a:t>
            </a:r>
            <a:endParaRPr b="0" i="0" sz="2400" u="none" cap="none" strike="noStrike">
              <a:solidFill>
                <a:srgbClr val="000000"/>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pic>
        <p:nvPicPr>
          <p:cNvPr id="717" name="Google Shape;717;g7cf630c630_0_0"/>
          <p:cNvPicPr preferRelativeResize="0"/>
          <p:nvPr/>
        </p:nvPicPr>
        <p:blipFill>
          <a:blip r:embed="rId3">
            <a:alphaModFix/>
          </a:blip>
          <a:stretch>
            <a:fillRect/>
          </a:stretch>
        </p:blipFill>
        <p:spPr>
          <a:xfrm>
            <a:off x="315450" y="1816950"/>
            <a:ext cx="11642223" cy="4679049"/>
          </a:xfrm>
          <a:prstGeom prst="rect">
            <a:avLst/>
          </a:prstGeom>
          <a:noFill/>
          <a:ln>
            <a:noFill/>
          </a:ln>
        </p:spPr>
      </p:pic>
      <p:sp>
        <p:nvSpPr>
          <p:cNvPr id="718" name="Google Shape;718;g7cf630c630_0_0"/>
          <p:cNvSpPr txBox="1"/>
          <p:nvPr>
            <p:ph type="title"/>
          </p:nvPr>
        </p:nvSpPr>
        <p:spPr>
          <a:xfrm>
            <a:off x="2628900" y="1"/>
            <a:ext cx="9563100" cy="585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Corbel"/>
              <a:buNone/>
            </a:pPr>
            <a:r>
              <a:rPr lang="en-US"/>
              <a:t>Accept Transfer Out Request-2 </a:t>
            </a:r>
            <a:endParaRPr/>
          </a:p>
        </p:txBody>
      </p:sp>
      <p:sp>
        <p:nvSpPr>
          <p:cNvPr id="719" name="Google Shape;719;g7cf630c630_0_0"/>
          <p:cNvSpPr/>
          <p:nvPr/>
        </p:nvSpPr>
        <p:spPr>
          <a:xfrm>
            <a:off x="2462213" y="5157699"/>
            <a:ext cx="60960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orbel"/>
              <a:buNone/>
            </a:pPr>
            <a:br>
              <a:rPr b="0" i="0" lang="en-US" sz="1800" u="none" cap="none" strike="noStrike">
                <a:solidFill>
                  <a:srgbClr val="000000"/>
                </a:solidFill>
                <a:latin typeface="Corbel"/>
                <a:ea typeface="Corbel"/>
                <a:cs typeface="Corbel"/>
                <a:sym typeface="Corbel"/>
              </a:rPr>
            </a:br>
            <a:endParaRPr b="0" i="0" sz="1800" u="none" cap="none" strike="noStrike">
              <a:solidFill>
                <a:srgbClr val="000000"/>
              </a:solidFill>
              <a:latin typeface="Corbel"/>
              <a:ea typeface="Corbel"/>
              <a:cs typeface="Corbel"/>
              <a:sym typeface="Corbel"/>
            </a:endParaRPr>
          </a:p>
        </p:txBody>
      </p:sp>
      <p:sp>
        <p:nvSpPr>
          <p:cNvPr id="720" name="Google Shape;720;g7cf630c630_0_0"/>
          <p:cNvSpPr/>
          <p:nvPr/>
        </p:nvSpPr>
        <p:spPr>
          <a:xfrm>
            <a:off x="547968" y="865687"/>
            <a:ext cx="1590000" cy="8211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Search for the Patient using his Patient ID or Mobile Number</a:t>
            </a:r>
            <a:endParaRPr b="0" i="0" sz="1400" u="none" cap="none" strike="noStrike">
              <a:solidFill>
                <a:srgbClr val="000000"/>
              </a:solidFill>
              <a:latin typeface="Arial"/>
              <a:ea typeface="Arial"/>
              <a:cs typeface="Arial"/>
              <a:sym typeface="Arial"/>
            </a:endParaRPr>
          </a:p>
        </p:txBody>
      </p:sp>
      <p:sp>
        <p:nvSpPr>
          <p:cNvPr id="721" name="Google Shape;721;g7cf630c630_0_0"/>
          <p:cNvSpPr/>
          <p:nvPr/>
        </p:nvSpPr>
        <p:spPr>
          <a:xfrm>
            <a:off x="879934" y="604166"/>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722" name="Google Shape;722;g7cf630c630_0_0"/>
          <p:cNvSpPr/>
          <p:nvPr/>
        </p:nvSpPr>
        <p:spPr>
          <a:xfrm>
            <a:off x="547968" y="865687"/>
            <a:ext cx="1590000" cy="8211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lang="en-US">
                <a:solidFill>
                  <a:srgbClr val="FE7A10"/>
                </a:solidFill>
                <a:latin typeface="Corbel"/>
                <a:ea typeface="Corbel"/>
                <a:cs typeface="Corbel"/>
                <a:sym typeface="Corbel"/>
              </a:rPr>
              <a:t>Click on Patient Transfer → Transfer Out</a:t>
            </a:r>
            <a:endParaRPr b="0" i="0" sz="1400" u="none" cap="none" strike="noStrike">
              <a:solidFill>
                <a:srgbClr val="000000"/>
              </a:solidFill>
              <a:latin typeface="Arial"/>
              <a:ea typeface="Arial"/>
              <a:cs typeface="Arial"/>
              <a:sym typeface="Arial"/>
            </a:endParaRPr>
          </a:p>
        </p:txBody>
      </p:sp>
      <p:sp>
        <p:nvSpPr>
          <p:cNvPr id="723" name="Google Shape;723;g7cf630c630_0_0"/>
          <p:cNvSpPr/>
          <p:nvPr/>
        </p:nvSpPr>
        <p:spPr>
          <a:xfrm>
            <a:off x="879934" y="604166"/>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724" name="Google Shape;724;g7cf630c630_0_0"/>
          <p:cNvSpPr/>
          <p:nvPr/>
        </p:nvSpPr>
        <p:spPr>
          <a:xfrm>
            <a:off x="2580334" y="912760"/>
            <a:ext cx="1548000" cy="7665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a:t>
            </a:r>
            <a:r>
              <a:rPr b="1" lang="en-US">
                <a:solidFill>
                  <a:srgbClr val="FE7A10"/>
                </a:solidFill>
                <a:latin typeface="Corbel"/>
                <a:ea typeface="Corbel"/>
                <a:cs typeface="Corbel"/>
                <a:sym typeface="Corbel"/>
              </a:rPr>
              <a:t>Accept</a:t>
            </a:r>
            <a:r>
              <a:rPr b="1" i="0" lang="en-US" sz="1400" u="none" cap="none" strike="noStrike">
                <a:solidFill>
                  <a:srgbClr val="FE7A10"/>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725" name="Google Shape;725;g7cf630c630_0_0"/>
          <p:cNvSpPr/>
          <p:nvPr/>
        </p:nvSpPr>
        <p:spPr>
          <a:xfrm>
            <a:off x="2958334" y="656551"/>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726" name="Google Shape;726;g7cf630c630_0_0"/>
          <p:cNvSpPr/>
          <p:nvPr/>
        </p:nvSpPr>
        <p:spPr>
          <a:xfrm flipH="1" rot="5400000">
            <a:off x="2239151" y="110493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727" name="Google Shape;727;g7cf630c630_0_0"/>
          <p:cNvSpPr/>
          <p:nvPr/>
        </p:nvSpPr>
        <p:spPr>
          <a:xfrm>
            <a:off x="2761627" y="6161875"/>
            <a:ext cx="4481100" cy="313800"/>
          </a:xfrm>
          <a:prstGeom prst="wedgeRectCallout">
            <a:avLst>
              <a:gd fmla="val -56608" name="adj1"/>
              <a:gd fmla="val -26731"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b="0" i="0" lang="en-US" sz="1800" u="none" cap="none" strike="noStrike">
                <a:solidFill>
                  <a:srgbClr val="000000"/>
                </a:solidFill>
                <a:latin typeface="Corbel"/>
                <a:ea typeface="Corbel"/>
                <a:cs typeface="Corbel"/>
                <a:sym typeface="Corbel"/>
              </a:rPr>
              <a:t>Message displayed after </a:t>
            </a:r>
            <a:r>
              <a:rPr lang="en-US" sz="1800">
                <a:latin typeface="Corbel"/>
                <a:ea typeface="Corbel"/>
                <a:cs typeface="Corbel"/>
                <a:sym typeface="Corbel"/>
              </a:rPr>
              <a:t>Transfer is accepted</a:t>
            </a:r>
            <a:endParaRPr b="0" i="0" sz="1800" u="none" cap="none" strike="noStrike">
              <a:solidFill>
                <a:srgbClr val="000000"/>
              </a:solidFill>
              <a:latin typeface="Corbel"/>
              <a:ea typeface="Corbel"/>
              <a:cs typeface="Corbel"/>
              <a:sym typeface="Corbel"/>
            </a:endParaRPr>
          </a:p>
        </p:txBody>
      </p:sp>
      <p:pic>
        <p:nvPicPr>
          <p:cNvPr id="728" name="Google Shape;728;g7cf630c630_0_0"/>
          <p:cNvPicPr preferRelativeResize="0"/>
          <p:nvPr/>
        </p:nvPicPr>
        <p:blipFill rotWithShape="1">
          <a:blip r:embed="rId4">
            <a:alphaModFix/>
          </a:blip>
          <a:srcRect b="0" l="0" r="0" t="0"/>
          <a:stretch/>
        </p:blipFill>
        <p:spPr>
          <a:xfrm>
            <a:off x="128152" y="0"/>
            <a:ext cx="1823778" cy="735504"/>
          </a:xfrm>
          <a:prstGeom prst="rect">
            <a:avLst/>
          </a:prstGeom>
          <a:noFill/>
          <a:ln>
            <a:noFill/>
          </a:ln>
        </p:spPr>
      </p:pic>
      <p:pic>
        <p:nvPicPr>
          <p:cNvPr id="729" name="Google Shape;729;g7cf630c630_0_0"/>
          <p:cNvPicPr preferRelativeResize="0"/>
          <p:nvPr/>
        </p:nvPicPr>
        <p:blipFill>
          <a:blip r:embed="rId5">
            <a:alphaModFix/>
          </a:blip>
          <a:stretch>
            <a:fillRect/>
          </a:stretch>
        </p:blipFill>
        <p:spPr>
          <a:xfrm>
            <a:off x="180559" y="6109226"/>
            <a:ext cx="2190750" cy="419100"/>
          </a:xfrm>
          <a:prstGeom prst="rect">
            <a:avLst/>
          </a:prstGeom>
          <a:noFill/>
          <a:ln>
            <a:noFill/>
          </a:ln>
        </p:spPr>
      </p:pic>
      <p:sp>
        <p:nvSpPr>
          <p:cNvPr id="730" name="Google Shape;730;g7cf630c630_0_0"/>
          <p:cNvSpPr/>
          <p:nvPr/>
        </p:nvSpPr>
        <p:spPr>
          <a:xfrm>
            <a:off x="2024125" y="4845400"/>
            <a:ext cx="1183800" cy="2880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4" name="Shape 734"/>
        <p:cNvGrpSpPr/>
        <p:nvPr/>
      </p:nvGrpSpPr>
      <p:grpSpPr>
        <a:xfrm>
          <a:off x="0" y="0"/>
          <a:ext cx="0" cy="0"/>
          <a:chOff x="0" y="0"/>
          <a:chExt cx="0" cy="0"/>
        </a:xfrm>
      </p:grpSpPr>
      <p:sp>
        <p:nvSpPr>
          <p:cNvPr id="735" name="Google Shape;735;g7ce945c00e_7_62"/>
          <p:cNvSpPr txBox="1"/>
          <p:nvPr>
            <p:ph type="title"/>
          </p:nvPr>
        </p:nvSpPr>
        <p:spPr>
          <a:xfrm>
            <a:off x="3867912" y="1298448"/>
            <a:ext cx="7315200" cy="3255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0F46"/>
              </a:buClr>
              <a:buSzPts val="5900"/>
              <a:buFont typeface="Corbel"/>
              <a:buNone/>
            </a:pPr>
            <a:r>
              <a:rPr lang="en-US"/>
              <a:t>2c.Reject Transfer Out Request</a:t>
            </a:r>
            <a:endParaRPr/>
          </a:p>
        </p:txBody>
      </p:sp>
      <p:sp>
        <p:nvSpPr>
          <p:cNvPr id="736" name="Google Shape;736;g7ce945c00e_7_62"/>
          <p:cNvSpPr txBox="1"/>
          <p:nvPr>
            <p:ph idx="1" type="body"/>
          </p:nvPr>
        </p:nvSpPr>
        <p:spPr>
          <a:xfrm>
            <a:off x="3867911" y="4645151"/>
            <a:ext cx="7753800" cy="1180500"/>
          </a:xfrm>
          <a:prstGeom prst="rect">
            <a:avLst/>
          </a:prstGeom>
          <a:noFill/>
          <a:ln>
            <a:noFill/>
          </a:ln>
        </p:spPr>
        <p:txBody>
          <a:bodyPr anchorCtr="0" anchor="t" bIns="45700" lIns="91425" spcFirstLastPara="1" rIns="91425" wrap="square" tIns="45700">
            <a:noAutofit/>
          </a:bodyPr>
          <a:lstStyle/>
          <a:p>
            <a:pPr indent="0" lvl="0" marL="176212" rtl="0" algn="l">
              <a:lnSpc>
                <a:spcPct val="90000"/>
              </a:lnSpc>
              <a:spcBef>
                <a:spcPts val="1200"/>
              </a:spcBef>
              <a:spcAft>
                <a:spcPts val="0"/>
              </a:spcAft>
              <a:buSzPts val="2200"/>
              <a:buNone/>
            </a:pPr>
            <a:r>
              <a:rPr lang="en-US">
                <a:solidFill>
                  <a:schemeClr val="dk1"/>
                </a:solidFill>
              </a:rPr>
              <a:t>A Transfer in Request initiated by you can be cancelled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0" name="Shape 740"/>
        <p:cNvGrpSpPr/>
        <p:nvPr/>
      </p:nvGrpSpPr>
      <p:grpSpPr>
        <a:xfrm>
          <a:off x="0" y="0"/>
          <a:ext cx="0" cy="0"/>
          <a:chOff x="0" y="0"/>
          <a:chExt cx="0" cy="0"/>
        </a:xfrm>
      </p:grpSpPr>
      <p:sp>
        <p:nvSpPr>
          <p:cNvPr id="741" name="Google Shape;741;g7cf630c630_0_35"/>
          <p:cNvSpPr txBox="1"/>
          <p:nvPr>
            <p:ph type="title"/>
          </p:nvPr>
        </p:nvSpPr>
        <p:spPr>
          <a:xfrm>
            <a:off x="2628900" y="1"/>
            <a:ext cx="9563100" cy="585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Corbel"/>
              <a:buNone/>
            </a:pPr>
            <a:r>
              <a:rPr lang="en-US"/>
              <a:t>Reject Transfer Out Request-1 </a:t>
            </a:r>
            <a:endParaRPr/>
          </a:p>
        </p:txBody>
      </p:sp>
      <p:sp>
        <p:nvSpPr>
          <p:cNvPr id="742" name="Google Shape;742;g7cf630c630_0_35"/>
          <p:cNvSpPr/>
          <p:nvPr/>
        </p:nvSpPr>
        <p:spPr>
          <a:xfrm>
            <a:off x="2462213" y="5157699"/>
            <a:ext cx="60960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orbel"/>
              <a:buNone/>
            </a:pPr>
            <a:br>
              <a:rPr b="0" i="0" lang="en-US" sz="1800" u="none" cap="none" strike="noStrike">
                <a:solidFill>
                  <a:srgbClr val="000000"/>
                </a:solidFill>
                <a:latin typeface="Corbel"/>
                <a:ea typeface="Corbel"/>
                <a:cs typeface="Corbel"/>
                <a:sym typeface="Corbel"/>
              </a:rPr>
            </a:br>
            <a:endParaRPr b="0" i="0" sz="1800" u="none" cap="none" strike="noStrike">
              <a:solidFill>
                <a:srgbClr val="000000"/>
              </a:solidFill>
              <a:latin typeface="Corbel"/>
              <a:ea typeface="Corbel"/>
              <a:cs typeface="Corbel"/>
              <a:sym typeface="Corbel"/>
            </a:endParaRPr>
          </a:p>
        </p:txBody>
      </p:sp>
      <p:sp>
        <p:nvSpPr>
          <p:cNvPr id="743" name="Google Shape;743;g7cf630c630_0_35"/>
          <p:cNvSpPr/>
          <p:nvPr/>
        </p:nvSpPr>
        <p:spPr>
          <a:xfrm>
            <a:off x="547968" y="865687"/>
            <a:ext cx="1590000" cy="8211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Search for the Patient using his Patient ID or Mobile Number</a:t>
            </a:r>
            <a:endParaRPr b="0" i="0" sz="1400" u="none" cap="none" strike="noStrike">
              <a:solidFill>
                <a:srgbClr val="000000"/>
              </a:solidFill>
              <a:latin typeface="Arial"/>
              <a:ea typeface="Arial"/>
              <a:cs typeface="Arial"/>
              <a:sym typeface="Arial"/>
            </a:endParaRPr>
          </a:p>
        </p:txBody>
      </p:sp>
      <p:sp>
        <p:nvSpPr>
          <p:cNvPr id="744" name="Google Shape;744;g7cf630c630_0_35"/>
          <p:cNvSpPr/>
          <p:nvPr/>
        </p:nvSpPr>
        <p:spPr>
          <a:xfrm>
            <a:off x="879934" y="604166"/>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745" name="Google Shape;745;g7cf630c630_0_35"/>
          <p:cNvSpPr/>
          <p:nvPr/>
        </p:nvSpPr>
        <p:spPr>
          <a:xfrm>
            <a:off x="547968" y="865687"/>
            <a:ext cx="1590000" cy="8211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lang="en-US">
                <a:solidFill>
                  <a:srgbClr val="FE7A10"/>
                </a:solidFill>
                <a:latin typeface="Corbel"/>
                <a:ea typeface="Corbel"/>
                <a:cs typeface="Corbel"/>
                <a:sym typeface="Corbel"/>
              </a:rPr>
              <a:t>Click on Patient Transfer → Transfer Out</a:t>
            </a:r>
            <a:endParaRPr b="0" i="0" sz="1400" u="none" cap="none" strike="noStrike">
              <a:solidFill>
                <a:srgbClr val="000000"/>
              </a:solidFill>
              <a:latin typeface="Arial"/>
              <a:ea typeface="Arial"/>
              <a:cs typeface="Arial"/>
              <a:sym typeface="Arial"/>
            </a:endParaRPr>
          </a:p>
        </p:txBody>
      </p:sp>
      <p:sp>
        <p:nvSpPr>
          <p:cNvPr id="746" name="Google Shape;746;g7cf630c630_0_35"/>
          <p:cNvSpPr/>
          <p:nvPr/>
        </p:nvSpPr>
        <p:spPr>
          <a:xfrm>
            <a:off x="879934" y="604166"/>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pic>
        <p:nvPicPr>
          <p:cNvPr id="747" name="Google Shape;747;g7cf630c630_0_35"/>
          <p:cNvPicPr preferRelativeResize="0"/>
          <p:nvPr/>
        </p:nvPicPr>
        <p:blipFill rotWithShape="1">
          <a:blip r:embed="rId3">
            <a:alphaModFix/>
          </a:blip>
          <a:srcRect b="0" l="0" r="0" t="0"/>
          <a:stretch/>
        </p:blipFill>
        <p:spPr>
          <a:xfrm>
            <a:off x="128152" y="0"/>
            <a:ext cx="1823778" cy="735504"/>
          </a:xfrm>
          <a:prstGeom prst="rect">
            <a:avLst/>
          </a:prstGeom>
          <a:noFill/>
          <a:ln>
            <a:noFill/>
          </a:ln>
        </p:spPr>
      </p:pic>
      <p:pic>
        <p:nvPicPr>
          <p:cNvPr id="748" name="Google Shape;748;g7cf630c630_0_35"/>
          <p:cNvPicPr preferRelativeResize="0"/>
          <p:nvPr/>
        </p:nvPicPr>
        <p:blipFill>
          <a:blip r:embed="rId4">
            <a:alphaModFix/>
          </a:blip>
          <a:stretch>
            <a:fillRect/>
          </a:stretch>
        </p:blipFill>
        <p:spPr>
          <a:xfrm>
            <a:off x="429150" y="1816950"/>
            <a:ext cx="11469400" cy="4613800"/>
          </a:xfrm>
          <a:prstGeom prst="rect">
            <a:avLst/>
          </a:prstGeom>
          <a:noFill/>
          <a:ln>
            <a:noFill/>
          </a:ln>
        </p:spPr>
      </p:pic>
      <p:sp>
        <p:nvSpPr>
          <p:cNvPr id="749" name="Google Shape;749;g7cf630c630_0_35"/>
          <p:cNvSpPr/>
          <p:nvPr/>
        </p:nvSpPr>
        <p:spPr>
          <a:xfrm>
            <a:off x="429138" y="3648475"/>
            <a:ext cx="1389300" cy="3123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750" name="Google Shape;750;g7cf630c630_0_35"/>
          <p:cNvSpPr/>
          <p:nvPr/>
        </p:nvSpPr>
        <p:spPr>
          <a:xfrm>
            <a:off x="2733575" y="3262325"/>
            <a:ext cx="873300" cy="3123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751" name="Google Shape;751;g7cf630c630_0_35"/>
          <p:cNvSpPr/>
          <p:nvPr/>
        </p:nvSpPr>
        <p:spPr>
          <a:xfrm>
            <a:off x="10527325" y="3648475"/>
            <a:ext cx="1238100" cy="3123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752" name="Google Shape;752;g7cf630c630_0_35"/>
          <p:cNvSpPr/>
          <p:nvPr/>
        </p:nvSpPr>
        <p:spPr>
          <a:xfrm>
            <a:off x="7996050" y="2765175"/>
            <a:ext cx="3178200" cy="647700"/>
          </a:xfrm>
          <a:prstGeom prst="wedgeRectCallout">
            <a:avLst>
              <a:gd fmla="val 52492" name="adj1"/>
              <a:gd fmla="val 82353"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lang="en-US" sz="1800">
                <a:latin typeface="Corbel"/>
                <a:ea typeface="Corbel"/>
                <a:cs typeface="Corbel"/>
                <a:sym typeface="Corbel"/>
              </a:rPr>
              <a:t>Click  here to view those request that are pending with you</a:t>
            </a:r>
            <a:endParaRPr b="0" i="0" sz="2400" u="none" cap="none" strike="noStrike">
              <a:solidFill>
                <a:srgbClr val="000000"/>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6" name="Shape 756"/>
        <p:cNvGrpSpPr/>
        <p:nvPr/>
      </p:nvGrpSpPr>
      <p:grpSpPr>
        <a:xfrm>
          <a:off x="0" y="0"/>
          <a:ext cx="0" cy="0"/>
          <a:chOff x="0" y="0"/>
          <a:chExt cx="0" cy="0"/>
        </a:xfrm>
      </p:grpSpPr>
      <p:sp>
        <p:nvSpPr>
          <p:cNvPr id="757" name="Google Shape;757;g7ce945c00e_7_67"/>
          <p:cNvSpPr txBox="1"/>
          <p:nvPr>
            <p:ph type="title"/>
          </p:nvPr>
        </p:nvSpPr>
        <p:spPr>
          <a:xfrm>
            <a:off x="2628900" y="1"/>
            <a:ext cx="9563100" cy="585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Corbel"/>
              <a:buNone/>
            </a:pPr>
            <a:r>
              <a:rPr lang="en-US"/>
              <a:t>Reject</a:t>
            </a:r>
            <a:r>
              <a:rPr lang="en-US"/>
              <a:t> Transfer Out Request-2 </a:t>
            </a:r>
            <a:endParaRPr/>
          </a:p>
        </p:txBody>
      </p:sp>
      <p:sp>
        <p:nvSpPr>
          <p:cNvPr id="758" name="Google Shape;758;g7ce945c00e_7_67"/>
          <p:cNvSpPr/>
          <p:nvPr/>
        </p:nvSpPr>
        <p:spPr>
          <a:xfrm>
            <a:off x="2462213" y="5157699"/>
            <a:ext cx="60960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orbel"/>
              <a:buNone/>
            </a:pPr>
            <a:br>
              <a:rPr b="0" i="0" lang="en-US" sz="1800" u="none" cap="none" strike="noStrike">
                <a:solidFill>
                  <a:srgbClr val="000000"/>
                </a:solidFill>
                <a:latin typeface="Corbel"/>
                <a:ea typeface="Corbel"/>
                <a:cs typeface="Corbel"/>
                <a:sym typeface="Corbel"/>
              </a:rPr>
            </a:br>
            <a:endParaRPr b="0" i="0" sz="1800" u="none" cap="none" strike="noStrike">
              <a:solidFill>
                <a:srgbClr val="000000"/>
              </a:solidFill>
              <a:latin typeface="Corbel"/>
              <a:ea typeface="Corbel"/>
              <a:cs typeface="Corbel"/>
              <a:sym typeface="Corbel"/>
            </a:endParaRPr>
          </a:p>
        </p:txBody>
      </p:sp>
      <p:sp>
        <p:nvSpPr>
          <p:cNvPr id="759" name="Google Shape;759;g7ce945c00e_7_67"/>
          <p:cNvSpPr/>
          <p:nvPr/>
        </p:nvSpPr>
        <p:spPr>
          <a:xfrm>
            <a:off x="547968" y="865687"/>
            <a:ext cx="1590000" cy="8211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Search for the Patient using his Patient ID or Mobile Number</a:t>
            </a:r>
            <a:endParaRPr b="0" i="0" sz="1400" u="none" cap="none" strike="noStrike">
              <a:solidFill>
                <a:srgbClr val="000000"/>
              </a:solidFill>
              <a:latin typeface="Arial"/>
              <a:ea typeface="Arial"/>
              <a:cs typeface="Arial"/>
              <a:sym typeface="Arial"/>
            </a:endParaRPr>
          </a:p>
        </p:txBody>
      </p:sp>
      <p:sp>
        <p:nvSpPr>
          <p:cNvPr id="760" name="Google Shape;760;g7ce945c00e_7_67"/>
          <p:cNvSpPr/>
          <p:nvPr/>
        </p:nvSpPr>
        <p:spPr>
          <a:xfrm>
            <a:off x="879934" y="604166"/>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761" name="Google Shape;761;g7ce945c00e_7_67"/>
          <p:cNvSpPr/>
          <p:nvPr/>
        </p:nvSpPr>
        <p:spPr>
          <a:xfrm>
            <a:off x="547968" y="865687"/>
            <a:ext cx="1590000" cy="8211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lang="en-US">
                <a:solidFill>
                  <a:srgbClr val="FE7A10"/>
                </a:solidFill>
                <a:latin typeface="Corbel"/>
                <a:ea typeface="Corbel"/>
                <a:cs typeface="Corbel"/>
                <a:sym typeface="Corbel"/>
              </a:rPr>
              <a:t>Click on Patient Transfer → Transfer Out</a:t>
            </a:r>
            <a:endParaRPr b="0" i="0" sz="1400" u="none" cap="none" strike="noStrike">
              <a:solidFill>
                <a:srgbClr val="000000"/>
              </a:solidFill>
              <a:latin typeface="Arial"/>
              <a:ea typeface="Arial"/>
              <a:cs typeface="Arial"/>
              <a:sym typeface="Arial"/>
            </a:endParaRPr>
          </a:p>
        </p:txBody>
      </p:sp>
      <p:sp>
        <p:nvSpPr>
          <p:cNvPr id="762" name="Google Shape;762;g7ce945c00e_7_67"/>
          <p:cNvSpPr/>
          <p:nvPr/>
        </p:nvSpPr>
        <p:spPr>
          <a:xfrm>
            <a:off x="879934" y="604166"/>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763" name="Google Shape;763;g7ce945c00e_7_67"/>
          <p:cNvSpPr/>
          <p:nvPr/>
        </p:nvSpPr>
        <p:spPr>
          <a:xfrm>
            <a:off x="2580334" y="912760"/>
            <a:ext cx="1548000" cy="7665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a:t>
            </a:r>
            <a:r>
              <a:rPr b="1" lang="en-US">
                <a:solidFill>
                  <a:srgbClr val="FE7A10"/>
                </a:solidFill>
                <a:latin typeface="Corbel"/>
                <a:ea typeface="Corbel"/>
                <a:cs typeface="Corbel"/>
                <a:sym typeface="Corbel"/>
              </a:rPr>
              <a:t>Reject</a:t>
            </a:r>
            <a:r>
              <a:rPr b="1" i="0" lang="en-US" sz="1400" u="none" cap="none" strike="noStrike">
                <a:solidFill>
                  <a:srgbClr val="FE7A10"/>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764" name="Google Shape;764;g7ce945c00e_7_67"/>
          <p:cNvSpPr/>
          <p:nvPr/>
        </p:nvSpPr>
        <p:spPr>
          <a:xfrm>
            <a:off x="2958334" y="656551"/>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765" name="Google Shape;765;g7ce945c00e_7_67"/>
          <p:cNvSpPr/>
          <p:nvPr/>
        </p:nvSpPr>
        <p:spPr>
          <a:xfrm flipH="1" rot="5400000">
            <a:off x="2239151" y="110493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766" name="Google Shape;766;g7ce945c00e_7_67"/>
          <p:cNvPicPr preferRelativeResize="0"/>
          <p:nvPr/>
        </p:nvPicPr>
        <p:blipFill rotWithShape="1">
          <a:blip r:embed="rId3">
            <a:alphaModFix/>
          </a:blip>
          <a:srcRect b="0" l="0" r="0" t="0"/>
          <a:stretch/>
        </p:blipFill>
        <p:spPr>
          <a:xfrm>
            <a:off x="128152" y="0"/>
            <a:ext cx="1823778" cy="735504"/>
          </a:xfrm>
          <a:prstGeom prst="rect">
            <a:avLst/>
          </a:prstGeom>
          <a:noFill/>
          <a:ln>
            <a:noFill/>
          </a:ln>
        </p:spPr>
      </p:pic>
      <p:pic>
        <p:nvPicPr>
          <p:cNvPr id="767" name="Google Shape;767;g7ce945c00e_7_67"/>
          <p:cNvPicPr preferRelativeResize="0"/>
          <p:nvPr/>
        </p:nvPicPr>
        <p:blipFill>
          <a:blip r:embed="rId4">
            <a:alphaModFix/>
          </a:blip>
          <a:stretch>
            <a:fillRect/>
          </a:stretch>
        </p:blipFill>
        <p:spPr>
          <a:xfrm>
            <a:off x="325675" y="1839175"/>
            <a:ext cx="11691076" cy="4188112"/>
          </a:xfrm>
          <a:prstGeom prst="rect">
            <a:avLst/>
          </a:prstGeom>
          <a:noFill/>
          <a:ln>
            <a:noFill/>
          </a:ln>
        </p:spPr>
      </p:pic>
      <p:sp>
        <p:nvSpPr>
          <p:cNvPr id="768" name="Google Shape;768;g7ce945c00e_7_67"/>
          <p:cNvSpPr/>
          <p:nvPr/>
        </p:nvSpPr>
        <p:spPr>
          <a:xfrm>
            <a:off x="2024125" y="4636875"/>
            <a:ext cx="1168800" cy="3123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2" name="Shape 772"/>
        <p:cNvGrpSpPr/>
        <p:nvPr/>
      </p:nvGrpSpPr>
      <p:grpSpPr>
        <a:xfrm>
          <a:off x="0" y="0"/>
          <a:ext cx="0" cy="0"/>
          <a:chOff x="0" y="0"/>
          <a:chExt cx="0" cy="0"/>
        </a:xfrm>
      </p:grpSpPr>
      <p:sp>
        <p:nvSpPr>
          <p:cNvPr id="773" name="Google Shape;773;g7cf630c630_0_66"/>
          <p:cNvSpPr txBox="1"/>
          <p:nvPr>
            <p:ph type="title"/>
          </p:nvPr>
        </p:nvSpPr>
        <p:spPr>
          <a:xfrm>
            <a:off x="2628900" y="1"/>
            <a:ext cx="9563100" cy="585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Corbel"/>
              <a:buNone/>
            </a:pPr>
            <a:r>
              <a:rPr lang="en-US"/>
              <a:t>Reject Transfer Out Request-3 </a:t>
            </a:r>
            <a:endParaRPr/>
          </a:p>
        </p:txBody>
      </p:sp>
      <p:sp>
        <p:nvSpPr>
          <p:cNvPr id="774" name="Google Shape;774;g7cf630c630_0_66"/>
          <p:cNvSpPr/>
          <p:nvPr/>
        </p:nvSpPr>
        <p:spPr>
          <a:xfrm>
            <a:off x="2462213" y="5157699"/>
            <a:ext cx="60960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orbel"/>
              <a:buNone/>
            </a:pPr>
            <a:br>
              <a:rPr b="0" i="0" lang="en-US" sz="1800" u="none" cap="none" strike="noStrike">
                <a:solidFill>
                  <a:srgbClr val="000000"/>
                </a:solidFill>
                <a:latin typeface="Corbel"/>
                <a:ea typeface="Corbel"/>
                <a:cs typeface="Corbel"/>
                <a:sym typeface="Corbel"/>
              </a:rPr>
            </a:br>
            <a:endParaRPr b="0" i="0" sz="1800" u="none" cap="none" strike="noStrike">
              <a:solidFill>
                <a:srgbClr val="000000"/>
              </a:solidFill>
              <a:latin typeface="Corbel"/>
              <a:ea typeface="Corbel"/>
              <a:cs typeface="Corbel"/>
              <a:sym typeface="Corbel"/>
            </a:endParaRPr>
          </a:p>
        </p:txBody>
      </p:sp>
      <p:sp>
        <p:nvSpPr>
          <p:cNvPr id="775" name="Google Shape;775;g7cf630c630_0_66"/>
          <p:cNvSpPr/>
          <p:nvPr/>
        </p:nvSpPr>
        <p:spPr>
          <a:xfrm>
            <a:off x="547968" y="865687"/>
            <a:ext cx="1590000" cy="8211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Search for the Patient using his Patient ID or Mobile Number</a:t>
            </a:r>
            <a:endParaRPr b="0" i="0" sz="1400" u="none" cap="none" strike="noStrike">
              <a:solidFill>
                <a:srgbClr val="000000"/>
              </a:solidFill>
              <a:latin typeface="Arial"/>
              <a:ea typeface="Arial"/>
              <a:cs typeface="Arial"/>
              <a:sym typeface="Arial"/>
            </a:endParaRPr>
          </a:p>
        </p:txBody>
      </p:sp>
      <p:sp>
        <p:nvSpPr>
          <p:cNvPr id="776" name="Google Shape;776;g7cf630c630_0_66"/>
          <p:cNvSpPr/>
          <p:nvPr/>
        </p:nvSpPr>
        <p:spPr>
          <a:xfrm>
            <a:off x="879934" y="604166"/>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777" name="Google Shape;777;g7cf630c630_0_66"/>
          <p:cNvSpPr/>
          <p:nvPr/>
        </p:nvSpPr>
        <p:spPr>
          <a:xfrm>
            <a:off x="547968" y="865687"/>
            <a:ext cx="1590000" cy="8211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lang="en-US">
                <a:solidFill>
                  <a:srgbClr val="FE7A10"/>
                </a:solidFill>
                <a:latin typeface="Corbel"/>
                <a:ea typeface="Corbel"/>
                <a:cs typeface="Corbel"/>
                <a:sym typeface="Corbel"/>
              </a:rPr>
              <a:t>Click on Patient Transfer → Transfer Out</a:t>
            </a:r>
            <a:endParaRPr b="0" i="0" sz="1400" u="none" cap="none" strike="noStrike">
              <a:solidFill>
                <a:srgbClr val="000000"/>
              </a:solidFill>
              <a:latin typeface="Arial"/>
              <a:ea typeface="Arial"/>
              <a:cs typeface="Arial"/>
              <a:sym typeface="Arial"/>
            </a:endParaRPr>
          </a:p>
        </p:txBody>
      </p:sp>
      <p:sp>
        <p:nvSpPr>
          <p:cNvPr id="778" name="Google Shape;778;g7cf630c630_0_66"/>
          <p:cNvSpPr/>
          <p:nvPr/>
        </p:nvSpPr>
        <p:spPr>
          <a:xfrm>
            <a:off x="879934" y="604166"/>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779" name="Google Shape;779;g7cf630c630_0_66"/>
          <p:cNvSpPr/>
          <p:nvPr/>
        </p:nvSpPr>
        <p:spPr>
          <a:xfrm>
            <a:off x="2580334" y="912760"/>
            <a:ext cx="1548000" cy="7665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a:t>
            </a:r>
            <a:r>
              <a:rPr b="1" lang="en-US">
                <a:solidFill>
                  <a:srgbClr val="FE7A10"/>
                </a:solidFill>
                <a:latin typeface="Corbel"/>
                <a:ea typeface="Corbel"/>
                <a:cs typeface="Corbel"/>
                <a:sym typeface="Corbel"/>
              </a:rPr>
              <a:t>Reject</a:t>
            </a:r>
            <a:r>
              <a:rPr b="1" i="0" lang="en-US" sz="1400" u="none" cap="none" strike="noStrike">
                <a:solidFill>
                  <a:srgbClr val="FE7A10"/>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780" name="Google Shape;780;g7cf630c630_0_66"/>
          <p:cNvSpPr/>
          <p:nvPr/>
        </p:nvSpPr>
        <p:spPr>
          <a:xfrm>
            <a:off x="2958334" y="656551"/>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781" name="Google Shape;781;g7cf630c630_0_66"/>
          <p:cNvSpPr/>
          <p:nvPr/>
        </p:nvSpPr>
        <p:spPr>
          <a:xfrm flipH="1" rot="5400000">
            <a:off x="2239151" y="110493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782" name="Google Shape;782;g7cf630c630_0_66"/>
          <p:cNvSpPr/>
          <p:nvPr/>
        </p:nvSpPr>
        <p:spPr>
          <a:xfrm>
            <a:off x="4640734" y="912760"/>
            <a:ext cx="1548000" cy="7665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Enter Mandatory Information </a:t>
            </a:r>
            <a:endParaRPr b="0" i="0" sz="1400" u="none" cap="none" strike="noStrike">
              <a:solidFill>
                <a:srgbClr val="000000"/>
              </a:solidFill>
              <a:latin typeface="Arial"/>
              <a:ea typeface="Arial"/>
              <a:cs typeface="Arial"/>
              <a:sym typeface="Arial"/>
            </a:endParaRPr>
          </a:p>
        </p:txBody>
      </p:sp>
      <p:sp>
        <p:nvSpPr>
          <p:cNvPr id="783" name="Google Shape;783;g7cf630c630_0_66"/>
          <p:cNvSpPr/>
          <p:nvPr/>
        </p:nvSpPr>
        <p:spPr>
          <a:xfrm>
            <a:off x="5018734" y="656551"/>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sp>
        <p:nvSpPr>
          <p:cNvPr id="784" name="Google Shape;784;g7cf630c630_0_66"/>
          <p:cNvSpPr/>
          <p:nvPr/>
        </p:nvSpPr>
        <p:spPr>
          <a:xfrm flipH="1" rot="5400000">
            <a:off x="4299551" y="1179771"/>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785" name="Google Shape;785;g7cf630c630_0_66"/>
          <p:cNvPicPr preferRelativeResize="0"/>
          <p:nvPr/>
        </p:nvPicPr>
        <p:blipFill rotWithShape="1">
          <a:blip r:embed="rId3">
            <a:alphaModFix/>
          </a:blip>
          <a:srcRect b="0" l="0" r="0" t="0"/>
          <a:stretch/>
        </p:blipFill>
        <p:spPr>
          <a:xfrm>
            <a:off x="128152" y="0"/>
            <a:ext cx="1823778" cy="735504"/>
          </a:xfrm>
          <a:prstGeom prst="rect">
            <a:avLst/>
          </a:prstGeom>
          <a:noFill/>
          <a:ln>
            <a:noFill/>
          </a:ln>
        </p:spPr>
      </p:pic>
      <p:pic>
        <p:nvPicPr>
          <p:cNvPr id="786" name="Google Shape;786;g7cf630c630_0_66"/>
          <p:cNvPicPr preferRelativeResize="0"/>
          <p:nvPr/>
        </p:nvPicPr>
        <p:blipFill>
          <a:blip r:embed="rId4">
            <a:alphaModFix/>
          </a:blip>
          <a:stretch>
            <a:fillRect/>
          </a:stretch>
        </p:blipFill>
        <p:spPr>
          <a:xfrm>
            <a:off x="488250" y="1831650"/>
            <a:ext cx="11439850" cy="4110763"/>
          </a:xfrm>
          <a:prstGeom prst="rect">
            <a:avLst/>
          </a:prstGeom>
          <a:noFill/>
          <a:ln>
            <a:noFill/>
          </a:ln>
        </p:spPr>
      </p:pic>
      <p:sp>
        <p:nvSpPr>
          <p:cNvPr id="787" name="Google Shape;787;g7cf630c630_0_66"/>
          <p:cNvSpPr/>
          <p:nvPr/>
        </p:nvSpPr>
        <p:spPr>
          <a:xfrm>
            <a:off x="4579475" y="2863775"/>
            <a:ext cx="3257400" cy="5859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rPr b="0" i="0" lang="en-US" sz="1800" u="none" cap="none" strike="noStrike">
                <a:solidFill>
                  <a:schemeClr val="dk1"/>
                </a:solidFill>
                <a:latin typeface="Corbel"/>
                <a:ea typeface="Corbel"/>
                <a:cs typeface="Corbel"/>
                <a:sym typeface="Corbel"/>
              </a:rPr>
              <a:t>Mandatory field, if transfer is rejected</a:t>
            </a:r>
            <a:endParaRPr b="0" i="0" sz="1800" u="none" cap="none" strike="noStrike">
              <a:solidFill>
                <a:schemeClr val="dk1"/>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1" name="Shape 791"/>
        <p:cNvGrpSpPr/>
        <p:nvPr/>
      </p:nvGrpSpPr>
      <p:grpSpPr>
        <a:xfrm>
          <a:off x="0" y="0"/>
          <a:ext cx="0" cy="0"/>
          <a:chOff x="0" y="0"/>
          <a:chExt cx="0" cy="0"/>
        </a:xfrm>
      </p:grpSpPr>
      <p:sp>
        <p:nvSpPr>
          <p:cNvPr id="792" name="Google Shape;792;g7cf630c630_0_89"/>
          <p:cNvSpPr txBox="1"/>
          <p:nvPr>
            <p:ph type="title"/>
          </p:nvPr>
        </p:nvSpPr>
        <p:spPr>
          <a:xfrm>
            <a:off x="2628900" y="1"/>
            <a:ext cx="9563100" cy="585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Corbel"/>
              <a:buNone/>
            </a:pPr>
            <a:r>
              <a:rPr lang="en-US"/>
              <a:t>Reject Transfer Out Request-4 </a:t>
            </a:r>
            <a:endParaRPr/>
          </a:p>
        </p:txBody>
      </p:sp>
      <p:sp>
        <p:nvSpPr>
          <p:cNvPr id="793" name="Google Shape;793;g7cf630c630_0_89"/>
          <p:cNvSpPr/>
          <p:nvPr/>
        </p:nvSpPr>
        <p:spPr>
          <a:xfrm>
            <a:off x="2462213" y="5157699"/>
            <a:ext cx="60960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orbel"/>
              <a:buNone/>
            </a:pPr>
            <a:br>
              <a:rPr b="0" i="0" lang="en-US" sz="1800" u="none" cap="none" strike="noStrike">
                <a:solidFill>
                  <a:srgbClr val="000000"/>
                </a:solidFill>
                <a:latin typeface="Corbel"/>
                <a:ea typeface="Corbel"/>
                <a:cs typeface="Corbel"/>
                <a:sym typeface="Corbel"/>
              </a:rPr>
            </a:br>
            <a:endParaRPr b="0" i="0" sz="1800" u="none" cap="none" strike="noStrike">
              <a:solidFill>
                <a:srgbClr val="000000"/>
              </a:solidFill>
              <a:latin typeface="Corbel"/>
              <a:ea typeface="Corbel"/>
              <a:cs typeface="Corbel"/>
              <a:sym typeface="Corbel"/>
            </a:endParaRPr>
          </a:p>
        </p:txBody>
      </p:sp>
      <p:sp>
        <p:nvSpPr>
          <p:cNvPr id="794" name="Google Shape;794;g7cf630c630_0_89"/>
          <p:cNvSpPr/>
          <p:nvPr/>
        </p:nvSpPr>
        <p:spPr>
          <a:xfrm>
            <a:off x="547968" y="865687"/>
            <a:ext cx="1590000" cy="8211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Search for the Patient using his Patient ID or Mobile Number</a:t>
            </a:r>
            <a:endParaRPr b="0" i="0" sz="1400" u="none" cap="none" strike="noStrike">
              <a:solidFill>
                <a:srgbClr val="000000"/>
              </a:solidFill>
              <a:latin typeface="Arial"/>
              <a:ea typeface="Arial"/>
              <a:cs typeface="Arial"/>
              <a:sym typeface="Arial"/>
            </a:endParaRPr>
          </a:p>
        </p:txBody>
      </p:sp>
      <p:sp>
        <p:nvSpPr>
          <p:cNvPr id="795" name="Google Shape;795;g7cf630c630_0_89"/>
          <p:cNvSpPr/>
          <p:nvPr/>
        </p:nvSpPr>
        <p:spPr>
          <a:xfrm>
            <a:off x="879934" y="604166"/>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796" name="Google Shape;796;g7cf630c630_0_89"/>
          <p:cNvSpPr/>
          <p:nvPr/>
        </p:nvSpPr>
        <p:spPr>
          <a:xfrm>
            <a:off x="547968" y="865687"/>
            <a:ext cx="1590000" cy="8211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lang="en-US">
                <a:solidFill>
                  <a:srgbClr val="FE7A10"/>
                </a:solidFill>
                <a:latin typeface="Corbel"/>
                <a:ea typeface="Corbel"/>
                <a:cs typeface="Corbel"/>
                <a:sym typeface="Corbel"/>
              </a:rPr>
              <a:t>Click on Patient Transfer → Transfer Out</a:t>
            </a:r>
            <a:endParaRPr b="0" i="0" sz="1400" u="none" cap="none" strike="noStrike">
              <a:solidFill>
                <a:srgbClr val="000000"/>
              </a:solidFill>
              <a:latin typeface="Arial"/>
              <a:ea typeface="Arial"/>
              <a:cs typeface="Arial"/>
              <a:sym typeface="Arial"/>
            </a:endParaRPr>
          </a:p>
        </p:txBody>
      </p:sp>
      <p:sp>
        <p:nvSpPr>
          <p:cNvPr id="797" name="Google Shape;797;g7cf630c630_0_89"/>
          <p:cNvSpPr/>
          <p:nvPr/>
        </p:nvSpPr>
        <p:spPr>
          <a:xfrm>
            <a:off x="879934" y="604166"/>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798" name="Google Shape;798;g7cf630c630_0_89"/>
          <p:cNvSpPr/>
          <p:nvPr/>
        </p:nvSpPr>
        <p:spPr>
          <a:xfrm>
            <a:off x="2580334" y="912760"/>
            <a:ext cx="1548000" cy="7665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a:t>
            </a:r>
            <a:r>
              <a:rPr b="1" lang="en-US">
                <a:solidFill>
                  <a:srgbClr val="FE7A10"/>
                </a:solidFill>
                <a:latin typeface="Corbel"/>
                <a:ea typeface="Corbel"/>
                <a:cs typeface="Corbel"/>
                <a:sym typeface="Corbel"/>
              </a:rPr>
              <a:t>Reject</a:t>
            </a:r>
            <a:r>
              <a:rPr b="1" i="0" lang="en-US" sz="1400" u="none" cap="none" strike="noStrike">
                <a:solidFill>
                  <a:srgbClr val="FE7A10"/>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799" name="Google Shape;799;g7cf630c630_0_89"/>
          <p:cNvSpPr/>
          <p:nvPr/>
        </p:nvSpPr>
        <p:spPr>
          <a:xfrm>
            <a:off x="2958334" y="656551"/>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800" name="Google Shape;800;g7cf630c630_0_89"/>
          <p:cNvSpPr/>
          <p:nvPr/>
        </p:nvSpPr>
        <p:spPr>
          <a:xfrm flipH="1" rot="5400000">
            <a:off x="2239151" y="1104932"/>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801" name="Google Shape;801;g7cf630c630_0_89"/>
          <p:cNvSpPr/>
          <p:nvPr/>
        </p:nvSpPr>
        <p:spPr>
          <a:xfrm>
            <a:off x="4640734" y="912760"/>
            <a:ext cx="1548000" cy="7665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Enter Mandatory Information </a:t>
            </a:r>
            <a:endParaRPr b="0" i="0" sz="1400" u="none" cap="none" strike="noStrike">
              <a:solidFill>
                <a:srgbClr val="000000"/>
              </a:solidFill>
              <a:latin typeface="Arial"/>
              <a:ea typeface="Arial"/>
              <a:cs typeface="Arial"/>
              <a:sym typeface="Arial"/>
            </a:endParaRPr>
          </a:p>
        </p:txBody>
      </p:sp>
      <p:sp>
        <p:nvSpPr>
          <p:cNvPr id="802" name="Google Shape;802;g7cf630c630_0_89"/>
          <p:cNvSpPr/>
          <p:nvPr/>
        </p:nvSpPr>
        <p:spPr>
          <a:xfrm>
            <a:off x="5018734" y="656551"/>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sp>
        <p:nvSpPr>
          <p:cNvPr id="803" name="Google Shape;803;g7cf630c630_0_89"/>
          <p:cNvSpPr/>
          <p:nvPr/>
        </p:nvSpPr>
        <p:spPr>
          <a:xfrm flipH="1" rot="5400000">
            <a:off x="4299551" y="1179771"/>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804" name="Google Shape;804;g7cf630c630_0_89"/>
          <p:cNvSpPr/>
          <p:nvPr/>
        </p:nvSpPr>
        <p:spPr>
          <a:xfrm>
            <a:off x="6701134" y="859978"/>
            <a:ext cx="1548000" cy="7665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a:t>
            </a:r>
            <a:r>
              <a:rPr b="1" lang="en-US">
                <a:solidFill>
                  <a:srgbClr val="FE7A10"/>
                </a:solidFill>
                <a:latin typeface="Corbel"/>
                <a:ea typeface="Corbel"/>
                <a:cs typeface="Corbel"/>
                <a:sym typeface="Corbel"/>
              </a:rPr>
              <a:t>“Submit”</a:t>
            </a:r>
            <a:endParaRPr b="0" i="0" sz="1400" u="none" cap="none" strike="noStrike">
              <a:solidFill>
                <a:srgbClr val="000000"/>
              </a:solidFill>
              <a:latin typeface="Arial"/>
              <a:ea typeface="Arial"/>
              <a:cs typeface="Arial"/>
              <a:sym typeface="Arial"/>
            </a:endParaRPr>
          </a:p>
        </p:txBody>
      </p:sp>
      <p:sp>
        <p:nvSpPr>
          <p:cNvPr id="805" name="Google Shape;805;g7cf630c630_0_89"/>
          <p:cNvSpPr/>
          <p:nvPr/>
        </p:nvSpPr>
        <p:spPr>
          <a:xfrm>
            <a:off x="7079134" y="603769"/>
            <a:ext cx="792000" cy="31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sp>
        <p:nvSpPr>
          <p:cNvPr id="806" name="Google Shape;806;g7cf630c630_0_89"/>
          <p:cNvSpPr/>
          <p:nvPr/>
        </p:nvSpPr>
        <p:spPr>
          <a:xfrm flipH="1" rot="5400000">
            <a:off x="6359951" y="1126989"/>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807" name="Google Shape;807;g7cf630c630_0_89"/>
          <p:cNvSpPr/>
          <p:nvPr/>
        </p:nvSpPr>
        <p:spPr>
          <a:xfrm>
            <a:off x="2761635" y="6161879"/>
            <a:ext cx="5796600" cy="313800"/>
          </a:xfrm>
          <a:prstGeom prst="wedgeRectCallout">
            <a:avLst>
              <a:gd fmla="val -56608" name="adj1"/>
              <a:gd fmla="val -26731"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b="0" i="0" lang="en-US" sz="1800" u="none" cap="none" strike="noStrike">
                <a:solidFill>
                  <a:srgbClr val="000000"/>
                </a:solidFill>
                <a:latin typeface="Corbel"/>
                <a:ea typeface="Corbel"/>
                <a:cs typeface="Corbel"/>
                <a:sym typeface="Corbel"/>
              </a:rPr>
              <a:t>Message displayed after </a:t>
            </a:r>
            <a:r>
              <a:rPr lang="en-US" sz="1800">
                <a:latin typeface="Corbel"/>
                <a:ea typeface="Corbel"/>
                <a:cs typeface="Corbel"/>
                <a:sym typeface="Corbel"/>
              </a:rPr>
              <a:t>Transfer Request is Rejected</a:t>
            </a:r>
            <a:endParaRPr b="0" i="0" sz="1800" u="none" cap="none" strike="noStrike">
              <a:solidFill>
                <a:srgbClr val="000000"/>
              </a:solidFill>
              <a:latin typeface="Corbel"/>
              <a:ea typeface="Corbel"/>
              <a:cs typeface="Corbel"/>
              <a:sym typeface="Corbel"/>
            </a:endParaRPr>
          </a:p>
        </p:txBody>
      </p:sp>
      <p:pic>
        <p:nvPicPr>
          <p:cNvPr id="808" name="Google Shape;808;g7cf630c630_0_89"/>
          <p:cNvPicPr preferRelativeResize="0"/>
          <p:nvPr/>
        </p:nvPicPr>
        <p:blipFill rotWithShape="1">
          <a:blip r:embed="rId3">
            <a:alphaModFix/>
          </a:blip>
          <a:srcRect b="0" l="0" r="0" t="0"/>
          <a:stretch/>
        </p:blipFill>
        <p:spPr>
          <a:xfrm>
            <a:off x="128152" y="0"/>
            <a:ext cx="1823778" cy="735504"/>
          </a:xfrm>
          <a:prstGeom prst="rect">
            <a:avLst/>
          </a:prstGeom>
          <a:noFill/>
          <a:ln>
            <a:noFill/>
          </a:ln>
        </p:spPr>
      </p:pic>
      <p:pic>
        <p:nvPicPr>
          <p:cNvPr id="809" name="Google Shape;809;g7cf630c630_0_89"/>
          <p:cNvPicPr preferRelativeResize="0"/>
          <p:nvPr/>
        </p:nvPicPr>
        <p:blipFill>
          <a:blip r:embed="rId4">
            <a:alphaModFix/>
          </a:blip>
          <a:stretch>
            <a:fillRect/>
          </a:stretch>
        </p:blipFill>
        <p:spPr>
          <a:xfrm>
            <a:off x="547975" y="1831650"/>
            <a:ext cx="11143649" cy="4103375"/>
          </a:xfrm>
          <a:prstGeom prst="rect">
            <a:avLst/>
          </a:prstGeom>
          <a:noFill/>
          <a:ln>
            <a:noFill/>
          </a:ln>
        </p:spPr>
      </p:pic>
      <p:sp>
        <p:nvSpPr>
          <p:cNvPr id="810" name="Google Shape;810;g7cf630c630_0_89"/>
          <p:cNvSpPr/>
          <p:nvPr/>
        </p:nvSpPr>
        <p:spPr>
          <a:xfrm>
            <a:off x="2239150" y="4710775"/>
            <a:ext cx="1027800" cy="3123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811" name="Google Shape;811;g7cf630c630_0_89"/>
          <p:cNvSpPr/>
          <p:nvPr/>
        </p:nvSpPr>
        <p:spPr>
          <a:xfrm>
            <a:off x="2066375" y="5402700"/>
            <a:ext cx="695400" cy="4011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812" name="Google Shape;812;g7cf630c630_0_89"/>
          <p:cNvPicPr preferRelativeResize="0"/>
          <p:nvPr/>
        </p:nvPicPr>
        <p:blipFill>
          <a:blip r:embed="rId5">
            <a:alphaModFix/>
          </a:blip>
          <a:stretch>
            <a:fillRect/>
          </a:stretch>
        </p:blipFill>
        <p:spPr>
          <a:xfrm>
            <a:off x="180559" y="6109226"/>
            <a:ext cx="2190750" cy="419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id="305" name="Google Shape;305;p4"/>
          <p:cNvPicPr preferRelativeResize="0"/>
          <p:nvPr/>
        </p:nvPicPr>
        <p:blipFill rotWithShape="1">
          <a:blip r:embed="rId3">
            <a:alphaModFix/>
          </a:blip>
          <a:srcRect b="0" l="0" r="0" t="0"/>
          <a:stretch/>
        </p:blipFill>
        <p:spPr>
          <a:xfrm>
            <a:off x="265564" y="824303"/>
            <a:ext cx="11813365" cy="5174269"/>
          </a:xfrm>
          <a:prstGeom prst="rect">
            <a:avLst/>
          </a:prstGeom>
          <a:noFill/>
          <a:ln>
            <a:noFill/>
          </a:ln>
        </p:spPr>
      </p:pic>
      <p:sp>
        <p:nvSpPr>
          <p:cNvPr id="306" name="Google Shape;306;p4"/>
          <p:cNvSpPr txBox="1"/>
          <p:nvPr>
            <p:ph type="title"/>
          </p:nvPr>
        </p:nvSpPr>
        <p:spPr>
          <a:xfrm>
            <a:off x="2617641" y="0"/>
            <a:ext cx="9574359" cy="6201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Transfer Management</a:t>
            </a:r>
            <a:endParaRPr/>
          </a:p>
        </p:txBody>
      </p:sp>
      <p:sp>
        <p:nvSpPr>
          <p:cNvPr id="307" name="Google Shape;307;p4"/>
          <p:cNvSpPr/>
          <p:nvPr/>
        </p:nvSpPr>
        <p:spPr>
          <a:xfrm flipH="1">
            <a:off x="2617675" y="859425"/>
            <a:ext cx="3790200" cy="523200"/>
          </a:xfrm>
          <a:prstGeom prst="wedgeRectCallout">
            <a:avLst>
              <a:gd fmla="val 73826" name="adj1"/>
              <a:gd fmla="val 140644"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orbel"/>
                <a:ea typeface="Corbel"/>
                <a:cs typeface="Corbel"/>
                <a:sym typeface="Corbel"/>
              </a:rPr>
              <a:t>List of Patients Transferred out from your district to another district that </a:t>
            </a:r>
            <a:r>
              <a:rPr lang="en-US">
                <a:solidFill>
                  <a:schemeClr val="dk1"/>
                </a:solidFill>
                <a:latin typeface="Corbel"/>
                <a:ea typeface="Corbel"/>
                <a:cs typeface="Corbel"/>
                <a:sym typeface="Corbel"/>
              </a:rPr>
              <a:t>are pending acceptance</a:t>
            </a:r>
            <a:endParaRPr b="0" i="0" sz="1400" u="none" cap="none" strike="noStrike">
              <a:solidFill>
                <a:schemeClr val="dk1"/>
              </a:solidFill>
              <a:latin typeface="Corbel"/>
              <a:ea typeface="Corbel"/>
              <a:cs typeface="Corbel"/>
              <a:sym typeface="Corbel"/>
            </a:endParaRPr>
          </a:p>
        </p:txBody>
      </p:sp>
      <p:sp>
        <p:nvSpPr>
          <p:cNvPr id="308" name="Google Shape;308;p4"/>
          <p:cNvSpPr/>
          <p:nvPr/>
        </p:nvSpPr>
        <p:spPr>
          <a:xfrm flipH="1">
            <a:off x="3590700" y="1571475"/>
            <a:ext cx="3790200" cy="735600"/>
          </a:xfrm>
          <a:prstGeom prst="wedgeRectCallout">
            <a:avLst>
              <a:gd fmla="val 61106" name="adj1"/>
              <a:gd fmla="val 25182"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Corbel"/>
                <a:ea typeface="Corbel"/>
                <a:cs typeface="Corbel"/>
                <a:sym typeface="Corbel"/>
              </a:rPr>
              <a:t>Initiate a </a:t>
            </a:r>
            <a:r>
              <a:rPr b="0" i="0" lang="en-US" sz="1400" u="none" cap="none" strike="noStrike">
                <a:solidFill>
                  <a:schemeClr val="dk1"/>
                </a:solidFill>
                <a:latin typeface="Corbel"/>
                <a:ea typeface="Corbel"/>
                <a:cs typeface="Corbel"/>
                <a:sym typeface="Corbel"/>
              </a:rPr>
              <a:t>transfer in </a:t>
            </a:r>
            <a:r>
              <a:rPr lang="en-US">
                <a:solidFill>
                  <a:schemeClr val="dk1"/>
                </a:solidFill>
                <a:latin typeface="Corbel"/>
                <a:ea typeface="Corbel"/>
                <a:cs typeface="Corbel"/>
                <a:sym typeface="Corbel"/>
              </a:rPr>
              <a:t>request for</a:t>
            </a:r>
            <a:r>
              <a:rPr b="0" i="0" lang="en-US" sz="1400" u="none" cap="none" strike="noStrike">
                <a:solidFill>
                  <a:schemeClr val="dk1"/>
                </a:solidFill>
                <a:latin typeface="Corbel"/>
                <a:ea typeface="Corbel"/>
                <a:cs typeface="Corbel"/>
                <a:sym typeface="Corbel"/>
              </a:rPr>
              <a:t> patients who are currently in another District / TU / PHI</a:t>
            </a:r>
            <a:r>
              <a:rPr lang="en-US">
                <a:solidFill>
                  <a:schemeClr val="dk1"/>
                </a:solidFill>
                <a:latin typeface="Corbel"/>
                <a:ea typeface="Corbel"/>
                <a:cs typeface="Corbel"/>
                <a:sym typeface="Corbel"/>
              </a:rPr>
              <a:t>.</a:t>
            </a:r>
            <a:endParaRPr b="0" i="0" sz="1400" u="none" cap="none" strike="noStrike">
              <a:solidFill>
                <a:schemeClr val="dk1"/>
              </a:solidFill>
              <a:latin typeface="Corbel"/>
              <a:ea typeface="Corbel"/>
              <a:cs typeface="Corbel"/>
              <a:sym typeface="Corbel"/>
            </a:endParaRPr>
          </a:p>
        </p:txBody>
      </p:sp>
      <p:sp>
        <p:nvSpPr>
          <p:cNvPr id="309" name="Google Shape;309;p4"/>
          <p:cNvSpPr/>
          <p:nvPr/>
        </p:nvSpPr>
        <p:spPr>
          <a:xfrm flipH="1">
            <a:off x="1009475" y="2435950"/>
            <a:ext cx="4322400" cy="523200"/>
          </a:xfrm>
          <a:prstGeom prst="wedgeRectCallout">
            <a:avLst>
              <a:gd fmla="val 52657" name="adj1"/>
              <a:gd fmla="val -125263"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orbel"/>
                <a:ea typeface="Corbel"/>
                <a:cs typeface="Corbel"/>
                <a:sym typeface="Corbel"/>
              </a:rPr>
              <a:t>List of Patients Transferred in from other District /TU/ PHI  to your district</a:t>
            </a:r>
            <a:r>
              <a:rPr lang="en-US">
                <a:solidFill>
                  <a:schemeClr val="dk1"/>
                </a:solidFill>
                <a:latin typeface="Corbel"/>
                <a:ea typeface="Corbel"/>
                <a:cs typeface="Corbel"/>
                <a:sym typeface="Corbel"/>
              </a:rPr>
              <a:t> that are pending acceptance</a:t>
            </a:r>
            <a:endParaRPr b="0" i="0" sz="1400" u="none" cap="none" strike="noStrike">
              <a:solidFill>
                <a:schemeClr val="dk1"/>
              </a:solidFill>
              <a:latin typeface="Corbel"/>
              <a:ea typeface="Corbel"/>
              <a:cs typeface="Corbel"/>
              <a:sym typeface="Corbel"/>
            </a:endParaRPr>
          </a:p>
        </p:txBody>
      </p:sp>
      <p:sp>
        <p:nvSpPr>
          <p:cNvPr id="310" name="Google Shape;310;p4"/>
          <p:cNvSpPr/>
          <p:nvPr/>
        </p:nvSpPr>
        <p:spPr>
          <a:xfrm flipH="1">
            <a:off x="8976225" y="1171952"/>
            <a:ext cx="2950200" cy="735600"/>
          </a:xfrm>
          <a:prstGeom prst="wedgeRectCallout">
            <a:avLst>
              <a:gd fmla="val 23531" name="adj1"/>
              <a:gd fmla="val 85147"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orbel"/>
                <a:ea typeface="Corbel"/>
                <a:cs typeface="Corbel"/>
                <a:sym typeface="Corbel"/>
              </a:rPr>
              <a:t>Summary to alert users </a:t>
            </a:r>
            <a:r>
              <a:rPr lang="en-US">
                <a:solidFill>
                  <a:schemeClr val="dk1"/>
                </a:solidFill>
                <a:latin typeface="Corbel"/>
                <a:ea typeface="Corbel"/>
                <a:cs typeface="Corbel"/>
                <a:sym typeface="Corbel"/>
              </a:rPr>
              <a:t>of pending</a:t>
            </a:r>
            <a:r>
              <a:rPr b="0" i="0" lang="en-US" sz="1400" u="none" cap="none" strike="noStrike">
                <a:solidFill>
                  <a:schemeClr val="dk1"/>
                </a:solidFill>
                <a:latin typeface="Corbel"/>
                <a:ea typeface="Corbel"/>
                <a:cs typeface="Corbel"/>
                <a:sym typeface="Corbel"/>
              </a:rPr>
              <a:t> Transfer Requests</a:t>
            </a:r>
            <a:r>
              <a:rPr lang="en-US">
                <a:solidFill>
                  <a:schemeClr val="dk1"/>
                </a:solidFill>
                <a:latin typeface="Corbel"/>
                <a:ea typeface="Corbel"/>
                <a:cs typeface="Corbel"/>
                <a:sym typeface="Corbel"/>
              </a:rPr>
              <a:t> with either you or others</a:t>
            </a:r>
            <a:endParaRPr b="0" i="0" sz="1400" u="none" cap="none" strike="noStrike">
              <a:solidFill>
                <a:schemeClr val="dk1"/>
              </a:solidFill>
              <a:latin typeface="Corbel"/>
              <a:ea typeface="Corbel"/>
              <a:cs typeface="Corbel"/>
              <a:sym typeface="Corbel"/>
            </a:endParaRPr>
          </a:p>
        </p:txBody>
      </p:sp>
      <p:sp>
        <p:nvSpPr>
          <p:cNvPr id="311" name="Google Shape;311;p4"/>
          <p:cNvSpPr/>
          <p:nvPr/>
        </p:nvSpPr>
        <p:spPr>
          <a:xfrm>
            <a:off x="7860890" y="2189080"/>
            <a:ext cx="4041058" cy="366162"/>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312" name="Google Shape;312;p4"/>
          <p:cNvPicPr preferRelativeResize="0"/>
          <p:nvPr/>
        </p:nvPicPr>
        <p:blipFill rotWithShape="1">
          <a:blip r:embed="rId4">
            <a:alphaModFix/>
          </a:blip>
          <a:srcRect b="0" l="0" r="0" t="0"/>
          <a:stretch/>
        </p:blipFill>
        <p:spPr>
          <a:xfrm>
            <a:off x="142874" y="27804"/>
            <a:ext cx="1823778" cy="735504"/>
          </a:xfrm>
          <a:prstGeom prst="rect">
            <a:avLst/>
          </a:prstGeom>
          <a:noFill/>
          <a:ln>
            <a:noFill/>
          </a:ln>
        </p:spPr>
      </p:pic>
      <p:sp>
        <p:nvSpPr>
          <p:cNvPr id="313" name="Google Shape;313;p4"/>
          <p:cNvSpPr/>
          <p:nvPr/>
        </p:nvSpPr>
        <p:spPr>
          <a:xfrm>
            <a:off x="722473" y="6199238"/>
            <a:ext cx="3790336" cy="294968"/>
          </a:xfrm>
          <a:prstGeom prst="rect">
            <a:avLst/>
          </a:prstGeom>
          <a:solidFill>
            <a:srgbClr val="D7F0F6"/>
          </a:solidFill>
          <a:ln cap="flat" cmpd="sng" w="25400">
            <a:solidFill>
              <a:srgbClr val="D7F0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Corbel"/>
                <a:ea typeface="Corbel"/>
                <a:cs typeface="Corbel"/>
                <a:sym typeface="Corbel"/>
              </a:rPr>
              <a:t>Transfer </a:t>
            </a:r>
            <a:r>
              <a:rPr lang="en-US">
                <a:solidFill>
                  <a:schemeClr val="dk1"/>
                </a:solidFill>
                <a:latin typeface="Corbel"/>
                <a:ea typeface="Corbel"/>
                <a:cs typeface="Corbel"/>
                <a:sym typeface="Corbel"/>
              </a:rPr>
              <a:t>approval </a:t>
            </a:r>
            <a:r>
              <a:rPr b="0" i="0" lang="en-US" sz="1400" u="none" cap="none" strike="noStrike">
                <a:solidFill>
                  <a:schemeClr val="dk1"/>
                </a:solidFill>
                <a:latin typeface="Corbel"/>
                <a:ea typeface="Corbel"/>
                <a:cs typeface="Corbel"/>
                <a:sym typeface="Corbel"/>
              </a:rPr>
              <a:t>is pending with other users</a:t>
            </a:r>
            <a:endParaRPr/>
          </a:p>
        </p:txBody>
      </p:sp>
      <p:sp>
        <p:nvSpPr>
          <p:cNvPr id="314" name="Google Shape;314;p4"/>
          <p:cNvSpPr/>
          <p:nvPr/>
        </p:nvSpPr>
        <p:spPr>
          <a:xfrm>
            <a:off x="7231626" y="6199238"/>
            <a:ext cx="3790336" cy="294968"/>
          </a:xfrm>
          <a:prstGeom prst="rect">
            <a:avLst/>
          </a:prstGeom>
          <a:solidFill>
            <a:srgbClr val="D6ED9B"/>
          </a:solidFill>
          <a:ln cap="flat" cmpd="sng" w="25400">
            <a:solidFill>
              <a:srgbClr val="D6ED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Corbel"/>
                <a:ea typeface="Corbel"/>
                <a:cs typeface="Corbel"/>
                <a:sym typeface="Corbel"/>
              </a:rPr>
              <a:t>Transfer </a:t>
            </a:r>
            <a:r>
              <a:rPr lang="en-US">
                <a:solidFill>
                  <a:schemeClr val="dk1"/>
                </a:solidFill>
                <a:latin typeface="Corbel"/>
                <a:ea typeface="Corbel"/>
                <a:cs typeface="Corbel"/>
                <a:sym typeface="Corbel"/>
              </a:rPr>
              <a:t>approval </a:t>
            </a:r>
            <a:r>
              <a:rPr b="0" i="0" lang="en-US" sz="1400" u="none" cap="none" strike="noStrike">
                <a:solidFill>
                  <a:schemeClr val="dk1"/>
                </a:solidFill>
                <a:latin typeface="Corbel"/>
                <a:ea typeface="Corbel"/>
                <a:cs typeface="Corbel"/>
                <a:sym typeface="Corbel"/>
              </a:rPr>
              <a:t>is pending with me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6" name="Shape 816"/>
        <p:cNvGrpSpPr/>
        <p:nvPr/>
      </p:nvGrpSpPr>
      <p:grpSpPr>
        <a:xfrm>
          <a:off x="0" y="0"/>
          <a:ext cx="0" cy="0"/>
          <a:chOff x="0" y="0"/>
          <a:chExt cx="0" cy="0"/>
        </a:xfrm>
      </p:grpSpPr>
      <p:sp>
        <p:nvSpPr>
          <p:cNvPr id="817" name="Google Shape;817;g7ce945c00e_7_28"/>
          <p:cNvSpPr txBox="1"/>
          <p:nvPr>
            <p:ph type="title"/>
          </p:nvPr>
        </p:nvSpPr>
        <p:spPr>
          <a:xfrm>
            <a:off x="3867912" y="1298448"/>
            <a:ext cx="7315200" cy="3255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0F46"/>
              </a:buClr>
              <a:buSzPts val="5900"/>
              <a:buFont typeface="Corbel"/>
              <a:buNone/>
            </a:pPr>
            <a:r>
              <a:rPr lang="en-US"/>
              <a:t>2d.Cancel Request Transfer In</a:t>
            </a:r>
            <a:endParaRPr/>
          </a:p>
        </p:txBody>
      </p:sp>
      <p:sp>
        <p:nvSpPr>
          <p:cNvPr id="818" name="Google Shape;818;g7ce945c00e_7_28"/>
          <p:cNvSpPr txBox="1"/>
          <p:nvPr>
            <p:ph idx="1" type="body"/>
          </p:nvPr>
        </p:nvSpPr>
        <p:spPr>
          <a:xfrm>
            <a:off x="3867911" y="4645151"/>
            <a:ext cx="7753800" cy="1180500"/>
          </a:xfrm>
          <a:prstGeom prst="rect">
            <a:avLst/>
          </a:prstGeom>
          <a:noFill/>
          <a:ln>
            <a:noFill/>
          </a:ln>
        </p:spPr>
        <p:txBody>
          <a:bodyPr anchorCtr="0" anchor="t" bIns="45700" lIns="91425" spcFirstLastPara="1" rIns="91425" wrap="square" tIns="45700">
            <a:noAutofit/>
          </a:bodyPr>
          <a:lstStyle/>
          <a:p>
            <a:pPr indent="0" lvl="0" marL="176212" rtl="0" algn="l">
              <a:lnSpc>
                <a:spcPct val="90000"/>
              </a:lnSpc>
              <a:spcBef>
                <a:spcPts val="1200"/>
              </a:spcBef>
              <a:spcAft>
                <a:spcPts val="0"/>
              </a:spcAft>
              <a:buSzPts val="2200"/>
              <a:buNone/>
            </a:pPr>
            <a:r>
              <a:rPr lang="en-US">
                <a:solidFill>
                  <a:schemeClr val="dk1"/>
                </a:solidFill>
              </a:rPr>
              <a:t>A Transfer in Request initiated by you can be cancelled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2" name="Shape 822"/>
        <p:cNvGrpSpPr/>
        <p:nvPr/>
      </p:nvGrpSpPr>
      <p:grpSpPr>
        <a:xfrm>
          <a:off x="0" y="0"/>
          <a:ext cx="0" cy="0"/>
          <a:chOff x="0" y="0"/>
          <a:chExt cx="0" cy="0"/>
        </a:xfrm>
      </p:grpSpPr>
      <p:sp>
        <p:nvSpPr>
          <p:cNvPr id="823" name="Google Shape;823;p34"/>
          <p:cNvSpPr txBox="1"/>
          <p:nvPr>
            <p:ph type="title"/>
          </p:nvPr>
        </p:nvSpPr>
        <p:spPr>
          <a:xfrm>
            <a:off x="2676698" y="0"/>
            <a:ext cx="9515302" cy="6201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Cancel Transfer In Request</a:t>
            </a:r>
            <a:endParaRPr/>
          </a:p>
        </p:txBody>
      </p:sp>
      <p:pic>
        <p:nvPicPr>
          <p:cNvPr id="824" name="Google Shape;824;p34"/>
          <p:cNvPicPr preferRelativeResize="0"/>
          <p:nvPr/>
        </p:nvPicPr>
        <p:blipFill rotWithShape="1">
          <a:blip r:embed="rId3">
            <a:alphaModFix/>
          </a:blip>
          <a:srcRect b="5557" l="17540" r="0" t="26372"/>
          <a:stretch/>
        </p:blipFill>
        <p:spPr>
          <a:xfrm>
            <a:off x="442452" y="1809750"/>
            <a:ext cx="11749548" cy="4667250"/>
          </a:xfrm>
          <a:prstGeom prst="rect">
            <a:avLst/>
          </a:prstGeom>
          <a:noFill/>
          <a:ln>
            <a:noFill/>
          </a:ln>
        </p:spPr>
      </p:pic>
      <p:sp>
        <p:nvSpPr>
          <p:cNvPr id="825" name="Google Shape;825;p34"/>
          <p:cNvSpPr/>
          <p:nvPr/>
        </p:nvSpPr>
        <p:spPr>
          <a:xfrm>
            <a:off x="724227" y="953456"/>
            <a:ext cx="1590087" cy="820996"/>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“Transfer In” Option </a:t>
            </a:r>
            <a:endParaRPr b="0" i="0" sz="1400" u="none" cap="none" strike="noStrike">
              <a:solidFill>
                <a:srgbClr val="000000"/>
              </a:solidFill>
              <a:latin typeface="Arial"/>
              <a:ea typeface="Arial"/>
              <a:cs typeface="Arial"/>
              <a:sym typeface="Arial"/>
            </a:endParaRPr>
          </a:p>
        </p:txBody>
      </p:sp>
      <p:sp>
        <p:nvSpPr>
          <p:cNvPr id="826" name="Google Shape;826;p34"/>
          <p:cNvSpPr/>
          <p:nvPr/>
        </p:nvSpPr>
        <p:spPr>
          <a:xfrm>
            <a:off x="1056193" y="691935"/>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pic>
        <p:nvPicPr>
          <p:cNvPr id="827" name="Google Shape;827;p34"/>
          <p:cNvPicPr preferRelativeResize="0"/>
          <p:nvPr/>
        </p:nvPicPr>
        <p:blipFill rotWithShape="1">
          <a:blip r:embed="rId4">
            <a:alphaModFix/>
          </a:blip>
          <a:srcRect b="0" l="0" r="0" t="0"/>
          <a:stretch/>
        </p:blipFill>
        <p:spPr>
          <a:xfrm>
            <a:off x="128152" y="0"/>
            <a:ext cx="1823778" cy="7355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1" name="Shape 831"/>
        <p:cNvGrpSpPr/>
        <p:nvPr/>
      </p:nvGrpSpPr>
      <p:grpSpPr>
        <a:xfrm>
          <a:off x="0" y="0"/>
          <a:ext cx="0" cy="0"/>
          <a:chOff x="0" y="0"/>
          <a:chExt cx="0" cy="0"/>
        </a:xfrm>
      </p:grpSpPr>
      <p:pic>
        <p:nvPicPr>
          <p:cNvPr id="832" name="Google Shape;832;p35"/>
          <p:cNvPicPr preferRelativeResize="0"/>
          <p:nvPr/>
        </p:nvPicPr>
        <p:blipFill rotWithShape="1">
          <a:blip r:embed="rId3">
            <a:alphaModFix/>
          </a:blip>
          <a:srcRect b="5675" l="18201" r="0" t="25092"/>
          <a:stretch/>
        </p:blipFill>
        <p:spPr>
          <a:xfrm>
            <a:off x="427704" y="1763538"/>
            <a:ext cx="11764296" cy="4936520"/>
          </a:xfrm>
          <a:prstGeom prst="rect">
            <a:avLst/>
          </a:prstGeom>
          <a:noFill/>
          <a:ln>
            <a:noFill/>
          </a:ln>
        </p:spPr>
      </p:pic>
      <p:sp>
        <p:nvSpPr>
          <p:cNvPr id="833" name="Google Shape;833;p35"/>
          <p:cNvSpPr txBox="1"/>
          <p:nvPr>
            <p:ph type="title"/>
          </p:nvPr>
        </p:nvSpPr>
        <p:spPr>
          <a:xfrm>
            <a:off x="2628900" y="1"/>
            <a:ext cx="9563100" cy="5857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Cancel Transfer In Request </a:t>
            </a:r>
            <a:endParaRPr/>
          </a:p>
        </p:txBody>
      </p:sp>
      <p:sp>
        <p:nvSpPr>
          <p:cNvPr id="834" name="Google Shape;834;p35"/>
          <p:cNvSpPr/>
          <p:nvPr/>
        </p:nvSpPr>
        <p:spPr>
          <a:xfrm>
            <a:off x="2462213" y="5157699"/>
            <a:ext cx="6096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rbel"/>
              <a:buNone/>
            </a:pPr>
            <a:br>
              <a:rPr b="0" i="0" lang="en-US" sz="1800" u="none" cap="none" strike="noStrike">
                <a:solidFill>
                  <a:srgbClr val="000000"/>
                </a:solidFill>
                <a:latin typeface="Corbel"/>
                <a:ea typeface="Corbel"/>
                <a:cs typeface="Corbel"/>
                <a:sym typeface="Corbel"/>
              </a:rPr>
            </a:br>
            <a:endParaRPr b="0" i="0" sz="1800" u="none" cap="none" strike="noStrike">
              <a:solidFill>
                <a:srgbClr val="000000"/>
              </a:solidFill>
              <a:latin typeface="Corbel"/>
              <a:ea typeface="Corbel"/>
              <a:cs typeface="Corbel"/>
              <a:sym typeface="Corbel"/>
            </a:endParaRPr>
          </a:p>
        </p:txBody>
      </p:sp>
      <p:sp>
        <p:nvSpPr>
          <p:cNvPr id="835" name="Google Shape;835;p35"/>
          <p:cNvSpPr/>
          <p:nvPr/>
        </p:nvSpPr>
        <p:spPr>
          <a:xfrm>
            <a:off x="556309" y="879329"/>
            <a:ext cx="1788223" cy="820996"/>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E7A10"/>
                </a:solidFill>
                <a:latin typeface="Corbel"/>
                <a:ea typeface="Corbel"/>
                <a:cs typeface="Corbel"/>
                <a:sym typeface="Corbel"/>
              </a:rPr>
              <a:t>Click on “Transfer In” Option </a:t>
            </a:r>
            <a:endParaRPr b="0" i="0" sz="1400" u="none" cap="none" strike="noStrike">
              <a:solidFill>
                <a:srgbClr val="000000"/>
              </a:solidFill>
              <a:latin typeface="Arial"/>
              <a:ea typeface="Arial"/>
              <a:cs typeface="Arial"/>
              <a:sym typeface="Arial"/>
            </a:endParaRPr>
          </a:p>
        </p:txBody>
      </p:sp>
      <p:sp>
        <p:nvSpPr>
          <p:cNvPr id="836" name="Google Shape;836;p35"/>
          <p:cNvSpPr/>
          <p:nvPr/>
        </p:nvSpPr>
        <p:spPr>
          <a:xfrm>
            <a:off x="1109284" y="587418"/>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837" name="Google Shape;837;p35"/>
          <p:cNvSpPr/>
          <p:nvPr/>
        </p:nvSpPr>
        <p:spPr>
          <a:xfrm>
            <a:off x="733324" y="5127062"/>
            <a:ext cx="1728889" cy="211854"/>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838" name="Google Shape;838;p35"/>
          <p:cNvSpPr/>
          <p:nvPr/>
        </p:nvSpPr>
        <p:spPr>
          <a:xfrm>
            <a:off x="2786811" y="926402"/>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Select ‘Cancel’</a:t>
            </a:r>
            <a:endParaRPr b="0" i="0" sz="1400" u="none" cap="none" strike="noStrike">
              <a:solidFill>
                <a:srgbClr val="000000"/>
              </a:solidFill>
              <a:latin typeface="Arial"/>
              <a:ea typeface="Arial"/>
              <a:cs typeface="Arial"/>
              <a:sym typeface="Arial"/>
            </a:endParaRPr>
          </a:p>
        </p:txBody>
      </p:sp>
      <p:sp>
        <p:nvSpPr>
          <p:cNvPr id="839" name="Google Shape;839;p35"/>
          <p:cNvSpPr/>
          <p:nvPr/>
        </p:nvSpPr>
        <p:spPr>
          <a:xfrm>
            <a:off x="3164811" y="670193"/>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840" name="Google Shape;840;p35"/>
          <p:cNvSpPr/>
          <p:nvPr/>
        </p:nvSpPr>
        <p:spPr>
          <a:xfrm flipH="1" rot="5400000">
            <a:off x="2445628" y="111857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841" name="Google Shape;841;p35"/>
          <p:cNvPicPr preferRelativeResize="0"/>
          <p:nvPr/>
        </p:nvPicPr>
        <p:blipFill rotWithShape="1">
          <a:blip r:embed="rId4">
            <a:alphaModFix/>
          </a:blip>
          <a:srcRect b="0" l="0" r="0" t="0"/>
          <a:stretch/>
        </p:blipFill>
        <p:spPr>
          <a:xfrm>
            <a:off x="128152" y="0"/>
            <a:ext cx="1823778" cy="7355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5" name="Shape 845"/>
        <p:cNvGrpSpPr/>
        <p:nvPr/>
      </p:nvGrpSpPr>
      <p:grpSpPr>
        <a:xfrm>
          <a:off x="0" y="0"/>
          <a:ext cx="0" cy="0"/>
          <a:chOff x="0" y="0"/>
          <a:chExt cx="0" cy="0"/>
        </a:xfrm>
      </p:grpSpPr>
      <p:pic>
        <p:nvPicPr>
          <p:cNvPr id="846" name="Google Shape;846;p36"/>
          <p:cNvPicPr preferRelativeResize="0"/>
          <p:nvPr/>
        </p:nvPicPr>
        <p:blipFill rotWithShape="1">
          <a:blip r:embed="rId3">
            <a:alphaModFix/>
          </a:blip>
          <a:srcRect b="5940" l="0" r="0" t="35620"/>
          <a:stretch/>
        </p:blipFill>
        <p:spPr>
          <a:xfrm>
            <a:off x="173700" y="1951077"/>
            <a:ext cx="5657765" cy="4748981"/>
          </a:xfrm>
          <a:prstGeom prst="rect">
            <a:avLst/>
          </a:prstGeom>
          <a:noFill/>
          <a:ln cap="flat" cmpd="sng" w="9525">
            <a:solidFill>
              <a:srgbClr val="00B0F0"/>
            </a:solidFill>
            <a:prstDash val="solid"/>
            <a:round/>
            <a:headEnd len="sm" w="sm" type="none"/>
            <a:tailEnd len="sm" w="sm" type="none"/>
          </a:ln>
        </p:spPr>
      </p:pic>
      <p:sp>
        <p:nvSpPr>
          <p:cNvPr id="847" name="Google Shape;847;p36"/>
          <p:cNvSpPr txBox="1"/>
          <p:nvPr>
            <p:ph type="title"/>
          </p:nvPr>
        </p:nvSpPr>
        <p:spPr>
          <a:xfrm>
            <a:off x="2628900" y="1"/>
            <a:ext cx="9563100" cy="5857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Cancel Transfer In Request </a:t>
            </a:r>
            <a:endParaRPr/>
          </a:p>
        </p:txBody>
      </p:sp>
      <p:sp>
        <p:nvSpPr>
          <p:cNvPr id="848" name="Google Shape;848;p36"/>
          <p:cNvSpPr/>
          <p:nvPr/>
        </p:nvSpPr>
        <p:spPr>
          <a:xfrm>
            <a:off x="2462213" y="5157699"/>
            <a:ext cx="6096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rbel"/>
              <a:buNone/>
            </a:pPr>
            <a:br>
              <a:rPr b="0" i="0" lang="en-US" sz="1800" u="none" cap="none" strike="noStrike">
                <a:solidFill>
                  <a:srgbClr val="000000"/>
                </a:solidFill>
                <a:latin typeface="Corbel"/>
                <a:ea typeface="Corbel"/>
                <a:cs typeface="Corbel"/>
                <a:sym typeface="Corbel"/>
              </a:rPr>
            </a:br>
            <a:endParaRPr b="0" i="0" sz="1800" u="none" cap="none" strike="noStrike">
              <a:solidFill>
                <a:srgbClr val="000000"/>
              </a:solidFill>
              <a:latin typeface="Corbel"/>
              <a:ea typeface="Corbel"/>
              <a:cs typeface="Corbel"/>
              <a:sym typeface="Corbel"/>
            </a:endParaRPr>
          </a:p>
        </p:txBody>
      </p:sp>
      <p:sp>
        <p:nvSpPr>
          <p:cNvPr id="849" name="Google Shape;849;p36"/>
          <p:cNvSpPr/>
          <p:nvPr/>
        </p:nvSpPr>
        <p:spPr>
          <a:xfrm>
            <a:off x="556309" y="919986"/>
            <a:ext cx="1788223" cy="820996"/>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E7A10"/>
                </a:solidFill>
                <a:latin typeface="Corbel"/>
                <a:ea typeface="Corbel"/>
                <a:cs typeface="Corbel"/>
                <a:sym typeface="Corbel"/>
              </a:rPr>
              <a:t>Click on “Transfer In” Option </a:t>
            </a:r>
            <a:endParaRPr b="0" i="0" sz="1400" u="none" cap="none" strike="noStrike">
              <a:solidFill>
                <a:srgbClr val="000000"/>
              </a:solidFill>
              <a:latin typeface="Arial"/>
              <a:ea typeface="Arial"/>
              <a:cs typeface="Arial"/>
              <a:sym typeface="Arial"/>
            </a:endParaRPr>
          </a:p>
        </p:txBody>
      </p:sp>
      <p:sp>
        <p:nvSpPr>
          <p:cNvPr id="850" name="Google Shape;850;p36"/>
          <p:cNvSpPr/>
          <p:nvPr/>
        </p:nvSpPr>
        <p:spPr>
          <a:xfrm>
            <a:off x="1109284" y="628075"/>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851" name="Google Shape;851;p36"/>
          <p:cNvSpPr/>
          <p:nvPr/>
        </p:nvSpPr>
        <p:spPr>
          <a:xfrm>
            <a:off x="1270986" y="5552902"/>
            <a:ext cx="367673" cy="404436"/>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852" name="Google Shape;852;p36"/>
          <p:cNvSpPr/>
          <p:nvPr/>
        </p:nvSpPr>
        <p:spPr>
          <a:xfrm>
            <a:off x="2786811" y="967059"/>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Select ‘Cancel’</a:t>
            </a:r>
            <a:endParaRPr b="0" i="0" sz="1400" u="none" cap="none" strike="noStrike">
              <a:solidFill>
                <a:srgbClr val="000000"/>
              </a:solidFill>
              <a:latin typeface="Arial"/>
              <a:ea typeface="Arial"/>
              <a:cs typeface="Arial"/>
              <a:sym typeface="Arial"/>
            </a:endParaRPr>
          </a:p>
        </p:txBody>
      </p:sp>
      <p:sp>
        <p:nvSpPr>
          <p:cNvPr id="853" name="Google Shape;853;p36"/>
          <p:cNvSpPr/>
          <p:nvPr/>
        </p:nvSpPr>
        <p:spPr>
          <a:xfrm>
            <a:off x="3164811" y="710850"/>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sp>
        <p:nvSpPr>
          <p:cNvPr id="854" name="Google Shape;854;p36"/>
          <p:cNvSpPr/>
          <p:nvPr/>
        </p:nvSpPr>
        <p:spPr>
          <a:xfrm flipH="1" rot="5400000">
            <a:off x="2445628" y="1159231"/>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855" name="Google Shape;855;p36"/>
          <p:cNvPicPr preferRelativeResize="0"/>
          <p:nvPr/>
        </p:nvPicPr>
        <p:blipFill rotWithShape="1">
          <a:blip r:embed="rId4">
            <a:alphaModFix/>
          </a:blip>
          <a:srcRect b="5917" l="0" r="0" t="25092"/>
          <a:stretch/>
        </p:blipFill>
        <p:spPr>
          <a:xfrm>
            <a:off x="6096000" y="1951078"/>
            <a:ext cx="6095999" cy="4748980"/>
          </a:xfrm>
          <a:prstGeom prst="rect">
            <a:avLst/>
          </a:prstGeom>
          <a:noFill/>
          <a:ln cap="flat" cmpd="sng" w="9525">
            <a:solidFill>
              <a:srgbClr val="00B0F0"/>
            </a:solidFill>
            <a:prstDash val="solid"/>
            <a:round/>
            <a:headEnd len="sm" w="sm" type="none"/>
            <a:tailEnd len="sm" w="sm" type="none"/>
          </a:ln>
        </p:spPr>
      </p:pic>
      <p:sp>
        <p:nvSpPr>
          <p:cNvPr id="856" name="Google Shape;856;p36"/>
          <p:cNvSpPr/>
          <p:nvPr/>
        </p:nvSpPr>
        <p:spPr>
          <a:xfrm>
            <a:off x="4824338" y="951585"/>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Submit Button </a:t>
            </a:r>
            <a:endParaRPr b="0" i="0" sz="1400" u="none" cap="none" strike="noStrike">
              <a:solidFill>
                <a:srgbClr val="000000"/>
              </a:solidFill>
              <a:latin typeface="Arial"/>
              <a:ea typeface="Arial"/>
              <a:cs typeface="Arial"/>
              <a:sym typeface="Arial"/>
            </a:endParaRPr>
          </a:p>
        </p:txBody>
      </p:sp>
      <p:sp>
        <p:nvSpPr>
          <p:cNvPr id="857" name="Google Shape;857;p36"/>
          <p:cNvSpPr/>
          <p:nvPr/>
        </p:nvSpPr>
        <p:spPr>
          <a:xfrm>
            <a:off x="5202338" y="695376"/>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sp>
        <p:nvSpPr>
          <p:cNvPr id="858" name="Google Shape;858;p36"/>
          <p:cNvSpPr/>
          <p:nvPr/>
        </p:nvSpPr>
        <p:spPr>
          <a:xfrm flipH="1" rot="5400000">
            <a:off x="4483155" y="1143757"/>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859" name="Google Shape;859;p36"/>
          <p:cNvSpPr/>
          <p:nvPr/>
        </p:nvSpPr>
        <p:spPr>
          <a:xfrm>
            <a:off x="7734658" y="4885316"/>
            <a:ext cx="1647109" cy="898708"/>
          </a:xfrm>
          <a:prstGeom prst="wedgeRectCallout">
            <a:avLst>
              <a:gd fmla="val -74613" name="adj1"/>
              <a:gd fmla="val 77944"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980"/>
              <a:buFont typeface="Arial"/>
              <a:buNone/>
            </a:pPr>
            <a:r>
              <a:rPr b="0" i="0" lang="en-US" sz="1400" u="none" cap="none" strike="noStrike">
                <a:solidFill>
                  <a:srgbClr val="000000"/>
                </a:solidFill>
                <a:latin typeface="Arial"/>
                <a:ea typeface="Arial"/>
                <a:cs typeface="Arial"/>
                <a:sym typeface="Arial"/>
              </a:rPr>
              <a:t>Message displayed after Cancellation of  Transfer IN request</a:t>
            </a:r>
            <a:endParaRPr b="0" i="0" sz="1400" u="none" cap="none" strike="noStrike">
              <a:solidFill>
                <a:srgbClr val="000000"/>
              </a:solidFill>
              <a:latin typeface="Arial"/>
              <a:ea typeface="Arial"/>
              <a:cs typeface="Arial"/>
              <a:sym typeface="Arial"/>
            </a:endParaRPr>
          </a:p>
        </p:txBody>
      </p:sp>
      <p:pic>
        <p:nvPicPr>
          <p:cNvPr id="860" name="Google Shape;860;p36"/>
          <p:cNvPicPr preferRelativeResize="0"/>
          <p:nvPr/>
        </p:nvPicPr>
        <p:blipFill rotWithShape="1">
          <a:blip r:embed="rId5">
            <a:alphaModFix/>
          </a:blip>
          <a:srcRect b="0" l="0" r="0" t="0"/>
          <a:stretch/>
        </p:blipFill>
        <p:spPr>
          <a:xfrm>
            <a:off x="128152" y="0"/>
            <a:ext cx="1823778" cy="7355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4" name="Shape 864"/>
        <p:cNvGrpSpPr/>
        <p:nvPr/>
      </p:nvGrpSpPr>
      <p:grpSpPr>
        <a:xfrm>
          <a:off x="0" y="0"/>
          <a:ext cx="0" cy="0"/>
          <a:chOff x="0" y="0"/>
          <a:chExt cx="0" cy="0"/>
        </a:xfrm>
      </p:grpSpPr>
      <p:sp>
        <p:nvSpPr>
          <p:cNvPr id="865" name="Google Shape;865;p76"/>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F46"/>
              </a:buClr>
              <a:buSzPts val="5900"/>
              <a:buFont typeface="Corbel"/>
              <a:buNone/>
            </a:pPr>
            <a:r>
              <a:rPr lang="en-US"/>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g7ce945c00e_7_11"/>
          <p:cNvSpPr txBox="1"/>
          <p:nvPr>
            <p:ph type="title"/>
          </p:nvPr>
        </p:nvSpPr>
        <p:spPr>
          <a:xfrm>
            <a:off x="252919" y="1123837"/>
            <a:ext cx="2947500" cy="4601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Contents</a:t>
            </a:r>
            <a:endParaRPr/>
          </a:p>
        </p:txBody>
      </p:sp>
      <p:sp>
        <p:nvSpPr>
          <p:cNvPr id="321" name="Google Shape;321;g7ce945c00e_7_11"/>
          <p:cNvSpPr txBox="1"/>
          <p:nvPr>
            <p:ph idx="1" type="body"/>
          </p:nvPr>
        </p:nvSpPr>
        <p:spPr>
          <a:xfrm>
            <a:off x="3869268" y="864108"/>
            <a:ext cx="7315200" cy="5120700"/>
          </a:xfrm>
          <a:prstGeom prst="rect">
            <a:avLst/>
          </a:prstGeom>
        </p:spPr>
        <p:txBody>
          <a:bodyPr anchorCtr="0" anchor="ctr" bIns="45700" lIns="91425" spcFirstLastPara="1" rIns="91425" wrap="square" tIns="45700">
            <a:noAutofit/>
          </a:bodyPr>
          <a:lstStyle/>
          <a:p>
            <a:pPr indent="-355600" lvl="0" marL="457200" rtl="0" algn="l">
              <a:spcBef>
                <a:spcPts val="1200"/>
              </a:spcBef>
              <a:spcAft>
                <a:spcPts val="0"/>
              </a:spcAft>
              <a:buSzPts val="2000"/>
              <a:buAutoNum type="arabicPeriod"/>
            </a:pPr>
            <a:r>
              <a:rPr lang="en-US"/>
              <a:t>Request Transfer Out</a:t>
            </a:r>
            <a:endParaRPr/>
          </a:p>
          <a:p>
            <a:pPr indent="-342900" lvl="1" marL="914400" rtl="0" algn="l">
              <a:spcBef>
                <a:spcPts val="0"/>
              </a:spcBef>
              <a:spcAft>
                <a:spcPts val="0"/>
              </a:spcAft>
              <a:buSzPts val="1800"/>
              <a:buAutoNum type="alphaLcPeriod"/>
            </a:pPr>
            <a:r>
              <a:rPr lang="en-US"/>
              <a:t>Initiate the Transfer out Request </a:t>
            </a:r>
            <a:r>
              <a:rPr lang="en-US"/>
              <a:t>(by Source PHI/TU/District)</a:t>
            </a:r>
            <a:endParaRPr/>
          </a:p>
          <a:p>
            <a:pPr indent="-342900" lvl="1" marL="914400" rtl="0" algn="l">
              <a:spcBef>
                <a:spcPts val="0"/>
              </a:spcBef>
              <a:spcAft>
                <a:spcPts val="0"/>
              </a:spcAft>
              <a:buSzPts val="1800"/>
              <a:buAutoNum type="alphaLcPeriod"/>
            </a:pPr>
            <a:r>
              <a:rPr lang="en-US"/>
              <a:t>Accept Transfer in (by receiving PHI/TU/District)</a:t>
            </a:r>
            <a:endParaRPr/>
          </a:p>
          <a:p>
            <a:pPr indent="-342900" lvl="1" marL="914400" rtl="0" algn="l">
              <a:spcBef>
                <a:spcPts val="0"/>
              </a:spcBef>
              <a:spcAft>
                <a:spcPts val="0"/>
              </a:spcAft>
              <a:buSzPts val="1800"/>
              <a:buAutoNum type="alphaLcPeriod"/>
            </a:pPr>
            <a:r>
              <a:rPr lang="en-US"/>
              <a:t>Reject Transfer in </a:t>
            </a:r>
            <a:r>
              <a:rPr lang="en-US"/>
              <a:t>(by receiving PHI/TU/District)</a:t>
            </a:r>
            <a:endParaRPr/>
          </a:p>
          <a:p>
            <a:pPr indent="-355600" lvl="0" marL="457200" rtl="0" algn="l">
              <a:spcBef>
                <a:spcPts val="0"/>
              </a:spcBef>
              <a:spcAft>
                <a:spcPts val="0"/>
              </a:spcAft>
              <a:buSzPts val="2000"/>
              <a:buAutoNum type="arabicPeriod"/>
            </a:pPr>
            <a:r>
              <a:rPr lang="en-US"/>
              <a:t>Request Transfer in</a:t>
            </a:r>
            <a:endParaRPr/>
          </a:p>
          <a:p>
            <a:pPr indent="-342900" lvl="1" marL="914400" rtl="0" algn="l">
              <a:spcBef>
                <a:spcPts val="0"/>
              </a:spcBef>
              <a:spcAft>
                <a:spcPts val="0"/>
              </a:spcAft>
              <a:buSzPts val="1800"/>
              <a:buAutoNum type="alphaLcPeriod"/>
            </a:pPr>
            <a:r>
              <a:rPr lang="en-US"/>
              <a:t>Initiate the Transfer in Request</a:t>
            </a:r>
            <a:endParaRPr/>
          </a:p>
          <a:p>
            <a:pPr indent="-342900" lvl="1" marL="914400" rtl="0" algn="l">
              <a:spcBef>
                <a:spcPts val="0"/>
              </a:spcBef>
              <a:spcAft>
                <a:spcPts val="0"/>
              </a:spcAft>
              <a:buSzPts val="1800"/>
              <a:buAutoNum type="alphaLcPeriod"/>
            </a:pPr>
            <a:r>
              <a:rPr lang="en-US"/>
              <a:t>Accept Transfer out </a:t>
            </a:r>
            <a:r>
              <a:rPr lang="en-US"/>
              <a:t>(by Source PHI/TU/District)</a:t>
            </a:r>
            <a:endParaRPr/>
          </a:p>
          <a:p>
            <a:pPr indent="-342900" lvl="1" marL="914400" rtl="0" algn="l">
              <a:spcBef>
                <a:spcPts val="0"/>
              </a:spcBef>
              <a:spcAft>
                <a:spcPts val="0"/>
              </a:spcAft>
              <a:buSzPts val="1800"/>
              <a:buAutoNum type="alphaLcPeriod"/>
            </a:pPr>
            <a:r>
              <a:rPr lang="en-US"/>
              <a:t>Reject Transfer out (by Source PHI/TU/District)</a:t>
            </a:r>
            <a:endParaRPr/>
          </a:p>
          <a:p>
            <a:pPr indent="-342900" lvl="1" marL="914400" rtl="0" algn="l">
              <a:spcBef>
                <a:spcPts val="0"/>
              </a:spcBef>
              <a:spcAft>
                <a:spcPts val="0"/>
              </a:spcAft>
              <a:buSzPts val="1800"/>
              <a:buAutoNum type="alphaLcPeriod"/>
            </a:pPr>
            <a:r>
              <a:rPr lang="en-US"/>
              <a:t>Cancel the transfer in request (By receiving PHI/TU/District)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5"/>
          <p:cNvSpPr txBox="1"/>
          <p:nvPr>
            <p:ph type="title"/>
          </p:nvPr>
        </p:nvSpPr>
        <p:spPr>
          <a:xfrm>
            <a:off x="3697575" y="1298450"/>
            <a:ext cx="7850700" cy="3255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1a. Request Transfer Out</a:t>
            </a:r>
            <a:endParaRPr/>
          </a:p>
        </p:txBody>
      </p:sp>
      <p:sp>
        <p:nvSpPr>
          <p:cNvPr id="327" name="Google Shape;327;p5"/>
          <p:cNvSpPr txBox="1"/>
          <p:nvPr>
            <p:ph idx="1" type="body"/>
          </p:nvPr>
        </p:nvSpPr>
        <p:spPr>
          <a:xfrm>
            <a:off x="3598606" y="4672583"/>
            <a:ext cx="8067368" cy="1138281"/>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1200"/>
              </a:spcBef>
              <a:spcAft>
                <a:spcPts val="0"/>
              </a:spcAft>
              <a:buSzPts val="2200"/>
              <a:buNone/>
            </a:pPr>
            <a:r>
              <a:rPr lang="en-US"/>
              <a:t>Initiate move of patients to a PHI outside your geography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pic>
        <p:nvPicPr>
          <p:cNvPr descr="A screenshot of a social media post&#10;&#10;Description automatically generated" id="332" name="Google Shape;332;p6"/>
          <p:cNvPicPr preferRelativeResize="0"/>
          <p:nvPr/>
        </p:nvPicPr>
        <p:blipFill rotWithShape="1">
          <a:blip r:embed="rId3">
            <a:alphaModFix/>
          </a:blip>
          <a:srcRect b="0" l="13370" r="0" t="7092"/>
          <a:stretch/>
        </p:blipFill>
        <p:spPr>
          <a:xfrm>
            <a:off x="235974" y="1677423"/>
            <a:ext cx="11710221" cy="4826616"/>
          </a:xfrm>
          <a:prstGeom prst="rect">
            <a:avLst/>
          </a:prstGeom>
          <a:noFill/>
          <a:ln>
            <a:noFill/>
          </a:ln>
        </p:spPr>
      </p:pic>
      <p:sp>
        <p:nvSpPr>
          <p:cNvPr id="333" name="Google Shape;333;p6"/>
          <p:cNvSpPr txBox="1"/>
          <p:nvPr/>
        </p:nvSpPr>
        <p:spPr>
          <a:xfrm>
            <a:off x="2617641" y="0"/>
            <a:ext cx="9574359" cy="62018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3600"/>
              <a:buFont typeface="Corbel"/>
              <a:buNone/>
            </a:pPr>
            <a:r>
              <a:rPr lang="en-US" sz="3600">
                <a:solidFill>
                  <a:srgbClr val="FFFFFF"/>
                </a:solidFill>
                <a:latin typeface="Corbel"/>
                <a:ea typeface="Corbel"/>
                <a:cs typeface="Corbel"/>
                <a:sym typeface="Corbel"/>
              </a:rPr>
              <a:t>Initiate </a:t>
            </a:r>
            <a:r>
              <a:rPr b="0" i="0" lang="en-US" sz="3600" u="none" cap="none" strike="noStrike">
                <a:solidFill>
                  <a:srgbClr val="FFFFFF"/>
                </a:solidFill>
                <a:latin typeface="Corbel"/>
                <a:ea typeface="Corbel"/>
                <a:cs typeface="Corbel"/>
                <a:sym typeface="Corbel"/>
              </a:rPr>
              <a:t>Transfer Out request-1</a:t>
            </a:r>
            <a:endParaRPr b="0" i="0" sz="1400" u="none" cap="none" strike="noStrike">
              <a:solidFill>
                <a:srgbClr val="000000"/>
              </a:solidFill>
              <a:latin typeface="Arial"/>
              <a:ea typeface="Arial"/>
              <a:cs typeface="Arial"/>
              <a:sym typeface="Arial"/>
            </a:endParaRPr>
          </a:p>
        </p:txBody>
      </p:sp>
      <p:sp>
        <p:nvSpPr>
          <p:cNvPr id="334" name="Google Shape;334;p6"/>
          <p:cNvSpPr/>
          <p:nvPr/>
        </p:nvSpPr>
        <p:spPr>
          <a:xfrm>
            <a:off x="584306" y="910933"/>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‘Others’ </a:t>
            </a:r>
            <a:endParaRPr b="0" i="0" sz="1400" u="none" cap="none" strike="noStrike">
              <a:solidFill>
                <a:srgbClr val="000000"/>
              </a:solidFill>
              <a:latin typeface="Arial"/>
              <a:ea typeface="Arial"/>
              <a:cs typeface="Arial"/>
              <a:sym typeface="Arial"/>
            </a:endParaRPr>
          </a:p>
        </p:txBody>
      </p:sp>
      <p:sp>
        <p:nvSpPr>
          <p:cNvPr id="335" name="Google Shape;335;p6"/>
          <p:cNvSpPr/>
          <p:nvPr/>
        </p:nvSpPr>
        <p:spPr>
          <a:xfrm>
            <a:off x="916271" y="649412"/>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sp>
        <p:nvSpPr>
          <p:cNvPr id="336" name="Google Shape;336;p6"/>
          <p:cNvSpPr/>
          <p:nvPr/>
        </p:nvSpPr>
        <p:spPr>
          <a:xfrm>
            <a:off x="8156106" y="4447814"/>
            <a:ext cx="810913" cy="227425"/>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337" name="Google Shape;337;p6"/>
          <p:cNvPicPr preferRelativeResize="0"/>
          <p:nvPr/>
        </p:nvPicPr>
        <p:blipFill rotWithShape="1">
          <a:blip r:embed="rId4">
            <a:alphaModFix/>
          </a:blip>
          <a:srcRect b="0" l="0" r="0" t="0"/>
          <a:stretch/>
        </p:blipFill>
        <p:spPr>
          <a:xfrm>
            <a:off x="128152" y="0"/>
            <a:ext cx="1823778" cy="7355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pic>
        <p:nvPicPr>
          <p:cNvPr descr="A screenshot of a social media post&#10;&#10;Description automatically generated" id="342" name="Google Shape;342;p7"/>
          <p:cNvPicPr preferRelativeResize="0"/>
          <p:nvPr/>
        </p:nvPicPr>
        <p:blipFill rotWithShape="1">
          <a:blip r:embed="rId3">
            <a:alphaModFix/>
          </a:blip>
          <a:srcRect b="0" l="13350" r="0" t="6751"/>
          <a:stretch/>
        </p:blipFill>
        <p:spPr>
          <a:xfrm>
            <a:off x="128152" y="1677423"/>
            <a:ext cx="11847537" cy="5028389"/>
          </a:xfrm>
          <a:prstGeom prst="rect">
            <a:avLst/>
          </a:prstGeom>
          <a:noFill/>
          <a:ln>
            <a:noFill/>
          </a:ln>
        </p:spPr>
      </p:pic>
      <p:sp>
        <p:nvSpPr>
          <p:cNvPr id="343" name="Google Shape;343;p7"/>
          <p:cNvSpPr txBox="1"/>
          <p:nvPr/>
        </p:nvSpPr>
        <p:spPr>
          <a:xfrm>
            <a:off x="2617641" y="0"/>
            <a:ext cx="9574359" cy="6201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orbel"/>
              <a:buNone/>
            </a:pPr>
            <a:r>
              <a:rPr lang="en-US" sz="3600">
                <a:solidFill>
                  <a:schemeClr val="lt1"/>
                </a:solidFill>
                <a:latin typeface="Corbel"/>
                <a:ea typeface="Corbel"/>
                <a:cs typeface="Corbel"/>
                <a:sym typeface="Corbel"/>
              </a:rPr>
              <a:t>Initiate Transfer Out request-2</a:t>
            </a:r>
            <a:endParaRPr b="0" i="0" sz="1400" u="none" cap="none" strike="noStrike">
              <a:solidFill>
                <a:srgbClr val="000000"/>
              </a:solidFill>
              <a:latin typeface="Arial"/>
              <a:ea typeface="Arial"/>
              <a:cs typeface="Arial"/>
              <a:sym typeface="Arial"/>
            </a:endParaRPr>
          </a:p>
        </p:txBody>
      </p:sp>
      <p:sp>
        <p:nvSpPr>
          <p:cNvPr id="344" name="Google Shape;344;p7"/>
          <p:cNvSpPr/>
          <p:nvPr/>
        </p:nvSpPr>
        <p:spPr>
          <a:xfrm>
            <a:off x="584306" y="910933"/>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‘Others’ </a:t>
            </a:r>
            <a:endParaRPr b="0" i="0" sz="1400" u="none" cap="none" strike="noStrike">
              <a:solidFill>
                <a:srgbClr val="000000"/>
              </a:solidFill>
              <a:latin typeface="Arial"/>
              <a:ea typeface="Arial"/>
              <a:cs typeface="Arial"/>
              <a:sym typeface="Arial"/>
            </a:endParaRPr>
          </a:p>
        </p:txBody>
      </p:sp>
      <p:sp>
        <p:nvSpPr>
          <p:cNvPr id="345" name="Google Shape;345;p7"/>
          <p:cNvSpPr/>
          <p:nvPr/>
        </p:nvSpPr>
        <p:spPr>
          <a:xfrm>
            <a:off x="916271" y="649412"/>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nvGrpSpPr>
          <p:cNvPr id="346" name="Google Shape;346;p7"/>
          <p:cNvGrpSpPr/>
          <p:nvPr/>
        </p:nvGrpSpPr>
        <p:grpSpPr>
          <a:xfrm>
            <a:off x="2233897" y="663481"/>
            <a:ext cx="1847592" cy="1013942"/>
            <a:chOff x="2180888" y="649412"/>
            <a:chExt cx="1847592" cy="1013942"/>
          </a:xfrm>
        </p:grpSpPr>
        <p:sp>
          <p:nvSpPr>
            <p:cNvPr id="347" name="Google Shape;347;p7"/>
            <p:cNvSpPr/>
            <p:nvPr/>
          </p:nvSpPr>
          <p:spPr>
            <a:xfrm>
              <a:off x="2480480" y="907354"/>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Health Facilities </a:t>
              </a:r>
              <a:endParaRPr b="0" i="0" sz="1400" u="none" cap="none" strike="noStrike">
                <a:solidFill>
                  <a:srgbClr val="000000"/>
                </a:solidFill>
                <a:latin typeface="Arial"/>
                <a:ea typeface="Arial"/>
                <a:cs typeface="Arial"/>
                <a:sym typeface="Arial"/>
              </a:endParaRPr>
            </a:p>
          </p:txBody>
        </p:sp>
        <p:sp>
          <p:nvSpPr>
            <p:cNvPr id="348" name="Google Shape;348;p7"/>
            <p:cNvSpPr/>
            <p:nvPr/>
          </p:nvSpPr>
          <p:spPr>
            <a:xfrm flipH="1" rot="5400000">
              <a:off x="2180888" y="1136109"/>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349" name="Google Shape;349;p7"/>
            <p:cNvSpPr/>
            <p:nvPr/>
          </p:nvSpPr>
          <p:spPr>
            <a:xfrm>
              <a:off x="2858480" y="649412"/>
              <a:ext cx="792000" cy="3081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350" name="Google Shape;350;p7"/>
          <p:cNvSpPr/>
          <p:nvPr/>
        </p:nvSpPr>
        <p:spPr>
          <a:xfrm>
            <a:off x="8170606" y="4819089"/>
            <a:ext cx="1209367" cy="224859"/>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pic>
        <p:nvPicPr>
          <p:cNvPr id="351" name="Google Shape;351;p7"/>
          <p:cNvPicPr preferRelativeResize="0"/>
          <p:nvPr/>
        </p:nvPicPr>
        <p:blipFill rotWithShape="1">
          <a:blip r:embed="rId4">
            <a:alphaModFix/>
          </a:blip>
          <a:srcRect b="0" l="0" r="0" t="0"/>
          <a:stretch/>
        </p:blipFill>
        <p:spPr>
          <a:xfrm>
            <a:off x="128152" y="0"/>
            <a:ext cx="1823778" cy="7355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pic>
        <p:nvPicPr>
          <p:cNvPr id="356" name="Google Shape;356;p8"/>
          <p:cNvPicPr preferRelativeResize="0"/>
          <p:nvPr/>
        </p:nvPicPr>
        <p:blipFill rotWithShape="1">
          <a:blip r:embed="rId3">
            <a:alphaModFix/>
          </a:blip>
          <a:srcRect b="0" l="0" r="0" t="0"/>
          <a:stretch/>
        </p:blipFill>
        <p:spPr>
          <a:xfrm>
            <a:off x="100367" y="-27422"/>
            <a:ext cx="1842375" cy="743004"/>
          </a:xfrm>
          <a:prstGeom prst="rect">
            <a:avLst/>
          </a:prstGeom>
          <a:noFill/>
          <a:ln>
            <a:noFill/>
          </a:ln>
        </p:spPr>
      </p:pic>
      <p:sp>
        <p:nvSpPr>
          <p:cNvPr id="357" name="Google Shape;357;p8"/>
          <p:cNvSpPr txBox="1"/>
          <p:nvPr/>
        </p:nvSpPr>
        <p:spPr>
          <a:xfrm>
            <a:off x="2606722" y="0"/>
            <a:ext cx="9444252" cy="69757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SzPts val="3600"/>
              <a:buFont typeface="Arial"/>
              <a:buNone/>
            </a:pPr>
            <a:r>
              <a:t/>
            </a:r>
            <a:endParaRPr b="0" i="0" sz="3600" u="none" cap="none" strike="noStrike">
              <a:solidFill>
                <a:srgbClr val="FFFFFF"/>
              </a:solidFill>
              <a:latin typeface="Corbel"/>
              <a:ea typeface="Corbel"/>
              <a:cs typeface="Corbel"/>
              <a:sym typeface="Corbel"/>
            </a:endParaRPr>
          </a:p>
        </p:txBody>
      </p:sp>
      <p:sp>
        <p:nvSpPr>
          <p:cNvPr id="358" name="Google Shape;358;p8"/>
          <p:cNvSpPr/>
          <p:nvPr/>
        </p:nvSpPr>
        <p:spPr>
          <a:xfrm>
            <a:off x="11245755" y="743004"/>
            <a:ext cx="805219" cy="430703"/>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pic>
        <p:nvPicPr>
          <p:cNvPr descr="A screenshot of a social media post&#10;&#10;Description automatically generated" id="359" name="Google Shape;359;p8"/>
          <p:cNvPicPr preferRelativeResize="0"/>
          <p:nvPr/>
        </p:nvPicPr>
        <p:blipFill rotWithShape="1">
          <a:blip r:embed="rId4">
            <a:alphaModFix/>
          </a:blip>
          <a:srcRect b="0" l="13159" r="0" t="5633"/>
          <a:stretch/>
        </p:blipFill>
        <p:spPr>
          <a:xfrm>
            <a:off x="250723" y="1872774"/>
            <a:ext cx="11800253" cy="4855403"/>
          </a:xfrm>
          <a:prstGeom prst="rect">
            <a:avLst/>
          </a:prstGeom>
          <a:noFill/>
          <a:ln>
            <a:noFill/>
          </a:ln>
        </p:spPr>
      </p:pic>
      <p:sp>
        <p:nvSpPr>
          <p:cNvPr id="360" name="Google Shape;360;p8"/>
          <p:cNvSpPr txBox="1"/>
          <p:nvPr/>
        </p:nvSpPr>
        <p:spPr>
          <a:xfrm>
            <a:off x="2617641" y="0"/>
            <a:ext cx="9574359" cy="6201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orbel"/>
              <a:buNone/>
            </a:pPr>
            <a:r>
              <a:rPr lang="en-US" sz="3600">
                <a:solidFill>
                  <a:schemeClr val="lt1"/>
                </a:solidFill>
                <a:latin typeface="Corbel"/>
                <a:ea typeface="Corbel"/>
                <a:cs typeface="Corbel"/>
                <a:sym typeface="Corbel"/>
              </a:rPr>
              <a:t>Initiate Transfer Out request-3</a:t>
            </a:r>
            <a:endParaRPr sz="3600">
              <a:solidFill>
                <a:srgbClr val="FFFFFF"/>
              </a:solidFill>
              <a:latin typeface="Corbel"/>
              <a:ea typeface="Corbel"/>
              <a:cs typeface="Corbel"/>
              <a:sym typeface="Corbel"/>
            </a:endParaRPr>
          </a:p>
        </p:txBody>
      </p:sp>
      <p:sp>
        <p:nvSpPr>
          <p:cNvPr id="361" name="Google Shape;361;p8"/>
          <p:cNvSpPr/>
          <p:nvPr/>
        </p:nvSpPr>
        <p:spPr>
          <a:xfrm>
            <a:off x="584306" y="910933"/>
            <a:ext cx="1548000" cy="76649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‘Others’ </a:t>
            </a:r>
            <a:endParaRPr b="0" i="0" sz="1400" u="none" cap="none" strike="noStrike">
              <a:solidFill>
                <a:srgbClr val="000000"/>
              </a:solidFill>
              <a:latin typeface="Arial"/>
              <a:ea typeface="Arial"/>
              <a:cs typeface="Arial"/>
              <a:sym typeface="Arial"/>
            </a:endParaRPr>
          </a:p>
        </p:txBody>
      </p:sp>
      <p:sp>
        <p:nvSpPr>
          <p:cNvPr id="362" name="Google Shape;362;p8"/>
          <p:cNvSpPr/>
          <p:nvPr/>
        </p:nvSpPr>
        <p:spPr>
          <a:xfrm>
            <a:off x="916271" y="649412"/>
            <a:ext cx="792000" cy="312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nvGrpSpPr>
          <p:cNvPr id="363" name="Google Shape;363;p8"/>
          <p:cNvGrpSpPr/>
          <p:nvPr/>
        </p:nvGrpSpPr>
        <p:grpSpPr>
          <a:xfrm>
            <a:off x="2182003" y="649412"/>
            <a:ext cx="1846477" cy="1013942"/>
            <a:chOff x="2182003" y="649412"/>
            <a:chExt cx="1846477" cy="1013942"/>
          </a:xfrm>
        </p:grpSpPr>
        <p:sp>
          <p:nvSpPr>
            <p:cNvPr id="364" name="Google Shape;364;p8"/>
            <p:cNvSpPr/>
            <p:nvPr/>
          </p:nvSpPr>
          <p:spPr>
            <a:xfrm>
              <a:off x="2480480" y="907354"/>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Health Facilities </a:t>
              </a:r>
              <a:endParaRPr b="0" i="0" sz="1400" u="none" cap="none" strike="noStrike">
                <a:solidFill>
                  <a:srgbClr val="000000"/>
                </a:solidFill>
                <a:latin typeface="Arial"/>
                <a:ea typeface="Arial"/>
                <a:cs typeface="Arial"/>
                <a:sym typeface="Arial"/>
              </a:endParaRPr>
            </a:p>
          </p:txBody>
        </p:sp>
        <p:sp>
          <p:nvSpPr>
            <p:cNvPr id="365" name="Google Shape;365;p8"/>
            <p:cNvSpPr/>
            <p:nvPr/>
          </p:nvSpPr>
          <p:spPr>
            <a:xfrm flipH="1" rot="5400000">
              <a:off x="2182003" y="1150178"/>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366" name="Google Shape;366;p8"/>
            <p:cNvSpPr/>
            <p:nvPr/>
          </p:nvSpPr>
          <p:spPr>
            <a:xfrm>
              <a:off x="2858480" y="649412"/>
              <a:ext cx="792000" cy="3081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367" name="Google Shape;367;p8"/>
          <p:cNvSpPr/>
          <p:nvPr/>
        </p:nvSpPr>
        <p:spPr>
          <a:xfrm>
            <a:off x="4432308" y="933777"/>
            <a:ext cx="1548000" cy="756000"/>
          </a:xfrm>
          <a:prstGeom prst="rect">
            <a:avLst/>
          </a:prstGeom>
          <a:solidFill>
            <a:schemeClr val="lt1"/>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Corbel"/>
              <a:buNone/>
            </a:pPr>
            <a:r>
              <a:rPr b="1" i="0" lang="en-US" sz="1400" u="none" cap="none" strike="noStrike">
                <a:solidFill>
                  <a:srgbClr val="FE7A10"/>
                </a:solidFill>
                <a:latin typeface="Corbel"/>
                <a:ea typeface="Corbel"/>
                <a:cs typeface="Corbel"/>
                <a:sym typeface="Corbel"/>
              </a:rPr>
              <a:t>Click on Transfer</a:t>
            </a:r>
            <a:endParaRPr b="0" i="0" sz="1400" u="none" cap="none" strike="noStrike">
              <a:solidFill>
                <a:srgbClr val="000000"/>
              </a:solidFill>
              <a:latin typeface="Arial"/>
              <a:ea typeface="Arial"/>
              <a:cs typeface="Arial"/>
              <a:sym typeface="Arial"/>
            </a:endParaRPr>
          </a:p>
        </p:txBody>
      </p:sp>
      <p:sp>
        <p:nvSpPr>
          <p:cNvPr id="368" name="Google Shape;368;p8"/>
          <p:cNvSpPr/>
          <p:nvPr/>
        </p:nvSpPr>
        <p:spPr>
          <a:xfrm flipH="1" rot="5400000">
            <a:off x="411082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369" name="Google Shape;369;p8"/>
          <p:cNvSpPr/>
          <p:nvPr/>
        </p:nvSpPr>
        <p:spPr>
          <a:xfrm>
            <a:off x="10801879" y="5338915"/>
            <a:ext cx="846485" cy="265471"/>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orbel"/>
              <a:ea typeface="Corbel"/>
              <a:cs typeface="Corbel"/>
              <a:sym typeface="Corbel"/>
            </a:endParaRPr>
          </a:p>
        </p:txBody>
      </p:sp>
      <p:sp>
        <p:nvSpPr>
          <p:cNvPr id="370" name="Google Shape;370;p8"/>
          <p:cNvSpPr/>
          <p:nvPr/>
        </p:nvSpPr>
        <p:spPr>
          <a:xfrm>
            <a:off x="4769176" y="649412"/>
            <a:ext cx="792000" cy="3081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Corbel"/>
              <a:buNone/>
            </a:pPr>
            <a:r>
              <a:rPr b="1" i="0" lang="en-US"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2020-01-14T06:18:15Z</dcterms:created>
  <dc:creator>sudarshan saggu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0x010100C2D282ED20D9A3428E702A4B7959C734</vt:lpwstr>
  </property>
  <property fmtid="{D5CDD505-2E9C-101B-9397-08002B2CF9AE}" pid="3" name="_AdHocReviewCycleID">
    <vt:i4>-1931897215</vt:i4>
  </property>
  <property fmtid="{D5CDD505-2E9C-101B-9397-08002B2CF9AE}" pid="4" name="_NewReviewCycle">
    <vt:lpwstr/>
  </property>
  <property fmtid="{D5CDD505-2E9C-101B-9397-08002B2CF9AE}" pid="5" name="_EmailSubject">
    <vt:lpwstr>Advance Transfer Protocol</vt:lpwstr>
  </property>
  <property fmtid="{D5CDD505-2E9C-101B-9397-08002B2CF9AE}" pid="6" name="_AuthorEmail">
    <vt:lpwstr>tonmoy@everwell.org</vt:lpwstr>
  </property>
  <property fmtid="{D5CDD505-2E9C-101B-9397-08002B2CF9AE}" pid="7" name="_AuthorEmailDisplayName">
    <vt:lpwstr>Tonmoy Dutta</vt:lpwstr>
  </property>
</Properties>
</file>