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6"/>
  </p:notesMasterIdLst>
  <p:sldIdLst>
    <p:sldId id="1011" r:id="rId4"/>
    <p:sldId id="958" r:id="rId5"/>
    <p:sldId id="1007" r:id="rId6"/>
    <p:sldId id="1008" r:id="rId7"/>
    <p:sldId id="1009" r:id="rId8"/>
    <p:sldId id="1010" r:id="rId9"/>
    <p:sldId id="1012" r:id="rId10"/>
    <p:sldId id="1013" r:id="rId11"/>
    <p:sldId id="1158" r:id="rId12"/>
    <p:sldId id="1159" r:id="rId13"/>
    <p:sldId id="1160" r:id="rId14"/>
    <p:sldId id="11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020C01-3266-466F-84E1-5A8D6C15D458}">
          <p14:sldIdLst>
            <p14:sldId id="1011"/>
            <p14:sldId id="958"/>
          </p14:sldIdLst>
        </p14:section>
        <p14:section name="Web Workflow" id="{2C8D240A-6A98-40D4-B6B9-48CD39FBFFA2}">
          <p14:sldIdLst>
            <p14:sldId id="1007"/>
            <p14:sldId id="1008"/>
            <p14:sldId id="1009"/>
            <p14:sldId id="1010"/>
            <p14:sldId id="1012"/>
            <p14:sldId id="1013"/>
          </p14:sldIdLst>
        </p14:section>
        <p14:section name="App Workflow" id="{8E926390-0FEE-44D2-B4D5-CDE1D5DFFE7C}">
          <p14:sldIdLst>
            <p14:sldId id="1158"/>
            <p14:sldId id="1159"/>
            <p14:sldId id="1160"/>
          </p14:sldIdLst>
        </p14:section>
        <p14:section name="Reports" id="{E7EB0C2D-5AE2-48CB-8EA0-A53A0D9026D7}">
          <p14:sldIdLst>
            <p14:sldId id="11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AD3D-444D-4428-B720-0951B2221A1D}" type="datetimeFigureOut">
              <a:rPr lang="en-IN" smtClean="0"/>
              <a:t>30-08-2023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FFE3D-25F4-43C2-8659-CD4AF74C1E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6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86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01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02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49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72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83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629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111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sz="1867" b="0"/>
            </a:lvl1pPr>
            <a:lvl2pPr marL="914400" lvl="1" indent="-33864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CD91440-AED1-AC1D-3008-68D6C64F83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26969"/>
            <a:ext cx="2086514" cy="7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6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2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5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1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3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9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4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1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5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30-08-2023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4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 b="0"/>
            </a:lvl1pPr>
            <a:lvl2pPr marL="1219170" lvl="1" indent="-4148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300"/>
              <a:buFont typeface="Noto Sans Symbols"/>
              <a:buChar char="▪"/>
              <a:defRPr sz="1733"/>
            </a:lvl2pPr>
            <a:lvl3pPr marL="1828754" lvl="2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200"/>
              <a:buFont typeface="Arial"/>
              <a:buChar char="•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-"/>
              <a:defRPr/>
            </a:lvl4pPr>
            <a:lvl5pPr marL="3047924" lvl="4" indent="-3979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8pPr>
            <a:lvl9pPr marL="5486263" lvl="8" indent="-4233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486837" y="646263"/>
            <a:ext cx="11106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45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867912" y="1023587"/>
            <a:ext cx="34744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solidFill>
                  <a:srgbClr val="595959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3"/>
          </p:nvPr>
        </p:nvSpPr>
        <p:spPr>
          <a:xfrm>
            <a:off x="7818463" y="1023587"/>
            <a:ext cx="3474400" cy="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solidFill>
                  <a:srgbClr val="595959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8152" y="17026"/>
            <a:ext cx="1823779" cy="70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868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8152" y="17026"/>
            <a:ext cx="1823779" cy="70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53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" y="6707876"/>
            <a:ext cx="12192000" cy="172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/>
          <p:nvPr/>
        </p:nvSpPr>
        <p:spPr>
          <a:xfrm>
            <a:off x="11815864" y="758952"/>
            <a:ext cx="384000" cy="5330800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1" y="758952"/>
            <a:ext cx="384000" cy="53308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22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800" cy="2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8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69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800" cy="2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00" cy="5330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800" cy="2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ftr" idx="11"/>
          </p:nvPr>
        </p:nvSpPr>
        <p:spPr>
          <a:xfrm>
            <a:off x="3499101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8152" y="17026"/>
            <a:ext cx="1823779" cy="70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59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65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 rot="5400000">
            <a:off x="4966468" y="-233092"/>
            <a:ext cx="5120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2pPr>
            <a:lvl3pPr marL="1828754" lvl="2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3pPr>
            <a:lvl4pPr marL="2438339" lvl="3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8pPr>
            <a:lvl9pPr marL="5486263" lvl="8" indent="-4233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8152" y="17026"/>
            <a:ext cx="1823779" cy="70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278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 rot="5400000">
            <a:off x="-685800" y="2057600"/>
            <a:ext cx="4953200" cy="2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 rot="5400000">
            <a:off x="4965112" y="-228520"/>
            <a:ext cx="5120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2pPr>
            <a:lvl3pPr marL="1828754" lvl="2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3pPr>
            <a:lvl4pPr marL="2438339" lvl="3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8pPr>
            <a:lvl9pPr marL="5486263" lvl="8" indent="-4233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8152" y="17026"/>
            <a:ext cx="1823779" cy="70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742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7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13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152" y="18932"/>
            <a:ext cx="1823778" cy="6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30-08-2023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30-08-2023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2644877" y="0"/>
            <a:ext cx="9574000" cy="5896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sz="27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0" y="1452905"/>
            <a:ext cx="108000" cy="4392000"/>
          </a:xfrm>
          <a:prstGeom prst="rect">
            <a:avLst/>
          </a:prstGeom>
          <a:solidFill>
            <a:srgbClr val="0099FF"/>
          </a:solidFill>
          <a:ln w="10775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4" name="Google Shape;104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939" y="6707876"/>
            <a:ext cx="12192000" cy="172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593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7C245-CF22-4223-AA01-1131DF80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Addition of Cy-Tb test as a Diagnostic test for TB Infection</a:t>
            </a:r>
          </a:p>
        </p:txBody>
      </p:sp>
    </p:spTree>
    <p:extLst>
      <p:ext uri="{BB962C8B-B14F-4D97-AF65-F5344CB8AC3E}">
        <p14:creationId xmlns:p14="http://schemas.microsoft.com/office/powerpoint/2010/main" val="42741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41470" y="17199"/>
            <a:ext cx="1842375" cy="70860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 - App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4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112" y="1771203"/>
            <a:ext cx="2609017" cy="4527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4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668" y="1753774"/>
            <a:ext cx="2545718" cy="4527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4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442" y="1763060"/>
            <a:ext cx="2559987" cy="45087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95" name="Google Shape;295;p4"/>
          <p:cNvGrpSpPr/>
          <p:nvPr/>
        </p:nvGrpSpPr>
        <p:grpSpPr>
          <a:xfrm>
            <a:off x="1262657" y="737907"/>
            <a:ext cx="8955353" cy="825600"/>
            <a:chOff x="584306" y="780172"/>
            <a:chExt cx="7040052" cy="897251"/>
          </a:xfrm>
        </p:grpSpPr>
        <p:sp>
          <p:nvSpPr>
            <p:cNvPr id="296" name="Google Shape;296;p4"/>
            <p:cNvSpPr/>
            <p:nvPr/>
          </p:nvSpPr>
          <p:spPr>
            <a:xfrm>
              <a:off x="584306" y="910933"/>
              <a:ext cx="1548000" cy="7664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7A1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Select ‘Cy-Tb’ as Test Type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962306" y="780172"/>
              <a:ext cx="792000" cy="26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546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Step 4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330332" y="910933"/>
              <a:ext cx="1548000" cy="7664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7A1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Enter the Test Facility Details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708332" y="780172"/>
              <a:ext cx="792000" cy="26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546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Step 5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6076358" y="910933"/>
              <a:ext cx="1548000" cy="7664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7A1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Enter the Test Details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6454358" y="780172"/>
              <a:ext cx="792000" cy="26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546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Step 6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02" name="Google Shape;302;p4"/>
          <p:cNvSpPr/>
          <p:nvPr/>
        </p:nvSpPr>
        <p:spPr>
          <a:xfrm rot="5400000" flipH="1">
            <a:off x="3710373" y="979500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3" name="Google Shape;303;p4"/>
          <p:cNvSpPr/>
          <p:nvPr/>
        </p:nvSpPr>
        <p:spPr>
          <a:xfrm rot="5400000" flipH="1">
            <a:off x="7343304" y="975923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773112" y="2661552"/>
            <a:ext cx="2584500" cy="443647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6513014" y="6087872"/>
            <a:ext cx="384154" cy="166590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7914089" y="2151529"/>
            <a:ext cx="2620799" cy="3146612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"/>
          <p:cNvSpPr/>
          <p:nvPr/>
        </p:nvSpPr>
        <p:spPr>
          <a:xfrm flipH="1">
            <a:off x="1262657" y="5456985"/>
            <a:ext cx="1039914" cy="630887"/>
          </a:xfrm>
          <a:prstGeom prst="wedgeRectCallout">
            <a:avLst>
              <a:gd name="adj1" fmla="val -101900"/>
              <a:gd name="adj2" fmla="val 59771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Click here after entering Test Type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305;p4">
            <a:extLst>
              <a:ext uri="{FF2B5EF4-FFF2-40B4-BE49-F238E27FC236}">
                <a16:creationId xmlns:a16="http://schemas.microsoft.com/office/drawing/2014/main" id="{0CB99E24-CD1F-9E78-F836-075B9FFC53E5}"/>
              </a:ext>
            </a:extLst>
          </p:cNvPr>
          <p:cNvSpPr/>
          <p:nvPr/>
        </p:nvSpPr>
        <p:spPr>
          <a:xfrm>
            <a:off x="2884473" y="5971877"/>
            <a:ext cx="497655" cy="328988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09;p4">
            <a:extLst>
              <a:ext uri="{FF2B5EF4-FFF2-40B4-BE49-F238E27FC236}">
                <a16:creationId xmlns:a16="http://schemas.microsoft.com/office/drawing/2014/main" id="{3D2DE6AD-C554-3C51-2875-60C27E25056F}"/>
              </a:ext>
            </a:extLst>
          </p:cNvPr>
          <p:cNvSpPr/>
          <p:nvPr/>
        </p:nvSpPr>
        <p:spPr>
          <a:xfrm flipH="1">
            <a:off x="4865955" y="5199609"/>
            <a:ext cx="1039914" cy="800165"/>
          </a:xfrm>
          <a:prstGeom prst="wedgeRectCallout">
            <a:avLst>
              <a:gd name="adj1" fmla="val -101900"/>
              <a:gd name="adj2" fmla="val 59771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Click here after entering facility details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305;p4">
            <a:extLst>
              <a:ext uri="{FF2B5EF4-FFF2-40B4-BE49-F238E27FC236}">
                <a16:creationId xmlns:a16="http://schemas.microsoft.com/office/drawing/2014/main" id="{0C1CC36A-6BB0-9FB4-21A5-6D9B755F8A6A}"/>
              </a:ext>
            </a:extLst>
          </p:cNvPr>
          <p:cNvSpPr/>
          <p:nvPr/>
        </p:nvSpPr>
        <p:spPr>
          <a:xfrm>
            <a:off x="10045109" y="6055594"/>
            <a:ext cx="384154" cy="166590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09;p4">
            <a:extLst>
              <a:ext uri="{FF2B5EF4-FFF2-40B4-BE49-F238E27FC236}">
                <a16:creationId xmlns:a16="http://schemas.microsoft.com/office/drawing/2014/main" id="{E7D41B62-AE8A-66F9-A17F-467A861FCE6A}"/>
              </a:ext>
            </a:extLst>
          </p:cNvPr>
          <p:cNvSpPr/>
          <p:nvPr/>
        </p:nvSpPr>
        <p:spPr>
          <a:xfrm flipH="1">
            <a:off x="8371156" y="5510267"/>
            <a:ext cx="1039914" cy="461610"/>
          </a:xfrm>
          <a:prstGeom prst="wedgeRectCallout">
            <a:avLst>
              <a:gd name="adj1" fmla="val -101900"/>
              <a:gd name="adj2" fmla="val 59771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Click here to add the test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63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41470" y="17199"/>
            <a:ext cx="1842375" cy="70860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 - App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4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7577" y="959224"/>
            <a:ext cx="2952114" cy="55760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4"/>
          <p:cNvSpPr/>
          <p:nvPr/>
        </p:nvSpPr>
        <p:spPr>
          <a:xfrm>
            <a:off x="3986217" y="1700598"/>
            <a:ext cx="2883473" cy="818484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9;p4">
            <a:extLst>
              <a:ext uri="{FF2B5EF4-FFF2-40B4-BE49-F238E27FC236}">
                <a16:creationId xmlns:a16="http://schemas.microsoft.com/office/drawing/2014/main" id="{95090742-AF3E-91AB-8B08-6D5C2773367D}"/>
              </a:ext>
            </a:extLst>
          </p:cNvPr>
          <p:cNvSpPr/>
          <p:nvPr/>
        </p:nvSpPr>
        <p:spPr>
          <a:xfrm flipH="1">
            <a:off x="2183845" y="1601987"/>
            <a:ext cx="1039914" cy="800165"/>
          </a:xfrm>
          <a:prstGeom prst="wedgeRectCallout">
            <a:avLst>
              <a:gd name="adj1" fmla="val -115693"/>
              <a:gd name="adj2" fmla="val 51928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Test details added are visible in the Test Tab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88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101A3F-85D7-4916-8BB0-E1860C60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1" y="7706"/>
            <a:ext cx="9945343" cy="697577"/>
          </a:xfrm>
        </p:spPr>
        <p:txBody>
          <a:bodyPr/>
          <a:lstStyle/>
          <a:p>
            <a:r>
              <a:rPr lang="en-IN" dirty="0"/>
              <a:t>Reports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781759-A698-2AC0-D013-15F8B7A60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0736" y="1391714"/>
            <a:ext cx="11760582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</a:rPr>
              <a:t>Relevant update in the Ni-kshay Reports and registers will be undertaken to reflect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</a:rPr>
              <a:t>the changes that will be made because of adding Cy-TB as a Test Type for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</a:rPr>
              <a:t>diagnosis of TBI.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Cy-TB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3113" y="776797"/>
            <a:ext cx="7831029" cy="5172635"/>
          </a:xfrm>
        </p:spPr>
        <p:txBody>
          <a:bodyPr>
            <a:normAutofit fontScale="62500" lnSpcReduction="20000"/>
          </a:bodyPr>
          <a:lstStyle/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2023-24, the program priority for TPT is institution-based mapping of other risk groups for TPT by districts. To ensure that all eligible individuals receive preventive treatment, a new test type ‘Cy-Tb’ has been made available in the test type options in addition to TST and IGRA which are already available.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This test will be visible if Reason for Testing is selected as ‘Diagnosis of TBI’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test will be visible for all level 5 facilities. 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 selection of ‘Positive’ as the final interpretation value, the stage of the patient will change to ‘Diagnosed But Pending Treatment (Notified)’’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TPT Workflows will be triggered upon addition of a positive Cy-TB test is added. </a:t>
            </a:r>
          </a:p>
          <a:p>
            <a:pPr marL="461430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 ..1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8423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1" y="555812"/>
            <a:ext cx="917960" cy="322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67" b="12067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10748682" y="4957482"/>
            <a:ext cx="1013012" cy="38548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0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Beneficiary..2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67" b="12067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130258" y="3616160"/>
            <a:ext cx="1706204" cy="136331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421DE401-C534-4816-9EAD-579B268EB61F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CD17ECA4-7D0A-4163-9C9E-40082E1706B3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Reason for Testing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6E159C37-8C45-4A88-ADBC-86010F6125A4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4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Beneficiary..3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3ACE6-4D77-4B44-AA18-F34BAB23E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" b="12067"/>
          <a:stretch/>
        </p:blipFill>
        <p:spPr>
          <a:xfrm>
            <a:off x="430306" y="1579369"/>
            <a:ext cx="11403106" cy="486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1944367" y="4204447"/>
            <a:ext cx="1802880" cy="239845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421DE401-C534-4816-9EAD-579B268EB61F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CD17ECA4-7D0A-4163-9C9E-40082E1706B3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Reason for Testing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6E159C37-8C45-4A88-ADBC-86010F6125A4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5;p5">
            <a:extLst>
              <a:ext uri="{FF2B5EF4-FFF2-40B4-BE49-F238E27FC236}">
                <a16:creationId xmlns:a16="http://schemas.microsoft.com/office/drawing/2014/main" id="{F8364F83-EB83-4017-872A-96AE7A538A81}"/>
              </a:ext>
            </a:extLst>
          </p:cNvPr>
          <p:cNvSpPr/>
          <p:nvPr/>
        </p:nvSpPr>
        <p:spPr>
          <a:xfrm rot="5400000" flipH="1">
            <a:off x="5050786" y="969931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6;p5">
            <a:extLst>
              <a:ext uri="{FF2B5EF4-FFF2-40B4-BE49-F238E27FC236}">
                <a16:creationId xmlns:a16="http://schemas.microsoft.com/office/drawing/2014/main" id="{6914BD0C-7E54-4DC5-80E7-C00CF1DB33A2}"/>
              </a:ext>
            </a:extLst>
          </p:cNvPr>
          <p:cNvSpPr/>
          <p:nvPr/>
        </p:nvSpPr>
        <p:spPr>
          <a:xfrm>
            <a:off x="5574816" y="764077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</a:t>
            </a:r>
            <a:r>
              <a:rPr lang="en-IN" sz="1100" b="1" kern="0" dirty="0">
                <a:solidFill>
                  <a:srgbClr val="FE8828"/>
                </a:solidFill>
                <a:latin typeface="Arial"/>
                <a:cs typeface="Arial"/>
                <a:sym typeface="Arial"/>
              </a:rPr>
              <a:t>Cy-Tb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96BF90A0-44A7-45DB-AF84-09D057B42A37}"/>
              </a:ext>
            </a:extLst>
          </p:cNvPr>
          <p:cNvSpPr/>
          <p:nvPr/>
        </p:nvSpPr>
        <p:spPr>
          <a:xfrm>
            <a:off x="6383917" y="604781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1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Beneficiary..4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6275295" y="2823882"/>
            <a:ext cx="2788024" cy="118334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Tests Tab and click on the ‘Add Test’ Button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2;p4">
            <a:extLst>
              <a:ext uri="{FF2B5EF4-FFF2-40B4-BE49-F238E27FC236}">
                <a16:creationId xmlns:a16="http://schemas.microsoft.com/office/drawing/2014/main" id="{0F76E010-0CE2-4AAC-9792-B891D416862D}"/>
              </a:ext>
            </a:extLst>
          </p:cNvPr>
          <p:cNvSpPr/>
          <p:nvPr/>
        </p:nvSpPr>
        <p:spPr>
          <a:xfrm>
            <a:off x="2589734" y="3729318"/>
            <a:ext cx="1706204" cy="206188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5;p5">
            <a:extLst>
              <a:ext uri="{FF2B5EF4-FFF2-40B4-BE49-F238E27FC236}">
                <a16:creationId xmlns:a16="http://schemas.microsoft.com/office/drawing/2014/main" id="{421DE401-C534-4816-9EAD-579B268EB61F}"/>
              </a:ext>
            </a:extLst>
          </p:cNvPr>
          <p:cNvSpPr/>
          <p:nvPr/>
        </p:nvSpPr>
        <p:spPr>
          <a:xfrm rot="5400000" flipH="1">
            <a:off x="2459329" y="1004205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6;p5">
            <a:extLst>
              <a:ext uri="{FF2B5EF4-FFF2-40B4-BE49-F238E27FC236}">
                <a16:creationId xmlns:a16="http://schemas.microsoft.com/office/drawing/2014/main" id="{CD17ECA4-7D0A-4163-9C9E-40082E1706B3}"/>
              </a:ext>
            </a:extLst>
          </p:cNvPr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Reason for Testing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5">
            <a:extLst>
              <a:ext uri="{FF2B5EF4-FFF2-40B4-BE49-F238E27FC236}">
                <a16:creationId xmlns:a16="http://schemas.microsoft.com/office/drawing/2014/main" id="{6E159C37-8C45-4A88-ADBC-86010F6125A4}"/>
              </a:ext>
            </a:extLst>
          </p:cNvPr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5;p5">
            <a:extLst>
              <a:ext uri="{FF2B5EF4-FFF2-40B4-BE49-F238E27FC236}">
                <a16:creationId xmlns:a16="http://schemas.microsoft.com/office/drawing/2014/main" id="{F8364F83-EB83-4017-872A-96AE7A538A81}"/>
              </a:ext>
            </a:extLst>
          </p:cNvPr>
          <p:cNvSpPr/>
          <p:nvPr/>
        </p:nvSpPr>
        <p:spPr>
          <a:xfrm rot="5400000" flipH="1">
            <a:off x="5050786" y="969931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6;p5">
            <a:extLst>
              <a:ext uri="{FF2B5EF4-FFF2-40B4-BE49-F238E27FC236}">
                <a16:creationId xmlns:a16="http://schemas.microsoft.com/office/drawing/2014/main" id="{6914BD0C-7E54-4DC5-80E7-C00CF1DB33A2}"/>
              </a:ext>
            </a:extLst>
          </p:cNvPr>
          <p:cNvSpPr/>
          <p:nvPr/>
        </p:nvSpPr>
        <p:spPr>
          <a:xfrm>
            <a:off x="5574816" y="764077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Test Type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96BF90A0-44A7-45DB-AF84-09D057B42A37}"/>
              </a:ext>
            </a:extLst>
          </p:cNvPr>
          <p:cNvSpPr/>
          <p:nvPr/>
        </p:nvSpPr>
        <p:spPr>
          <a:xfrm>
            <a:off x="6383917" y="604781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0A686-D00D-4266-B208-86D676F3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4489"/>
          <a:stretch/>
        </p:blipFill>
        <p:spPr>
          <a:xfrm>
            <a:off x="247452" y="1752843"/>
            <a:ext cx="11343913" cy="4825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Google Shape;95;p5">
            <a:extLst>
              <a:ext uri="{FF2B5EF4-FFF2-40B4-BE49-F238E27FC236}">
                <a16:creationId xmlns:a16="http://schemas.microsoft.com/office/drawing/2014/main" id="{615BBDF6-A925-4F85-84A2-F352B379CB8D}"/>
              </a:ext>
            </a:extLst>
          </p:cNvPr>
          <p:cNvSpPr/>
          <p:nvPr/>
        </p:nvSpPr>
        <p:spPr>
          <a:xfrm rot="5400000" flipH="1">
            <a:off x="8165108" y="966214"/>
            <a:ext cx="426607" cy="288000"/>
          </a:xfrm>
          <a:prstGeom prst="triangle">
            <a:avLst>
              <a:gd name="adj" fmla="val 50000"/>
            </a:avLst>
          </a:prstGeom>
          <a:solidFill>
            <a:srgbClr val="FE8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6;p5">
            <a:extLst>
              <a:ext uri="{FF2B5EF4-FFF2-40B4-BE49-F238E27FC236}">
                <a16:creationId xmlns:a16="http://schemas.microsoft.com/office/drawing/2014/main" id="{C2579EBC-239D-4B38-AFA6-D90AE956F8E9}"/>
              </a:ext>
            </a:extLst>
          </p:cNvPr>
          <p:cNvSpPr/>
          <p:nvPr/>
        </p:nvSpPr>
        <p:spPr>
          <a:xfrm>
            <a:off x="8689138" y="760360"/>
            <a:ext cx="2382350" cy="7171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Facility Details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7;p5">
            <a:extLst>
              <a:ext uri="{FF2B5EF4-FFF2-40B4-BE49-F238E27FC236}">
                <a16:creationId xmlns:a16="http://schemas.microsoft.com/office/drawing/2014/main" id="{91363F89-4AEE-42E6-9E18-BEFFD2E9CD38}"/>
              </a:ext>
            </a:extLst>
          </p:cNvPr>
          <p:cNvSpPr/>
          <p:nvPr/>
        </p:nvSpPr>
        <p:spPr>
          <a:xfrm>
            <a:off x="9498239" y="601064"/>
            <a:ext cx="792000" cy="1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82;p4">
            <a:extLst>
              <a:ext uri="{FF2B5EF4-FFF2-40B4-BE49-F238E27FC236}">
                <a16:creationId xmlns:a16="http://schemas.microsoft.com/office/drawing/2014/main" id="{5BE5AEDC-C232-4FC2-996F-472C06E4C1E0}"/>
              </a:ext>
            </a:extLst>
          </p:cNvPr>
          <p:cNvSpPr/>
          <p:nvPr/>
        </p:nvSpPr>
        <p:spPr>
          <a:xfrm>
            <a:off x="1153208" y="5162743"/>
            <a:ext cx="9855449" cy="753964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ular Callout 19">
            <a:extLst>
              <a:ext uri="{FF2B5EF4-FFF2-40B4-BE49-F238E27FC236}">
                <a16:creationId xmlns:a16="http://schemas.microsoft.com/office/drawing/2014/main" id="{F0AC8E78-E306-378A-0BDD-F907357932DD}"/>
              </a:ext>
            </a:extLst>
          </p:cNvPr>
          <p:cNvSpPr/>
          <p:nvPr/>
        </p:nvSpPr>
        <p:spPr>
          <a:xfrm flipH="1">
            <a:off x="2816633" y="6059649"/>
            <a:ext cx="1265426" cy="577081"/>
          </a:xfrm>
          <a:prstGeom prst="wedgeRectCallout">
            <a:avLst>
              <a:gd name="adj1" fmla="val -101170"/>
              <a:gd name="adj2" fmla="val -3205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050" kern="1200" dirty="0">
                <a:latin typeface="Corbel"/>
                <a:ea typeface="+mn-ea"/>
                <a:cs typeface="+mn-cs"/>
              </a:rPr>
              <a:t>If results are available , select ‘Present’</a:t>
            </a:r>
          </a:p>
        </p:txBody>
      </p:sp>
    </p:spTree>
    <p:extLst>
      <p:ext uri="{BB962C8B-B14F-4D97-AF65-F5344CB8AC3E}">
        <p14:creationId xmlns:p14="http://schemas.microsoft.com/office/powerpoint/2010/main" val="40262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D65056-D9C6-40AA-B5D0-56F077484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5" b="5752"/>
          <a:stretch/>
        </p:blipFill>
        <p:spPr>
          <a:xfrm>
            <a:off x="557412" y="1734083"/>
            <a:ext cx="10659036" cy="4844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Beneficiary..5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1A6616BF-3560-4F8B-B41F-7AB784599402}"/>
              </a:ext>
            </a:extLst>
          </p:cNvPr>
          <p:cNvSpPr/>
          <p:nvPr/>
        </p:nvSpPr>
        <p:spPr>
          <a:xfrm>
            <a:off x="10345272" y="6293223"/>
            <a:ext cx="797858" cy="251011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C943AD9E-0F4D-4398-A69D-571E21DA6E9A}"/>
              </a:ext>
            </a:extLst>
          </p:cNvPr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E882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Enter Test Results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E882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1;p4">
            <a:extLst>
              <a:ext uri="{FF2B5EF4-FFF2-40B4-BE49-F238E27FC236}">
                <a16:creationId xmlns:a16="http://schemas.microsoft.com/office/drawing/2014/main" id="{EFD86C59-5507-40D4-9AA9-601571FA20D9}"/>
              </a:ext>
            </a:extLst>
          </p:cNvPr>
          <p:cNvSpPr/>
          <p:nvPr/>
        </p:nvSpPr>
        <p:spPr>
          <a:xfrm>
            <a:off x="910840" y="573177"/>
            <a:ext cx="1048423" cy="233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82;p4">
            <a:extLst>
              <a:ext uri="{FF2B5EF4-FFF2-40B4-BE49-F238E27FC236}">
                <a16:creationId xmlns:a16="http://schemas.microsoft.com/office/drawing/2014/main" id="{5BE5AEDC-C232-4FC2-996F-472C06E4C1E0}"/>
              </a:ext>
            </a:extLst>
          </p:cNvPr>
          <p:cNvSpPr/>
          <p:nvPr/>
        </p:nvSpPr>
        <p:spPr>
          <a:xfrm>
            <a:off x="1783976" y="2644589"/>
            <a:ext cx="9432472" cy="3415061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ular Callout 19">
            <a:extLst>
              <a:ext uri="{FF2B5EF4-FFF2-40B4-BE49-F238E27FC236}">
                <a16:creationId xmlns:a16="http://schemas.microsoft.com/office/drawing/2014/main" id="{88BA2E97-59D9-34DD-AEED-0271D1506CA4}"/>
              </a:ext>
            </a:extLst>
          </p:cNvPr>
          <p:cNvSpPr/>
          <p:nvPr/>
        </p:nvSpPr>
        <p:spPr>
          <a:xfrm flipH="1">
            <a:off x="8146649" y="5033733"/>
            <a:ext cx="936000" cy="769441"/>
          </a:xfrm>
          <a:prstGeom prst="wedgeRectCallout">
            <a:avLst>
              <a:gd name="adj1" fmla="val -186784"/>
              <a:gd name="adj2" fmla="val 10115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100" kern="1200" dirty="0">
                <a:latin typeface="Corbel"/>
                <a:ea typeface="+mn-ea"/>
                <a:cs typeface="+mn-cs"/>
              </a:rPr>
              <a:t>Click  here after entering the test details</a:t>
            </a:r>
          </a:p>
        </p:txBody>
      </p:sp>
    </p:spTree>
    <p:extLst>
      <p:ext uri="{BB962C8B-B14F-4D97-AF65-F5344CB8AC3E}">
        <p14:creationId xmlns:p14="http://schemas.microsoft.com/office/powerpoint/2010/main" val="30019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Beneficiary..6</a:t>
            </a:r>
            <a:endParaRPr kumimoji="0" lang="en-I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827FF-FECD-9AF6-0378-E6E73057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83" y="1167265"/>
            <a:ext cx="10749699" cy="5117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82;p4">
            <a:extLst>
              <a:ext uri="{FF2B5EF4-FFF2-40B4-BE49-F238E27FC236}">
                <a16:creationId xmlns:a16="http://schemas.microsoft.com/office/drawing/2014/main" id="{6E7C2013-C45A-9FC5-D609-297680DC23B4}"/>
              </a:ext>
            </a:extLst>
          </p:cNvPr>
          <p:cNvSpPr/>
          <p:nvPr/>
        </p:nvSpPr>
        <p:spPr>
          <a:xfrm>
            <a:off x="379383" y="3056966"/>
            <a:ext cx="10674099" cy="977152"/>
          </a:xfrm>
          <a:prstGeom prst="rect">
            <a:avLst/>
          </a:prstGeom>
          <a:noFill/>
          <a:ln w="28575" cap="flat" cmpd="sng">
            <a:solidFill>
              <a:srgbClr val="FE9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ular Callout 19">
            <a:extLst>
              <a:ext uri="{FF2B5EF4-FFF2-40B4-BE49-F238E27FC236}">
                <a16:creationId xmlns:a16="http://schemas.microsoft.com/office/drawing/2014/main" id="{4162F11E-642F-887A-7C13-2B366615AF38}"/>
              </a:ext>
            </a:extLst>
          </p:cNvPr>
          <p:cNvSpPr/>
          <p:nvPr/>
        </p:nvSpPr>
        <p:spPr>
          <a:xfrm flipH="1">
            <a:off x="4309755" y="4164156"/>
            <a:ext cx="936000" cy="830997"/>
          </a:xfrm>
          <a:prstGeom prst="wedgeRectCallout">
            <a:avLst>
              <a:gd name="adj1" fmla="val 103420"/>
              <a:gd name="adj2" fmla="val -8116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200" kern="1200" dirty="0">
                <a:latin typeface="Corbel"/>
                <a:ea typeface="+mn-ea"/>
                <a:cs typeface="+mn-cs"/>
              </a:rPr>
              <a:t>Test details are visible in the Tests Tab</a:t>
            </a:r>
          </a:p>
        </p:txBody>
      </p:sp>
    </p:spTree>
    <p:extLst>
      <p:ext uri="{BB962C8B-B14F-4D97-AF65-F5344CB8AC3E}">
        <p14:creationId xmlns:p14="http://schemas.microsoft.com/office/powerpoint/2010/main" val="1544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41470" y="17199"/>
            <a:ext cx="1842375" cy="70860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Adding Test for TBI Beneficiary - App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4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430" y="1771203"/>
            <a:ext cx="2616382" cy="4527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4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375" y="1753774"/>
            <a:ext cx="2592305" cy="4527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4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036" y="1763060"/>
            <a:ext cx="2620800" cy="45087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95" name="Google Shape;295;p4"/>
          <p:cNvGrpSpPr/>
          <p:nvPr/>
        </p:nvGrpSpPr>
        <p:grpSpPr>
          <a:xfrm>
            <a:off x="1262657" y="737907"/>
            <a:ext cx="8955353" cy="825600"/>
            <a:chOff x="584306" y="780172"/>
            <a:chExt cx="7040052" cy="897251"/>
          </a:xfrm>
        </p:grpSpPr>
        <p:sp>
          <p:nvSpPr>
            <p:cNvPr id="296" name="Google Shape;296;p4"/>
            <p:cNvSpPr/>
            <p:nvPr/>
          </p:nvSpPr>
          <p:spPr>
            <a:xfrm>
              <a:off x="584306" y="910933"/>
              <a:ext cx="1548000" cy="7664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7A1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Click on the ‘</a:t>
              </a:r>
              <a:r>
                <a:rPr lang="en-US" sz="1600" b="1" kern="0" dirty="0">
                  <a:solidFill>
                    <a:srgbClr val="FE7A10"/>
                  </a:solidFill>
                  <a:latin typeface="Corbel"/>
                  <a:ea typeface="Corbel"/>
                  <a:cs typeface="Corbel"/>
                  <a:sym typeface="Corbel"/>
                </a:rPr>
                <a:t>Tests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’ button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962306" y="780172"/>
              <a:ext cx="792000" cy="26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546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Step 1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330332" y="910933"/>
              <a:ext cx="1548000" cy="7664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7A10"/>
                </a:buClr>
                <a:buSzPts val="1200"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FE7A10"/>
                  </a:solidFill>
                  <a:latin typeface="Corbel"/>
                  <a:cs typeface="Arial"/>
                  <a:sym typeface="Corbel"/>
                </a:rPr>
                <a:t>Click on ‘+’ Button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708332" y="780172"/>
              <a:ext cx="792000" cy="26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546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Step 2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6076358" y="910933"/>
              <a:ext cx="1548000" cy="7664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7A1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Select ‘Diagnosis of TBI’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6454358" y="780172"/>
              <a:ext cx="792000" cy="26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546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Step 3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02" name="Google Shape;302;p4"/>
          <p:cNvSpPr/>
          <p:nvPr/>
        </p:nvSpPr>
        <p:spPr>
          <a:xfrm rot="5400000" flipH="1">
            <a:off x="3710373" y="979500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3" name="Google Shape;303;p4"/>
          <p:cNvSpPr/>
          <p:nvPr/>
        </p:nvSpPr>
        <p:spPr>
          <a:xfrm rot="5400000" flipH="1">
            <a:off x="7343304" y="975923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2112594" y="4004528"/>
            <a:ext cx="1119208" cy="443647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6513014" y="5835826"/>
            <a:ext cx="384154" cy="328988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7914089" y="2501615"/>
            <a:ext cx="2620799" cy="159937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7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429</Words>
  <Application>Microsoft Office PowerPoint</Application>
  <PresentationFormat>Widescreen</PresentationFormat>
  <Paragraphs>61</Paragraphs>
  <Slides>12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Corbel</vt:lpstr>
      <vt:lpstr>Noto Sans Symbols</vt:lpstr>
      <vt:lpstr>Verdana</vt:lpstr>
      <vt:lpstr>Wingdings 2</vt:lpstr>
      <vt:lpstr>3_Frame</vt:lpstr>
      <vt:lpstr>2_Frame</vt:lpstr>
      <vt:lpstr>7_Frame</vt:lpstr>
      <vt:lpstr>Addition of Cy-Tb test as a Diagnostic test for TB Infection</vt:lpstr>
      <vt:lpstr>Cy-TB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of Cy-Tb test as a Diagnostic test for TB Infection</dc:title>
  <dc:creator>Sudarshan Saggu</dc:creator>
  <cp:lastModifiedBy>Sudarshan Saggu</cp:lastModifiedBy>
  <cp:revision>1</cp:revision>
  <dcterms:created xsi:type="dcterms:W3CDTF">2023-08-30T05:48:13Z</dcterms:created>
  <dcterms:modified xsi:type="dcterms:W3CDTF">2023-08-30T06:23:08Z</dcterms:modified>
</cp:coreProperties>
</file>