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711" r:id="rId2"/>
    <p:sldMasterId id="2147483723" r:id="rId3"/>
    <p:sldMasterId id="2147483735" r:id="rId4"/>
    <p:sldMasterId id="2147483747" r:id="rId5"/>
  </p:sldMasterIdLst>
  <p:notesMasterIdLst>
    <p:notesMasterId r:id="rId39"/>
  </p:notesMasterIdLst>
  <p:sldIdLst>
    <p:sldId id="992" r:id="rId6"/>
    <p:sldId id="958" r:id="rId7"/>
    <p:sldId id="990" r:id="rId8"/>
    <p:sldId id="449" r:id="rId9"/>
    <p:sldId id="993" r:id="rId10"/>
    <p:sldId id="450" r:id="rId11"/>
    <p:sldId id="451" r:id="rId12"/>
    <p:sldId id="994" r:id="rId13"/>
    <p:sldId id="1019" r:id="rId14"/>
    <p:sldId id="1016" r:id="rId15"/>
    <p:sldId id="995" r:id="rId16"/>
    <p:sldId id="996" r:id="rId17"/>
    <p:sldId id="997" r:id="rId18"/>
    <p:sldId id="998" r:id="rId19"/>
    <p:sldId id="1017" r:id="rId20"/>
    <p:sldId id="999" r:id="rId21"/>
    <p:sldId id="1000" r:id="rId22"/>
    <p:sldId id="1001" r:id="rId23"/>
    <p:sldId id="1002" r:id="rId24"/>
    <p:sldId id="1003" r:id="rId25"/>
    <p:sldId id="1007" r:id="rId26"/>
    <p:sldId id="1004" r:id="rId27"/>
    <p:sldId id="1005" r:id="rId28"/>
    <p:sldId id="1006" r:id="rId29"/>
    <p:sldId id="1010" r:id="rId30"/>
    <p:sldId id="1009" r:id="rId31"/>
    <p:sldId id="1011" r:id="rId32"/>
    <p:sldId id="1018" r:id="rId33"/>
    <p:sldId id="1012" r:id="rId34"/>
    <p:sldId id="1013" r:id="rId35"/>
    <p:sldId id="1014" r:id="rId36"/>
    <p:sldId id="1015" r:id="rId37"/>
    <p:sldId id="1008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ff Management" id="{02A05C3A-D5DF-4C48-9D8A-D1A41EAA434A}">
          <p14:sldIdLst>
            <p14:sldId id="992"/>
            <p14:sldId id="958"/>
            <p14:sldId id="990"/>
            <p14:sldId id="449"/>
            <p14:sldId id="993"/>
            <p14:sldId id="450"/>
            <p14:sldId id="451"/>
            <p14:sldId id="994"/>
            <p14:sldId id="1019"/>
            <p14:sldId id="1016"/>
            <p14:sldId id="995"/>
            <p14:sldId id="996"/>
            <p14:sldId id="997"/>
            <p14:sldId id="998"/>
            <p14:sldId id="1017"/>
            <p14:sldId id="999"/>
            <p14:sldId id="1000"/>
            <p14:sldId id="1001"/>
            <p14:sldId id="1002"/>
            <p14:sldId id="1003"/>
            <p14:sldId id="1007"/>
            <p14:sldId id="1004"/>
            <p14:sldId id="1005"/>
            <p14:sldId id="1006"/>
            <p14:sldId id="1010"/>
            <p14:sldId id="1009"/>
            <p14:sldId id="1011"/>
            <p14:sldId id="1018"/>
            <p14:sldId id="1012"/>
            <p14:sldId id="1013"/>
            <p14:sldId id="1014"/>
            <p14:sldId id="1015"/>
            <p14:sldId id="10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13" roundtripDataSignature="AMtx7mged4uOU5B1dzn+ZZbdQLJBnp0W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u R Chaudhury" initials="MRC" lastIdx="1" clrIdx="0">
    <p:extLst>
      <p:ext uri="{19B8F6BF-5375-455C-9EA6-DF929625EA0E}">
        <p15:presenceInfo xmlns:p15="http://schemas.microsoft.com/office/powerpoint/2012/main" userId="S-1-5-21-1644491937-1275210071-1417001333-4080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E7B655-C571-4936-A472-B0EC13E22957}">
  <a:tblStyle styleId="{66E7B655-C571-4936-A472-B0EC13E229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353" autoAdjust="0"/>
  </p:normalViewPr>
  <p:slideViewPr>
    <p:cSldViewPr snapToGrid="0">
      <p:cViewPr varScale="1">
        <p:scale>
          <a:sx n="82" d="100"/>
          <a:sy n="82" d="100"/>
        </p:scale>
        <p:origin x="638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16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31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313" Type="http://customschemas.google.com/relationships/presentationmetadata" Target="metadata"/><Relationship Id="rId31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317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315" Type="http://schemas.openxmlformats.org/officeDocument/2006/relationships/presProps" Target="presProps.xml"/><Relationship Id="rId20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929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7661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6722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41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653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043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868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7423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3447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849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386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488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358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382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270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3039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0404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655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909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106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323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1660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75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0467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60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25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453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19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713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395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11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10216461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0005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10186293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CC4B14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212AD-7BDF-4F5A-97B5-D6C23DC2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0CCE-300C-43FA-9B52-15F45FEEA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C72B3-A82A-427D-8259-76A6E9BF1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9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10216461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0005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10186293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CC4B14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212AD-7BDF-4F5A-97B5-D6C23DC2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70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F46"/>
                </a:solidFill>
              </a:defRPr>
            </a:lvl1pPr>
            <a:lvl2pPr>
              <a:defRPr>
                <a:solidFill>
                  <a:srgbClr val="000F46"/>
                </a:solidFill>
              </a:defRPr>
            </a:lvl2pPr>
            <a:lvl3pPr>
              <a:defRPr>
                <a:solidFill>
                  <a:srgbClr val="000F46"/>
                </a:solidFill>
              </a:defRPr>
            </a:lvl3pPr>
            <a:lvl4pPr>
              <a:defRPr>
                <a:solidFill>
                  <a:srgbClr val="000F46"/>
                </a:solidFill>
              </a:defRPr>
            </a:lvl4pPr>
            <a:lvl5pPr>
              <a:defRPr>
                <a:solidFill>
                  <a:srgbClr val="000F4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5D1E-B592-4073-B1FA-63D911255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rgbClr val="000F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EA425-4206-4864-A99F-860504ED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18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2223E-3C34-418B-A110-3485A943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4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A4563-71F1-4BBE-BEBD-39ED93805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5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A24BE-C740-4D25-A3E5-75BB47628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30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F547-C395-46D3-9E30-33E513BA5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907B8-2621-4BF9-988D-C28476625AB5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C66B-6AF1-4A59-BD48-A10DCCAF6482}"/>
              </a:ext>
            </a:extLst>
          </p:cNvPr>
          <p:cNvSpPr/>
          <p:nvPr userDrawn="1"/>
        </p:nvSpPr>
        <p:spPr>
          <a:xfrm>
            <a:off x="1" y="758952"/>
            <a:ext cx="384048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70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036C1-B869-494C-B43E-49DE2A49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7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F46"/>
                </a:solidFill>
              </a:defRPr>
            </a:lvl1pPr>
            <a:lvl2pPr>
              <a:defRPr>
                <a:solidFill>
                  <a:srgbClr val="000F46"/>
                </a:solidFill>
              </a:defRPr>
            </a:lvl2pPr>
            <a:lvl3pPr>
              <a:defRPr>
                <a:solidFill>
                  <a:srgbClr val="000F46"/>
                </a:solidFill>
              </a:defRPr>
            </a:lvl3pPr>
            <a:lvl4pPr>
              <a:defRPr>
                <a:solidFill>
                  <a:srgbClr val="000F46"/>
                </a:solidFill>
              </a:defRPr>
            </a:lvl4pPr>
            <a:lvl5pPr>
              <a:defRPr>
                <a:solidFill>
                  <a:srgbClr val="000F4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5D1E-B592-4073-B1FA-63D911255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43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BA954-F8EA-4B94-97CC-780A6E1C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55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0CCE-300C-43FA-9B52-15F45FEEA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4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C72B3-A82A-427D-8259-76A6E9BF1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6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10216461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0005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10186293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CC4B14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212AD-7BDF-4F5A-97B5-D6C23DC2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99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F46"/>
                </a:solidFill>
              </a:defRPr>
            </a:lvl1pPr>
            <a:lvl2pPr>
              <a:defRPr>
                <a:solidFill>
                  <a:srgbClr val="000F46"/>
                </a:solidFill>
              </a:defRPr>
            </a:lvl2pPr>
            <a:lvl3pPr>
              <a:defRPr>
                <a:solidFill>
                  <a:srgbClr val="000F46"/>
                </a:solidFill>
              </a:defRPr>
            </a:lvl3pPr>
            <a:lvl4pPr>
              <a:defRPr>
                <a:solidFill>
                  <a:srgbClr val="000F46"/>
                </a:solidFill>
              </a:defRPr>
            </a:lvl4pPr>
            <a:lvl5pPr>
              <a:defRPr>
                <a:solidFill>
                  <a:srgbClr val="000F4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5D1E-B592-4073-B1FA-63D911255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66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rgbClr val="000F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EA425-4206-4864-A99F-860504ED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9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2223E-3C34-418B-A110-3485A943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80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A4563-71F1-4BBE-BEBD-39ED93805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A24BE-C740-4D25-A3E5-75BB47628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18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F547-C395-46D3-9E30-33E513BA5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907B8-2621-4BF9-988D-C28476625AB5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C66B-6AF1-4A59-BD48-A10DCCAF6482}"/>
              </a:ext>
            </a:extLst>
          </p:cNvPr>
          <p:cNvSpPr/>
          <p:nvPr userDrawn="1"/>
        </p:nvSpPr>
        <p:spPr>
          <a:xfrm>
            <a:off x="1" y="758952"/>
            <a:ext cx="384048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5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rgbClr val="000F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EA425-4206-4864-A99F-860504ED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06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036C1-B869-494C-B43E-49DE2A49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5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BA954-F8EA-4B94-97CC-780A6E1C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11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0CCE-300C-43FA-9B52-15F45FEEA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C72B3-A82A-427D-8259-76A6E9BF1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72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10216461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0005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10186293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CC4B14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212AD-7BDF-4F5A-97B5-D6C23DC2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63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F46"/>
                </a:solidFill>
              </a:defRPr>
            </a:lvl1pPr>
            <a:lvl2pPr>
              <a:defRPr>
                <a:solidFill>
                  <a:srgbClr val="000F46"/>
                </a:solidFill>
              </a:defRPr>
            </a:lvl2pPr>
            <a:lvl3pPr>
              <a:defRPr>
                <a:solidFill>
                  <a:srgbClr val="000F46"/>
                </a:solidFill>
              </a:defRPr>
            </a:lvl3pPr>
            <a:lvl4pPr>
              <a:defRPr>
                <a:solidFill>
                  <a:srgbClr val="000F46"/>
                </a:solidFill>
              </a:defRPr>
            </a:lvl4pPr>
            <a:lvl5pPr>
              <a:defRPr>
                <a:solidFill>
                  <a:srgbClr val="000F4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5D1E-B592-4073-B1FA-63D911255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2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rgbClr val="000F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EA425-4206-4864-A99F-860504ED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56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2223E-3C34-418B-A110-3485A943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34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A4563-71F1-4BBE-BEBD-39ED93805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26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A24BE-C740-4D25-A3E5-75BB47628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5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2223E-3C34-418B-A110-3485A943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62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F547-C395-46D3-9E30-33E513BA5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907B8-2621-4BF9-988D-C28476625AB5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C66B-6AF1-4A59-BD48-A10DCCAF6482}"/>
              </a:ext>
            </a:extLst>
          </p:cNvPr>
          <p:cNvSpPr/>
          <p:nvPr userDrawn="1"/>
        </p:nvSpPr>
        <p:spPr>
          <a:xfrm>
            <a:off x="1" y="758952"/>
            <a:ext cx="384048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68048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036C1-B869-494C-B43E-49DE2A49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2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BA954-F8EA-4B94-97CC-780A6E1C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07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0CCE-300C-43FA-9B52-15F45FEEA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9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C72B3-A82A-427D-8259-76A6E9BF1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77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Width Head + Copy - Text Only">
  <p:cSld name="Full Width Head + Copy - Text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486837" y="1718735"/>
            <a:ext cx="11106151" cy="45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715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67"/>
              <a:buChar char="●"/>
              <a:defRPr sz="1867" b="0"/>
            </a:lvl1pPr>
            <a:lvl2pPr marL="914400" lvl="1" indent="-338645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8C1A"/>
              </a:buClr>
              <a:buSzPts val="1733"/>
              <a:buFont typeface="Noto Sans Symbols"/>
              <a:buChar char="▪"/>
              <a:defRPr sz="1733"/>
            </a:lvl2pPr>
            <a:lvl3pPr marL="1371600" lvl="2" indent="-330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SzPts val="1600"/>
              <a:buFont typeface="Arial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-"/>
              <a:defRPr/>
            </a:lvl4pPr>
            <a:lvl5pPr marL="2286000" lvl="4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486837" y="646262"/>
            <a:ext cx="11106151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2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10216461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0005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10186293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rgbClr val="CC4B14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212AD-7BDF-4F5A-97B5-D6C23DC2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0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F46"/>
                </a:solidFill>
              </a:defRPr>
            </a:lvl1pPr>
            <a:lvl2pPr>
              <a:defRPr>
                <a:solidFill>
                  <a:srgbClr val="000F46"/>
                </a:solidFill>
              </a:defRPr>
            </a:lvl2pPr>
            <a:lvl3pPr>
              <a:defRPr>
                <a:solidFill>
                  <a:srgbClr val="000F46"/>
                </a:solidFill>
              </a:defRPr>
            </a:lvl3pPr>
            <a:lvl4pPr>
              <a:defRPr>
                <a:solidFill>
                  <a:srgbClr val="000F46"/>
                </a:solidFill>
              </a:defRPr>
            </a:lvl4pPr>
            <a:lvl5pPr>
              <a:defRPr>
                <a:solidFill>
                  <a:srgbClr val="000F4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5D1E-B592-4073-B1FA-63D911255B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5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rgbClr val="000F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EA425-4206-4864-A99F-860504ED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10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F2223E-3C34-418B-A110-3485A94353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6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A4563-71F1-4BBE-BEBD-39ED93805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4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0A4563-71F1-4BBE-BEBD-39ED93805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0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A24BE-C740-4D25-A3E5-75BB47628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37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F547-C395-46D3-9E30-33E513BA5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907B8-2621-4BF9-988D-C28476625AB5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C66B-6AF1-4A59-BD48-A10DCCAF6482}"/>
              </a:ext>
            </a:extLst>
          </p:cNvPr>
          <p:cNvSpPr/>
          <p:nvPr userDrawn="1"/>
        </p:nvSpPr>
        <p:spPr>
          <a:xfrm>
            <a:off x="1" y="758952"/>
            <a:ext cx="384048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3316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036C1-B869-494C-B43E-49DE2A49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6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BA954-F8EA-4B94-97CC-780A6E1C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01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0CCE-300C-43FA-9B52-15F45FEEA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4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2C72B3-A82A-427D-8259-76A6E9BF1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A24BE-C740-4D25-A3E5-75BB47628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BF547-C395-46D3-9E30-33E513BA5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907B8-2621-4BF9-988D-C28476625AB5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1C66B-6AF1-4A59-BD48-A10DCCAF6482}"/>
              </a:ext>
            </a:extLst>
          </p:cNvPr>
          <p:cNvSpPr/>
          <p:nvPr userDrawn="1"/>
        </p:nvSpPr>
        <p:spPr>
          <a:xfrm>
            <a:off x="1" y="758952"/>
            <a:ext cx="384048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1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036C1-B869-494C-B43E-49DE2A49B0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4CD0-FC2C-42A0-8238-B5560E603626}" type="datetimeFigureOut">
              <a:rPr lang="en-IN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20-01-2022</a:t>
            </a:fld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N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D426-5B99-4009-B816-91CE10B8C909}" type="slidenum">
              <a:rPr lang="en-IN" smtClean="0">
                <a:solidFill>
                  <a:srgbClr val="40BAD2"/>
                </a:solidFill>
              </a:rPr>
              <a:pPr/>
              <a:t>‹#›</a:t>
            </a:fld>
            <a:endParaRPr lang="en-IN" dirty="0">
              <a:solidFill>
                <a:srgbClr val="40BAD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CBA954-F8EA-4B94-97CC-780A6E1C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0"/>
            <a:ext cx="1823778" cy="73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4A444CD0-FC2C-42A0-8238-B5560E603626}" type="datetimeFigureOut">
              <a:rPr lang="en-IN" kern="1200" smtClean="0">
                <a:solidFill>
                  <a:srgbClr val="000000">
                    <a:lumMod val="50000"/>
                    <a:lumOff val="50000"/>
                  </a:srgbClr>
                </a:solidFill>
                <a:latin typeface="Corbel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20-01-2022</a:t>
            </a:fld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E566D426-5B99-4009-B816-91CE10B8C909}" type="slidenum">
              <a:rPr lang="en-IN" kern="1200" smtClean="0">
                <a:solidFill>
                  <a:srgbClr val="40BAD2"/>
                </a:solidFill>
                <a:latin typeface="Corbel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IN" kern="1200" dirty="0">
              <a:solidFill>
                <a:srgbClr val="40BAD2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8B1C3-5324-4B70-90AE-CE586592B2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5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000F46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000F46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000F46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4A444CD0-FC2C-42A0-8238-B5560E603626}" type="datetimeFigureOut">
              <a:rPr lang="en-IN" kern="1200" smtClean="0">
                <a:solidFill>
                  <a:srgbClr val="000000">
                    <a:lumMod val="50000"/>
                    <a:lumOff val="50000"/>
                  </a:srgbClr>
                </a:solidFill>
                <a:latin typeface="Corbel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20-01-2022</a:t>
            </a:fld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E566D426-5B99-4009-B816-91CE10B8C909}" type="slidenum">
              <a:rPr lang="en-IN" kern="1200" smtClean="0">
                <a:solidFill>
                  <a:srgbClr val="40BAD2"/>
                </a:solidFill>
                <a:latin typeface="Corbel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IN" kern="1200" dirty="0">
              <a:solidFill>
                <a:srgbClr val="40BAD2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8B1C3-5324-4B70-90AE-CE586592B2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0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000F46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000F46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000F46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>
              <a:buClrTx/>
              <a:buFontTx/>
              <a:buNone/>
            </a:pPr>
            <a:endParaRPr lang="en-IN" sz="1800" kern="12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4A444CD0-FC2C-42A0-8238-B5560E603626}" type="datetimeFigureOut">
              <a:rPr lang="en-IN" kern="1200" smtClean="0">
                <a:solidFill>
                  <a:srgbClr val="000000">
                    <a:lumMod val="50000"/>
                    <a:lumOff val="50000"/>
                  </a:srgbClr>
                </a:solidFill>
                <a:latin typeface="Corbel"/>
                <a:ea typeface="+mn-ea"/>
              </a:rPr>
              <a:pPr defTabSz="457200">
                <a:buClrTx/>
                <a:buFontTx/>
                <a:buNone/>
              </a:pPr>
              <a:t>20-01-2022</a:t>
            </a:fld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IN" kern="1200" dirty="0">
              <a:solidFill>
                <a:srgbClr val="000000">
                  <a:lumMod val="50000"/>
                  <a:lumOff val="50000"/>
                </a:srgbClr>
              </a:solidFill>
              <a:latin typeface="Corbe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E566D426-5B99-4009-B816-91CE10B8C909}" type="slidenum">
              <a:rPr lang="en-IN" kern="1200" smtClean="0">
                <a:solidFill>
                  <a:srgbClr val="40BAD2"/>
                </a:solidFill>
                <a:latin typeface="Corbel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IN" kern="1200" dirty="0">
              <a:solidFill>
                <a:srgbClr val="40BAD2"/>
              </a:solidFill>
              <a:latin typeface="Corbel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8B1C3-5324-4B70-90AE-CE586592B2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0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000F46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000F46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000F46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4878" y="0"/>
            <a:ext cx="9574060" cy="589936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0" y="1452906"/>
            <a:ext cx="108000" cy="4392000"/>
          </a:xfrm>
          <a:prstGeom prst="rect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8B1C3-5324-4B70-90AE-CE586592B29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000F46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000F46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000F46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FE7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N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000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444CD0-FC2C-42A0-8238-B5560E603626}" type="datetimeFigureOut">
              <a:rPr lang="en-IN" smtClean="0"/>
              <a:t>20-01-2022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566D426-5B99-4009-B816-91CE10B8C909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8B1C3-5324-4B70-90AE-CE586592B2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938" y="6707875"/>
            <a:ext cx="12192000" cy="1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0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rgbClr val="000F46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rgbClr val="000F46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rgbClr val="000F46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rgbClr val="000F4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97C245-CF22-4223-AA01-1131DF80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6000" dirty="0">
                <a:solidFill>
                  <a:schemeClr val="dk1"/>
                </a:solidFill>
              </a:rPr>
              <a:t>Adverse Event Reporting System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130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1F272-3635-4101-9445-7362E106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3" r="2327" b="8343"/>
          <a:stretch/>
        </p:blipFill>
        <p:spPr>
          <a:xfrm>
            <a:off x="260787" y="1705047"/>
            <a:ext cx="9954929" cy="47764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Google Shape;80;p4">
            <a:extLst>
              <a:ext uri="{FF2B5EF4-FFF2-40B4-BE49-F238E27FC236}">
                <a16:creationId xmlns:a16="http://schemas.microsoft.com/office/drawing/2014/main" id="{1F66C80A-DA96-4458-AFC3-494A13125AC8}"/>
              </a:ext>
            </a:extLst>
          </p:cNvPr>
          <p:cNvSpPr/>
          <p:nvPr/>
        </p:nvSpPr>
        <p:spPr>
          <a:xfrm>
            <a:off x="557412" y="798350"/>
            <a:ext cx="1979311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dirty="0">
                <a:solidFill>
                  <a:srgbClr val="FE8828"/>
                </a:solidFill>
              </a:rPr>
              <a:t>Enter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 Details of Adverse Event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7DECCCA-F5EA-4764-A5D9-DB5756900919}"/>
              </a:ext>
            </a:extLst>
          </p:cNvPr>
          <p:cNvSpPr/>
          <p:nvPr/>
        </p:nvSpPr>
        <p:spPr>
          <a:xfrm>
            <a:off x="9601174" y="2301454"/>
            <a:ext cx="533400" cy="3599659"/>
          </a:xfrm>
          <a:prstGeom prst="rightBrace">
            <a:avLst/>
          </a:prstGeom>
          <a:ln w="28575">
            <a:solidFill>
              <a:srgbClr val="FE7A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Google Shape;81;p4">
            <a:extLst>
              <a:ext uri="{FF2B5EF4-FFF2-40B4-BE49-F238E27FC236}">
                <a16:creationId xmlns:a16="http://schemas.microsoft.com/office/drawing/2014/main" id="{38E1BB77-8812-4384-B8DD-397EBA90184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5;p5">
            <a:extLst>
              <a:ext uri="{FF2B5EF4-FFF2-40B4-BE49-F238E27FC236}">
                <a16:creationId xmlns:a16="http://schemas.microsoft.com/office/drawing/2014/main" id="{75460644-3EDF-49EA-9971-4B89D9FE892A}"/>
              </a:ext>
            </a:extLst>
          </p:cNvPr>
          <p:cNvSpPr/>
          <p:nvPr/>
        </p:nvSpPr>
        <p:spPr>
          <a:xfrm rot="5400000" flipH="1">
            <a:off x="2795231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6;p5">
            <a:extLst>
              <a:ext uri="{FF2B5EF4-FFF2-40B4-BE49-F238E27FC236}">
                <a16:creationId xmlns:a16="http://schemas.microsoft.com/office/drawing/2014/main" id="{D56B0E38-B187-4D09-A5AE-C3A990393440}"/>
              </a:ext>
            </a:extLst>
          </p:cNvPr>
          <p:cNvSpPr/>
          <p:nvPr/>
        </p:nvSpPr>
        <p:spPr>
          <a:xfrm>
            <a:off x="3319262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dirty="0">
                <a:solidFill>
                  <a:srgbClr val="FE8828"/>
                </a:solidFill>
              </a:rPr>
              <a:t>Enter Additional 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Details of Adverse Event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7;p5">
            <a:extLst>
              <a:ext uri="{FF2B5EF4-FFF2-40B4-BE49-F238E27FC236}">
                <a16:creationId xmlns:a16="http://schemas.microsoft.com/office/drawing/2014/main" id="{A2267C3B-7714-4B30-98FF-C4EB5BB8F2E9}"/>
              </a:ext>
            </a:extLst>
          </p:cNvPr>
          <p:cNvSpPr/>
          <p:nvPr/>
        </p:nvSpPr>
        <p:spPr>
          <a:xfrm>
            <a:off x="3778738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6.b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5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1F272-3635-4101-9445-7362E106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3" b="8343"/>
          <a:stretch/>
        </p:blipFill>
        <p:spPr>
          <a:xfrm>
            <a:off x="260787" y="1705047"/>
            <a:ext cx="10192060" cy="47764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Google Shape;80;p4">
            <a:extLst>
              <a:ext uri="{FF2B5EF4-FFF2-40B4-BE49-F238E27FC236}">
                <a16:creationId xmlns:a16="http://schemas.microsoft.com/office/drawing/2014/main" id="{1F66C80A-DA96-4458-AFC3-494A13125AC8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Details of Adverse Event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1;p4">
            <a:extLst>
              <a:ext uri="{FF2B5EF4-FFF2-40B4-BE49-F238E27FC236}">
                <a16:creationId xmlns:a16="http://schemas.microsoft.com/office/drawing/2014/main" id="{38E1BB77-8812-4384-B8DD-397EBA90184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5;p5">
            <a:extLst>
              <a:ext uri="{FF2B5EF4-FFF2-40B4-BE49-F238E27FC236}">
                <a16:creationId xmlns:a16="http://schemas.microsoft.com/office/drawing/2014/main" id="{2FB908B7-AC77-4839-9FE5-690743E9B8F6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6;p5">
            <a:extLst>
              <a:ext uri="{FF2B5EF4-FFF2-40B4-BE49-F238E27FC236}">
                <a16:creationId xmlns:a16="http://schemas.microsoft.com/office/drawing/2014/main" id="{AA6DBA9D-ACC2-496D-826D-F31455A61A27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Additional Details if relevant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7;p5">
            <a:extLst>
              <a:ext uri="{FF2B5EF4-FFF2-40B4-BE49-F238E27FC236}">
                <a16:creationId xmlns:a16="http://schemas.microsoft.com/office/drawing/2014/main" id="{0EE22725-0631-4180-8E60-F65B20855411}"/>
              </a:ext>
            </a:extLst>
          </p:cNvPr>
          <p:cNvSpPr/>
          <p:nvPr/>
        </p:nvSpPr>
        <p:spPr>
          <a:xfrm>
            <a:off x="3442836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2;p4">
            <a:extLst>
              <a:ext uri="{FF2B5EF4-FFF2-40B4-BE49-F238E27FC236}">
                <a16:creationId xmlns:a16="http://schemas.microsoft.com/office/drawing/2014/main" id="{5AEB675A-5E6D-4C1C-B56D-0EF204B240BF}"/>
              </a:ext>
            </a:extLst>
          </p:cNvPr>
          <p:cNvSpPr/>
          <p:nvPr/>
        </p:nvSpPr>
        <p:spPr>
          <a:xfrm>
            <a:off x="1786655" y="6076967"/>
            <a:ext cx="735323" cy="404515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E5EADAF6-D2D1-44D8-85AD-EA63328A2507}"/>
              </a:ext>
            </a:extLst>
          </p:cNvPr>
          <p:cNvSpPr/>
          <p:nvPr/>
        </p:nvSpPr>
        <p:spPr>
          <a:xfrm rot="5400000" flipH="1">
            <a:off x="5154927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;p5">
            <a:extLst>
              <a:ext uri="{FF2B5EF4-FFF2-40B4-BE49-F238E27FC236}">
                <a16:creationId xmlns:a16="http://schemas.microsoft.com/office/drawing/2014/main" id="{58C4DF56-EBC7-4AB4-A0FE-2CCF83FDA9B7}"/>
              </a:ext>
            </a:extLst>
          </p:cNvPr>
          <p:cNvSpPr/>
          <p:nvPr/>
        </p:nvSpPr>
        <p:spPr>
          <a:xfrm>
            <a:off x="5678958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Proceed Button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7;p5">
            <a:extLst>
              <a:ext uri="{FF2B5EF4-FFF2-40B4-BE49-F238E27FC236}">
                <a16:creationId xmlns:a16="http://schemas.microsoft.com/office/drawing/2014/main" id="{E178617A-31DE-475D-84AD-67B2CB976989}"/>
              </a:ext>
            </a:extLst>
          </p:cNvPr>
          <p:cNvSpPr/>
          <p:nvPr/>
        </p:nvSpPr>
        <p:spPr>
          <a:xfrm>
            <a:off x="6138434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D33F8-0D12-4EC8-A8C5-DBC82EFF5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53" b="6406"/>
          <a:stretch/>
        </p:blipFill>
        <p:spPr>
          <a:xfrm>
            <a:off x="197224" y="932533"/>
            <a:ext cx="11636188" cy="574098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Google Shape;82;p4">
            <a:extLst>
              <a:ext uri="{FF2B5EF4-FFF2-40B4-BE49-F238E27FC236}">
                <a16:creationId xmlns:a16="http://schemas.microsoft.com/office/drawing/2014/main" id="{5AEB675A-5E6D-4C1C-B56D-0EF204B240BF}"/>
              </a:ext>
            </a:extLst>
          </p:cNvPr>
          <p:cNvSpPr/>
          <p:nvPr/>
        </p:nvSpPr>
        <p:spPr>
          <a:xfrm>
            <a:off x="259977" y="6032143"/>
            <a:ext cx="1918447" cy="637597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ular Callout 25">
            <a:extLst>
              <a:ext uri="{FF2B5EF4-FFF2-40B4-BE49-F238E27FC236}">
                <a16:creationId xmlns:a16="http://schemas.microsoft.com/office/drawing/2014/main" id="{98AE66AE-2F03-4317-B67D-21AD04DD1266}"/>
              </a:ext>
            </a:extLst>
          </p:cNvPr>
          <p:cNvSpPr/>
          <p:nvPr/>
        </p:nvSpPr>
        <p:spPr>
          <a:xfrm flipH="1">
            <a:off x="3233793" y="5788318"/>
            <a:ext cx="2412516" cy="738664"/>
          </a:xfrm>
          <a:prstGeom prst="wedgeRectCallout">
            <a:avLst>
              <a:gd name="adj1" fmla="val 91154"/>
              <a:gd name="adj2" fmla="val 27270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Message displayed</a:t>
            </a:r>
            <a:r>
              <a:rPr lang="en-IN" kern="1200" dirty="0">
                <a:latin typeface="Corbel" panose="020B0503020204020204"/>
                <a:ea typeface="+mn-ea"/>
                <a:cs typeface="+mn-cs"/>
              </a:rPr>
              <a:t> on successful addition of the Adverse Event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Google Shape;82;p4">
            <a:extLst>
              <a:ext uri="{FF2B5EF4-FFF2-40B4-BE49-F238E27FC236}">
                <a16:creationId xmlns:a16="http://schemas.microsoft.com/office/drawing/2014/main" id="{1D9BEDB2-76FC-4B1E-A8B9-535467CBCA9B}"/>
              </a:ext>
            </a:extLst>
          </p:cNvPr>
          <p:cNvSpPr/>
          <p:nvPr/>
        </p:nvSpPr>
        <p:spPr>
          <a:xfrm>
            <a:off x="10443882" y="4361455"/>
            <a:ext cx="1308847" cy="50638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ular Callout 25">
            <a:extLst>
              <a:ext uri="{FF2B5EF4-FFF2-40B4-BE49-F238E27FC236}">
                <a16:creationId xmlns:a16="http://schemas.microsoft.com/office/drawing/2014/main" id="{3E9C7EF6-AEB6-4710-B9A0-D957B46C9C06}"/>
              </a:ext>
            </a:extLst>
          </p:cNvPr>
          <p:cNvSpPr/>
          <p:nvPr/>
        </p:nvSpPr>
        <p:spPr>
          <a:xfrm flipH="1">
            <a:off x="7258946" y="3941589"/>
            <a:ext cx="2412516" cy="523220"/>
          </a:xfrm>
          <a:prstGeom prst="wedgeRectCallout">
            <a:avLst>
              <a:gd name="adj1" fmla="val -79407"/>
              <a:gd name="adj2" fmla="val 35766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Date of Onset of the Adverse Event is visible here</a:t>
            </a:r>
          </a:p>
        </p:txBody>
      </p:sp>
    </p:spTree>
    <p:extLst>
      <p:ext uri="{BB962C8B-B14F-4D97-AF65-F5344CB8AC3E}">
        <p14:creationId xmlns:p14="http://schemas.microsoft.com/office/powerpoint/2010/main" val="32912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EB380-9A97-45FE-BDFB-5FAB0698B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38" b="6877"/>
          <a:stretch/>
        </p:blipFill>
        <p:spPr>
          <a:xfrm>
            <a:off x="341470" y="1635244"/>
            <a:ext cx="11850530" cy="489173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Causality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Google Shape;82;p4">
            <a:extLst>
              <a:ext uri="{FF2B5EF4-FFF2-40B4-BE49-F238E27FC236}">
                <a16:creationId xmlns:a16="http://schemas.microsoft.com/office/drawing/2014/main" id="{5AEB675A-5E6D-4C1C-B56D-0EF204B240BF}"/>
              </a:ext>
            </a:extLst>
          </p:cNvPr>
          <p:cNvSpPr/>
          <p:nvPr/>
        </p:nvSpPr>
        <p:spPr>
          <a:xfrm>
            <a:off x="6096000" y="4903957"/>
            <a:ext cx="1918447" cy="637597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80;p4">
            <a:extLst>
              <a:ext uri="{FF2B5EF4-FFF2-40B4-BE49-F238E27FC236}">
                <a16:creationId xmlns:a16="http://schemas.microsoft.com/office/drawing/2014/main" id="{7AFDB885-B035-4A1D-ACF2-91A3193D3B22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22D9D8CF-A443-412A-A4F0-35018D90DFAF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4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Causality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0;p4">
            <a:extLst>
              <a:ext uri="{FF2B5EF4-FFF2-40B4-BE49-F238E27FC236}">
                <a16:creationId xmlns:a16="http://schemas.microsoft.com/office/drawing/2014/main" id="{7AFDB885-B035-4A1D-ACF2-91A3193D3B22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22D9D8CF-A443-412A-A4F0-35018D90DFAF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C7515AAD-6F98-4BF8-918A-5E1752257F61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6;p5">
            <a:extLst>
              <a:ext uri="{FF2B5EF4-FFF2-40B4-BE49-F238E27FC236}">
                <a16:creationId xmlns:a16="http://schemas.microsoft.com/office/drawing/2014/main" id="{068EC8F9-31D6-454B-803C-6F1E22E07024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the Suspected Cause and the Action Taken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FE84312C-BB06-48B2-87B7-58414F4D22C4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890B7-5C25-4E9B-86F8-7CF1113D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70" y="1822161"/>
            <a:ext cx="11408078" cy="476207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6" name="Rectangular Callout 25">
            <a:extLst>
              <a:ext uri="{FF2B5EF4-FFF2-40B4-BE49-F238E27FC236}">
                <a16:creationId xmlns:a16="http://schemas.microsoft.com/office/drawing/2014/main" id="{14FB9D89-2957-427C-AE5B-DD1EA93B68B6}"/>
              </a:ext>
            </a:extLst>
          </p:cNvPr>
          <p:cNvSpPr/>
          <p:nvPr/>
        </p:nvSpPr>
        <p:spPr>
          <a:xfrm flipH="1">
            <a:off x="7328848" y="5819550"/>
            <a:ext cx="2412516" cy="738664"/>
          </a:xfrm>
          <a:prstGeom prst="wedgeRectCallout">
            <a:avLst>
              <a:gd name="adj1" fmla="val 84428"/>
              <a:gd name="adj2" fmla="val 31930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Depending on the option selection, additional data fields will be displayed. </a:t>
            </a:r>
          </a:p>
        </p:txBody>
      </p:sp>
    </p:spTree>
    <p:extLst>
      <p:ext uri="{BB962C8B-B14F-4D97-AF65-F5344CB8AC3E}">
        <p14:creationId xmlns:p14="http://schemas.microsoft.com/office/powerpoint/2010/main" val="26351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Causality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0;p4">
            <a:extLst>
              <a:ext uri="{FF2B5EF4-FFF2-40B4-BE49-F238E27FC236}">
                <a16:creationId xmlns:a16="http://schemas.microsoft.com/office/drawing/2014/main" id="{7AFDB885-B035-4A1D-ACF2-91A3193D3B22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22D9D8CF-A443-412A-A4F0-35018D90DFAF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C7515AAD-6F98-4BF8-918A-5E1752257F61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6;p5">
            <a:extLst>
              <a:ext uri="{FF2B5EF4-FFF2-40B4-BE49-F238E27FC236}">
                <a16:creationId xmlns:a16="http://schemas.microsoft.com/office/drawing/2014/main" id="{068EC8F9-31D6-454B-803C-6F1E22E07024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the Suspected Cause and the Action Taken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FE84312C-BB06-48B2-87B7-58414F4D22C4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890B7-5C25-4E9B-86F8-7CF1113D4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78" b="14178"/>
          <a:stretch/>
        </p:blipFill>
        <p:spPr>
          <a:xfrm>
            <a:off x="557412" y="1956215"/>
            <a:ext cx="11408078" cy="476207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4" name="Google Shape;95;p5">
            <a:extLst>
              <a:ext uri="{FF2B5EF4-FFF2-40B4-BE49-F238E27FC236}">
                <a16:creationId xmlns:a16="http://schemas.microsoft.com/office/drawing/2014/main" id="{DF4E5A37-8868-4730-9740-968E656DAE41}"/>
              </a:ext>
            </a:extLst>
          </p:cNvPr>
          <p:cNvSpPr/>
          <p:nvPr/>
        </p:nvSpPr>
        <p:spPr>
          <a:xfrm rot="5400000" flipH="1">
            <a:off x="5050786" y="948858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;p5">
            <a:extLst>
              <a:ext uri="{FF2B5EF4-FFF2-40B4-BE49-F238E27FC236}">
                <a16:creationId xmlns:a16="http://schemas.microsoft.com/office/drawing/2014/main" id="{C93869C5-0C18-47FA-9004-BF2B68DD449D}"/>
              </a:ext>
            </a:extLst>
          </p:cNvPr>
          <p:cNvSpPr/>
          <p:nvPr/>
        </p:nvSpPr>
        <p:spPr>
          <a:xfrm>
            <a:off x="5574817" y="782332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details of the Action Taken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7;p5">
            <a:extLst>
              <a:ext uri="{FF2B5EF4-FFF2-40B4-BE49-F238E27FC236}">
                <a16:creationId xmlns:a16="http://schemas.microsoft.com/office/drawing/2014/main" id="{2CB6449A-BC98-4447-BCA0-C6B0D49D09E6}"/>
              </a:ext>
            </a:extLst>
          </p:cNvPr>
          <p:cNvSpPr/>
          <p:nvPr/>
        </p:nvSpPr>
        <p:spPr>
          <a:xfrm>
            <a:off x="6034292" y="588763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82;p4">
            <a:extLst>
              <a:ext uri="{FF2B5EF4-FFF2-40B4-BE49-F238E27FC236}">
                <a16:creationId xmlns:a16="http://schemas.microsoft.com/office/drawing/2014/main" id="{9981B41C-EA19-4783-BED8-47DE165B67E1}"/>
              </a:ext>
            </a:extLst>
          </p:cNvPr>
          <p:cNvSpPr/>
          <p:nvPr/>
        </p:nvSpPr>
        <p:spPr>
          <a:xfrm>
            <a:off x="3066609" y="3481140"/>
            <a:ext cx="6283867" cy="845054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Causality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48892" y="887541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0;p4">
            <a:extLst>
              <a:ext uri="{FF2B5EF4-FFF2-40B4-BE49-F238E27FC236}">
                <a16:creationId xmlns:a16="http://schemas.microsoft.com/office/drawing/2014/main" id="{7AFDB885-B035-4A1D-ACF2-91A3193D3B22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1;p4">
            <a:extLst>
              <a:ext uri="{FF2B5EF4-FFF2-40B4-BE49-F238E27FC236}">
                <a16:creationId xmlns:a16="http://schemas.microsoft.com/office/drawing/2014/main" id="{22D9D8CF-A443-412A-A4F0-35018D90DFAF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C7515AAD-6F98-4BF8-918A-5E1752257F61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6;p5">
            <a:extLst>
              <a:ext uri="{FF2B5EF4-FFF2-40B4-BE49-F238E27FC236}">
                <a16:creationId xmlns:a16="http://schemas.microsoft.com/office/drawing/2014/main" id="{068EC8F9-31D6-454B-803C-6F1E22E07024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the Suspected Cause and the Action Taken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FE84312C-BB06-48B2-87B7-58414F4D22C4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062A4-B954-4E45-AA99-A7AA50CA5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43" r="1156" b="6798"/>
          <a:stretch/>
        </p:blipFill>
        <p:spPr>
          <a:xfrm>
            <a:off x="0" y="2026024"/>
            <a:ext cx="12050974" cy="4365811"/>
          </a:xfrm>
          <a:prstGeom prst="rect">
            <a:avLst/>
          </a:prstGeom>
        </p:spPr>
      </p:pic>
      <p:sp>
        <p:nvSpPr>
          <p:cNvPr id="14" name="Google Shape;95;p5">
            <a:extLst>
              <a:ext uri="{FF2B5EF4-FFF2-40B4-BE49-F238E27FC236}">
                <a16:creationId xmlns:a16="http://schemas.microsoft.com/office/drawing/2014/main" id="{B46135BD-245E-47AD-A6A1-34845EB227EB}"/>
              </a:ext>
            </a:extLst>
          </p:cNvPr>
          <p:cNvSpPr/>
          <p:nvPr/>
        </p:nvSpPr>
        <p:spPr>
          <a:xfrm rot="5400000" flipH="1">
            <a:off x="5050786" y="1055352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6;p5">
            <a:extLst>
              <a:ext uri="{FF2B5EF4-FFF2-40B4-BE49-F238E27FC236}">
                <a16:creationId xmlns:a16="http://schemas.microsoft.com/office/drawing/2014/main" id="{250DFB12-2EFD-49DF-AD42-56AAF6864537}"/>
              </a:ext>
            </a:extLst>
          </p:cNvPr>
          <p:cNvSpPr/>
          <p:nvPr/>
        </p:nvSpPr>
        <p:spPr>
          <a:xfrm>
            <a:off x="5574817" y="849498"/>
            <a:ext cx="1859484" cy="666021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E7A10"/>
              </a:buClr>
              <a:buSzPts val="1400"/>
            </a:pPr>
            <a:endParaRPr lang="en-IN" sz="1100" b="1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FE7A10"/>
              </a:buClr>
              <a:buSzPts val="1400"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details of the Action Taken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7;p5">
            <a:extLst>
              <a:ext uri="{FF2B5EF4-FFF2-40B4-BE49-F238E27FC236}">
                <a16:creationId xmlns:a16="http://schemas.microsoft.com/office/drawing/2014/main" id="{8D6D59E0-EC78-40EA-BB93-B0FD0B59116C}"/>
              </a:ext>
            </a:extLst>
          </p:cNvPr>
          <p:cNvSpPr/>
          <p:nvPr/>
        </p:nvSpPr>
        <p:spPr>
          <a:xfrm>
            <a:off x="6034292" y="655929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26D087D0-5166-4EFB-B5A8-6F8FEF5EEDF6}"/>
              </a:ext>
            </a:extLst>
          </p:cNvPr>
          <p:cNvSpPr/>
          <p:nvPr/>
        </p:nvSpPr>
        <p:spPr>
          <a:xfrm>
            <a:off x="1569409" y="6033247"/>
            <a:ext cx="752450" cy="340659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5;p5">
            <a:extLst>
              <a:ext uri="{FF2B5EF4-FFF2-40B4-BE49-F238E27FC236}">
                <a16:creationId xmlns:a16="http://schemas.microsoft.com/office/drawing/2014/main" id="{333605E0-05D5-4D7D-A330-7A841C9A50BD}"/>
              </a:ext>
            </a:extLst>
          </p:cNvPr>
          <p:cNvSpPr/>
          <p:nvPr/>
        </p:nvSpPr>
        <p:spPr>
          <a:xfrm rot="5400000" flipH="1">
            <a:off x="7824472" y="964877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6;p5">
            <a:extLst>
              <a:ext uri="{FF2B5EF4-FFF2-40B4-BE49-F238E27FC236}">
                <a16:creationId xmlns:a16="http://schemas.microsoft.com/office/drawing/2014/main" id="{5C37D637-56E0-4044-8603-BC440C41E5D6}"/>
              </a:ext>
            </a:extLst>
          </p:cNvPr>
          <p:cNvSpPr/>
          <p:nvPr/>
        </p:nvSpPr>
        <p:spPr>
          <a:xfrm>
            <a:off x="8348503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endParaRPr lang="en-IN" sz="1100" b="1" dirty="0">
              <a:solidFill>
                <a:srgbClr val="FE8828"/>
              </a:solidFill>
            </a:endParaRPr>
          </a:p>
          <a:p>
            <a:pPr algn="ctr">
              <a:buClr>
                <a:srgbClr val="FE7A10"/>
              </a:buClr>
              <a:buSzPts val="1400"/>
            </a:pP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</a:t>
            </a:r>
            <a:r>
              <a:rPr lang="en-US" sz="1100" b="1" dirty="0">
                <a:solidFill>
                  <a:srgbClr val="FE8828"/>
                </a:solidFill>
              </a:rPr>
              <a:t>other relevant information and click on the ‘Proceed’ button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7;p5">
            <a:extLst>
              <a:ext uri="{FF2B5EF4-FFF2-40B4-BE49-F238E27FC236}">
                <a16:creationId xmlns:a16="http://schemas.microsoft.com/office/drawing/2014/main" id="{60C1829B-17CE-4615-AB3A-075E7F218E5E}"/>
              </a:ext>
            </a:extLst>
          </p:cNvPr>
          <p:cNvSpPr/>
          <p:nvPr/>
        </p:nvSpPr>
        <p:spPr>
          <a:xfrm>
            <a:off x="8807978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6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58818E-F642-46E2-8A48-C8CC872E6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98" b="6143"/>
          <a:stretch/>
        </p:blipFill>
        <p:spPr>
          <a:xfrm>
            <a:off x="215153" y="1097223"/>
            <a:ext cx="11835822" cy="533943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Causality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26D087D0-5166-4EFB-B5A8-6F8FEF5EEDF6}"/>
              </a:ext>
            </a:extLst>
          </p:cNvPr>
          <p:cNvSpPr/>
          <p:nvPr/>
        </p:nvSpPr>
        <p:spPr>
          <a:xfrm>
            <a:off x="233667" y="5728447"/>
            <a:ext cx="2034403" cy="699247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ular Callout 25">
            <a:extLst>
              <a:ext uri="{FF2B5EF4-FFF2-40B4-BE49-F238E27FC236}">
                <a16:creationId xmlns:a16="http://schemas.microsoft.com/office/drawing/2014/main" id="{665539C2-8A7B-4775-B165-B6D0AA226DD3}"/>
              </a:ext>
            </a:extLst>
          </p:cNvPr>
          <p:cNvSpPr/>
          <p:nvPr/>
        </p:nvSpPr>
        <p:spPr>
          <a:xfrm flipH="1">
            <a:off x="3269652" y="5474554"/>
            <a:ext cx="2412516" cy="738664"/>
          </a:xfrm>
          <a:prstGeom prst="wedgeRectCallout">
            <a:avLst>
              <a:gd name="adj1" fmla="val 91154"/>
              <a:gd name="adj2" fmla="val 27270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Message displayed</a:t>
            </a:r>
            <a:r>
              <a:rPr lang="en-IN" kern="1200" dirty="0">
                <a:latin typeface="Corbel" panose="020B0503020204020204"/>
                <a:ea typeface="+mn-ea"/>
                <a:cs typeface="+mn-cs"/>
              </a:rPr>
              <a:t> on successful addition of the Causality details.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Outcomes to Adverse Events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30997-EEE8-4B40-BA74-403277D83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63" b="6954"/>
          <a:stretch/>
        </p:blipFill>
        <p:spPr>
          <a:xfrm>
            <a:off x="334297" y="1615281"/>
            <a:ext cx="11523406" cy="48150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9615948" y="5112774"/>
            <a:ext cx="1249275" cy="44874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0;p4">
            <a:extLst>
              <a:ext uri="{FF2B5EF4-FFF2-40B4-BE49-F238E27FC236}">
                <a16:creationId xmlns:a16="http://schemas.microsoft.com/office/drawing/2014/main" id="{2CFD5567-D99B-462B-BF5A-1F9F0AC8853C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1;p4">
            <a:extLst>
              <a:ext uri="{FF2B5EF4-FFF2-40B4-BE49-F238E27FC236}">
                <a16:creationId xmlns:a16="http://schemas.microsoft.com/office/drawing/2014/main" id="{A7DDD553-2077-47E4-B6E2-B44BD599AFE0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3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286AC-96F6-441F-B23B-6F756AB74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99" r="1764" b="5882"/>
          <a:stretch/>
        </p:blipFill>
        <p:spPr>
          <a:xfrm>
            <a:off x="341468" y="1598832"/>
            <a:ext cx="11555563" cy="48168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Outcomes to Adverse Events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6096000" y="5352682"/>
            <a:ext cx="3254477" cy="114626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0;p4">
            <a:extLst>
              <a:ext uri="{FF2B5EF4-FFF2-40B4-BE49-F238E27FC236}">
                <a16:creationId xmlns:a16="http://schemas.microsoft.com/office/drawing/2014/main" id="{2CFD5567-D99B-462B-BF5A-1F9F0AC8853C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1;p4">
            <a:extLst>
              <a:ext uri="{FF2B5EF4-FFF2-40B4-BE49-F238E27FC236}">
                <a16:creationId xmlns:a16="http://schemas.microsoft.com/office/drawing/2014/main" id="{A7DDD553-2077-47E4-B6E2-B44BD599AFE0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7398F9C3-7E3E-49BD-9067-817EB24B7DCC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96;p5">
            <a:extLst>
              <a:ext uri="{FF2B5EF4-FFF2-40B4-BE49-F238E27FC236}">
                <a16:creationId xmlns:a16="http://schemas.microsoft.com/office/drawing/2014/main" id="{ACBE4A9C-AD3A-4DD3-999D-29604D22BD45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Select the Outcome of the Adverse Event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35C8A4BF-3A88-44D7-A172-655681EA2FFD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3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FC5DA-1C0C-47B2-AC6B-DC3FA278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FE4D56-23FE-47C4-9D5C-A31DC4CE4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6104763" cy="5120640"/>
          </a:xfrm>
        </p:spPr>
        <p:txBody>
          <a:bodyPr>
            <a:normAutofit/>
          </a:bodyPr>
          <a:lstStyle/>
          <a:p>
            <a:pPr marL="444497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Adverse Event for Patients 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Causality 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Declare Outcomes for Adverse Events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 Adverse Events added 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AERS Walkthrough for the Mobile App</a:t>
            </a:r>
          </a:p>
          <a:p>
            <a:pPr marL="461430" indent="-3429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200"/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FAQs</a:t>
            </a:r>
            <a:endParaRPr lang="en-US"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IN" dirty="0"/>
          </a:p>
          <a:p>
            <a:pPr>
              <a:buFont typeface="Wingdings" panose="05000000000000000000" pitchFamily="2" charset="2"/>
              <a:buChar char="§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288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286AC-96F6-441F-B23B-6F756AB74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5" b="11275"/>
          <a:stretch/>
        </p:blipFill>
        <p:spPr>
          <a:xfrm>
            <a:off x="341470" y="1598832"/>
            <a:ext cx="11523600" cy="502030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Outcomes to Adverse Events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5866356" y="4224673"/>
            <a:ext cx="2101818" cy="2156462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0;p4">
            <a:extLst>
              <a:ext uri="{FF2B5EF4-FFF2-40B4-BE49-F238E27FC236}">
                <a16:creationId xmlns:a16="http://schemas.microsoft.com/office/drawing/2014/main" id="{2CFD5567-D99B-462B-BF5A-1F9F0AC8853C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1;p4">
            <a:extLst>
              <a:ext uri="{FF2B5EF4-FFF2-40B4-BE49-F238E27FC236}">
                <a16:creationId xmlns:a16="http://schemas.microsoft.com/office/drawing/2014/main" id="{A7DDD553-2077-47E4-B6E2-B44BD599AFE0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7398F9C3-7E3E-49BD-9067-817EB24B7DCC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96;p5">
            <a:extLst>
              <a:ext uri="{FF2B5EF4-FFF2-40B4-BE49-F238E27FC236}">
                <a16:creationId xmlns:a16="http://schemas.microsoft.com/office/drawing/2014/main" id="{ACBE4A9C-AD3A-4DD3-999D-29604D22BD45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Select the Outcome of the Adverse Event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35C8A4BF-3A88-44D7-A172-655681EA2FFD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9037F59F-3623-4937-AEAE-497409B7BC02}"/>
              </a:ext>
            </a:extLst>
          </p:cNvPr>
          <p:cNvSpPr/>
          <p:nvPr/>
        </p:nvSpPr>
        <p:spPr>
          <a:xfrm rot="5400000" flipH="1">
            <a:off x="5038017" y="1006777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;p5">
            <a:extLst>
              <a:ext uri="{FF2B5EF4-FFF2-40B4-BE49-F238E27FC236}">
                <a16:creationId xmlns:a16="http://schemas.microsoft.com/office/drawing/2014/main" id="{0FE6E0B0-B90D-4F8F-BF46-A1090C14F69F}"/>
              </a:ext>
            </a:extLst>
          </p:cNvPr>
          <p:cNvSpPr/>
          <p:nvPr/>
        </p:nvSpPr>
        <p:spPr>
          <a:xfrm>
            <a:off x="5562048" y="800923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Select the Date of Resolution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7;p5">
            <a:extLst>
              <a:ext uri="{FF2B5EF4-FFF2-40B4-BE49-F238E27FC236}">
                <a16:creationId xmlns:a16="http://schemas.microsoft.com/office/drawing/2014/main" id="{FAE852B1-9CED-4585-A6CA-80E6FC1BC6FA}"/>
              </a:ext>
            </a:extLst>
          </p:cNvPr>
          <p:cNvSpPr/>
          <p:nvPr/>
        </p:nvSpPr>
        <p:spPr>
          <a:xfrm>
            <a:off x="6021523" y="607354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2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Additional Options for Outcomes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9CAE87-271E-46BE-88C5-697DDA7F0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42" y="1761565"/>
            <a:ext cx="8415958" cy="28147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C65A5-7B14-46BA-A5F6-5C3EB17A8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43" y="4621753"/>
            <a:ext cx="8415957" cy="2010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Rectangular Callout 21">
            <a:extLst>
              <a:ext uri="{FF2B5EF4-FFF2-40B4-BE49-F238E27FC236}">
                <a16:creationId xmlns:a16="http://schemas.microsoft.com/office/drawing/2014/main" id="{8113CA74-B5DA-450A-A165-0F05010D27F1}"/>
              </a:ext>
            </a:extLst>
          </p:cNvPr>
          <p:cNvSpPr/>
          <p:nvPr/>
        </p:nvSpPr>
        <p:spPr>
          <a:xfrm flipH="1">
            <a:off x="809016" y="977244"/>
            <a:ext cx="8334983" cy="523220"/>
          </a:xfrm>
          <a:prstGeom prst="wedgeRectCallout">
            <a:avLst>
              <a:gd name="adj1" fmla="val 26276"/>
              <a:gd name="adj2" fmla="val 44255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When ‘Fatal’ and ‘Recovered/Resolved’ are selected as the outcomes for the Adverse Events, then the user will have to enter additional details for the respective outcomes. </a:t>
            </a:r>
          </a:p>
        </p:txBody>
      </p:sp>
    </p:spTree>
    <p:extLst>
      <p:ext uri="{BB962C8B-B14F-4D97-AF65-F5344CB8AC3E}">
        <p14:creationId xmlns:p14="http://schemas.microsoft.com/office/powerpoint/2010/main" val="28471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25C6C-CA23-488C-BDA4-654580E6C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53" r="1156" b="6144"/>
          <a:stretch/>
        </p:blipFill>
        <p:spPr>
          <a:xfrm>
            <a:off x="241248" y="1616292"/>
            <a:ext cx="11523600" cy="47879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Outcomes to Adverse Events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1765179" y="5978013"/>
            <a:ext cx="717177" cy="36379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0;p4">
            <a:extLst>
              <a:ext uri="{FF2B5EF4-FFF2-40B4-BE49-F238E27FC236}">
                <a16:creationId xmlns:a16="http://schemas.microsoft.com/office/drawing/2014/main" id="{2CFD5567-D99B-462B-BF5A-1F9F0AC8853C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1;p4">
            <a:extLst>
              <a:ext uri="{FF2B5EF4-FFF2-40B4-BE49-F238E27FC236}">
                <a16:creationId xmlns:a16="http://schemas.microsoft.com/office/drawing/2014/main" id="{A7DDD553-2077-47E4-B6E2-B44BD599AFE0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7398F9C3-7E3E-49BD-9067-817EB24B7DCC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96;p5">
            <a:extLst>
              <a:ext uri="{FF2B5EF4-FFF2-40B4-BE49-F238E27FC236}">
                <a16:creationId xmlns:a16="http://schemas.microsoft.com/office/drawing/2014/main" id="{ACBE4A9C-AD3A-4DD3-999D-29604D22BD45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Select the Outcome of the Adverse Event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97;p5">
            <a:extLst>
              <a:ext uri="{FF2B5EF4-FFF2-40B4-BE49-F238E27FC236}">
                <a16:creationId xmlns:a16="http://schemas.microsoft.com/office/drawing/2014/main" id="{35C8A4BF-3A88-44D7-A172-655681EA2FFD}"/>
              </a:ext>
            </a:extLst>
          </p:cNvPr>
          <p:cNvSpPr/>
          <p:nvPr/>
        </p:nvSpPr>
        <p:spPr>
          <a:xfrm>
            <a:off x="3442835" y="604782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9037F59F-3623-4937-AEAE-497409B7BC02}"/>
              </a:ext>
            </a:extLst>
          </p:cNvPr>
          <p:cNvSpPr/>
          <p:nvPr/>
        </p:nvSpPr>
        <p:spPr>
          <a:xfrm rot="5400000" flipH="1">
            <a:off x="5038017" y="1006777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;p5">
            <a:extLst>
              <a:ext uri="{FF2B5EF4-FFF2-40B4-BE49-F238E27FC236}">
                <a16:creationId xmlns:a16="http://schemas.microsoft.com/office/drawing/2014/main" id="{0FE6E0B0-B90D-4F8F-BF46-A1090C14F69F}"/>
              </a:ext>
            </a:extLst>
          </p:cNvPr>
          <p:cNvSpPr/>
          <p:nvPr/>
        </p:nvSpPr>
        <p:spPr>
          <a:xfrm>
            <a:off x="5562048" y="800923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Select the Date of Resolution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7;p5">
            <a:extLst>
              <a:ext uri="{FF2B5EF4-FFF2-40B4-BE49-F238E27FC236}">
                <a16:creationId xmlns:a16="http://schemas.microsoft.com/office/drawing/2014/main" id="{FAE852B1-9CED-4585-A6CA-80E6FC1BC6FA}"/>
              </a:ext>
            </a:extLst>
          </p:cNvPr>
          <p:cNvSpPr/>
          <p:nvPr/>
        </p:nvSpPr>
        <p:spPr>
          <a:xfrm>
            <a:off x="6021523" y="607354"/>
            <a:ext cx="860223" cy="3301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5;p5">
            <a:extLst>
              <a:ext uri="{FF2B5EF4-FFF2-40B4-BE49-F238E27FC236}">
                <a16:creationId xmlns:a16="http://schemas.microsoft.com/office/drawing/2014/main" id="{DE87A4BA-C4E8-45AC-AA7B-4569DA53C4E1}"/>
              </a:ext>
            </a:extLst>
          </p:cNvPr>
          <p:cNvSpPr/>
          <p:nvPr/>
        </p:nvSpPr>
        <p:spPr>
          <a:xfrm rot="5400000" flipH="1">
            <a:off x="7643103" y="1066562"/>
            <a:ext cx="373812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6;p5">
            <a:extLst>
              <a:ext uri="{FF2B5EF4-FFF2-40B4-BE49-F238E27FC236}">
                <a16:creationId xmlns:a16="http://schemas.microsoft.com/office/drawing/2014/main" id="{80C73CF0-8F6C-443A-812E-51E0981728D9}"/>
              </a:ext>
            </a:extLst>
          </p:cNvPr>
          <p:cNvSpPr/>
          <p:nvPr/>
        </p:nvSpPr>
        <p:spPr>
          <a:xfrm>
            <a:off x="8140736" y="887105"/>
            <a:ext cx="1859484" cy="628414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the ‘Proceed’ button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7;p5">
            <a:extLst>
              <a:ext uri="{FF2B5EF4-FFF2-40B4-BE49-F238E27FC236}">
                <a16:creationId xmlns:a16="http://schemas.microsoft.com/office/drawing/2014/main" id="{1A004C6A-AB16-480C-ABC4-42C592A9EE2C}"/>
              </a:ext>
            </a:extLst>
          </p:cNvPr>
          <p:cNvSpPr/>
          <p:nvPr/>
        </p:nvSpPr>
        <p:spPr>
          <a:xfrm>
            <a:off x="8600211" y="693536"/>
            <a:ext cx="860223" cy="289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7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2B63B-0E31-4BCC-9B79-3A9440801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92" b="6466"/>
          <a:stretch/>
        </p:blipFill>
        <p:spPr>
          <a:xfrm>
            <a:off x="341470" y="1054889"/>
            <a:ext cx="11850530" cy="55072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Outcomes to Adverse Events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385482" y="5916705"/>
            <a:ext cx="1927412" cy="64546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ular Callout 25">
            <a:extLst>
              <a:ext uri="{FF2B5EF4-FFF2-40B4-BE49-F238E27FC236}">
                <a16:creationId xmlns:a16="http://schemas.microsoft.com/office/drawing/2014/main" id="{3489826C-5F4A-4CBA-A249-48DD8E24DCC1}"/>
              </a:ext>
            </a:extLst>
          </p:cNvPr>
          <p:cNvSpPr/>
          <p:nvPr/>
        </p:nvSpPr>
        <p:spPr>
          <a:xfrm flipH="1">
            <a:off x="3233793" y="5788318"/>
            <a:ext cx="2412516" cy="738664"/>
          </a:xfrm>
          <a:prstGeom prst="wedgeRectCallout">
            <a:avLst>
              <a:gd name="adj1" fmla="val 91154"/>
              <a:gd name="adj2" fmla="val 27270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Message displayed</a:t>
            </a:r>
            <a:r>
              <a:rPr lang="en-IN" kern="1200" dirty="0">
                <a:latin typeface="Corbel" panose="020B0503020204020204"/>
                <a:ea typeface="+mn-ea"/>
                <a:cs typeface="+mn-cs"/>
              </a:rPr>
              <a:t> on successful declaration of outcome 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Google Shape;82;p4">
            <a:extLst>
              <a:ext uri="{FF2B5EF4-FFF2-40B4-BE49-F238E27FC236}">
                <a16:creationId xmlns:a16="http://schemas.microsoft.com/office/drawing/2014/main" id="{A464211F-413A-4397-A439-CD65DA99BD75}"/>
              </a:ext>
            </a:extLst>
          </p:cNvPr>
          <p:cNvSpPr/>
          <p:nvPr/>
        </p:nvSpPr>
        <p:spPr>
          <a:xfrm>
            <a:off x="10817508" y="4420448"/>
            <a:ext cx="1308847" cy="50638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ular Callout 25">
            <a:extLst>
              <a:ext uri="{FF2B5EF4-FFF2-40B4-BE49-F238E27FC236}">
                <a16:creationId xmlns:a16="http://schemas.microsoft.com/office/drawing/2014/main" id="{F52AB0D7-DFE7-4D2F-87CE-604FD81A535A}"/>
              </a:ext>
            </a:extLst>
          </p:cNvPr>
          <p:cNvSpPr/>
          <p:nvPr/>
        </p:nvSpPr>
        <p:spPr>
          <a:xfrm flipH="1">
            <a:off x="7603075" y="4051116"/>
            <a:ext cx="2412516" cy="738664"/>
          </a:xfrm>
          <a:prstGeom prst="wedgeRectCallout">
            <a:avLst>
              <a:gd name="adj1" fmla="val -79407"/>
              <a:gd name="adj2" fmla="val 35766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Date of Onset and Outcome of the Adverse Event is visible here</a:t>
            </a:r>
          </a:p>
        </p:txBody>
      </p:sp>
    </p:spTree>
    <p:extLst>
      <p:ext uri="{BB962C8B-B14F-4D97-AF65-F5344CB8AC3E}">
        <p14:creationId xmlns:p14="http://schemas.microsoft.com/office/powerpoint/2010/main" val="40462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2B63B-0E31-4BCC-9B79-3A9440801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91" b="8691"/>
          <a:stretch/>
        </p:blipFill>
        <p:spPr>
          <a:xfrm>
            <a:off x="341470" y="1019030"/>
            <a:ext cx="11850530" cy="55072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Editing Adverse Events 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0" name="Google Shape;82;p4">
            <a:extLst>
              <a:ext uri="{FF2B5EF4-FFF2-40B4-BE49-F238E27FC236}">
                <a16:creationId xmlns:a16="http://schemas.microsoft.com/office/drawing/2014/main" id="{CEB46211-4047-4492-8689-224BC4CFE263}"/>
              </a:ext>
            </a:extLst>
          </p:cNvPr>
          <p:cNvSpPr/>
          <p:nvPr/>
        </p:nvSpPr>
        <p:spPr>
          <a:xfrm>
            <a:off x="3550024" y="5477434"/>
            <a:ext cx="484094" cy="197225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82;p4">
            <a:extLst>
              <a:ext uri="{FF2B5EF4-FFF2-40B4-BE49-F238E27FC236}">
                <a16:creationId xmlns:a16="http://schemas.microsoft.com/office/drawing/2014/main" id="{7B909776-3E77-433D-9F2B-154DAAEFDE1E}"/>
              </a:ext>
            </a:extLst>
          </p:cNvPr>
          <p:cNvSpPr/>
          <p:nvPr/>
        </p:nvSpPr>
        <p:spPr>
          <a:xfrm>
            <a:off x="6844754" y="5477434"/>
            <a:ext cx="484094" cy="197225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82;p4">
            <a:extLst>
              <a:ext uri="{FF2B5EF4-FFF2-40B4-BE49-F238E27FC236}">
                <a16:creationId xmlns:a16="http://schemas.microsoft.com/office/drawing/2014/main" id="{C3D25318-D0DA-4FD5-BAEF-5B42064DD218}"/>
              </a:ext>
            </a:extLst>
          </p:cNvPr>
          <p:cNvSpPr/>
          <p:nvPr/>
        </p:nvSpPr>
        <p:spPr>
          <a:xfrm>
            <a:off x="10139484" y="5477434"/>
            <a:ext cx="484094" cy="197225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F55ABD-1CD4-4CBD-AF63-8FB60BCB3DDE}"/>
              </a:ext>
            </a:extLst>
          </p:cNvPr>
          <p:cNvSpPr txBox="1"/>
          <p:nvPr/>
        </p:nvSpPr>
        <p:spPr>
          <a:xfrm>
            <a:off x="2301283" y="6031706"/>
            <a:ext cx="8692495" cy="30777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Click on the Edit Buttons to edit the Adverse Events, Causality and Outcomes that have been added for a patient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1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FC5DA-1C0C-47B2-AC6B-DC3FA278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AERS Workflow on Nikshay App</a:t>
            </a:r>
          </a:p>
        </p:txBody>
      </p:sp>
    </p:spTree>
    <p:extLst>
      <p:ext uri="{BB962C8B-B14F-4D97-AF65-F5344CB8AC3E}">
        <p14:creationId xmlns:p14="http://schemas.microsoft.com/office/powerpoint/2010/main" val="1508329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12" y="1785707"/>
            <a:ext cx="2520000" cy="43734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 Adverse Event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on ‘Adverse Event’ Tab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1828800" y="4591665"/>
            <a:ext cx="1081547" cy="589935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AB269-13AB-4D91-983A-71DCB8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535" y="1785707"/>
            <a:ext cx="2520000" cy="437342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5F2DAC32-1D38-4CC5-977E-64EABCAB437F}"/>
              </a:ext>
            </a:extLst>
          </p:cNvPr>
          <p:cNvSpPr/>
          <p:nvPr/>
        </p:nvSpPr>
        <p:spPr>
          <a:xfrm>
            <a:off x="4308418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on ‘Add New Adverse Event’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92415D9D-F8F2-4D3D-A72A-CE33E7BACDD2}"/>
              </a:ext>
            </a:extLst>
          </p:cNvPr>
          <p:cNvSpPr/>
          <p:nvPr/>
        </p:nvSpPr>
        <p:spPr>
          <a:xfrm>
            <a:off x="4661846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D6AA9-CF84-4D45-9606-6DBE842260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65609" y="1785707"/>
            <a:ext cx="2488096" cy="434723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Google Shape;80;p4">
            <a:extLst>
              <a:ext uri="{FF2B5EF4-FFF2-40B4-BE49-F238E27FC236}">
                <a16:creationId xmlns:a16="http://schemas.microsoft.com/office/drawing/2014/main" id="{2261D931-B9CA-4C18-86B4-84F7C21D2D93}"/>
              </a:ext>
            </a:extLst>
          </p:cNvPr>
          <p:cNvSpPr/>
          <p:nvPr/>
        </p:nvSpPr>
        <p:spPr>
          <a:xfrm>
            <a:off x="8057517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Details and Click Next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81;p4">
            <a:extLst>
              <a:ext uri="{FF2B5EF4-FFF2-40B4-BE49-F238E27FC236}">
                <a16:creationId xmlns:a16="http://schemas.microsoft.com/office/drawing/2014/main" id="{8B7D6D27-D7F2-49FB-8E04-FFDEC8667BAF}"/>
              </a:ext>
            </a:extLst>
          </p:cNvPr>
          <p:cNvSpPr/>
          <p:nvPr/>
        </p:nvSpPr>
        <p:spPr>
          <a:xfrm>
            <a:off x="8410945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9459368" y="5791200"/>
            <a:ext cx="610289" cy="34174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2;p4">
            <a:extLst>
              <a:ext uri="{FF2B5EF4-FFF2-40B4-BE49-F238E27FC236}">
                <a16:creationId xmlns:a16="http://schemas.microsoft.com/office/drawing/2014/main" id="{9927FD96-A9E7-405D-868D-EC683EB5EE2B}"/>
              </a:ext>
            </a:extLst>
          </p:cNvPr>
          <p:cNvSpPr/>
          <p:nvPr/>
        </p:nvSpPr>
        <p:spPr>
          <a:xfrm>
            <a:off x="4651929" y="4591665"/>
            <a:ext cx="1350464" cy="452284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05BF2551-FD1B-4918-BE72-4D55DA276CB4}"/>
              </a:ext>
            </a:extLst>
          </p:cNvPr>
          <p:cNvSpPr/>
          <p:nvPr/>
        </p:nvSpPr>
        <p:spPr>
          <a:xfrm rot="5400000" flipH="1">
            <a:off x="3265573" y="1097641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78F2C4FB-66D9-4082-A0ED-18CBF5CA90D8}"/>
              </a:ext>
            </a:extLst>
          </p:cNvPr>
          <p:cNvSpPr/>
          <p:nvPr/>
        </p:nvSpPr>
        <p:spPr>
          <a:xfrm rot="5400000" flipH="1">
            <a:off x="6816652" y="1097410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7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861" y="1785707"/>
            <a:ext cx="2499102" cy="43734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 Adverse Event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Select Date of Onset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922289" y="3765755"/>
            <a:ext cx="1801246" cy="1455174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AB269-13AB-4D91-983A-71DCB8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45031" y="1785707"/>
            <a:ext cx="2511104" cy="437342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5F2DAC32-1D38-4CC5-977E-64EABCAB437F}"/>
              </a:ext>
            </a:extLst>
          </p:cNvPr>
          <p:cNvSpPr/>
          <p:nvPr/>
        </p:nvSpPr>
        <p:spPr>
          <a:xfrm>
            <a:off x="406261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Select Predominant symptom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92415D9D-F8F2-4D3D-A72A-CE33E7BACDD2}"/>
              </a:ext>
            </a:extLst>
          </p:cNvPr>
          <p:cNvSpPr/>
          <p:nvPr/>
        </p:nvSpPr>
        <p:spPr>
          <a:xfrm>
            <a:off x="441604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D6AA9-CF84-4D45-9606-6DBE842260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91239" y="1785707"/>
            <a:ext cx="2493401" cy="434723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Google Shape;80;p4">
            <a:extLst>
              <a:ext uri="{FF2B5EF4-FFF2-40B4-BE49-F238E27FC236}">
                <a16:creationId xmlns:a16="http://schemas.microsoft.com/office/drawing/2014/main" id="{2261D931-B9CA-4C18-86B4-84F7C21D2D93}"/>
              </a:ext>
            </a:extLst>
          </p:cNvPr>
          <p:cNvSpPr/>
          <p:nvPr/>
        </p:nvSpPr>
        <p:spPr>
          <a:xfrm>
            <a:off x="6779321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Event Severity and click on ‘Proceed’ button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81;p4">
            <a:extLst>
              <a:ext uri="{FF2B5EF4-FFF2-40B4-BE49-F238E27FC236}">
                <a16:creationId xmlns:a16="http://schemas.microsoft.com/office/drawing/2014/main" id="{8B7D6D27-D7F2-49FB-8E04-FFDEC8667BAF}"/>
              </a:ext>
            </a:extLst>
          </p:cNvPr>
          <p:cNvSpPr/>
          <p:nvPr/>
        </p:nvSpPr>
        <p:spPr>
          <a:xfrm>
            <a:off x="7132749" y="661664"/>
            <a:ext cx="1048423" cy="2981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6680654" y="3156156"/>
            <a:ext cx="2099551" cy="1868128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2;p4">
            <a:extLst>
              <a:ext uri="{FF2B5EF4-FFF2-40B4-BE49-F238E27FC236}">
                <a16:creationId xmlns:a16="http://schemas.microsoft.com/office/drawing/2014/main" id="{9927FD96-A9E7-405D-868D-EC683EB5EE2B}"/>
              </a:ext>
            </a:extLst>
          </p:cNvPr>
          <p:cNvSpPr/>
          <p:nvPr/>
        </p:nvSpPr>
        <p:spPr>
          <a:xfrm>
            <a:off x="3649040" y="3244645"/>
            <a:ext cx="2507093" cy="2888294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84B2E73B-D9E4-4F0C-AE2C-EC9FBD3E035D}"/>
              </a:ext>
            </a:extLst>
          </p:cNvPr>
          <p:cNvSpPr/>
          <p:nvPr/>
        </p:nvSpPr>
        <p:spPr>
          <a:xfrm rot="5400000" flipH="1">
            <a:off x="3098613" y="1118352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9EFA3203-EFBD-41DB-80BF-CBD3BE807B3A}"/>
              </a:ext>
            </a:extLst>
          </p:cNvPr>
          <p:cNvSpPr/>
          <p:nvPr/>
        </p:nvSpPr>
        <p:spPr>
          <a:xfrm rot="5400000" flipH="1">
            <a:off x="6222109" y="1139746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Rectangular Callout 25">
            <a:extLst>
              <a:ext uri="{FF2B5EF4-FFF2-40B4-BE49-F238E27FC236}">
                <a16:creationId xmlns:a16="http://schemas.microsoft.com/office/drawing/2014/main" id="{7E4B43F1-2A5B-46AD-A4F2-C77F95855C16}"/>
              </a:ext>
            </a:extLst>
          </p:cNvPr>
          <p:cNvSpPr/>
          <p:nvPr/>
        </p:nvSpPr>
        <p:spPr>
          <a:xfrm flipH="1">
            <a:off x="6822740" y="5419916"/>
            <a:ext cx="1276314" cy="1384995"/>
          </a:xfrm>
          <a:prstGeom prst="wedgeRectCallout">
            <a:avLst>
              <a:gd name="adj1" fmla="val -51961"/>
              <a:gd name="adj2" fmla="val -76695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Depending on the severity selected, additional fields will be available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" name="Google Shape;82;p4">
            <a:extLst>
              <a:ext uri="{FF2B5EF4-FFF2-40B4-BE49-F238E27FC236}">
                <a16:creationId xmlns:a16="http://schemas.microsoft.com/office/drawing/2014/main" id="{82227082-A8E4-47DA-AB0C-648D625A4C70}"/>
              </a:ext>
            </a:extLst>
          </p:cNvPr>
          <p:cNvSpPr/>
          <p:nvPr/>
        </p:nvSpPr>
        <p:spPr>
          <a:xfrm>
            <a:off x="8434160" y="5850194"/>
            <a:ext cx="464032" cy="26222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5F59E3-38D8-4EEB-AB9B-D67FF27C0C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451113" y="1785707"/>
            <a:ext cx="2484795" cy="434723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9" name="Rectangular Callout 25">
            <a:extLst>
              <a:ext uri="{FF2B5EF4-FFF2-40B4-BE49-F238E27FC236}">
                <a16:creationId xmlns:a16="http://schemas.microsoft.com/office/drawing/2014/main" id="{E47756CE-8F56-446B-8C66-F05B9FE15C9F}"/>
              </a:ext>
            </a:extLst>
          </p:cNvPr>
          <p:cNvSpPr/>
          <p:nvPr/>
        </p:nvSpPr>
        <p:spPr>
          <a:xfrm flipH="1">
            <a:off x="9993397" y="3996294"/>
            <a:ext cx="1276314" cy="1384995"/>
          </a:xfrm>
          <a:prstGeom prst="wedgeRectCallout">
            <a:avLst>
              <a:gd name="adj1" fmla="val -16524"/>
              <a:gd name="adj2" fmla="val -41909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Date of Onset is updated and the form to Add Causality Details will now be visible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Google Shape;82;p4">
            <a:extLst>
              <a:ext uri="{FF2B5EF4-FFF2-40B4-BE49-F238E27FC236}">
                <a16:creationId xmlns:a16="http://schemas.microsoft.com/office/drawing/2014/main" id="{28E52744-860E-4F08-81CB-87B056F393B8}"/>
              </a:ext>
            </a:extLst>
          </p:cNvPr>
          <p:cNvSpPr/>
          <p:nvPr/>
        </p:nvSpPr>
        <p:spPr>
          <a:xfrm>
            <a:off x="11392123" y="2168013"/>
            <a:ext cx="464032" cy="26222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82;p4">
            <a:extLst>
              <a:ext uri="{FF2B5EF4-FFF2-40B4-BE49-F238E27FC236}">
                <a16:creationId xmlns:a16="http://schemas.microsoft.com/office/drawing/2014/main" id="{72A932C3-B282-4459-84FF-B0929430192A}"/>
              </a:ext>
            </a:extLst>
          </p:cNvPr>
          <p:cNvSpPr/>
          <p:nvPr/>
        </p:nvSpPr>
        <p:spPr>
          <a:xfrm>
            <a:off x="11567278" y="2851867"/>
            <a:ext cx="269213" cy="262220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1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Additional Options </a:t>
            </a:r>
            <a:r>
              <a:rPr lang="en-IN" sz="3600" dirty="0">
                <a:solidFill>
                  <a:srgbClr val="FFFFFF"/>
                </a:solidFill>
                <a:latin typeface="Corbel" panose="020B0503020204020204" pitchFamily="34" charset="0"/>
              </a:rPr>
              <a:t>on selecting Severity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24" name="Rectangular Callout 21">
            <a:extLst>
              <a:ext uri="{FF2B5EF4-FFF2-40B4-BE49-F238E27FC236}">
                <a16:creationId xmlns:a16="http://schemas.microsoft.com/office/drawing/2014/main" id="{8113CA74-B5DA-450A-A165-0F05010D27F1}"/>
              </a:ext>
            </a:extLst>
          </p:cNvPr>
          <p:cNvSpPr/>
          <p:nvPr/>
        </p:nvSpPr>
        <p:spPr>
          <a:xfrm flipH="1">
            <a:off x="1990701" y="788432"/>
            <a:ext cx="3101802" cy="738664"/>
          </a:xfrm>
          <a:prstGeom prst="wedgeRectCallout">
            <a:avLst>
              <a:gd name="adj1" fmla="val 26276"/>
              <a:gd name="adj2" fmla="val 44255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/>
                <a:sym typeface="Arial"/>
              </a:rPr>
              <a:t>When ‘Severe symptoms’ ,  ‘Potentially Life threating symptoms’ or ‘Death’ are selected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53EEB-CCEE-436B-B4AD-C918224A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01" y="1638835"/>
            <a:ext cx="3101802" cy="4677559"/>
          </a:xfrm>
          <a:prstGeom prst="rect">
            <a:avLst/>
          </a:prstGeom>
        </p:spPr>
      </p:pic>
      <p:sp>
        <p:nvSpPr>
          <p:cNvPr id="12" name="Rectangular Callout 21">
            <a:extLst>
              <a:ext uri="{FF2B5EF4-FFF2-40B4-BE49-F238E27FC236}">
                <a16:creationId xmlns:a16="http://schemas.microsoft.com/office/drawing/2014/main" id="{5CBC1643-568E-4309-BA05-1421AA1AC158}"/>
              </a:ext>
            </a:extLst>
          </p:cNvPr>
          <p:cNvSpPr/>
          <p:nvPr/>
        </p:nvSpPr>
        <p:spPr>
          <a:xfrm flipH="1">
            <a:off x="6475950" y="788432"/>
            <a:ext cx="3101802" cy="523220"/>
          </a:xfrm>
          <a:prstGeom prst="wedgeRectCallout">
            <a:avLst>
              <a:gd name="adj1" fmla="val 26276"/>
              <a:gd name="adj2" fmla="val 44255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Arial"/>
                <a:sym typeface="Arial"/>
              </a:rPr>
              <a:t>When ‘Death’ is selected as ADR/SAE Seriousness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C14FB1-EAA2-4B6E-9095-5CC2CF4B5B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75950" y="1638835"/>
            <a:ext cx="3101802" cy="46775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76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861" y="1797364"/>
            <a:ext cx="2499102" cy="43501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 Causality and Management Details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on the ‘+’ Icon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2654509" y="2802195"/>
            <a:ext cx="314833" cy="35396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AB269-13AB-4D91-983A-71DCB8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5700" y="1788750"/>
            <a:ext cx="2511104" cy="436734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5F2DAC32-1D38-4CC5-977E-64EABCAB437F}"/>
              </a:ext>
            </a:extLst>
          </p:cNvPr>
          <p:cNvSpPr/>
          <p:nvPr/>
        </p:nvSpPr>
        <p:spPr>
          <a:xfrm>
            <a:off x="3910438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Select Causality Details and Click Next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92415D9D-F8F2-4D3D-A72A-CE33E7BACDD2}"/>
              </a:ext>
            </a:extLst>
          </p:cNvPr>
          <p:cNvSpPr/>
          <p:nvPr/>
        </p:nvSpPr>
        <p:spPr>
          <a:xfrm>
            <a:off x="4263866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D6AA9-CF84-4D45-9606-6DBE842260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69901" y="1788625"/>
            <a:ext cx="2493401" cy="434139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Google Shape;80;p4">
            <a:extLst>
              <a:ext uri="{FF2B5EF4-FFF2-40B4-BE49-F238E27FC236}">
                <a16:creationId xmlns:a16="http://schemas.microsoft.com/office/drawing/2014/main" id="{2261D931-B9CA-4C18-86B4-84F7C21D2D93}"/>
              </a:ext>
            </a:extLst>
          </p:cNvPr>
          <p:cNvSpPr/>
          <p:nvPr/>
        </p:nvSpPr>
        <p:spPr>
          <a:xfrm>
            <a:off x="6916977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details of Action Taken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81;p4">
            <a:extLst>
              <a:ext uri="{FF2B5EF4-FFF2-40B4-BE49-F238E27FC236}">
                <a16:creationId xmlns:a16="http://schemas.microsoft.com/office/drawing/2014/main" id="{8B7D6D27-D7F2-49FB-8E04-FFDEC8667BAF}"/>
              </a:ext>
            </a:extLst>
          </p:cNvPr>
          <p:cNvSpPr/>
          <p:nvPr/>
        </p:nvSpPr>
        <p:spPr>
          <a:xfrm>
            <a:off x="7270405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6569901" y="2149930"/>
            <a:ext cx="2493401" cy="1868128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2;p4">
            <a:extLst>
              <a:ext uri="{FF2B5EF4-FFF2-40B4-BE49-F238E27FC236}">
                <a16:creationId xmlns:a16="http://schemas.microsoft.com/office/drawing/2014/main" id="{9927FD96-A9E7-405D-868D-EC683EB5EE2B}"/>
              </a:ext>
            </a:extLst>
          </p:cNvPr>
          <p:cNvSpPr/>
          <p:nvPr/>
        </p:nvSpPr>
        <p:spPr>
          <a:xfrm>
            <a:off x="5604413" y="5909187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84B2E73B-D9E4-4F0C-AE2C-EC9FBD3E035D}"/>
              </a:ext>
            </a:extLst>
          </p:cNvPr>
          <p:cNvSpPr/>
          <p:nvPr/>
        </p:nvSpPr>
        <p:spPr>
          <a:xfrm rot="5400000" flipH="1">
            <a:off x="2975081" y="109763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9EFA3203-EFBD-41DB-80BF-CBD3BE807B3A}"/>
              </a:ext>
            </a:extLst>
          </p:cNvPr>
          <p:cNvSpPr/>
          <p:nvPr/>
        </p:nvSpPr>
        <p:spPr>
          <a:xfrm rot="5400000" flipH="1">
            <a:off x="6026696" y="1097638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82;p4">
            <a:extLst>
              <a:ext uri="{FF2B5EF4-FFF2-40B4-BE49-F238E27FC236}">
                <a16:creationId xmlns:a16="http://schemas.microsoft.com/office/drawing/2014/main" id="{FAD2FE6D-4F71-4267-A096-E171B3FDC449}"/>
              </a:ext>
            </a:extLst>
          </p:cNvPr>
          <p:cNvSpPr/>
          <p:nvPr/>
        </p:nvSpPr>
        <p:spPr>
          <a:xfrm>
            <a:off x="8529509" y="5859286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B11C4-1FCD-4AC7-8154-CFD9CD122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2798" y="1797364"/>
            <a:ext cx="2498176" cy="436019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6" name="Google Shape;80;p4">
            <a:extLst>
              <a:ext uri="{FF2B5EF4-FFF2-40B4-BE49-F238E27FC236}">
                <a16:creationId xmlns:a16="http://schemas.microsoft.com/office/drawing/2014/main" id="{6F913882-ECDF-4C14-8010-221BF3AC964B}"/>
              </a:ext>
            </a:extLst>
          </p:cNvPr>
          <p:cNvSpPr/>
          <p:nvPr/>
        </p:nvSpPr>
        <p:spPr>
          <a:xfrm>
            <a:off x="9928867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details of Anti TB medicines taken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81;p4">
            <a:extLst>
              <a:ext uri="{FF2B5EF4-FFF2-40B4-BE49-F238E27FC236}">
                <a16:creationId xmlns:a16="http://schemas.microsoft.com/office/drawing/2014/main" id="{FF42E835-C9D8-49EE-8E9F-7918A39C4474}"/>
              </a:ext>
            </a:extLst>
          </p:cNvPr>
          <p:cNvSpPr/>
          <p:nvPr/>
        </p:nvSpPr>
        <p:spPr>
          <a:xfrm>
            <a:off x="10282295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5;p5">
            <a:extLst>
              <a:ext uri="{FF2B5EF4-FFF2-40B4-BE49-F238E27FC236}">
                <a16:creationId xmlns:a16="http://schemas.microsoft.com/office/drawing/2014/main" id="{3AA971BE-BB72-4E54-BBBD-48C1B12891DE}"/>
              </a:ext>
            </a:extLst>
          </p:cNvPr>
          <p:cNvSpPr/>
          <p:nvPr/>
        </p:nvSpPr>
        <p:spPr>
          <a:xfrm rot="5400000" flipH="1">
            <a:off x="9074626" y="106644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82;p4">
            <a:extLst>
              <a:ext uri="{FF2B5EF4-FFF2-40B4-BE49-F238E27FC236}">
                <a16:creationId xmlns:a16="http://schemas.microsoft.com/office/drawing/2014/main" id="{CC58D828-464E-42AF-AC3A-AFD2C9AF2AE5}"/>
              </a:ext>
            </a:extLst>
          </p:cNvPr>
          <p:cNvSpPr/>
          <p:nvPr/>
        </p:nvSpPr>
        <p:spPr>
          <a:xfrm>
            <a:off x="11552929" y="5893699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lang="en-US" sz="3600" dirty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Overview</a:t>
            </a:r>
            <a:endParaRPr lang="en-IN" sz="3600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CF64E2-DBB8-4935-AB76-49E82D7037A1}"/>
              </a:ext>
            </a:extLst>
          </p:cNvPr>
          <p:cNvSpPr/>
          <p:nvPr/>
        </p:nvSpPr>
        <p:spPr>
          <a:xfrm>
            <a:off x="10954603" y="743004"/>
            <a:ext cx="1096371" cy="31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63873E7-BB88-4BEC-A47F-2D15DED233EB}"/>
              </a:ext>
            </a:extLst>
          </p:cNvPr>
          <p:cNvSpPr txBox="1">
            <a:spLocks/>
          </p:cNvSpPr>
          <p:nvPr/>
        </p:nvSpPr>
        <p:spPr>
          <a:xfrm>
            <a:off x="450376" y="863600"/>
            <a:ext cx="11464120" cy="512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715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Noto Sans Symbols"/>
              <a:buChar char="●"/>
              <a:defRPr sz="1867" b="0" i="0" u="none" strike="noStrike" cap="none">
                <a:solidFill>
                  <a:srgbClr val="000F4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864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8C1A"/>
              </a:buClr>
              <a:buSzPts val="1733"/>
              <a:buFont typeface="Noto Sans Symbols"/>
              <a:buChar char="▪"/>
              <a:defRPr sz="1733" b="0" i="0" u="none" strike="noStrike" cap="none">
                <a:solidFill>
                  <a:srgbClr val="000F4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F4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sz="1400" b="0" i="0" u="none" strike="noStrike" cap="none">
                <a:solidFill>
                  <a:srgbClr val="000F4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000F46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285750" indent="-285750" algn="just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 adverse event is any unfavorable and unintended sign (including an abnormal laboratory finding), symptom, or disease that presents in a patient during treatment or procedure, regardless of whether it is considered related to the medical treatment or procedure.</a:t>
            </a:r>
          </a:p>
          <a:p>
            <a:pPr marL="285750" indent="-285750" algn="just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This Module provides an option to record adverse events, add causality and declare outcomes for the adverse events.</a:t>
            </a:r>
          </a:p>
          <a:p>
            <a:pPr marL="285750" indent="-285750" algn="just" rtl="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The Module will be available for Patients who have been initiated on treatment (Status: On Treatment - Notified). </a:t>
            </a:r>
          </a:p>
        </p:txBody>
      </p:sp>
    </p:spTree>
    <p:extLst>
      <p:ext uri="{BB962C8B-B14F-4D97-AF65-F5344CB8AC3E}">
        <p14:creationId xmlns:p14="http://schemas.microsoft.com/office/powerpoint/2010/main" val="26381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861" y="1817062"/>
            <a:ext cx="2499102" cy="431071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 Causality and Management Details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details of other medicines taken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2546555" y="5840361"/>
            <a:ext cx="432620" cy="245807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AB269-13AB-4D91-983A-71DCB8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06404" y="1788750"/>
            <a:ext cx="2509696" cy="436734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5F2DAC32-1D38-4CC5-977E-64EABCAB437F}"/>
              </a:ext>
            </a:extLst>
          </p:cNvPr>
          <p:cNvSpPr/>
          <p:nvPr/>
        </p:nvSpPr>
        <p:spPr>
          <a:xfrm>
            <a:off x="3910438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Select Causality Details and Click Next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92415D9D-F8F2-4D3D-A72A-CE33E7BACDD2}"/>
              </a:ext>
            </a:extLst>
          </p:cNvPr>
          <p:cNvSpPr/>
          <p:nvPr/>
        </p:nvSpPr>
        <p:spPr>
          <a:xfrm>
            <a:off x="4263866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5427406" y="5456903"/>
            <a:ext cx="668594" cy="37276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2;p4">
            <a:extLst>
              <a:ext uri="{FF2B5EF4-FFF2-40B4-BE49-F238E27FC236}">
                <a16:creationId xmlns:a16="http://schemas.microsoft.com/office/drawing/2014/main" id="{9927FD96-A9E7-405D-868D-EC683EB5EE2B}"/>
              </a:ext>
            </a:extLst>
          </p:cNvPr>
          <p:cNvSpPr/>
          <p:nvPr/>
        </p:nvSpPr>
        <p:spPr>
          <a:xfrm>
            <a:off x="5604413" y="5909187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84B2E73B-D9E4-4F0C-AE2C-EC9FBD3E035D}"/>
              </a:ext>
            </a:extLst>
          </p:cNvPr>
          <p:cNvSpPr/>
          <p:nvPr/>
        </p:nvSpPr>
        <p:spPr>
          <a:xfrm rot="5400000" flipH="1">
            <a:off x="2975081" y="109763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9EFA3203-EFBD-41DB-80BF-CBD3BE807B3A}"/>
              </a:ext>
            </a:extLst>
          </p:cNvPr>
          <p:cNvSpPr/>
          <p:nvPr/>
        </p:nvSpPr>
        <p:spPr>
          <a:xfrm rot="5400000" flipH="1">
            <a:off x="6026696" y="1097638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ular Callout 25">
            <a:extLst>
              <a:ext uri="{FF2B5EF4-FFF2-40B4-BE49-F238E27FC236}">
                <a16:creationId xmlns:a16="http://schemas.microsoft.com/office/drawing/2014/main" id="{2E461E90-CBB3-4A96-9F99-9F3BD09F5636}"/>
              </a:ext>
            </a:extLst>
          </p:cNvPr>
          <p:cNvSpPr/>
          <p:nvPr/>
        </p:nvSpPr>
        <p:spPr>
          <a:xfrm flipH="1">
            <a:off x="7160767" y="3655142"/>
            <a:ext cx="1276314" cy="954107"/>
          </a:xfrm>
          <a:prstGeom prst="wedgeRectCallout">
            <a:avLst>
              <a:gd name="adj1" fmla="val 138319"/>
              <a:gd name="adj2" fmla="val 133532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Click ‘ADD MORE’ to add multiple drug details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Rectangular Callout 25">
            <a:extLst>
              <a:ext uri="{FF2B5EF4-FFF2-40B4-BE49-F238E27FC236}">
                <a16:creationId xmlns:a16="http://schemas.microsoft.com/office/drawing/2014/main" id="{825EFFF0-AF80-47C5-84DE-079417D86758}"/>
              </a:ext>
            </a:extLst>
          </p:cNvPr>
          <p:cNvSpPr/>
          <p:nvPr/>
        </p:nvSpPr>
        <p:spPr>
          <a:xfrm flipH="1">
            <a:off x="6837795" y="5201985"/>
            <a:ext cx="1276314" cy="1169551"/>
          </a:xfrm>
          <a:prstGeom prst="wedgeRectCallout">
            <a:avLst>
              <a:gd name="adj1" fmla="val 105964"/>
              <a:gd name="adj2" fmla="val 19362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Click Proceed to complete adding Causality Details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517" y="1797364"/>
            <a:ext cx="2475789" cy="435011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Add Outcomes to Adverse Events 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on the ‘+’ Icon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2654509" y="3146325"/>
            <a:ext cx="314833" cy="35396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AB269-13AB-4D91-983A-71DCB8FE4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16095" y="1788750"/>
            <a:ext cx="2490314" cy="436734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5F2DAC32-1D38-4CC5-977E-64EABCAB437F}"/>
              </a:ext>
            </a:extLst>
          </p:cNvPr>
          <p:cNvSpPr/>
          <p:nvPr/>
        </p:nvSpPr>
        <p:spPr>
          <a:xfrm>
            <a:off x="3910438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Select the Outcome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92415D9D-F8F2-4D3D-A72A-CE33E7BACDD2}"/>
              </a:ext>
            </a:extLst>
          </p:cNvPr>
          <p:cNvSpPr/>
          <p:nvPr/>
        </p:nvSpPr>
        <p:spPr>
          <a:xfrm>
            <a:off x="4263866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D6AA9-CF84-4D45-9606-6DBE842260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69901" y="1798835"/>
            <a:ext cx="2493401" cy="432097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Google Shape;80;p4">
            <a:extLst>
              <a:ext uri="{FF2B5EF4-FFF2-40B4-BE49-F238E27FC236}">
                <a16:creationId xmlns:a16="http://schemas.microsoft.com/office/drawing/2014/main" id="{2261D931-B9CA-4C18-86B4-84F7C21D2D93}"/>
              </a:ext>
            </a:extLst>
          </p:cNvPr>
          <p:cNvSpPr/>
          <p:nvPr/>
        </p:nvSpPr>
        <p:spPr>
          <a:xfrm>
            <a:off x="6916977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Enter Additional details if necessary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81;p4">
            <a:extLst>
              <a:ext uri="{FF2B5EF4-FFF2-40B4-BE49-F238E27FC236}">
                <a16:creationId xmlns:a16="http://schemas.microsoft.com/office/drawing/2014/main" id="{8B7D6D27-D7F2-49FB-8E04-FFDEC8667BAF}"/>
              </a:ext>
            </a:extLst>
          </p:cNvPr>
          <p:cNvSpPr/>
          <p:nvPr/>
        </p:nvSpPr>
        <p:spPr>
          <a:xfrm>
            <a:off x="7270405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3616095" y="2566222"/>
            <a:ext cx="2493401" cy="2851352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82;p4">
            <a:extLst>
              <a:ext uri="{FF2B5EF4-FFF2-40B4-BE49-F238E27FC236}">
                <a16:creationId xmlns:a16="http://schemas.microsoft.com/office/drawing/2014/main" id="{9927FD96-A9E7-405D-868D-EC683EB5EE2B}"/>
              </a:ext>
            </a:extLst>
          </p:cNvPr>
          <p:cNvSpPr/>
          <p:nvPr/>
        </p:nvSpPr>
        <p:spPr>
          <a:xfrm>
            <a:off x="5604413" y="5909187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84B2E73B-D9E4-4F0C-AE2C-EC9FBD3E035D}"/>
              </a:ext>
            </a:extLst>
          </p:cNvPr>
          <p:cNvSpPr/>
          <p:nvPr/>
        </p:nvSpPr>
        <p:spPr>
          <a:xfrm rot="5400000" flipH="1">
            <a:off x="2975081" y="109763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9EFA3203-EFBD-41DB-80BF-CBD3BE807B3A}"/>
              </a:ext>
            </a:extLst>
          </p:cNvPr>
          <p:cNvSpPr/>
          <p:nvPr/>
        </p:nvSpPr>
        <p:spPr>
          <a:xfrm rot="5400000" flipH="1">
            <a:off x="6026696" y="1097638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82;p4">
            <a:extLst>
              <a:ext uri="{FF2B5EF4-FFF2-40B4-BE49-F238E27FC236}">
                <a16:creationId xmlns:a16="http://schemas.microsoft.com/office/drawing/2014/main" id="{FAD2FE6D-4F71-4267-A096-E171B3FDC449}"/>
              </a:ext>
            </a:extLst>
          </p:cNvPr>
          <p:cNvSpPr/>
          <p:nvPr/>
        </p:nvSpPr>
        <p:spPr>
          <a:xfrm>
            <a:off x="8529509" y="5859286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B11C4-1FCD-4AC7-8154-CFD9CD1225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564092" y="1797364"/>
            <a:ext cx="2475588" cy="436019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6" name="Google Shape;80;p4">
            <a:extLst>
              <a:ext uri="{FF2B5EF4-FFF2-40B4-BE49-F238E27FC236}">
                <a16:creationId xmlns:a16="http://schemas.microsoft.com/office/drawing/2014/main" id="{6F913882-ECDF-4C14-8010-221BF3AC964B}"/>
              </a:ext>
            </a:extLst>
          </p:cNvPr>
          <p:cNvSpPr/>
          <p:nvPr/>
        </p:nvSpPr>
        <p:spPr>
          <a:xfrm>
            <a:off x="9928867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Proceed to Submit Form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81;p4">
            <a:extLst>
              <a:ext uri="{FF2B5EF4-FFF2-40B4-BE49-F238E27FC236}">
                <a16:creationId xmlns:a16="http://schemas.microsoft.com/office/drawing/2014/main" id="{FF42E835-C9D8-49EE-8E9F-7918A39C4474}"/>
              </a:ext>
            </a:extLst>
          </p:cNvPr>
          <p:cNvSpPr/>
          <p:nvPr/>
        </p:nvSpPr>
        <p:spPr>
          <a:xfrm>
            <a:off x="10282295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5;p5">
            <a:extLst>
              <a:ext uri="{FF2B5EF4-FFF2-40B4-BE49-F238E27FC236}">
                <a16:creationId xmlns:a16="http://schemas.microsoft.com/office/drawing/2014/main" id="{3AA971BE-BB72-4E54-BBBD-48C1B12891DE}"/>
              </a:ext>
            </a:extLst>
          </p:cNvPr>
          <p:cNvSpPr/>
          <p:nvPr/>
        </p:nvSpPr>
        <p:spPr>
          <a:xfrm rot="5400000" flipH="1">
            <a:off x="9074626" y="106644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82;p4">
            <a:extLst>
              <a:ext uri="{FF2B5EF4-FFF2-40B4-BE49-F238E27FC236}">
                <a16:creationId xmlns:a16="http://schemas.microsoft.com/office/drawing/2014/main" id="{CC58D828-464E-42AF-AC3A-AFD2C9AF2AE5}"/>
              </a:ext>
            </a:extLst>
          </p:cNvPr>
          <p:cNvSpPr/>
          <p:nvPr/>
        </p:nvSpPr>
        <p:spPr>
          <a:xfrm>
            <a:off x="11552929" y="5893699"/>
            <a:ext cx="422761" cy="22375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9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EC5-926A-4A31-8E7E-9B3D1ABE92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517" y="1801453"/>
            <a:ext cx="2475789" cy="434193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I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Edit Adverse Events </a:t>
            </a:r>
            <a:endParaRPr kumimoji="0" lang="en-IN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960534" y="886838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  <a:tabLst/>
              <a:defRPr/>
            </a:pPr>
            <a:r>
              <a: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srgbClr val="FE882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Click on the Icon to edit details 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E882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1313962" y="661664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  <a:tabLst/>
              <a:defRPr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rgbClr val="0005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Step 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2654509" y="3146325"/>
            <a:ext cx="314833" cy="353961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82;p4">
            <a:extLst>
              <a:ext uri="{FF2B5EF4-FFF2-40B4-BE49-F238E27FC236}">
                <a16:creationId xmlns:a16="http://schemas.microsoft.com/office/drawing/2014/main" id="{F14EE5C1-3A4D-4DAF-9F63-AD3572C3A771}"/>
              </a:ext>
            </a:extLst>
          </p:cNvPr>
          <p:cNvSpPr/>
          <p:nvPr/>
        </p:nvSpPr>
        <p:spPr>
          <a:xfrm>
            <a:off x="2563293" y="5604388"/>
            <a:ext cx="406049" cy="469557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5">
            <a:extLst>
              <a:ext uri="{FF2B5EF4-FFF2-40B4-BE49-F238E27FC236}">
                <a16:creationId xmlns:a16="http://schemas.microsoft.com/office/drawing/2014/main" id="{84B2E73B-D9E4-4F0C-AE2C-EC9FBD3E035D}"/>
              </a:ext>
            </a:extLst>
          </p:cNvPr>
          <p:cNvSpPr/>
          <p:nvPr/>
        </p:nvSpPr>
        <p:spPr>
          <a:xfrm rot="5400000" flipH="1">
            <a:off x="2975081" y="109763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Rectangular Callout 25">
            <a:extLst>
              <a:ext uri="{FF2B5EF4-FFF2-40B4-BE49-F238E27FC236}">
                <a16:creationId xmlns:a16="http://schemas.microsoft.com/office/drawing/2014/main" id="{AD6230AE-E57E-4A70-B11C-E4CDE85E07CA}"/>
              </a:ext>
            </a:extLst>
          </p:cNvPr>
          <p:cNvSpPr/>
          <p:nvPr/>
        </p:nvSpPr>
        <p:spPr>
          <a:xfrm flipH="1">
            <a:off x="3762768" y="5189283"/>
            <a:ext cx="1276314" cy="954107"/>
          </a:xfrm>
          <a:prstGeom prst="wedgeRectCallout">
            <a:avLst>
              <a:gd name="adj1" fmla="val 105964"/>
              <a:gd name="adj2" fmla="val 19362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Click here to add additional adverse events 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Frequently Asked Questions 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5313054-3F9A-4D2F-AC48-3065672EF421}"/>
              </a:ext>
            </a:extLst>
          </p:cNvPr>
          <p:cNvSpPr txBox="1">
            <a:spLocks/>
          </p:cNvSpPr>
          <p:nvPr/>
        </p:nvSpPr>
        <p:spPr>
          <a:xfrm>
            <a:off x="923006" y="1070386"/>
            <a:ext cx="11127968" cy="51206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/>
          </a:bodyPr>
          <a:lstStyle>
            <a:lvl1pPr marL="457200" lvl="0" indent="-347154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Wingdings 2" pitchFamily="18" charset="2"/>
              <a:buChar char="●"/>
              <a:defRPr sz="1867" b="0" kern="1200">
                <a:solidFill>
                  <a:srgbClr val="000F46"/>
                </a:solidFill>
                <a:latin typeface="+mn-lt"/>
                <a:ea typeface="+mn-ea"/>
                <a:cs typeface="+mn-cs"/>
              </a:defRPr>
            </a:lvl1pPr>
            <a:lvl2pPr marL="914400" lvl="1" indent="-338645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C8C1A"/>
              </a:buClr>
              <a:buSzPts val="1733"/>
              <a:buFont typeface="Noto Sans Symbols"/>
              <a:buChar char="▪"/>
              <a:defRPr sz="1733" kern="1200">
                <a:solidFill>
                  <a:srgbClr val="000F46"/>
                </a:solidFill>
                <a:latin typeface="+mn-lt"/>
                <a:ea typeface="+mn-ea"/>
                <a:cs typeface="+mn-cs"/>
              </a:defRPr>
            </a:lvl2pPr>
            <a:lvl3pPr marL="1371600" lvl="2" indent="-3302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SzPts val="1600"/>
              <a:buFont typeface="Arial"/>
              <a:buChar char="•"/>
              <a:defRPr sz="1600" kern="1200">
                <a:solidFill>
                  <a:srgbClr val="000F46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-"/>
              <a:defRPr sz="1400" kern="1200">
                <a:solidFill>
                  <a:srgbClr val="000F46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2" pitchFamily="18" charset="2"/>
              <a:buChar char="●"/>
              <a:defRPr sz="1400" kern="1200">
                <a:solidFill>
                  <a:srgbClr val="000F46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 2" pitchFamily="18" charset="2"/>
              <a:buChar char="●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 2" pitchFamily="18" charset="2"/>
              <a:buChar char="●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 2" pitchFamily="18" charset="2"/>
              <a:buChar char="●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800"/>
              <a:buFont typeface="Wingdings 2" pitchFamily="18" charset="2"/>
              <a:buChar char="●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8797" indent="-4572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Wingdings 2" pitchFamily="18" charset="2"/>
              <a:buAutoNum type="arabicPeriod"/>
            </a:pP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What all events can be reported </a:t>
            </a: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through this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module </a:t>
            </a:r>
          </a:p>
          <a:p>
            <a:pPr marL="1015997" lvl="1" indent="-4572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All events relating to an Adverse Drug Reaction and any other kind of adverse event can be reported through the module. </a:t>
            </a:r>
          </a:p>
          <a:p>
            <a:pPr marL="101597" indent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2. What type of Patients can Adverse Events be added for</a:t>
            </a:r>
          </a:p>
          <a:p>
            <a:pPr marL="844547" lvl="1" indent="-28575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Adverse Events can be added by both DS-TB, DR-TB/PMDT and TPT Patients </a:t>
            </a:r>
          </a:p>
          <a:p>
            <a:pPr marL="558797" indent="-4572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  <a:buAutoNum type="arabicPeriod" startAt="3"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Can more than one Adverse Events be added to a patient ?</a:t>
            </a:r>
          </a:p>
          <a:p>
            <a:pPr marL="1015997" lvl="1" indent="-45720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Yes, multiple Adverse Events can be added to a patient record</a:t>
            </a:r>
          </a:p>
          <a:p>
            <a:pPr marL="101597" indent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4. Are the Adverse Events added editable ?</a:t>
            </a:r>
          </a:p>
          <a:p>
            <a:pPr marL="844547" lvl="1" indent="-28575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>
                <a:solidFill>
                  <a:srgbClr val="3C4043"/>
                </a:solidFill>
                <a:latin typeface="Roboto" panose="02000000000000000000" pitchFamily="2" charset="0"/>
              </a:rPr>
              <a:t>Yes, the Adverse Events reported, the Causality details and the Outcome details are editable. These details can be edited even after newer adverse events have been added. </a:t>
            </a:r>
          </a:p>
        </p:txBody>
      </p:sp>
    </p:spTree>
    <p:extLst>
      <p:ext uri="{BB962C8B-B14F-4D97-AF65-F5344CB8AC3E}">
        <p14:creationId xmlns:p14="http://schemas.microsoft.com/office/powerpoint/2010/main" val="28745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76;p4">
            <a:extLst>
              <a:ext uri="{FF2B5EF4-FFF2-40B4-BE49-F238E27FC236}">
                <a16:creationId xmlns:a16="http://schemas.microsoft.com/office/drawing/2014/main" id="{1D0FAF47-04DA-40F2-AF7B-41F961EF2F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45563" y="4923194"/>
            <a:ext cx="726351" cy="58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  <p:pic>
        <p:nvPicPr>
          <p:cNvPr id="15" name="Google Shape;78;p4">
            <a:extLst>
              <a:ext uri="{FF2B5EF4-FFF2-40B4-BE49-F238E27FC236}">
                <a16:creationId xmlns:a16="http://schemas.microsoft.com/office/drawing/2014/main" id="{365B149D-13EA-497D-BAD9-79FA90B1AB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412" y="1778503"/>
            <a:ext cx="11168423" cy="4658155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‘Adverse Event’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5928852" y="4192146"/>
            <a:ext cx="861435" cy="242202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1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9FC7AE-9455-4E97-8EA4-C7E01B77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94" b="6819"/>
          <a:stretch/>
        </p:blipFill>
        <p:spPr>
          <a:xfrm>
            <a:off x="422941" y="1867166"/>
            <a:ext cx="11347717" cy="46860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6" name="Google Shape;80;p4">
            <a:extLst>
              <a:ext uri="{FF2B5EF4-FFF2-40B4-BE49-F238E27FC236}">
                <a16:creationId xmlns:a16="http://schemas.microsoft.com/office/drawing/2014/main" id="{90F5F014-1A81-4045-90F0-0B0506D13D89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‘Adverse Event’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81;p4">
            <a:extLst>
              <a:ext uri="{FF2B5EF4-FFF2-40B4-BE49-F238E27FC236}">
                <a16:creationId xmlns:a16="http://schemas.microsoft.com/office/drawing/2014/main" id="{A77CB203-7B35-4514-8C44-29DB8333BE4C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82;p4">
            <a:extLst>
              <a:ext uri="{FF2B5EF4-FFF2-40B4-BE49-F238E27FC236}">
                <a16:creationId xmlns:a16="http://schemas.microsoft.com/office/drawing/2014/main" id="{8F806FE5-F3F0-422D-A142-3621DE94283C}"/>
              </a:ext>
            </a:extLst>
          </p:cNvPr>
          <p:cNvSpPr/>
          <p:nvPr/>
        </p:nvSpPr>
        <p:spPr>
          <a:xfrm>
            <a:off x="10066931" y="5285839"/>
            <a:ext cx="1470645" cy="41571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5;p5">
            <a:extLst>
              <a:ext uri="{FF2B5EF4-FFF2-40B4-BE49-F238E27FC236}">
                <a16:creationId xmlns:a16="http://schemas.microsoft.com/office/drawing/2014/main" id="{36168FC7-8936-403C-9EAF-ED078C4A0612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6;p5">
            <a:extLst>
              <a:ext uri="{FF2B5EF4-FFF2-40B4-BE49-F238E27FC236}">
                <a16:creationId xmlns:a16="http://schemas.microsoft.com/office/drawing/2014/main" id="{65289907-0D10-454E-A5D8-FED7BAA02EAB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‘Report </a:t>
            </a:r>
            <a:r>
              <a:rPr lang="en-IN" sz="1100" b="1" dirty="0">
                <a:solidFill>
                  <a:srgbClr val="FE8828"/>
                </a:solidFill>
              </a:rPr>
              <a:t>Adverse Event</a:t>
            </a: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’ button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7;p5">
            <a:extLst>
              <a:ext uri="{FF2B5EF4-FFF2-40B4-BE49-F238E27FC236}">
                <a16:creationId xmlns:a16="http://schemas.microsoft.com/office/drawing/2014/main" id="{CDECF2E4-B3C7-4F38-8FC9-2C0E3EE9BF79}"/>
              </a:ext>
            </a:extLst>
          </p:cNvPr>
          <p:cNvSpPr/>
          <p:nvPr/>
        </p:nvSpPr>
        <p:spPr>
          <a:xfrm>
            <a:off x="3442836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2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1B5A5-1715-43BC-9CBB-CF73082D1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45" r="1156" b="5950"/>
          <a:stretch/>
        </p:blipFill>
        <p:spPr>
          <a:xfrm>
            <a:off x="341470" y="1737249"/>
            <a:ext cx="10921192" cy="456216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Google Shape;80;p4">
            <a:extLst>
              <a:ext uri="{FF2B5EF4-FFF2-40B4-BE49-F238E27FC236}">
                <a16:creationId xmlns:a16="http://schemas.microsoft.com/office/drawing/2014/main" id="{94A6850C-4E4C-4277-9D82-5B0DDE741F47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‘Adverse Event’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1;p4">
            <a:extLst>
              <a:ext uri="{FF2B5EF4-FFF2-40B4-BE49-F238E27FC236}">
                <a16:creationId xmlns:a16="http://schemas.microsoft.com/office/drawing/2014/main" id="{A2C4953E-1274-4310-ACEC-C3E0098A8E3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5;p5">
            <a:extLst>
              <a:ext uri="{FF2B5EF4-FFF2-40B4-BE49-F238E27FC236}">
                <a16:creationId xmlns:a16="http://schemas.microsoft.com/office/drawing/2014/main" id="{4AB77518-A0D6-45CA-9155-12A36FBC954D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96;p5">
            <a:extLst>
              <a:ext uri="{FF2B5EF4-FFF2-40B4-BE49-F238E27FC236}">
                <a16:creationId xmlns:a16="http://schemas.microsoft.com/office/drawing/2014/main" id="{2AB5EF14-CD71-4EF6-9A81-E8E51F2352B2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‘Report </a:t>
            </a:r>
            <a:r>
              <a:rPr lang="en-US" sz="1100" b="1" dirty="0">
                <a:solidFill>
                  <a:srgbClr val="FE8828"/>
                </a:solidFill>
              </a:rPr>
              <a:t>Adverse Event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’ button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7;p5">
            <a:extLst>
              <a:ext uri="{FF2B5EF4-FFF2-40B4-BE49-F238E27FC236}">
                <a16:creationId xmlns:a16="http://schemas.microsoft.com/office/drawing/2014/main" id="{3DE8137B-BDCF-440C-9F4D-A5A53EFE4A88}"/>
              </a:ext>
            </a:extLst>
          </p:cNvPr>
          <p:cNvSpPr/>
          <p:nvPr/>
        </p:nvSpPr>
        <p:spPr>
          <a:xfrm>
            <a:off x="3442836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5;p5">
            <a:extLst>
              <a:ext uri="{FF2B5EF4-FFF2-40B4-BE49-F238E27FC236}">
                <a16:creationId xmlns:a16="http://schemas.microsoft.com/office/drawing/2014/main" id="{2202CFDA-6C24-49D3-A253-9544C01A09B8}"/>
              </a:ext>
            </a:extLst>
          </p:cNvPr>
          <p:cNvSpPr/>
          <p:nvPr/>
        </p:nvSpPr>
        <p:spPr>
          <a:xfrm rot="5400000" flipH="1">
            <a:off x="5194378" y="1019816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96;p5">
            <a:extLst>
              <a:ext uri="{FF2B5EF4-FFF2-40B4-BE49-F238E27FC236}">
                <a16:creationId xmlns:a16="http://schemas.microsoft.com/office/drawing/2014/main" id="{B81100FC-761D-4953-AC90-AE87423ACAF5}"/>
              </a:ext>
            </a:extLst>
          </p:cNvPr>
          <p:cNvSpPr/>
          <p:nvPr/>
        </p:nvSpPr>
        <p:spPr>
          <a:xfrm>
            <a:off x="5718409" y="813962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7;p5">
            <a:extLst>
              <a:ext uri="{FF2B5EF4-FFF2-40B4-BE49-F238E27FC236}">
                <a16:creationId xmlns:a16="http://schemas.microsoft.com/office/drawing/2014/main" id="{3587FEF9-8A03-4A98-9D2C-9C27E1EAE0D7}"/>
              </a:ext>
            </a:extLst>
          </p:cNvPr>
          <p:cNvSpPr/>
          <p:nvPr/>
        </p:nvSpPr>
        <p:spPr>
          <a:xfrm>
            <a:off x="6177885" y="620392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82;p4">
            <a:extLst>
              <a:ext uri="{FF2B5EF4-FFF2-40B4-BE49-F238E27FC236}">
                <a16:creationId xmlns:a16="http://schemas.microsoft.com/office/drawing/2014/main" id="{B2C2FA2D-3F37-46CF-B45E-0D6FB6F742DB}"/>
              </a:ext>
            </a:extLst>
          </p:cNvPr>
          <p:cNvSpPr/>
          <p:nvPr/>
        </p:nvSpPr>
        <p:spPr>
          <a:xfrm>
            <a:off x="3162505" y="5643936"/>
            <a:ext cx="1470645" cy="41571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14C59-F534-4B6C-81DF-1B1D4C436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15" b="10015"/>
          <a:stretch/>
        </p:blipFill>
        <p:spPr>
          <a:xfrm>
            <a:off x="522481" y="1752843"/>
            <a:ext cx="10262059" cy="461620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Google Shape;80;p4">
            <a:extLst>
              <a:ext uri="{FF2B5EF4-FFF2-40B4-BE49-F238E27FC236}">
                <a16:creationId xmlns:a16="http://schemas.microsoft.com/office/drawing/2014/main" id="{1F66C80A-DA96-4458-AFC3-494A13125AC8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‘Adverse Event’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5;p5">
            <a:extLst>
              <a:ext uri="{FF2B5EF4-FFF2-40B4-BE49-F238E27FC236}">
                <a16:creationId xmlns:a16="http://schemas.microsoft.com/office/drawing/2014/main" id="{AF50E1E1-3027-4B61-9746-730AB3B73AB9}"/>
              </a:ext>
            </a:extLst>
          </p:cNvPr>
          <p:cNvSpPr/>
          <p:nvPr/>
        </p:nvSpPr>
        <p:spPr>
          <a:xfrm rot="5400000" flipH="1">
            <a:off x="2459329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96;p5">
            <a:extLst>
              <a:ext uri="{FF2B5EF4-FFF2-40B4-BE49-F238E27FC236}">
                <a16:creationId xmlns:a16="http://schemas.microsoft.com/office/drawing/2014/main" id="{596B15BD-FD1A-492D-8787-4498C9CFF93C}"/>
              </a:ext>
            </a:extLst>
          </p:cNvPr>
          <p:cNvSpPr/>
          <p:nvPr/>
        </p:nvSpPr>
        <p:spPr>
          <a:xfrm>
            <a:off x="2983360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‘Report </a:t>
            </a:r>
            <a:r>
              <a:rPr lang="en-US" sz="1100" b="1" dirty="0">
                <a:solidFill>
                  <a:srgbClr val="FE8828"/>
                </a:solidFill>
              </a:rPr>
              <a:t>Adverse Event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’ button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97;p5">
            <a:extLst>
              <a:ext uri="{FF2B5EF4-FFF2-40B4-BE49-F238E27FC236}">
                <a16:creationId xmlns:a16="http://schemas.microsoft.com/office/drawing/2014/main" id="{2F2B8D8A-2C95-40DF-A006-8817F5DA6DEF}"/>
              </a:ext>
            </a:extLst>
          </p:cNvPr>
          <p:cNvSpPr/>
          <p:nvPr/>
        </p:nvSpPr>
        <p:spPr>
          <a:xfrm>
            <a:off x="3442836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5;p5">
            <a:extLst>
              <a:ext uri="{FF2B5EF4-FFF2-40B4-BE49-F238E27FC236}">
                <a16:creationId xmlns:a16="http://schemas.microsoft.com/office/drawing/2014/main" id="{49CC1237-5096-4460-A598-928E0F5AD97B}"/>
              </a:ext>
            </a:extLst>
          </p:cNvPr>
          <p:cNvSpPr/>
          <p:nvPr/>
        </p:nvSpPr>
        <p:spPr>
          <a:xfrm rot="5400000" flipH="1">
            <a:off x="5194378" y="1019816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6;p5">
            <a:extLst>
              <a:ext uri="{FF2B5EF4-FFF2-40B4-BE49-F238E27FC236}">
                <a16:creationId xmlns:a16="http://schemas.microsoft.com/office/drawing/2014/main" id="{436D112E-FB57-4803-BBB4-99FBA3E1FF45}"/>
              </a:ext>
            </a:extLst>
          </p:cNvPr>
          <p:cNvSpPr/>
          <p:nvPr/>
        </p:nvSpPr>
        <p:spPr>
          <a:xfrm>
            <a:off x="5718409" y="813962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Click on ‘Add Details’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7;p5">
            <a:extLst>
              <a:ext uri="{FF2B5EF4-FFF2-40B4-BE49-F238E27FC236}">
                <a16:creationId xmlns:a16="http://schemas.microsoft.com/office/drawing/2014/main" id="{D2E669BA-C0DD-4FDF-8DF4-24847F177911}"/>
              </a:ext>
            </a:extLst>
          </p:cNvPr>
          <p:cNvSpPr/>
          <p:nvPr/>
        </p:nvSpPr>
        <p:spPr>
          <a:xfrm>
            <a:off x="6177885" y="620392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95;p5">
            <a:extLst>
              <a:ext uri="{FF2B5EF4-FFF2-40B4-BE49-F238E27FC236}">
                <a16:creationId xmlns:a16="http://schemas.microsoft.com/office/drawing/2014/main" id="{808A7809-9F58-42BC-B02D-FFDF3159E408}"/>
              </a:ext>
            </a:extLst>
          </p:cNvPr>
          <p:cNvSpPr/>
          <p:nvPr/>
        </p:nvSpPr>
        <p:spPr>
          <a:xfrm rot="5400000" flipH="1">
            <a:off x="7929427" y="1092959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96;p5">
            <a:extLst>
              <a:ext uri="{FF2B5EF4-FFF2-40B4-BE49-F238E27FC236}">
                <a16:creationId xmlns:a16="http://schemas.microsoft.com/office/drawing/2014/main" id="{EB556AA7-1FCA-4E16-8A0E-D870641C62F7}"/>
              </a:ext>
            </a:extLst>
          </p:cNvPr>
          <p:cNvSpPr/>
          <p:nvPr/>
        </p:nvSpPr>
        <p:spPr>
          <a:xfrm>
            <a:off x="8453458" y="887105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Enter Medical Details 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97;p5">
            <a:extLst>
              <a:ext uri="{FF2B5EF4-FFF2-40B4-BE49-F238E27FC236}">
                <a16:creationId xmlns:a16="http://schemas.microsoft.com/office/drawing/2014/main" id="{EA18F425-E8F9-4E72-8DF9-52518BCB2046}"/>
              </a:ext>
            </a:extLst>
          </p:cNvPr>
          <p:cNvSpPr/>
          <p:nvPr/>
        </p:nvSpPr>
        <p:spPr>
          <a:xfrm>
            <a:off x="8912934" y="693535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</a:t>
            </a:r>
            <a:r>
              <a:rPr lang="en-IN" sz="1200" b="1" dirty="0">
                <a:solidFill>
                  <a:srgbClr val="000546"/>
                </a:solidFill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7DECCCA-F5EA-4764-A5D9-DB5756900919}"/>
              </a:ext>
            </a:extLst>
          </p:cNvPr>
          <p:cNvSpPr/>
          <p:nvPr/>
        </p:nvSpPr>
        <p:spPr>
          <a:xfrm>
            <a:off x="9628068" y="5005852"/>
            <a:ext cx="533400" cy="1158612"/>
          </a:xfrm>
          <a:prstGeom prst="rightBrace">
            <a:avLst/>
          </a:prstGeom>
          <a:ln w="28575">
            <a:solidFill>
              <a:srgbClr val="FE7A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Rectangular Callout 21">
            <a:extLst>
              <a:ext uri="{FF2B5EF4-FFF2-40B4-BE49-F238E27FC236}">
                <a16:creationId xmlns:a16="http://schemas.microsoft.com/office/drawing/2014/main" id="{D672D936-CBEF-43EE-99AE-76576B636791}"/>
              </a:ext>
            </a:extLst>
          </p:cNvPr>
          <p:cNvSpPr/>
          <p:nvPr/>
        </p:nvSpPr>
        <p:spPr>
          <a:xfrm flipH="1">
            <a:off x="10323083" y="5709285"/>
            <a:ext cx="1797704" cy="523220"/>
          </a:xfrm>
          <a:prstGeom prst="wedgeRectCallout">
            <a:avLst>
              <a:gd name="adj1" fmla="val 55098"/>
              <a:gd name="adj2" fmla="val -75331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Enter all Medical Details here </a:t>
            </a:r>
          </a:p>
        </p:txBody>
      </p:sp>
      <p:sp>
        <p:nvSpPr>
          <p:cNvPr id="31" name="Google Shape;81;p4">
            <a:extLst>
              <a:ext uri="{FF2B5EF4-FFF2-40B4-BE49-F238E27FC236}">
                <a16:creationId xmlns:a16="http://schemas.microsoft.com/office/drawing/2014/main" id="{87A90BD4-7086-44BE-84B0-4DDCB044839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ular Callout 25">
            <a:extLst>
              <a:ext uri="{FF2B5EF4-FFF2-40B4-BE49-F238E27FC236}">
                <a16:creationId xmlns:a16="http://schemas.microsoft.com/office/drawing/2014/main" id="{F84656E2-817D-402E-9310-414CAC55B737}"/>
              </a:ext>
            </a:extLst>
          </p:cNvPr>
          <p:cNvSpPr/>
          <p:nvPr/>
        </p:nvSpPr>
        <p:spPr>
          <a:xfrm flipH="1">
            <a:off x="10844473" y="1737883"/>
            <a:ext cx="1276314" cy="3108543"/>
          </a:xfrm>
          <a:prstGeom prst="wedgeRectCallout">
            <a:avLst>
              <a:gd name="adj1" fmla="val -16524"/>
              <a:gd name="adj2" fmla="val -41909"/>
            </a:avLst>
          </a:prstGeom>
          <a:solidFill>
            <a:schemeClr val="bg1"/>
          </a:solidFill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kern="1200" dirty="0">
                <a:latin typeface="Corbel" panose="020B0503020204020204"/>
                <a:ea typeface="+mn-ea"/>
                <a:cs typeface="+mn-cs"/>
              </a:rPr>
              <a:t>Additional Medical details that were previously available such as weight, Patient Type, exposure to certain drugs etc, have now been removed in the updated form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54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1F272-3635-4101-9445-7362E106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3" b="8343"/>
          <a:stretch/>
        </p:blipFill>
        <p:spPr>
          <a:xfrm>
            <a:off x="260787" y="1705047"/>
            <a:ext cx="10192060" cy="47764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Google Shape;80;p4">
            <a:extLst>
              <a:ext uri="{FF2B5EF4-FFF2-40B4-BE49-F238E27FC236}">
                <a16:creationId xmlns:a16="http://schemas.microsoft.com/office/drawing/2014/main" id="{1F66C80A-DA96-4458-AFC3-494A13125AC8}"/>
              </a:ext>
            </a:extLst>
          </p:cNvPr>
          <p:cNvSpPr/>
          <p:nvPr/>
        </p:nvSpPr>
        <p:spPr>
          <a:xfrm>
            <a:off x="557412" y="798350"/>
            <a:ext cx="1693975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IN" sz="1100" b="1" dirty="0">
                <a:solidFill>
                  <a:srgbClr val="FE8828"/>
                </a:solidFill>
              </a:rPr>
              <a:t>Enter </a:t>
            </a:r>
            <a:r>
              <a:rPr lang="en-IN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Details of Adverse Event</a:t>
            </a:r>
            <a:endParaRPr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7DECCCA-F5EA-4764-A5D9-DB5756900919}"/>
              </a:ext>
            </a:extLst>
          </p:cNvPr>
          <p:cNvSpPr/>
          <p:nvPr/>
        </p:nvSpPr>
        <p:spPr>
          <a:xfrm>
            <a:off x="10633561" y="4355338"/>
            <a:ext cx="533400" cy="2126144"/>
          </a:xfrm>
          <a:prstGeom prst="rightBrace">
            <a:avLst/>
          </a:prstGeom>
          <a:ln w="28575">
            <a:solidFill>
              <a:srgbClr val="FE7A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Rectangular Callout 21">
            <a:extLst>
              <a:ext uri="{FF2B5EF4-FFF2-40B4-BE49-F238E27FC236}">
                <a16:creationId xmlns:a16="http://schemas.microsoft.com/office/drawing/2014/main" id="{D672D936-CBEF-43EE-99AE-76576B636791}"/>
              </a:ext>
            </a:extLst>
          </p:cNvPr>
          <p:cNvSpPr/>
          <p:nvPr/>
        </p:nvSpPr>
        <p:spPr>
          <a:xfrm flipH="1">
            <a:off x="10713170" y="3139157"/>
            <a:ext cx="1218043" cy="954107"/>
          </a:xfrm>
          <a:prstGeom prst="wedgeRectCallout">
            <a:avLst>
              <a:gd name="adj1" fmla="val 52423"/>
              <a:gd name="adj2" fmla="val 71371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Enter all details of the Adverse Event here</a:t>
            </a:r>
          </a:p>
        </p:txBody>
      </p:sp>
      <p:sp>
        <p:nvSpPr>
          <p:cNvPr id="22" name="Google Shape;81;p4">
            <a:extLst>
              <a:ext uri="{FF2B5EF4-FFF2-40B4-BE49-F238E27FC236}">
                <a16:creationId xmlns:a16="http://schemas.microsoft.com/office/drawing/2014/main" id="{38E1BB77-8812-4384-B8DD-397EBA90184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1F272-3635-4101-9445-7362E106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51" b="7351"/>
          <a:stretch/>
        </p:blipFill>
        <p:spPr>
          <a:xfrm>
            <a:off x="260787" y="1705047"/>
            <a:ext cx="9954929" cy="477643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21" name="Google Shape;3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0" y="0"/>
            <a:ext cx="1842375" cy="74300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/>
        </p:nvSpPr>
        <p:spPr>
          <a:xfrm>
            <a:off x="2606722" y="0"/>
            <a:ext cx="9444252" cy="69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FFFFFF"/>
              </a:buClr>
              <a:buSzPts val="3600"/>
            </a:pPr>
            <a:r>
              <a:rPr kumimoji="0" lang="en-IN" sz="3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Add Adverse Event</a:t>
            </a:r>
            <a:endParaRPr lang="en-IN" sz="3600" dirty="0">
              <a:solidFill>
                <a:srgbClr val="FFFFFF"/>
              </a:solidFill>
              <a:latin typeface="Corbel" panose="020B05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67A4B5-CF86-4FAE-83EA-6F20520A189B}"/>
              </a:ext>
            </a:extLst>
          </p:cNvPr>
          <p:cNvSpPr/>
          <p:nvPr/>
        </p:nvSpPr>
        <p:spPr>
          <a:xfrm>
            <a:off x="11095629" y="887105"/>
            <a:ext cx="1096371" cy="21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Google Shape;80;p4">
            <a:extLst>
              <a:ext uri="{FF2B5EF4-FFF2-40B4-BE49-F238E27FC236}">
                <a16:creationId xmlns:a16="http://schemas.microsoft.com/office/drawing/2014/main" id="{1F66C80A-DA96-4458-AFC3-494A13125AC8}"/>
              </a:ext>
            </a:extLst>
          </p:cNvPr>
          <p:cNvSpPr/>
          <p:nvPr/>
        </p:nvSpPr>
        <p:spPr>
          <a:xfrm>
            <a:off x="557412" y="798350"/>
            <a:ext cx="1979311" cy="717169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dirty="0">
                <a:solidFill>
                  <a:srgbClr val="FE8828"/>
                </a:solidFill>
              </a:rPr>
              <a:t>Enter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 Details of Adverse Event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87DECCCA-F5EA-4764-A5D9-DB5756900919}"/>
              </a:ext>
            </a:extLst>
          </p:cNvPr>
          <p:cNvSpPr/>
          <p:nvPr/>
        </p:nvSpPr>
        <p:spPr>
          <a:xfrm>
            <a:off x="9638522" y="4497355"/>
            <a:ext cx="496052" cy="1403758"/>
          </a:xfrm>
          <a:prstGeom prst="rightBrace">
            <a:avLst/>
          </a:prstGeom>
          <a:ln w="28575">
            <a:solidFill>
              <a:srgbClr val="FE7A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Rectangular Callout 21">
            <a:extLst>
              <a:ext uri="{FF2B5EF4-FFF2-40B4-BE49-F238E27FC236}">
                <a16:creationId xmlns:a16="http://schemas.microsoft.com/office/drawing/2014/main" id="{D672D936-CBEF-43EE-99AE-76576B636791}"/>
              </a:ext>
            </a:extLst>
          </p:cNvPr>
          <p:cNvSpPr/>
          <p:nvPr/>
        </p:nvSpPr>
        <p:spPr>
          <a:xfrm flipH="1">
            <a:off x="10312942" y="3578064"/>
            <a:ext cx="1797704" cy="1815882"/>
          </a:xfrm>
          <a:prstGeom prst="wedgeRectCallout">
            <a:avLst>
              <a:gd name="adj1" fmla="val 57528"/>
              <a:gd name="adj2" fmla="val 39725"/>
            </a:avLst>
          </a:prstGeom>
          <a:ln w="28575">
            <a:solidFill>
              <a:srgbClr val="FE7A1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Depending on the severity of the event selected, additional data fields will be available to capture information. (Screenshot in the next slide)</a:t>
            </a:r>
          </a:p>
        </p:txBody>
      </p:sp>
      <p:sp>
        <p:nvSpPr>
          <p:cNvPr id="22" name="Google Shape;81;p4">
            <a:extLst>
              <a:ext uri="{FF2B5EF4-FFF2-40B4-BE49-F238E27FC236}">
                <a16:creationId xmlns:a16="http://schemas.microsoft.com/office/drawing/2014/main" id="{38E1BB77-8812-4384-B8DD-397EBA901849}"/>
              </a:ext>
            </a:extLst>
          </p:cNvPr>
          <p:cNvSpPr/>
          <p:nvPr/>
        </p:nvSpPr>
        <p:spPr>
          <a:xfrm>
            <a:off x="910840" y="573176"/>
            <a:ext cx="1048423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5;p5">
            <a:extLst>
              <a:ext uri="{FF2B5EF4-FFF2-40B4-BE49-F238E27FC236}">
                <a16:creationId xmlns:a16="http://schemas.microsoft.com/office/drawing/2014/main" id="{75460644-3EDF-49EA-9971-4B89D9FE892A}"/>
              </a:ext>
            </a:extLst>
          </p:cNvPr>
          <p:cNvSpPr/>
          <p:nvPr/>
        </p:nvSpPr>
        <p:spPr>
          <a:xfrm rot="5400000" flipH="1">
            <a:off x="2795231" y="1004205"/>
            <a:ext cx="426607" cy="288000"/>
          </a:xfrm>
          <a:prstGeom prst="triangle">
            <a:avLst>
              <a:gd name="adj" fmla="val 50000"/>
            </a:avLst>
          </a:prstGeom>
          <a:solidFill>
            <a:srgbClr val="FE88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6;p5">
            <a:extLst>
              <a:ext uri="{FF2B5EF4-FFF2-40B4-BE49-F238E27FC236}">
                <a16:creationId xmlns:a16="http://schemas.microsoft.com/office/drawing/2014/main" id="{D56B0E38-B187-4D09-A5AE-C3A990393440}"/>
              </a:ext>
            </a:extLst>
          </p:cNvPr>
          <p:cNvSpPr/>
          <p:nvPr/>
        </p:nvSpPr>
        <p:spPr>
          <a:xfrm>
            <a:off x="3319262" y="798351"/>
            <a:ext cx="1859484" cy="71716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7A10"/>
              </a:buClr>
              <a:buSzPts val="1400"/>
              <a:buFont typeface="Arial"/>
              <a:buNone/>
            </a:pPr>
            <a:r>
              <a:rPr lang="en-US" sz="1100" b="1" dirty="0">
                <a:solidFill>
                  <a:srgbClr val="FE8828"/>
                </a:solidFill>
              </a:rPr>
              <a:t>Enter Additional </a:t>
            </a:r>
            <a:r>
              <a:rPr lang="en-US" sz="1100" b="1" i="0" u="none" strike="noStrike" cap="none" dirty="0">
                <a:solidFill>
                  <a:srgbClr val="FE8828"/>
                </a:solidFill>
                <a:latin typeface="Arial"/>
                <a:ea typeface="Arial"/>
                <a:cs typeface="Arial"/>
                <a:sym typeface="Arial"/>
              </a:rPr>
              <a:t>Details of Adverse Event</a:t>
            </a:r>
            <a:endParaRPr lang="en-US" sz="1100" b="0" i="0" u="none" strike="noStrike" cap="none" dirty="0">
              <a:solidFill>
                <a:srgbClr val="FE88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97;p5">
            <a:extLst>
              <a:ext uri="{FF2B5EF4-FFF2-40B4-BE49-F238E27FC236}">
                <a16:creationId xmlns:a16="http://schemas.microsoft.com/office/drawing/2014/main" id="{A2267C3B-7714-4B30-98FF-C4EB5BB8F2E9}"/>
              </a:ext>
            </a:extLst>
          </p:cNvPr>
          <p:cNvSpPr/>
          <p:nvPr/>
        </p:nvSpPr>
        <p:spPr>
          <a:xfrm>
            <a:off x="3778738" y="604781"/>
            <a:ext cx="792000" cy="3873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546"/>
              </a:buClr>
              <a:buSzPts val="1600"/>
              <a:buFont typeface="Arial"/>
              <a:buNone/>
            </a:pPr>
            <a:r>
              <a:rPr lang="en-IN" sz="1200" b="1" i="0" u="none" strike="noStrike" cap="none" dirty="0">
                <a:solidFill>
                  <a:srgbClr val="000546"/>
                </a:solidFill>
                <a:latin typeface="Arial"/>
                <a:ea typeface="Arial"/>
                <a:cs typeface="Arial"/>
                <a:sym typeface="Arial"/>
              </a:rPr>
              <a:t>Step 6.a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82;p4">
            <a:extLst>
              <a:ext uri="{FF2B5EF4-FFF2-40B4-BE49-F238E27FC236}">
                <a16:creationId xmlns:a16="http://schemas.microsoft.com/office/drawing/2014/main" id="{D0385136-FC8B-4DFB-9E2B-31C84FF605CE}"/>
              </a:ext>
            </a:extLst>
          </p:cNvPr>
          <p:cNvSpPr/>
          <p:nvPr/>
        </p:nvSpPr>
        <p:spPr>
          <a:xfrm>
            <a:off x="5238251" y="5509629"/>
            <a:ext cx="2786076" cy="471293"/>
          </a:xfrm>
          <a:prstGeom prst="rect">
            <a:avLst/>
          </a:prstGeom>
          <a:noFill/>
          <a:ln w="28575" cap="flat" cmpd="sng">
            <a:solidFill>
              <a:srgbClr val="FE9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2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5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6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3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4_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4789</TotalTime>
  <Words>1057</Words>
  <Application>Microsoft Office PowerPoint</Application>
  <PresentationFormat>Widescreen</PresentationFormat>
  <Paragraphs>184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Calibri</vt:lpstr>
      <vt:lpstr>Corbel</vt:lpstr>
      <vt:lpstr>Noto Sans Symbols</vt:lpstr>
      <vt:lpstr>Roboto</vt:lpstr>
      <vt:lpstr>Times New Roman</vt:lpstr>
      <vt:lpstr>Wingdings</vt:lpstr>
      <vt:lpstr>Wingdings 2</vt:lpstr>
      <vt:lpstr>2_Frame</vt:lpstr>
      <vt:lpstr>5_Frame</vt:lpstr>
      <vt:lpstr>6_Frame</vt:lpstr>
      <vt:lpstr>3_Frame</vt:lpstr>
      <vt:lpstr>4_Frame</vt:lpstr>
      <vt:lpstr>Adverse Event Reporting System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AERS Workflow on Nikshay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Manu Mathew</dc:creator>
  <cp:lastModifiedBy>sudarshan saggu</cp:lastModifiedBy>
  <cp:revision>117</cp:revision>
  <dcterms:created xsi:type="dcterms:W3CDTF">2018-08-06T06:16:16Z</dcterms:created>
  <dcterms:modified xsi:type="dcterms:W3CDTF">2022-01-20T11:34:53Z</dcterms:modified>
</cp:coreProperties>
</file>