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Corbel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+EinLWEc7JwuyHoMCg3KhAZM0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orbel-bold.fntdata"/><Relationship Id="rId27" Type="http://schemas.openxmlformats.org/officeDocument/2006/relationships/font" Target="fonts/Corbe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bel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Corbel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7" name="Google Shape;3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6" name="Google Shape;3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5" name="Google Shape;36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4" name="Google Shape;38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3" name="Google Shape;40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2" name="Google Shape;42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1" name="Google Shape;44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0" name="Google Shape;46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3" name="Google Shape;48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1" name="Google Shape;49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0" name="Google Shape;2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0" name="Google Shape;50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9" name="Google Shape;509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8" name="Google Shape;2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6" name="Google Shape;2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4" name="Google Shape;2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0" name="Google Shape;2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0" name="Google Shape;27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9" name="Google Shape;28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8" name="Google Shape;3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2" name="Google Shape;22;p23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4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p34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0" name="Google Shape;9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5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7" name="Google Shape;9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6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04" name="Google Shape;10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8" name="Google Shape;118;p25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2" name="Google Shape;122;p3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5" name="Google Shape;12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9" name="Google Shape;129;p3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32" name="Google Shape;13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9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3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39" name="Google Shape;13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0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3" name="Google Shape;143;p40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4" name="Google Shape;144;p4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47" name="Google Shape;14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1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41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52" name="Google Shape;152;p41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41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54" name="Google Shape;154;p4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7" name="Google Shape;15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63" name="Google Shape;16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" name="Google Shape;26;p2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9" name="Google Shape;2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68" name="Google Shape;16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3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3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4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74" name="Google Shape;174;p44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5" name="Google Shape;175;p4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8" name="Google Shape;17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5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5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2" name="Google Shape;182;p45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83" name="Google Shape;183;p4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5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6" name="Google Shape;18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6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0" name="Google Shape;190;p4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3" name="Google Shape;19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7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00" name="Google Shape;20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6" name="Google Shape;3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3" name="Google Shape;4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8" name="Google Shape;48;p2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30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6" name="Google Shape;56;p30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30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1" name="Google Shape;6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7" name="Google Shape;6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72" name="Google Shape;7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2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8" name="Google Shape;78;p33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3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82" name="Google Shape;8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2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2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4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cap="flat" cmpd="sng" w="10775">
            <a:solidFill>
              <a:srgbClr val="009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1" name="Google Shape;111;p2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13" name="Google Shape;113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analytics.nikshay.in/superset/dashboard/p/AKoynNbyLmR/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nikshay-support.atlassian.net/servicedesk/customer/portal/1/group/7/create/20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6" name="Google Shape;2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"/>
          <p:cNvSpPr txBox="1"/>
          <p:nvPr>
            <p:ph type="title"/>
          </p:nvPr>
        </p:nvSpPr>
        <p:spPr>
          <a:xfrm>
            <a:off x="3499777" y="780590"/>
            <a:ext cx="7866888" cy="5334406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IN" sz="4600">
                <a:solidFill>
                  <a:schemeClr val="dk1"/>
                </a:solidFill>
              </a:rPr>
              <a:t>ACSM Monthly Report (State)</a:t>
            </a:r>
            <a:endParaRPr b="1" sz="46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Report…Advocacy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0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3" name="Google Shape;333;p10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‘Advocacy’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7" name="Google Shape;337;p10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8" name="Google Shape;338;p10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9" name="Google Shape;339;p10"/>
          <p:cNvSpPr/>
          <p:nvPr/>
        </p:nvSpPr>
        <p:spPr>
          <a:xfrm>
            <a:off x="8114249" y="792567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‘Religious Leaders’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0" name="Google Shape;340;p10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8472402" y="611289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42" name="Google Shape;34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53" y="1644260"/>
            <a:ext cx="11765421" cy="49821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3" name="Google Shape;343;p10"/>
          <p:cNvSpPr/>
          <p:nvPr/>
        </p:nvSpPr>
        <p:spPr>
          <a:xfrm>
            <a:off x="5462660" y="3873735"/>
            <a:ext cx="3114861" cy="523220"/>
          </a:xfrm>
          <a:prstGeom prst="wedgeRectCallout">
            <a:avLst>
              <a:gd fmla="val -61761" name="adj1"/>
              <a:gd fmla="val 140234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“Religious Leaders” to enter a value for the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Report…Communications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1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2" name="Google Shape;352;p11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‘Communications’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6" name="Google Shape;356;p11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8114249" y="792567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‘Editorial Media Engagement’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9" name="Google Shape;359;p11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8472402" y="611289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53" y="1621111"/>
            <a:ext cx="11765421" cy="48746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2" name="Google Shape;362;p11"/>
          <p:cNvSpPr/>
          <p:nvPr/>
        </p:nvSpPr>
        <p:spPr>
          <a:xfrm>
            <a:off x="5770037" y="2275274"/>
            <a:ext cx="3114861" cy="523220"/>
          </a:xfrm>
          <a:prstGeom prst="wedgeRectCallout">
            <a:avLst>
              <a:gd fmla="val -69005" name="adj1"/>
              <a:gd fmla="val 99380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“Editorial Media Engagement” to enter a value for the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Report…Communications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2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0" name="Google Shape;370;p12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1" name="Google Shape;371;p12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3" name="Google Shape;373;p12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4" name="Google Shape;374;p12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‘Communications’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5" name="Google Shape;375;p12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6" name="Google Shape;376;p12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7" name="Google Shape;377;p12"/>
          <p:cNvSpPr/>
          <p:nvPr/>
        </p:nvSpPr>
        <p:spPr>
          <a:xfrm>
            <a:off x="8114249" y="792567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‘Mass and Mid-media’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8" name="Google Shape;378;p12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8472402" y="611289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0" name="Google Shape;3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048" y="1644260"/>
            <a:ext cx="11807926" cy="49584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1" name="Google Shape;381;p12"/>
          <p:cNvSpPr/>
          <p:nvPr/>
        </p:nvSpPr>
        <p:spPr>
          <a:xfrm>
            <a:off x="5585811" y="2520882"/>
            <a:ext cx="3114861" cy="523220"/>
          </a:xfrm>
          <a:prstGeom prst="wedgeRectCallout">
            <a:avLst>
              <a:gd fmla="val -69005" name="adj1"/>
              <a:gd fmla="val 99380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“Mass and Mid-media” to enter values for the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3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Report…Communications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3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9" name="Google Shape;389;p13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0" name="Google Shape;390;p13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1" name="Google Shape;391;p13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2" name="Google Shape;392;p13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3" name="Google Shape;393;p13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‘Communications’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4" name="Google Shape;394;p13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5" name="Google Shape;395;p13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8114249" y="792567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‘Inter-personal’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7" name="Google Shape;397;p13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8" name="Google Shape;398;p13"/>
          <p:cNvSpPr/>
          <p:nvPr/>
        </p:nvSpPr>
        <p:spPr>
          <a:xfrm>
            <a:off x="8472402" y="611289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99" name="Google Shape;3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086" y="1609059"/>
            <a:ext cx="11768888" cy="491049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0" name="Google Shape;400;p13"/>
          <p:cNvSpPr/>
          <p:nvPr/>
        </p:nvSpPr>
        <p:spPr>
          <a:xfrm>
            <a:off x="5585811" y="3167390"/>
            <a:ext cx="3114861" cy="523220"/>
          </a:xfrm>
          <a:prstGeom prst="wedgeRectCallout">
            <a:avLst>
              <a:gd fmla="val -69386" name="adj1"/>
              <a:gd fmla="val 112998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“Inter-personal” to enter a value for the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4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Report…Communications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4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8" name="Google Shape;408;p14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9" name="Google Shape;409;p14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0" name="Google Shape;410;p14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1" name="Google Shape;411;p14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2" name="Google Shape;412;p14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‘Communications’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3" name="Google Shape;413;p14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8114249" y="792567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‘Social Media’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6" name="Google Shape;416;p14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8472402" y="611289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18" name="Google Shape;41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53" y="1644260"/>
            <a:ext cx="11765421" cy="492279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9" name="Google Shape;419;p14"/>
          <p:cNvSpPr/>
          <p:nvPr/>
        </p:nvSpPr>
        <p:spPr>
          <a:xfrm>
            <a:off x="5585811" y="3844047"/>
            <a:ext cx="3114861" cy="523220"/>
          </a:xfrm>
          <a:prstGeom prst="wedgeRectCallout">
            <a:avLst>
              <a:gd fmla="val -69386" name="adj1"/>
              <a:gd fmla="val 112998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“Social Media” to enter values for the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 txBox="1"/>
          <p:nvPr/>
        </p:nvSpPr>
        <p:spPr>
          <a:xfrm>
            <a:off x="2606722" y="0"/>
            <a:ext cx="9585278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Report…Social Mobilization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5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7" name="Google Shape;427;p15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8" name="Google Shape;428;p15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9" name="Google Shape;429;p15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0" name="Google Shape;430;p15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1" name="Google Shape;431;p15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‘Social Mobilization’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2" name="Google Shape;432;p15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3" name="Google Shape;433;p15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4" name="Google Shape;434;p15"/>
          <p:cNvSpPr/>
          <p:nvPr/>
        </p:nvSpPr>
        <p:spPr>
          <a:xfrm>
            <a:off x="8114249" y="792567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‘Community Engagement’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5" name="Google Shape;435;p15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6" name="Google Shape;436;p15"/>
          <p:cNvSpPr/>
          <p:nvPr/>
        </p:nvSpPr>
        <p:spPr>
          <a:xfrm>
            <a:off x="8472402" y="611289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37" name="Google Shape;43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53" y="1641479"/>
            <a:ext cx="11765421" cy="503400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8" name="Google Shape;438;p15"/>
          <p:cNvSpPr/>
          <p:nvPr/>
        </p:nvSpPr>
        <p:spPr>
          <a:xfrm>
            <a:off x="5928997" y="2226255"/>
            <a:ext cx="3114861" cy="523220"/>
          </a:xfrm>
          <a:prstGeom prst="wedgeRectCallout">
            <a:avLst>
              <a:gd fmla="val -69386" name="adj1"/>
              <a:gd fmla="val 112998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“Community Engagement” to enter values for the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6"/>
          <p:cNvSpPr txBox="1"/>
          <p:nvPr/>
        </p:nvSpPr>
        <p:spPr>
          <a:xfrm>
            <a:off x="2606722" y="0"/>
            <a:ext cx="9585278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Report…Social Mobilization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6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7" name="Google Shape;447;p16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‘Social Mobilization’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1" name="Google Shape;451;p16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8114249" y="792567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‘Provider Trainings’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4" name="Google Shape;454;p16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8472402" y="611289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56" name="Google Shape;45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53" y="1635703"/>
            <a:ext cx="11765421" cy="484822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7" name="Google Shape;457;p16"/>
          <p:cNvSpPr/>
          <p:nvPr/>
        </p:nvSpPr>
        <p:spPr>
          <a:xfrm>
            <a:off x="5693082" y="3798204"/>
            <a:ext cx="3114861" cy="523220"/>
          </a:xfrm>
          <a:prstGeom prst="wedgeRectCallout">
            <a:avLst>
              <a:gd fmla="val -69386" name="adj1"/>
              <a:gd fmla="val 112998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“Provider Trainings” to enter values for the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Report…Finance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7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5" name="Google Shape;465;p17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6" name="Google Shape;466;p17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7" name="Google Shape;467;p17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8" name="Google Shape;468;p17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9" name="Google Shape;469;p17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‘Finance’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0" name="Google Shape;470;p17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1" name="Google Shape;471;p17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2" name="Google Shape;472;p17"/>
          <p:cNvSpPr/>
          <p:nvPr/>
        </p:nvSpPr>
        <p:spPr>
          <a:xfrm>
            <a:off x="7958362" y="769255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Check and verify all the mandatory fields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3" name="Google Shape;473;p17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8316515" y="565293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75" name="Google Shape;47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53" y="1621111"/>
            <a:ext cx="11765421" cy="489844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6" name="Google Shape;476;p17"/>
          <p:cNvSpPr/>
          <p:nvPr/>
        </p:nvSpPr>
        <p:spPr>
          <a:xfrm>
            <a:off x="5164927" y="3014433"/>
            <a:ext cx="3114861" cy="523220"/>
          </a:xfrm>
          <a:prstGeom prst="wedgeRectCallout">
            <a:avLst>
              <a:gd fmla="val -69386" name="adj1"/>
              <a:gd fmla="val 112998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“Finance” to enter values for the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7"/>
          <p:cNvSpPr/>
          <p:nvPr/>
        </p:nvSpPr>
        <p:spPr>
          <a:xfrm>
            <a:off x="10292401" y="769256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‘Submit’ for the final submission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8" name="Google Shape;478;p17"/>
          <p:cNvSpPr/>
          <p:nvPr/>
        </p:nvSpPr>
        <p:spPr>
          <a:xfrm flipH="1" rot="5400000">
            <a:off x="9837723" y="99443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9" name="Google Shape;479;p17"/>
          <p:cNvSpPr/>
          <p:nvPr/>
        </p:nvSpPr>
        <p:spPr>
          <a:xfrm>
            <a:off x="10673059" y="612955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5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0" name="Google Shape;480;p17"/>
          <p:cNvSpPr/>
          <p:nvPr/>
        </p:nvSpPr>
        <p:spPr>
          <a:xfrm>
            <a:off x="2457020" y="6016904"/>
            <a:ext cx="939323" cy="502648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/>
          <p:nvPr/>
        </p:nvSpPr>
        <p:spPr>
          <a:xfrm>
            <a:off x="2606722" y="0"/>
            <a:ext cx="9444252" cy="576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ACSM Reports in Ni-kshay Analytics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7" name="Google Shape;487;p18"/>
          <p:cNvSpPr txBox="1"/>
          <p:nvPr/>
        </p:nvSpPr>
        <p:spPr>
          <a:xfrm>
            <a:off x="450274" y="1056279"/>
            <a:ext cx="11600700" cy="5397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2946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The NTEP staff at the State level can access the Ni-kshay Analytics using the same Ni-kshay credentials on Ni-kshay Analytics.</a:t>
            </a:r>
            <a:endParaRPr/>
          </a:p>
          <a:p>
            <a:pPr indent="-342900" lvl="0" marL="452946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The reports can be downloaded directly from Ni-kshay Analytics in CSV formats.</a:t>
            </a:r>
            <a:endParaRPr/>
          </a:p>
          <a:p>
            <a:pPr indent="-342900" lvl="0" marL="452946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The user can choose the District, Year and Month to extract data from the available filters.</a:t>
            </a:r>
            <a:endParaRPr/>
          </a:p>
          <a:p>
            <a:pPr indent="-342900" lvl="0" marL="452946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1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URL to direct access the report in Ni-kshay Analytics:</a:t>
            </a:r>
            <a:endParaRPr/>
          </a:p>
          <a:p>
            <a:pPr indent="0" lvl="0" marL="4445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1" lang="en-IN" sz="2400" u="sng" cap="none" strike="noStrike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https://analytics.nikshay.in/superset/dashboard/p/AKoynNbyLmR/</a:t>
            </a:r>
            <a:r>
              <a:rPr b="0" i="1" lang="en-IN" sz="2400" u="none" cap="none" strike="noStrike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pic>
        <p:nvPicPr>
          <p:cNvPr id="488" name="Google Shape;48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9"/>
          <p:cNvSpPr txBox="1"/>
          <p:nvPr/>
        </p:nvSpPr>
        <p:spPr>
          <a:xfrm>
            <a:off x="2606722" y="0"/>
            <a:ext cx="9444252" cy="576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ACSM Reports in Ni-kshay Analytics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9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95" name="Google Shape;4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9"/>
          <p:cNvPicPr preferRelativeResize="0"/>
          <p:nvPr/>
        </p:nvPicPr>
        <p:blipFill rotWithShape="1">
          <a:blip r:embed="rId4">
            <a:alphaModFix/>
          </a:blip>
          <a:srcRect b="73709" l="0" r="0" t="0"/>
          <a:stretch/>
        </p:blipFill>
        <p:spPr>
          <a:xfrm>
            <a:off x="241024" y="2407166"/>
            <a:ext cx="11809950" cy="27876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7" name="Google Shape;49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024" y="1709591"/>
            <a:ext cx="11809950" cy="6975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3" name="Google Shape;2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"/>
          <p:cNvSpPr txBox="1"/>
          <p:nvPr/>
        </p:nvSpPr>
        <p:spPr>
          <a:xfrm>
            <a:off x="3443844" y="780589"/>
            <a:ext cx="8348353" cy="5334408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44497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b="0" i="0" lang="en-IN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0" marL="444497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b="0" i="0" lang="en-IN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State ACSM Monthly Report in Ni-kshay</a:t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0" marL="444497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b="0" i="0" lang="en-IN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State ACSM Report in Ni-kshay Analytics</a:t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55600" lvl="0" marL="444497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▪"/>
            </a:pPr>
            <a:r>
              <a:rPr b="0" i="0" lang="en-IN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FAQ</a:t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5" name="Google Shape;215;p2"/>
          <p:cNvSpPr txBox="1"/>
          <p:nvPr/>
        </p:nvSpPr>
        <p:spPr>
          <a:xfrm>
            <a:off x="399803" y="2612571"/>
            <a:ext cx="19271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0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FAQ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3" name="Google Shape;503;p20"/>
          <p:cNvSpPr/>
          <p:nvPr/>
        </p:nvSpPr>
        <p:spPr>
          <a:xfrm>
            <a:off x="10954603" y="743004"/>
            <a:ext cx="1096500" cy="31320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4" name="Google Shape;504;p20"/>
          <p:cNvSpPr txBox="1"/>
          <p:nvPr/>
        </p:nvSpPr>
        <p:spPr>
          <a:xfrm>
            <a:off x="450376" y="863600"/>
            <a:ext cx="11464200" cy="5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7154" lvl="0" marL="4572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Noto Sans Symbols"/>
              <a:buChar char="●"/>
            </a:pPr>
            <a:r>
              <a:rPr b="0" i="0" lang="en-IN" sz="2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In case case of any issues with the form, please raise a ticket on Ni-kshay HelpDesk </a:t>
            </a:r>
            <a:r>
              <a:rPr b="0" i="0" lang="en-IN" sz="2000" u="none" cap="none" strike="noStrike">
                <a:solidFill>
                  <a:srgbClr val="0000FF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b="0" i="0" lang="en-IN" sz="2000" u="sng" cap="none" strike="noStrike">
                <a:solidFill>
                  <a:srgbClr val="0000FF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https://nikshay-support.atlassian.net/servicedesk/customer/portal/1/group/7/create/20</a:t>
            </a:r>
            <a:r>
              <a:rPr b="0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7154" lvl="0" marL="4572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Noto Sans Symbols"/>
              <a:buChar char="●"/>
            </a:pPr>
            <a:r>
              <a:rPr b="0" i="0" lang="en-IN" sz="2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In case of any duplicate/erroneous entries in the forms, the ticket may be raised in Ni-kshay HelpDesk for deletion</a:t>
            </a:r>
            <a:endParaRPr b="0" i="0" sz="2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05" name="Google Shape;50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1"/>
          <p:cNvSpPr txBox="1"/>
          <p:nvPr>
            <p:ph idx="1" type="body"/>
          </p:nvPr>
        </p:nvSpPr>
        <p:spPr>
          <a:xfrm>
            <a:off x="2027582" y="1169400"/>
            <a:ext cx="9380024" cy="45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None/>
            </a:pPr>
            <a:r>
              <a:rPr b="1" lang="en-IN" sz="6600"/>
              <a:t>Thank You</a:t>
            </a:r>
            <a:endParaRPr b="1" sz="6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Overview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450375" y="863600"/>
            <a:ext cx="11464200" cy="56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710" lvl="0" marL="4572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●"/>
            </a:pPr>
            <a:r>
              <a:rPr b="0" i="0" lang="en-IN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state ACSM report has been developed to capture information on activity related to ACSM undertaken under NTEP at the State level in Ni-kshay.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6710" lvl="0" marL="4572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●"/>
            </a:pPr>
            <a:r>
              <a:rPr b="0" i="0" lang="en-IN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ACSM Monthly reporting formats have been developed for routine monitoring processes at the State level.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6710" lvl="0" marL="4572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●"/>
            </a:pPr>
            <a:r>
              <a:rPr b="0" i="0" lang="en-IN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Indicators for each Advocacy, Communication, and Social Mobilization have been identified, based on the activities planned in PIP.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6710" lvl="0" marL="4572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●"/>
            </a:pPr>
            <a:r>
              <a:rPr b="0" i="0" lang="en-IN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report would be accessible via Web and Mobile browsers.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6710" lvl="0" marL="4572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●"/>
            </a:pPr>
            <a:r>
              <a:rPr b="0" i="0" lang="en-IN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output reports for the entry forms would be made available subsequently.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3" name="Google Shape;2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"/>
          <p:cNvSpPr txBox="1"/>
          <p:nvPr/>
        </p:nvSpPr>
        <p:spPr>
          <a:xfrm>
            <a:off x="2606722" y="0"/>
            <a:ext cx="9444252" cy="576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Forms and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0" name="Google Shape;230;p4"/>
          <p:cNvSpPr txBox="1"/>
          <p:nvPr/>
        </p:nvSpPr>
        <p:spPr>
          <a:xfrm>
            <a:off x="450375" y="587150"/>
            <a:ext cx="11600700" cy="6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0046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Noto Sans Symbols"/>
              <a:buNone/>
            </a:pPr>
            <a:r>
              <a:rPr b="1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The following indicators are available in the form-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8138" lvl="1" marL="1246188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Courier New"/>
              <a:buChar char="o"/>
            </a:pPr>
            <a:r>
              <a:rPr b="0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Advocacy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8138" lvl="1" marL="1246188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Courier New"/>
              <a:buChar char="o"/>
            </a:pPr>
            <a:r>
              <a:rPr b="0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Communications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8138" lvl="1" marL="1246188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Courier New"/>
              <a:buChar char="o"/>
            </a:pPr>
            <a:r>
              <a:rPr b="0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Social Mobilization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8138" lvl="1" marL="1246188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Courier New"/>
              <a:buChar char="o"/>
            </a:pPr>
            <a:r>
              <a:rPr b="0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Finance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1" marL="1397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None/>
            </a:pPr>
            <a:r>
              <a:rPr b="1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The access shall be available to the below users-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8137" lvl="1" marL="1246187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Courier New"/>
              <a:buChar char="o"/>
            </a:pPr>
            <a:r>
              <a:rPr b="0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CTD users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8138" lvl="1" marL="1246188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Courier New"/>
              <a:buChar char="o"/>
            </a:pPr>
            <a:r>
              <a:rPr b="0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State TB Officers (STO)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8137" lvl="1" marL="1246187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Courier New"/>
              <a:buChar char="o"/>
            </a:pPr>
            <a:r>
              <a:rPr b="0" i="0" lang="en-IN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WHO Consultants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1" name="Google Shape;2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53" y="1649568"/>
            <a:ext cx="11809950" cy="482692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9" name="Google Shape;239;p5"/>
          <p:cNvSpPr/>
          <p:nvPr/>
        </p:nvSpPr>
        <p:spPr>
          <a:xfrm>
            <a:off x="285553" y="4484229"/>
            <a:ext cx="1816379" cy="378339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285553" y="5291192"/>
            <a:ext cx="1816379" cy="378339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5" name="Google Shape;245;p5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5317393" y="3030930"/>
            <a:ext cx="1557214" cy="523220"/>
          </a:xfrm>
          <a:prstGeom prst="wedgeRectCallout">
            <a:avLst>
              <a:gd fmla="val -59089" name="adj1"/>
              <a:gd fmla="val 181315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Select reporting 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9308708" y="3030930"/>
            <a:ext cx="1557214" cy="523220"/>
          </a:xfrm>
          <a:prstGeom prst="wedgeRectCallout">
            <a:avLst>
              <a:gd fmla="val -59089" name="adj1"/>
              <a:gd fmla="val 181315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Select reporting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Report…Advocacy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53" y="1757548"/>
            <a:ext cx="11816052" cy="47382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5" name="Google Shape;255;p6"/>
          <p:cNvSpPr/>
          <p:nvPr/>
        </p:nvSpPr>
        <p:spPr>
          <a:xfrm>
            <a:off x="399855" y="5844330"/>
            <a:ext cx="1737703" cy="544595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5067237" y="3600133"/>
            <a:ext cx="3114861" cy="523220"/>
          </a:xfrm>
          <a:prstGeom prst="wedgeRectCallout">
            <a:avLst>
              <a:gd fmla="val -61761" name="adj1"/>
              <a:gd fmla="val 140234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“Elected Representatives” to enter values for the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9" name="Google Shape;259;p6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‘Advocacy’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3" name="Google Shape;263;p6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8114249" y="792567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‘Elected Representatives’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6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8472402" y="611289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Report…Advocacy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7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7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‘Advocacy’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0" name="Google Shape;280;p7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8114249" y="792567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‘Multi-sectoral’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3" name="Google Shape;283;p7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8472402" y="611289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5" name="Google Shape;28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52" y="1592653"/>
            <a:ext cx="11765421" cy="499815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6" name="Google Shape;286;p7"/>
          <p:cNvSpPr/>
          <p:nvPr/>
        </p:nvSpPr>
        <p:spPr>
          <a:xfrm>
            <a:off x="5672879" y="2246816"/>
            <a:ext cx="3114861" cy="523220"/>
          </a:xfrm>
          <a:prstGeom prst="wedgeRectCallout">
            <a:avLst>
              <a:gd fmla="val -61761" name="adj1"/>
              <a:gd fmla="val 140234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“Multi-sectoral” to enter values for the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Report…Advocacy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8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5" name="Google Shape;295;p8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‘Advocacy’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9" name="Google Shape;299;p8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0" name="Google Shape;300;p8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8114249" y="792567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‘Private sectors’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2" name="Google Shape;302;p8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8472402" y="611289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4" name="Google Shape;30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53" y="1644261"/>
            <a:ext cx="11765421" cy="49702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5" name="Google Shape;305;p8"/>
          <p:cNvSpPr/>
          <p:nvPr/>
        </p:nvSpPr>
        <p:spPr>
          <a:xfrm>
            <a:off x="4999388" y="3066214"/>
            <a:ext cx="3114861" cy="523220"/>
          </a:xfrm>
          <a:prstGeom prst="wedgeRectCallout">
            <a:avLst>
              <a:gd fmla="val -61761" name="adj1"/>
              <a:gd fmla="val 140234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“Private sectors” to enter a value for the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ACSM Monthly Report…Advocacy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69757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9"/>
          <p:cNvSpPr/>
          <p:nvPr/>
        </p:nvSpPr>
        <p:spPr>
          <a:xfrm>
            <a:off x="285553" y="797874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‘M&amp;E Forms’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2865404" y="79787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‘State ACSM Monthly Report’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4" name="Google Shape;314;p9"/>
          <p:cNvSpPr/>
          <p:nvPr/>
        </p:nvSpPr>
        <p:spPr>
          <a:xfrm flipH="1" rot="5400000">
            <a:off x="2243717" y="99534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593478" y="613871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6" name="Google Shape;316;p9"/>
          <p:cNvSpPr/>
          <p:nvPr/>
        </p:nvSpPr>
        <p:spPr>
          <a:xfrm>
            <a:off x="3190186" y="615464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5378511" y="794733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‘Advocacy’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8" name="Google Shape;318;p9"/>
          <p:cNvSpPr/>
          <p:nvPr/>
        </p:nvSpPr>
        <p:spPr>
          <a:xfrm flipH="1" rot="5400000">
            <a:off x="4807623" y="1017164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Google Shape;319;p9"/>
          <p:cNvSpPr/>
          <p:nvPr/>
        </p:nvSpPr>
        <p:spPr>
          <a:xfrm>
            <a:off x="5770037" y="612957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8114249" y="792567"/>
            <a:ext cx="1764731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E8828"/>
                </a:solidFill>
                <a:latin typeface="Corbel"/>
                <a:ea typeface="Corbel"/>
                <a:cs typeface="Corbel"/>
                <a:sym typeface="Corbel"/>
              </a:rPr>
              <a:t>Click on ‘TB Advocates’</a:t>
            </a:r>
            <a:endParaRPr b="0" i="0" sz="1400" u="none" cap="none" strike="noStrike">
              <a:solidFill>
                <a:srgbClr val="FE882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Google Shape;321;p9"/>
          <p:cNvSpPr/>
          <p:nvPr/>
        </p:nvSpPr>
        <p:spPr>
          <a:xfrm flipH="1" rot="5400000">
            <a:off x="7417125" y="994436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2" name="Google Shape;322;p9"/>
          <p:cNvSpPr/>
          <p:nvPr/>
        </p:nvSpPr>
        <p:spPr>
          <a:xfrm>
            <a:off x="8472402" y="611289"/>
            <a:ext cx="1048423" cy="361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0" i="0" lang="en-IN" sz="12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3" name="Google Shape;32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52" y="1609058"/>
            <a:ext cx="11765421" cy="49461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4" name="Google Shape;324;p9"/>
          <p:cNvSpPr/>
          <p:nvPr/>
        </p:nvSpPr>
        <p:spPr>
          <a:xfrm>
            <a:off x="5020926" y="3558898"/>
            <a:ext cx="3114861" cy="523220"/>
          </a:xfrm>
          <a:prstGeom prst="wedgeRectCallout">
            <a:avLst>
              <a:gd fmla="val -61761" name="adj1"/>
              <a:gd fmla="val 140234" name="adj2"/>
            </a:avLst>
          </a:prstGeom>
          <a:solidFill>
            <a:srgbClr val="FFFF00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“TB Advocates” to enter a value for the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