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8" r:id="rId4"/>
    <p:sldId id="306" r:id="rId5"/>
    <p:sldId id="2141411147" r:id="rId6"/>
    <p:sldId id="2141411148" r:id="rId7"/>
    <p:sldId id="2141411149" r:id="rId8"/>
    <p:sldId id="2141411150" r:id="rId9"/>
    <p:sldId id="2141411151" r:id="rId10"/>
    <p:sldId id="2141411153" r:id="rId11"/>
    <p:sldId id="2141411152" r:id="rId12"/>
    <p:sldId id="305" r:id="rId13"/>
  </p:sldIdLst>
  <p:sldSz cx="12192000" cy="6858000"/>
  <p:notesSz cx="6858000" cy="9144000"/>
  <p:embeddedFontLst>
    <p:embeddedFont>
      <p:font typeface="Corbel" panose="020B05030202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4" roundtripDataSignature="AMtx7mgKj1AFmD5pgvGvFGzvp3dzyVb3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 snapToGrid="0">
      <p:cViewPr varScale="1">
        <p:scale>
          <a:sx n="61" d="100"/>
          <a:sy n="61" d="100"/>
        </p:scale>
        <p:origin x="9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88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8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86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E586E5-B8C7-B122-8948-2C5014D715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7D5E27-15B3-DFEF-9590-FF356B7BCA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FB778-B958-476F-ACDC-24537C1EAD89}" type="datetimeFigureOut">
              <a:rPr lang="en-IN" smtClean="0"/>
              <a:t>17-09-2024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1083C-8B3B-FBC7-7D11-03391E06E6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39DA8-65C0-7B6B-DD72-F3692A2A4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3EB11-895F-444C-9558-BBC1D820DD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4562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8" name="Google Shape;1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1" name="Google Shape;2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7" name="Google Shape;3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4899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7" name="Google Shape;3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3222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7" name="Google Shape;3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1771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7" name="Google Shape;3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1787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7" name="Google Shape;3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523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7" name="Google Shape;3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3296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04" name="Google Shape;90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6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sz="5900" b="0">
                <a:solidFill>
                  <a:srgbClr val="000F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6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46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128152" y="16355"/>
            <a:ext cx="1823778" cy="702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7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9" name="Google Shape;89;p5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2" name="Google Shape;92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8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8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6" name="Google Shape;96;p5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" name="Google Shape;99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Head + Copy - Text Only">
  <p:cSld name="Full Width Head + Copy - Text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8"/>
          <p:cNvSpPr txBox="1">
            <a:spLocks noGrp="1"/>
          </p:cNvSpPr>
          <p:nvPr>
            <p:ph type="body" idx="1"/>
          </p:nvPr>
        </p:nvSpPr>
        <p:spPr>
          <a:xfrm>
            <a:off x="486837" y="1718735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715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●"/>
              <a:defRPr sz="1867" b="0"/>
            </a:lvl1pPr>
            <a:lvl2pPr marL="914400" lvl="1" indent="-33864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Noto Sans Symbols"/>
              <a:buChar char="▪"/>
              <a:defRPr sz="1733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1" name="Google Shape;111;p4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48"/>
          <p:cNvSpPr txBox="1">
            <a:spLocks noGrp="1"/>
          </p:cNvSpPr>
          <p:nvPr>
            <p:ph type="title"/>
          </p:nvPr>
        </p:nvSpPr>
        <p:spPr>
          <a:xfrm>
            <a:off x="486837" y="646262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0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4" name="Google Shape;124;p6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1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sz="5900" b="0">
                <a:solidFill>
                  <a:srgbClr val="000F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61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6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2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138" name="Google Shape;138;p62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139" name="Google Shape;139;p6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3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3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p63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147" name="Google Shape;147;p63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8" name="Google Shape;148;p63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149" name="Google Shape;149;p6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6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6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3" name="Google Shape;163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5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65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6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66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169" name="Google Shape;169;p66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6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6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6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9"/>
          <p:cNvSpPr txBox="1"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9"/>
          <p:cNvSpPr txBox="1"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" name="Google Shape;28;p4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7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67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7" name="Google Shape;177;p67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8" name="Google Shape;178;p6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67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6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68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5" name="Google Shape;185;p6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6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9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69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92" name="Google Shape;192;p6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6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6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0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52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1" name="Google Shape;51;p52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52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3" name="Google Shape;53;p5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" name="Google Shape;56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3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4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4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5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5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3" name="Google Shape;73;p55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5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6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6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1" name="Google Shape;81;p56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5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6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5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5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4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4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7"/>
          <p:cNvSpPr/>
          <p:nvPr/>
        </p:nvSpPr>
        <p:spPr>
          <a:xfrm>
            <a:off x="2644878" y="0"/>
            <a:ext cx="9574060" cy="589936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47"/>
          <p:cNvSpPr/>
          <p:nvPr/>
        </p:nvSpPr>
        <p:spPr>
          <a:xfrm>
            <a:off x="0" y="1452906"/>
            <a:ext cx="108000" cy="4392000"/>
          </a:xfrm>
          <a:prstGeom prst="rect">
            <a:avLst/>
          </a:prstGeom>
          <a:solidFill>
            <a:srgbClr val="0099FF"/>
          </a:solidFill>
          <a:ln w="10775" cap="flat" cmpd="sng">
            <a:solidFill>
              <a:srgbClr val="0099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7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Google Shape;105;p4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4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4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8" name="Google Shape;108;p4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87;p1">
            <a:extLst>
              <a:ext uri="{FF2B5EF4-FFF2-40B4-BE49-F238E27FC236}">
                <a16:creationId xmlns:a16="http://schemas.microsoft.com/office/drawing/2014/main" id="{DD7FB8DD-351E-2882-999F-2782932009CB}"/>
              </a:ext>
            </a:extLst>
          </p:cNvPr>
          <p:cNvPicPr preferRelativeResize="0"/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31725" y="0"/>
            <a:ext cx="1914000" cy="7405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hrsbx.abdm.gov.in/uhi/NIKSHAY-HI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ct val="100000"/>
              <a:buFont typeface="Corbel"/>
              <a:buNone/>
            </a:pPr>
            <a:r>
              <a:rPr lang="en-US" sz="4000" dirty="0"/>
              <a:t>ABDM Milestone 2</a:t>
            </a:r>
            <a:br>
              <a:rPr lang="en-US" sz="4000" dirty="0"/>
            </a:br>
            <a:r>
              <a:rPr lang="en-GB" sz="4000" dirty="0"/>
              <a:t>Building Health Information Provider (HIP) services to share digital records via Personal Health Records (ABHA) app.</a:t>
            </a:r>
            <a:endParaRPr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CCB692-B4C7-3F1D-A28F-AF4059113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42" y="100012"/>
            <a:ext cx="2086266" cy="5525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"/>
          <p:cNvSpPr txBox="1"/>
          <p:nvPr/>
        </p:nvSpPr>
        <p:spPr>
          <a:xfrm>
            <a:off x="2661925" y="0"/>
            <a:ext cx="9764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lang="en-US" sz="27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Deep Link SMS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0306F3-6ACE-6BA4-A465-C4176EE2E97E}"/>
              </a:ext>
            </a:extLst>
          </p:cNvPr>
          <p:cNvSpPr txBox="1"/>
          <p:nvPr/>
        </p:nvSpPr>
        <p:spPr>
          <a:xfrm>
            <a:off x="210400" y="1462924"/>
            <a:ext cx="117712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5496A"/>
              </a:buClr>
              <a:buSzTx/>
              <a:tabLst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Upon creation of a new record on Ni-kshay, ABDM will send an SMS to the user with a deep link. The content of the message will be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5496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>
              <a:spcBef>
                <a:spcPts val="600"/>
              </a:spcBef>
              <a:buClr>
                <a:srgbClr val="05496A"/>
              </a:buClr>
            </a:pPr>
            <a:r>
              <a:rPr lang="en-US" sz="2000" b="1" dirty="0"/>
              <a:t> Your NIKSHAY reports are now ready. Bring all your health records together for safekeeping and sharing by you with any Doctor. Click </a:t>
            </a:r>
            <a:r>
              <a:rPr lang="en-US" sz="2000" b="1" u="sng" dirty="0">
                <a:hlinkClick r:id="rId3"/>
              </a:rPr>
              <a:t>https://phrsbx.abdm.gov.in/uhi/NIKSHAY-HIP</a:t>
            </a:r>
            <a:r>
              <a:rPr lang="en-US" sz="2000" b="1" dirty="0"/>
              <a:t>ABDM,NHA</a:t>
            </a:r>
          </a:p>
          <a:p>
            <a:pPr algn="ctr">
              <a:spcBef>
                <a:spcPts val="600"/>
              </a:spcBef>
              <a:buClr>
                <a:srgbClr val="05496A"/>
              </a:buClr>
            </a:pPr>
            <a:endParaRPr lang="en-US" sz="2000" b="1" dirty="0"/>
          </a:p>
          <a:p>
            <a:pPr>
              <a:spcBef>
                <a:spcPts val="600"/>
              </a:spcBef>
              <a:buClr>
                <a:srgbClr val="05496A"/>
              </a:buClr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Clicking on the link will show the list of all ABHA Mobile applications (PHR apps) that have been approved by ABDM.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5496A"/>
              </a:buClr>
              <a:buSzTx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764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44"/>
          <p:cNvSpPr txBox="1">
            <a:spLocks noGrp="1"/>
          </p:cNvSpPr>
          <p:nvPr>
            <p:ph type="body" idx="1"/>
          </p:nvPr>
        </p:nvSpPr>
        <p:spPr>
          <a:xfrm>
            <a:off x="542924" y="2806701"/>
            <a:ext cx="11078805" cy="2708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ctr" rtl="0">
              <a:lnSpc>
                <a:spcPct val="150000"/>
              </a:lnSpc>
              <a:spcBef>
                <a:spcPts val="637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</a:pPr>
            <a:r>
              <a:rPr lang="en-US" sz="6000" b="1"/>
              <a:t> THANK YOU</a:t>
            </a:r>
            <a:endParaRPr sz="6000" b="1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08" name="Google Shape;908;p44"/>
          <p:cNvSpPr/>
          <p:nvPr/>
        </p:nvSpPr>
        <p:spPr>
          <a:xfrm>
            <a:off x="-1300964" y="1746249"/>
            <a:ext cx="17533681" cy="57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44"/>
          <p:cNvSpPr/>
          <p:nvPr/>
        </p:nvSpPr>
        <p:spPr>
          <a:xfrm>
            <a:off x="3868738" y="1730375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44"/>
          <p:cNvSpPr/>
          <p:nvPr/>
        </p:nvSpPr>
        <p:spPr>
          <a:xfrm>
            <a:off x="3868738" y="2047875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 txBox="1"/>
          <p:nvPr/>
        </p:nvSpPr>
        <p:spPr>
          <a:xfrm>
            <a:off x="331724" y="2587878"/>
            <a:ext cx="2050414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300" rIns="0" bIns="0" anchor="t" anchorCtr="0">
            <a:spAutoFit/>
          </a:bodyPr>
          <a:lstStyle/>
          <a:p>
            <a:pPr marL="12700" marR="50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Staff and  Treatment  Supporters</a:t>
            </a:r>
            <a:endParaRPr sz="36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4" name="Google Shape;214;p3"/>
          <p:cNvSpPr txBox="1">
            <a:spLocks noGrp="1"/>
          </p:cNvSpPr>
          <p:nvPr>
            <p:ph type="body" idx="1"/>
          </p:nvPr>
        </p:nvSpPr>
        <p:spPr>
          <a:xfrm>
            <a:off x="545550" y="616128"/>
            <a:ext cx="11100900" cy="5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317" algn="just" rtl="0">
              <a:lnSpc>
                <a:spcPct val="100000"/>
              </a:lnSpc>
              <a:spcBef>
                <a:spcPts val="63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ABDM Milestone 2 will enable Ni-kshay to share consented digital health records(prescription and diagnostic) via PHR Mobile Applications. As a part of this feature, the following changes have been made in Ni-kshay</a:t>
            </a:r>
          </a:p>
          <a:p>
            <a:pPr marL="457200" lvl="0" indent="-381317" algn="just" rtl="0">
              <a:lnSpc>
                <a:spcPct val="200000"/>
              </a:lnSpc>
              <a:spcBef>
                <a:spcPts val="63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Creation of care contexts to be associated with the beneficiary</a:t>
            </a:r>
          </a:p>
          <a:p>
            <a:pPr marL="958850" lvl="1" indent="-342900">
              <a:spcBef>
                <a:spcPts val="0"/>
              </a:spcBef>
              <a:buSzPts val="1100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Ability to respond to discovery requests against ABHA Number</a:t>
            </a:r>
          </a:p>
          <a:p>
            <a:pPr marL="958850" lvl="1" indent="-342900">
              <a:spcBef>
                <a:spcPts val="0"/>
              </a:spcBef>
              <a:buSzPts val="1100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Support patient-initiated linking of old medical reports </a:t>
            </a:r>
          </a:p>
          <a:p>
            <a:pPr marL="958850" lvl="1" indent="-342900">
              <a:spcBef>
                <a:spcPts val="0"/>
              </a:spcBef>
              <a:buSzPts val="1100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Acknowledge Consent Manager requests for health data and save the consent artifact</a:t>
            </a:r>
          </a:p>
          <a:p>
            <a:pPr marL="958850" lvl="1" indent="-342900">
              <a:spcBef>
                <a:spcPts val="0"/>
              </a:spcBef>
              <a:buSzPts val="1100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Facilitate flow of medical data against consent artifact as per specified format (FHIR, encrypted) </a:t>
            </a:r>
          </a:p>
          <a:p>
            <a:pPr marL="958850" lvl="1" indent="-342900">
              <a:spcBef>
                <a:spcPts val="0"/>
              </a:spcBef>
              <a:buSzPts val="1100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Notifications to the PHR app</a:t>
            </a:r>
          </a:p>
          <a:p>
            <a:pPr marL="958850" lvl="1" indent="-342900">
              <a:spcBef>
                <a:spcPts val="0"/>
              </a:spcBef>
              <a:buSzPts val="1100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Deep Link SMS</a:t>
            </a:r>
          </a:p>
          <a:p>
            <a:pPr marL="457200" lvl="0" indent="-381317" algn="just" rtl="0">
              <a:lnSpc>
                <a:spcPct val="200000"/>
              </a:lnSpc>
              <a:spcBef>
                <a:spcPts val="63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endParaRPr 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81317" algn="just">
              <a:lnSpc>
                <a:spcPct val="200000"/>
              </a:lnSpc>
              <a:spcBef>
                <a:spcPts val="637"/>
              </a:spcBef>
              <a:buClr>
                <a:srgbClr val="000000"/>
              </a:buClr>
              <a:buSzPct val="100000"/>
              <a:buFont typeface="Arial"/>
              <a:buChar char="●"/>
            </a:pPr>
            <a:endParaRPr sz="22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"/>
          <p:cNvSpPr txBox="1"/>
          <p:nvPr/>
        </p:nvSpPr>
        <p:spPr>
          <a:xfrm>
            <a:off x="2661920" y="0"/>
            <a:ext cx="7772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Introduction</a:t>
            </a:r>
            <a:endParaRPr sz="2800" b="0" i="0" u="none" strike="noStrike" cap="none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D7DD11-54B2-4670-B400-0E55370AF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306" y="-37276"/>
            <a:ext cx="11106151" cy="697577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HIP Initiated Linking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223EED-CABB-43A6-B24A-A29F32F5619D}"/>
              </a:ext>
            </a:extLst>
          </p:cNvPr>
          <p:cNvSpPr txBox="1"/>
          <p:nvPr/>
        </p:nvSpPr>
        <p:spPr>
          <a:xfrm>
            <a:off x="210400" y="1462924"/>
            <a:ext cx="117712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5496A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 initiated linking is the process through which a HIP(Ni-kshay) links the patients care contexts (diagnostic and prescription) records with the patients ABHA Address.</a:t>
            </a:r>
          </a:p>
          <a:p>
            <a:pPr marL="285750" indent="-285750">
              <a:spcBef>
                <a:spcPts val="600"/>
              </a:spcBef>
              <a:buClr>
                <a:srgbClr val="05496A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 Initiated Linking will be done for all records that have an ABHA ID tagged to the Ni-kshay record. </a:t>
            </a:r>
          </a:p>
        </p:txBody>
      </p:sp>
    </p:spTree>
    <p:extLst>
      <p:ext uri="{BB962C8B-B14F-4D97-AF65-F5344CB8AC3E}">
        <p14:creationId xmlns:p14="http://schemas.microsoft.com/office/powerpoint/2010/main" val="52624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3;p33">
            <a:extLst>
              <a:ext uri="{FF2B5EF4-FFF2-40B4-BE49-F238E27FC236}">
                <a16:creationId xmlns:a16="http://schemas.microsoft.com/office/drawing/2014/main" id="{DD600CBF-E6AC-3C8C-A14C-DBAE71CD3602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022699" y="1947836"/>
            <a:ext cx="2221228" cy="428925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0" name="Google Shape;320;p15"/>
          <p:cNvSpPr txBox="1"/>
          <p:nvPr/>
        </p:nvSpPr>
        <p:spPr>
          <a:xfrm>
            <a:off x="2661925" y="0"/>
            <a:ext cx="9764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HIP Initiated Linking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3" name="Google Shape;323;p15"/>
          <p:cNvSpPr/>
          <p:nvPr/>
        </p:nvSpPr>
        <p:spPr>
          <a:xfrm>
            <a:off x="440697" y="857720"/>
            <a:ext cx="2180100" cy="766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Enroll the patient through New Enrollment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5"/>
          <p:cNvSpPr/>
          <p:nvPr/>
        </p:nvSpPr>
        <p:spPr>
          <a:xfrm>
            <a:off x="788565" y="619548"/>
            <a:ext cx="1018500" cy="3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5"/>
          <p:cNvSpPr/>
          <p:nvPr/>
        </p:nvSpPr>
        <p:spPr>
          <a:xfrm>
            <a:off x="6050877" y="823123"/>
            <a:ext cx="1535133" cy="766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on the record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5"/>
          <p:cNvSpPr/>
          <p:nvPr/>
        </p:nvSpPr>
        <p:spPr>
          <a:xfrm>
            <a:off x="6318548" y="649675"/>
            <a:ext cx="1018500" cy="3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5"/>
          <p:cNvSpPr>
            <a:spLocks/>
          </p:cNvSpPr>
          <p:nvPr/>
        </p:nvSpPr>
        <p:spPr>
          <a:xfrm>
            <a:off x="4238451" y="2724150"/>
            <a:ext cx="919337" cy="394092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5"/>
          <p:cNvSpPr/>
          <p:nvPr/>
        </p:nvSpPr>
        <p:spPr>
          <a:xfrm>
            <a:off x="440697" y="854944"/>
            <a:ext cx="2180100" cy="766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Enroll the patient through New Enrollment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5"/>
          <p:cNvSpPr/>
          <p:nvPr/>
        </p:nvSpPr>
        <p:spPr>
          <a:xfrm>
            <a:off x="3324534" y="823123"/>
            <a:ext cx="1774835" cy="766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on Pull Records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5"/>
          <p:cNvSpPr/>
          <p:nvPr/>
        </p:nvSpPr>
        <p:spPr>
          <a:xfrm rot="5400000" flipH="1">
            <a:off x="2835303" y="1062373"/>
            <a:ext cx="288000" cy="288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5"/>
          <p:cNvSpPr/>
          <p:nvPr/>
        </p:nvSpPr>
        <p:spPr>
          <a:xfrm rot="5400000" flipH="1">
            <a:off x="5348331" y="1032619"/>
            <a:ext cx="288000" cy="288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5"/>
          <p:cNvSpPr/>
          <p:nvPr/>
        </p:nvSpPr>
        <p:spPr>
          <a:xfrm>
            <a:off x="440697" y="856306"/>
            <a:ext cx="2180100" cy="766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on notification received on PHR App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5"/>
          <p:cNvSpPr/>
          <p:nvPr/>
        </p:nvSpPr>
        <p:spPr>
          <a:xfrm>
            <a:off x="3592183" y="606005"/>
            <a:ext cx="1018500" cy="3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5"/>
          <p:cNvSpPr/>
          <p:nvPr/>
        </p:nvSpPr>
        <p:spPr>
          <a:xfrm>
            <a:off x="788565" y="620910"/>
            <a:ext cx="1018500" cy="3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13;p33">
            <a:extLst>
              <a:ext uri="{FF2B5EF4-FFF2-40B4-BE49-F238E27FC236}">
                <a16:creationId xmlns:a16="http://schemas.microsoft.com/office/drawing/2014/main" id="{7FA7787A-5377-2274-EE67-F3256A7CC6A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697" y="1947836"/>
            <a:ext cx="2221228" cy="42892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" name="Google Shape;213;p33">
            <a:extLst>
              <a:ext uri="{FF2B5EF4-FFF2-40B4-BE49-F238E27FC236}">
                <a16:creationId xmlns:a16="http://schemas.microsoft.com/office/drawing/2014/main" id="{FB063273-614F-AEF1-10E1-D3CF845ED4CB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5604701" y="1904846"/>
            <a:ext cx="2221228" cy="433224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Google Shape;328;p15">
            <a:extLst>
              <a:ext uri="{FF2B5EF4-FFF2-40B4-BE49-F238E27FC236}">
                <a16:creationId xmlns:a16="http://schemas.microsoft.com/office/drawing/2014/main" id="{38F9A3AE-73C2-4FD1-F3D3-A1055A45A543}"/>
              </a:ext>
            </a:extLst>
          </p:cNvPr>
          <p:cNvSpPr>
            <a:spLocks/>
          </p:cNvSpPr>
          <p:nvPr/>
        </p:nvSpPr>
        <p:spPr>
          <a:xfrm>
            <a:off x="5636331" y="5137329"/>
            <a:ext cx="2189598" cy="897548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70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"/>
          <p:cNvSpPr txBox="1"/>
          <p:nvPr/>
        </p:nvSpPr>
        <p:spPr>
          <a:xfrm>
            <a:off x="2661925" y="0"/>
            <a:ext cx="97641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800"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HIP Initiated Linking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Google Shape;222;p34">
            <a:extLst>
              <a:ext uri="{FF2B5EF4-FFF2-40B4-BE49-F238E27FC236}">
                <a16:creationId xmlns:a16="http://schemas.microsoft.com/office/drawing/2014/main" id="{0D8D3553-7A5D-EC97-F66D-787978016B6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872" y="1306760"/>
            <a:ext cx="3124211" cy="515710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Google Shape;223;p34">
            <a:extLst>
              <a:ext uri="{FF2B5EF4-FFF2-40B4-BE49-F238E27FC236}">
                <a16:creationId xmlns:a16="http://schemas.microsoft.com/office/drawing/2014/main" id="{2528C59C-279D-B8C6-490F-E9E3EEC304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2234" y="1243698"/>
            <a:ext cx="3284678" cy="52832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" name="Google Shape;329;p15">
            <a:extLst>
              <a:ext uri="{FF2B5EF4-FFF2-40B4-BE49-F238E27FC236}">
                <a16:creationId xmlns:a16="http://schemas.microsoft.com/office/drawing/2014/main" id="{A0825760-8EF5-13B9-59BC-FE64FCEC1C61}"/>
              </a:ext>
            </a:extLst>
          </p:cNvPr>
          <p:cNvSpPr/>
          <p:nvPr/>
        </p:nvSpPr>
        <p:spPr>
          <a:xfrm>
            <a:off x="4606934" y="3127202"/>
            <a:ext cx="1485666" cy="902714"/>
          </a:xfrm>
          <a:prstGeom prst="wedgeRectCallout">
            <a:avLst>
              <a:gd name="adj1" fmla="val -93543"/>
              <a:gd name="adj2" fmla="val 24700"/>
            </a:avLst>
          </a:prstGeom>
          <a:solidFill>
            <a:schemeClr val="lt1"/>
          </a:solidFill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Diagnostic (Test) record.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329;p15">
            <a:extLst>
              <a:ext uri="{FF2B5EF4-FFF2-40B4-BE49-F238E27FC236}">
                <a16:creationId xmlns:a16="http://schemas.microsoft.com/office/drawing/2014/main" id="{200AFEB4-FF2B-8F78-7C07-0F634EDF7C08}"/>
              </a:ext>
            </a:extLst>
          </p:cNvPr>
          <p:cNvSpPr/>
          <p:nvPr/>
        </p:nvSpPr>
        <p:spPr>
          <a:xfrm>
            <a:off x="10706334" y="2675845"/>
            <a:ext cx="1485666" cy="902714"/>
          </a:xfrm>
          <a:prstGeom prst="wedgeRectCallout">
            <a:avLst>
              <a:gd name="adj1" fmla="val -93543"/>
              <a:gd name="adj2" fmla="val 24700"/>
            </a:avLst>
          </a:prstGeom>
          <a:solidFill>
            <a:schemeClr val="lt1"/>
          </a:solidFill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Prescription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record.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37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D7DD11-54B2-4670-B400-0E55370AF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306" y="-37276"/>
            <a:ext cx="11106151" cy="697577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User Initiated Linking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223EED-CABB-43A6-B24A-A29F32F5619D}"/>
              </a:ext>
            </a:extLst>
          </p:cNvPr>
          <p:cNvSpPr txBox="1"/>
          <p:nvPr/>
        </p:nvSpPr>
        <p:spPr>
          <a:xfrm>
            <a:off x="210400" y="1462924"/>
            <a:ext cx="11771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5496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initiated linking is the process through which a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user initiates the process to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search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and link their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care contexts (diagnostic and prescription) records with their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demographic details.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5496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baseline="0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records matching their name, gender, year of birth, ABHA Address are available in Ni-kshay, the list of such records are presented to the user in the PHR app.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5496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Upon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approval of the user, the selected records are linked to their ABHA ID, and they will be able to view their Diagnostic and Prescription records.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38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3;p33">
            <a:extLst>
              <a:ext uri="{FF2B5EF4-FFF2-40B4-BE49-F238E27FC236}">
                <a16:creationId xmlns:a16="http://schemas.microsoft.com/office/drawing/2014/main" id="{DD600CBF-E6AC-3C8C-A14C-DBAE71CD3602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129300" y="1947836"/>
            <a:ext cx="2008025" cy="428925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0" name="Google Shape;320;p15"/>
          <p:cNvSpPr txBox="1"/>
          <p:nvPr/>
        </p:nvSpPr>
        <p:spPr>
          <a:xfrm>
            <a:off x="2661925" y="0"/>
            <a:ext cx="9764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lang="en-US" sz="27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User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 Initiated Linking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3" name="Google Shape;323;p15"/>
          <p:cNvSpPr/>
          <p:nvPr/>
        </p:nvSpPr>
        <p:spPr>
          <a:xfrm>
            <a:off x="440697" y="857720"/>
            <a:ext cx="2180100" cy="766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Enroll the patient through New Enrollment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5"/>
          <p:cNvSpPr/>
          <p:nvPr/>
        </p:nvSpPr>
        <p:spPr>
          <a:xfrm>
            <a:off x="788565" y="619548"/>
            <a:ext cx="1018500" cy="3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5"/>
          <p:cNvSpPr/>
          <p:nvPr/>
        </p:nvSpPr>
        <p:spPr>
          <a:xfrm>
            <a:off x="6050877" y="823123"/>
            <a:ext cx="1535133" cy="766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on fetch record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5"/>
          <p:cNvSpPr/>
          <p:nvPr/>
        </p:nvSpPr>
        <p:spPr>
          <a:xfrm>
            <a:off x="6318548" y="649675"/>
            <a:ext cx="1018500" cy="3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5"/>
          <p:cNvSpPr/>
          <p:nvPr/>
        </p:nvSpPr>
        <p:spPr>
          <a:xfrm>
            <a:off x="440697" y="854944"/>
            <a:ext cx="2180100" cy="766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Enroll the patient through New Enrollment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5"/>
          <p:cNvSpPr/>
          <p:nvPr/>
        </p:nvSpPr>
        <p:spPr>
          <a:xfrm>
            <a:off x="3324534" y="823123"/>
            <a:ext cx="1774835" cy="766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Enter Nikshay in the search box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5"/>
          <p:cNvSpPr/>
          <p:nvPr/>
        </p:nvSpPr>
        <p:spPr>
          <a:xfrm rot="5400000" flipH="1">
            <a:off x="2835303" y="1062373"/>
            <a:ext cx="288000" cy="288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5"/>
          <p:cNvSpPr/>
          <p:nvPr/>
        </p:nvSpPr>
        <p:spPr>
          <a:xfrm rot="5400000" flipH="1">
            <a:off x="5348331" y="1032619"/>
            <a:ext cx="288000" cy="288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5"/>
          <p:cNvSpPr/>
          <p:nvPr/>
        </p:nvSpPr>
        <p:spPr>
          <a:xfrm>
            <a:off x="440697" y="856306"/>
            <a:ext cx="2180100" cy="766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on Link New Facility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5"/>
          <p:cNvSpPr/>
          <p:nvPr/>
        </p:nvSpPr>
        <p:spPr>
          <a:xfrm>
            <a:off x="3592183" y="606005"/>
            <a:ext cx="1018500" cy="3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5"/>
          <p:cNvSpPr/>
          <p:nvPr/>
        </p:nvSpPr>
        <p:spPr>
          <a:xfrm>
            <a:off x="788565" y="620910"/>
            <a:ext cx="1018500" cy="3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13;p33">
            <a:extLst>
              <a:ext uri="{FF2B5EF4-FFF2-40B4-BE49-F238E27FC236}">
                <a16:creationId xmlns:a16="http://schemas.microsoft.com/office/drawing/2014/main" id="{7FA7787A-5377-2274-EE67-F3256A7CC6A8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552071" y="1947836"/>
            <a:ext cx="1998479" cy="42892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" name="Google Shape;213;p33">
            <a:extLst>
              <a:ext uri="{FF2B5EF4-FFF2-40B4-BE49-F238E27FC236}">
                <a16:creationId xmlns:a16="http://schemas.microsoft.com/office/drawing/2014/main" id="{FB063273-614F-AEF1-10E1-D3CF845ED4CB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5732282" y="1904846"/>
            <a:ext cx="1966066" cy="433224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Google Shape;328;p15">
            <a:extLst>
              <a:ext uri="{FF2B5EF4-FFF2-40B4-BE49-F238E27FC236}">
                <a16:creationId xmlns:a16="http://schemas.microsoft.com/office/drawing/2014/main" id="{38F9A3AE-73C2-4FD1-F3D3-A1055A45A543}"/>
              </a:ext>
            </a:extLst>
          </p:cNvPr>
          <p:cNvSpPr>
            <a:spLocks/>
          </p:cNvSpPr>
          <p:nvPr/>
        </p:nvSpPr>
        <p:spPr>
          <a:xfrm>
            <a:off x="5765269" y="5849007"/>
            <a:ext cx="1820742" cy="280463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26;p15">
            <a:extLst>
              <a:ext uri="{FF2B5EF4-FFF2-40B4-BE49-F238E27FC236}">
                <a16:creationId xmlns:a16="http://schemas.microsoft.com/office/drawing/2014/main" id="{44898F0E-C34F-60C8-F9EE-A65F9815E0FC}"/>
              </a:ext>
            </a:extLst>
          </p:cNvPr>
          <p:cNvSpPr/>
          <p:nvPr/>
        </p:nvSpPr>
        <p:spPr>
          <a:xfrm>
            <a:off x="9025283" y="792996"/>
            <a:ext cx="1535133" cy="766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on Link Record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27;p15">
            <a:extLst>
              <a:ext uri="{FF2B5EF4-FFF2-40B4-BE49-F238E27FC236}">
                <a16:creationId xmlns:a16="http://schemas.microsoft.com/office/drawing/2014/main" id="{1A653CB3-D06E-3095-41AD-450CA8FD36DD}"/>
              </a:ext>
            </a:extLst>
          </p:cNvPr>
          <p:cNvSpPr/>
          <p:nvPr/>
        </p:nvSpPr>
        <p:spPr>
          <a:xfrm>
            <a:off x="9292954" y="619548"/>
            <a:ext cx="1018500" cy="3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33;p15">
            <a:extLst>
              <a:ext uri="{FF2B5EF4-FFF2-40B4-BE49-F238E27FC236}">
                <a16:creationId xmlns:a16="http://schemas.microsoft.com/office/drawing/2014/main" id="{FB818E5F-C51E-48F7-E484-68C5557C9D95}"/>
              </a:ext>
            </a:extLst>
          </p:cNvPr>
          <p:cNvSpPr/>
          <p:nvPr/>
        </p:nvSpPr>
        <p:spPr>
          <a:xfrm rot="5400000" flipH="1">
            <a:off x="8322737" y="1002492"/>
            <a:ext cx="288000" cy="288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213;p33">
            <a:extLst>
              <a:ext uri="{FF2B5EF4-FFF2-40B4-BE49-F238E27FC236}">
                <a16:creationId xmlns:a16="http://schemas.microsoft.com/office/drawing/2014/main" id="{B8209C7C-3329-C5A0-D2FB-D8E0EC0A660B}"/>
              </a:ext>
            </a:extLst>
          </p:cNvPr>
          <p:cNvPicPr preferRelativeResize="0"/>
          <p:nvPr/>
        </p:nvPicPr>
        <p:blipFill>
          <a:blip r:embed="rId6"/>
          <a:srcRect/>
          <a:stretch/>
        </p:blipFill>
        <p:spPr>
          <a:xfrm>
            <a:off x="8579107" y="1942644"/>
            <a:ext cx="2221228" cy="419639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Google Shape;328;p15">
            <a:extLst>
              <a:ext uri="{FF2B5EF4-FFF2-40B4-BE49-F238E27FC236}">
                <a16:creationId xmlns:a16="http://schemas.microsoft.com/office/drawing/2014/main" id="{02ADD1A7-E74B-FC84-8C6B-37F4F1CA4F0A}"/>
              </a:ext>
            </a:extLst>
          </p:cNvPr>
          <p:cNvSpPr>
            <a:spLocks/>
          </p:cNvSpPr>
          <p:nvPr/>
        </p:nvSpPr>
        <p:spPr>
          <a:xfrm>
            <a:off x="3301580" y="2456136"/>
            <a:ext cx="1820742" cy="280463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28;p15">
            <a:extLst>
              <a:ext uri="{FF2B5EF4-FFF2-40B4-BE49-F238E27FC236}">
                <a16:creationId xmlns:a16="http://schemas.microsoft.com/office/drawing/2014/main" id="{BD3D0412-6D27-2251-8B03-98E4A2E627AE}"/>
              </a:ext>
            </a:extLst>
          </p:cNvPr>
          <p:cNvSpPr>
            <a:spLocks/>
          </p:cNvSpPr>
          <p:nvPr/>
        </p:nvSpPr>
        <p:spPr>
          <a:xfrm>
            <a:off x="647718" y="5588219"/>
            <a:ext cx="1820742" cy="280463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28;p15">
            <a:extLst>
              <a:ext uri="{FF2B5EF4-FFF2-40B4-BE49-F238E27FC236}">
                <a16:creationId xmlns:a16="http://schemas.microsoft.com/office/drawing/2014/main" id="{F0B64481-DFAF-1C19-5850-458160B7ED36}"/>
              </a:ext>
            </a:extLst>
          </p:cNvPr>
          <p:cNvSpPr>
            <a:spLocks/>
          </p:cNvSpPr>
          <p:nvPr/>
        </p:nvSpPr>
        <p:spPr>
          <a:xfrm>
            <a:off x="8676635" y="3762704"/>
            <a:ext cx="2012386" cy="257503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63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3;p33">
            <a:extLst>
              <a:ext uri="{FF2B5EF4-FFF2-40B4-BE49-F238E27FC236}">
                <a16:creationId xmlns:a16="http://schemas.microsoft.com/office/drawing/2014/main" id="{DD600CBF-E6AC-3C8C-A14C-DBAE71CD3602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129300" y="1942644"/>
            <a:ext cx="2008025" cy="429444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0" name="Google Shape;320;p15"/>
          <p:cNvSpPr txBox="1"/>
          <p:nvPr/>
        </p:nvSpPr>
        <p:spPr>
          <a:xfrm>
            <a:off x="2661925" y="0"/>
            <a:ext cx="9764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lang="en-US" sz="27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User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 Initiated Linking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3" name="Google Shape;323;p15"/>
          <p:cNvSpPr/>
          <p:nvPr/>
        </p:nvSpPr>
        <p:spPr>
          <a:xfrm>
            <a:off x="440697" y="857720"/>
            <a:ext cx="2180100" cy="766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Enroll the patient through New Enrollment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5"/>
          <p:cNvSpPr/>
          <p:nvPr/>
        </p:nvSpPr>
        <p:spPr>
          <a:xfrm>
            <a:off x="788565" y="619548"/>
            <a:ext cx="1018500" cy="3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5"/>
          <p:cNvSpPr/>
          <p:nvPr/>
        </p:nvSpPr>
        <p:spPr>
          <a:xfrm>
            <a:off x="440697" y="854944"/>
            <a:ext cx="2180100" cy="766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Enroll the patient through New Enrollment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5"/>
          <p:cNvSpPr/>
          <p:nvPr/>
        </p:nvSpPr>
        <p:spPr>
          <a:xfrm>
            <a:off x="3324534" y="823123"/>
            <a:ext cx="1774835" cy="766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on View my Records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5"/>
          <p:cNvSpPr/>
          <p:nvPr/>
        </p:nvSpPr>
        <p:spPr>
          <a:xfrm rot="5400000" flipH="1">
            <a:off x="2835303" y="1062373"/>
            <a:ext cx="288000" cy="288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5"/>
          <p:cNvSpPr/>
          <p:nvPr/>
        </p:nvSpPr>
        <p:spPr>
          <a:xfrm rot="5400000" flipH="1">
            <a:off x="5348331" y="1032619"/>
            <a:ext cx="288000" cy="2880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5"/>
          <p:cNvSpPr/>
          <p:nvPr/>
        </p:nvSpPr>
        <p:spPr>
          <a:xfrm>
            <a:off x="440697" y="856306"/>
            <a:ext cx="2180100" cy="766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Enter the OTP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5"/>
          <p:cNvSpPr/>
          <p:nvPr/>
        </p:nvSpPr>
        <p:spPr>
          <a:xfrm>
            <a:off x="3592183" y="606005"/>
            <a:ext cx="1018500" cy="3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6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5"/>
          <p:cNvSpPr/>
          <p:nvPr/>
        </p:nvSpPr>
        <p:spPr>
          <a:xfrm>
            <a:off x="788565" y="620910"/>
            <a:ext cx="1018500" cy="3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13;p33">
            <a:extLst>
              <a:ext uri="{FF2B5EF4-FFF2-40B4-BE49-F238E27FC236}">
                <a16:creationId xmlns:a16="http://schemas.microsoft.com/office/drawing/2014/main" id="{7FA7787A-5377-2274-EE67-F3256A7CC6A8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552071" y="1942644"/>
            <a:ext cx="1998479" cy="429580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Google Shape;328;p15">
            <a:extLst>
              <a:ext uri="{FF2B5EF4-FFF2-40B4-BE49-F238E27FC236}">
                <a16:creationId xmlns:a16="http://schemas.microsoft.com/office/drawing/2014/main" id="{02ADD1A7-E74B-FC84-8C6B-37F4F1CA4F0A}"/>
              </a:ext>
            </a:extLst>
          </p:cNvPr>
          <p:cNvSpPr>
            <a:spLocks/>
          </p:cNvSpPr>
          <p:nvPr/>
        </p:nvSpPr>
        <p:spPr>
          <a:xfrm>
            <a:off x="3574063" y="4603531"/>
            <a:ext cx="1036620" cy="261413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28;p15">
            <a:extLst>
              <a:ext uri="{FF2B5EF4-FFF2-40B4-BE49-F238E27FC236}">
                <a16:creationId xmlns:a16="http://schemas.microsoft.com/office/drawing/2014/main" id="{BD3D0412-6D27-2251-8B03-98E4A2E627AE}"/>
              </a:ext>
            </a:extLst>
          </p:cNvPr>
          <p:cNvSpPr>
            <a:spLocks/>
          </p:cNvSpPr>
          <p:nvPr/>
        </p:nvSpPr>
        <p:spPr>
          <a:xfrm>
            <a:off x="593398" y="3739744"/>
            <a:ext cx="1820742" cy="280463"/>
          </a:xfrm>
          <a:prstGeom prst="rect">
            <a:avLst/>
          </a:prstGeom>
          <a:noFill/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7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"/>
          <p:cNvSpPr txBox="1"/>
          <p:nvPr/>
        </p:nvSpPr>
        <p:spPr>
          <a:xfrm>
            <a:off x="2661925" y="0"/>
            <a:ext cx="97641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800"/>
              <a:defRPr/>
            </a:pPr>
            <a:r>
              <a:rPr lang="en-US" sz="27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User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 Initiated Linking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Google Shape;222;p34">
            <a:extLst>
              <a:ext uri="{FF2B5EF4-FFF2-40B4-BE49-F238E27FC236}">
                <a16:creationId xmlns:a16="http://schemas.microsoft.com/office/drawing/2014/main" id="{0D8D3553-7A5D-EC97-F66D-787978016B6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872" y="1306760"/>
            <a:ext cx="3124211" cy="515710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Google Shape;223;p34">
            <a:extLst>
              <a:ext uri="{FF2B5EF4-FFF2-40B4-BE49-F238E27FC236}">
                <a16:creationId xmlns:a16="http://schemas.microsoft.com/office/drawing/2014/main" id="{2528C59C-279D-B8C6-490F-E9E3EEC304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2234" y="1243698"/>
            <a:ext cx="3284678" cy="52832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" name="Google Shape;329;p15">
            <a:extLst>
              <a:ext uri="{FF2B5EF4-FFF2-40B4-BE49-F238E27FC236}">
                <a16:creationId xmlns:a16="http://schemas.microsoft.com/office/drawing/2014/main" id="{A0825760-8EF5-13B9-59BC-FE64FCEC1C61}"/>
              </a:ext>
            </a:extLst>
          </p:cNvPr>
          <p:cNvSpPr/>
          <p:nvPr/>
        </p:nvSpPr>
        <p:spPr>
          <a:xfrm>
            <a:off x="4606934" y="3127202"/>
            <a:ext cx="1485666" cy="902714"/>
          </a:xfrm>
          <a:prstGeom prst="wedgeRectCallout">
            <a:avLst>
              <a:gd name="adj1" fmla="val -93543"/>
              <a:gd name="adj2" fmla="val 24700"/>
            </a:avLst>
          </a:prstGeom>
          <a:solidFill>
            <a:schemeClr val="lt1"/>
          </a:solidFill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Diagnostic (Test) record.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329;p15">
            <a:extLst>
              <a:ext uri="{FF2B5EF4-FFF2-40B4-BE49-F238E27FC236}">
                <a16:creationId xmlns:a16="http://schemas.microsoft.com/office/drawing/2014/main" id="{200AFEB4-FF2B-8F78-7C07-0F634EDF7C08}"/>
              </a:ext>
            </a:extLst>
          </p:cNvPr>
          <p:cNvSpPr/>
          <p:nvPr/>
        </p:nvSpPr>
        <p:spPr>
          <a:xfrm>
            <a:off x="10706334" y="2675845"/>
            <a:ext cx="1485666" cy="902714"/>
          </a:xfrm>
          <a:prstGeom prst="wedgeRectCallout">
            <a:avLst>
              <a:gd name="adj1" fmla="val -93543"/>
              <a:gd name="adj2" fmla="val 24700"/>
            </a:avLst>
          </a:prstGeom>
          <a:solidFill>
            <a:schemeClr val="lt1"/>
          </a:solidFill>
          <a:ln w="28575" cap="flat" cmpd="sng">
            <a:solidFill>
              <a:srgbClr val="FE7A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Prescription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record.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391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3970</TotalTime>
  <Words>518</Words>
  <Application>Microsoft Office PowerPoint</Application>
  <PresentationFormat>Widescreen</PresentationFormat>
  <Paragraphs>61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Corbel</vt:lpstr>
      <vt:lpstr>Calibri</vt:lpstr>
      <vt:lpstr>Wingdings</vt:lpstr>
      <vt:lpstr>Noto Sans Symbols</vt:lpstr>
      <vt:lpstr>2_Frame</vt:lpstr>
      <vt:lpstr>3_Frame</vt:lpstr>
      <vt:lpstr>ABDM Milestone 2 Building Health Information Provider (HIP) services to share digital records via Personal Health Records (ABHA) app.</vt:lpstr>
      <vt:lpstr>PowerPoint Presentation</vt:lpstr>
      <vt:lpstr>HIP Initiated Linking</vt:lpstr>
      <vt:lpstr>PowerPoint Presentation</vt:lpstr>
      <vt:lpstr>PowerPoint Presentation</vt:lpstr>
      <vt:lpstr>User Initiated Linking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Ayushman Bharat Health Account (ABHA) workflow in Nikshay</dc:title>
  <dc:creator>Ni-kshay</dc:creator>
  <cp:lastModifiedBy>Sudarshan Saggu</cp:lastModifiedBy>
  <cp:revision>46</cp:revision>
  <dcterms:created xsi:type="dcterms:W3CDTF">2022-01-13T05:42:13Z</dcterms:created>
  <dcterms:modified xsi:type="dcterms:W3CDTF">2024-09-17T05:24:20Z</dcterms:modified>
</cp:coreProperties>
</file>