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y="6858000" cx="12192000"/>
  <p:notesSz cx="6858000" cy="9144000"/>
  <p:embeddedFontLst>
    <p:embeddedFont>
      <p:font typeface="IBM Plex Sans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Corbel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gcPe9wMPZAiPaxLt7cNoFreqPr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FCAAA6-0E72-4C68-BBF6-565FB1FB21E1}">
  <a:tblStyle styleId="{4EFCAAA6-0E72-4C68-BBF6-565FB1FB21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-boldItalic.fntdata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Corbel-bold.fntdata"/><Relationship Id="rId45" Type="http://schemas.openxmlformats.org/officeDocument/2006/relationships/font" Target="fonts/Corbel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Corbel-boldItalic.fntdata"/><Relationship Id="rId47" Type="http://schemas.openxmlformats.org/officeDocument/2006/relationships/font" Target="fonts/Corbel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font" Target="fonts/IBMPlexSans-regular.fntdata"/><Relationship Id="rId36" Type="http://schemas.openxmlformats.org/officeDocument/2006/relationships/slide" Target="slides/slide28.xml"/><Relationship Id="rId39" Type="http://schemas.openxmlformats.org/officeDocument/2006/relationships/font" Target="fonts/IBMPlexSans-italic.fntdata"/><Relationship Id="rId38" Type="http://schemas.openxmlformats.org/officeDocument/2006/relationships/font" Target="fonts/IBMPlexSans-bold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f88577a5fe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f88577a5fe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7078ad75a1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17078ad75a1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7078ad75a1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17078ad75a1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7078ad75a1_2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17078ad75a1_2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5609d3d4b9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g15609d3d4b9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6d927f13f7_4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16d927f13f7_4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7953bdc1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f7953bdc1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f7953bdc1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7953bdc1f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f7953bdc1f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88577a5f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f88577a5f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d307e674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fd307e674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4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4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6" name="Google Shape;96;p4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2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4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4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7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4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8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8" name="Google Shape;138;p48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9" name="Google Shape;139;p4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9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49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7" name="Google Shape;147;p49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49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9" name="Google Shape;149;p4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1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" name="Google Shape;28;p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2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2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69" name="Google Shape;169;p52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5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3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3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53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5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3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4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5" name="Google Shape;185;p5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5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5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2" name="Google Shape;192;p5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4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3" name="Google Shape;213;p2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2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27" name="Google Shape;227;p27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28" name="Google Shape;228;p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8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p28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36" name="Google Shape;236;p28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28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38" name="Google Shape;238;p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2" name="Google Shape;25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58" name="Google Shape;258;p31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9" name="Google Shape;259;p3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2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6" name="Google Shape;266;p32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7" name="Google Shape;267;p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2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3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74" name="Google Shape;274;p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1" name="Google Shape;281;p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4" name="Google Shape;28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2" name="Google Shape;42;p37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8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1" name="Google Shape;51;p38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8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0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3" name="Google Shape;73;p41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4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42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4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9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21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1" name="Google Shape;201;p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2" name="Google Shape;202;p2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3" name="Google Shape;203;p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Relationship Id="rId7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nikshay.in/" TargetMode="External"/><Relationship Id="rId4" Type="http://schemas.openxmlformats.org/officeDocument/2006/relationships/hyperlink" Target="http://www.nikshay.in/" TargetMode="External"/><Relationship Id="rId5" Type="http://schemas.openxmlformats.org/officeDocument/2006/relationships/hyperlink" Target="http://www.nikshay.in/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"/>
          <p:cNvSpPr txBox="1"/>
          <p:nvPr>
            <p:ph type="title"/>
          </p:nvPr>
        </p:nvSpPr>
        <p:spPr>
          <a:xfrm>
            <a:off x="3867912" y="1801373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ct val="100000"/>
              <a:buFont typeface="Corbel"/>
              <a:buNone/>
            </a:pPr>
            <a:r>
              <a:rPr b="1" lang="en-US" sz="6000">
                <a:latin typeface="IBM Plex Sans"/>
                <a:ea typeface="IBM Plex Sans"/>
                <a:cs typeface="IBM Plex Sans"/>
                <a:sym typeface="IBM Plex Sans"/>
              </a:rPr>
              <a:t>Informant DBT module under NTEP - </a:t>
            </a:r>
            <a:endParaRPr b="1" sz="6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ct val="100000"/>
              <a:buFont typeface="Corbel"/>
              <a:buNone/>
            </a:pPr>
            <a:r>
              <a:rPr b="1" lang="en-US" sz="6000">
                <a:latin typeface="IBM Plex Sans"/>
                <a:ea typeface="IBM Plex Sans"/>
                <a:cs typeface="IBM Plex Sans"/>
                <a:sym typeface="IBM Plex Sans"/>
              </a:rPr>
              <a:t>Ni-kshay workflows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0" name="Google Shape;290;p1"/>
          <p:cNvSpPr/>
          <p:nvPr/>
        </p:nvSpPr>
        <p:spPr>
          <a:xfrm>
            <a:off x="57050" y="0"/>
            <a:ext cx="2088300" cy="7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1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"/>
          <p:cNvSpPr txBox="1"/>
          <p:nvPr/>
        </p:nvSpPr>
        <p:spPr>
          <a:xfrm>
            <a:off x="9560925" y="6261175"/>
            <a:ext cx="2737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Last Updated on 20th October,2022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88577a5fe_0_34"/>
          <p:cNvSpPr txBox="1"/>
          <p:nvPr/>
        </p:nvSpPr>
        <p:spPr>
          <a:xfrm>
            <a:off x="341470" y="699240"/>
            <a:ext cx="11363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f88577a5fe_0_34"/>
          <p:cNvSpPr txBox="1"/>
          <p:nvPr/>
        </p:nvSpPr>
        <p:spPr>
          <a:xfrm>
            <a:off x="2608200" y="0"/>
            <a:ext cx="94566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lang="en-US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Reset password page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73" name="Google Shape;373;gf88577a5fe_0_34"/>
          <p:cNvSpPr txBox="1"/>
          <p:nvPr/>
        </p:nvSpPr>
        <p:spPr>
          <a:xfrm>
            <a:off x="491054" y="873850"/>
            <a:ext cx="9779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74" name="Google Shape;374;gf88577a5fe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400" y="743002"/>
            <a:ext cx="7198977" cy="5128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5" name="Google Shape;375;gf88577a5fe_0_34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/>
          <p:nvPr/>
        </p:nvSpPr>
        <p:spPr>
          <a:xfrm>
            <a:off x="2608200" y="0"/>
            <a:ext cx="94566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Step 3-  Access in </a:t>
            </a:r>
            <a:r>
              <a:rPr b="1" lang="en-US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Ni-kshay</a:t>
            </a:r>
            <a:r>
              <a:rPr b="1" i="0" lang="en-US" sz="28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81" name="Google Shape;3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50" y="1535725"/>
            <a:ext cx="11741774" cy="50256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2" name="Google Shape;382;p7"/>
          <p:cNvSpPr txBox="1"/>
          <p:nvPr/>
        </p:nvSpPr>
        <p:spPr>
          <a:xfrm>
            <a:off x="239740" y="743004"/>
            <a:ext cx="11084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After login, only Overview, Patient Management and New Enrollment would be shown for Citizen and informal providers</a:t>
            </a:r>
            <a:endParaRPr sz="22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3" name="Google Shape;383;p7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"/>
          <p:cNvSpPr txBox="1"/>
          <p:nvPr>
            <p:ph type="title"/>
          </p:nvPr>
        </p:nvSpPr>
        <p:spPr>
          <a:xfrm>
            <a:off x="2735516" y="0"/>
            <a:ext cx="9315458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Step 4: Enrolling a Presumptive patient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9" name="Google Shape;389;p8"/>
          <p:cNvSpPr txBox="1"/>
          <p:nvPr/>
        </p:nvSpPr>
        <p:spPr>
          <a:xfrm>
            <a:off x="186519" y="837311"/>
            <a:ext cx="11818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25" y="743000"/>
            <a:ext cx="9193300" cy="58406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1" name="Google Shape;391;p8"/>
          <p:cNvSpPr txBox="1"/>
          <p:nvPr/>
        </p:nvSpPr>
        <p:spPr>
          <a:xfrm>
            <a:off x="9546200" y="1021975"/>
            <a:ext cx="2394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 Clicking on New Enrollment, the user can enroll a presumptive patient. 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 successful completion of enrollment form, the presumptive patient gets added to </a:t>
            </a: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Ni-kshay</a:t>
            </a:r>
            <a:endParaRPr sz="2400"/>
          </a:p>
        </p:txBody>
      </p:sp>
      <p:pic>
        <p:nvPicPr>
          <p:cNvPr id="392" name="Google Shape;392;p8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"/>
          <p:cNvSpPr txBox="1"/>
          <p:nvPr>
            <p:ph type="title"/>
          </p:nvPr>
        </p:nvSpPr>
        <p:spPr>
          <a:xfrm>
            <a:off x="2735516" y="0"/>
            <a:ext cx="9315458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Deduplication check for Presumptive patients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98" name="Google Shape;3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176" y="795750"/>
            <a:ext cx="11730525" cy="58703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9" name="Google Shape;399;p9"/>
          <p:cNvSpPr/>
          <p:nvPr/>
        </p:nvSpPr>
        <p:spPr>
          <a:xfrm>
            <a:off x="6977576" y="2504049"/>
            <a:ext cx="2672861" cy="230832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case there are duplicate patients (patients with same phone number and gender) we will show a message to reduce the duplicates. However we will allow only upto 5 patients to be registered using the same phone number.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00" name="Google Shape;400;p9"/>
          <p:cNvCxnSpPr/>
          <p:nvPr/>
        </p:nvCxnSpPr>
        <p:spPr>
          <a:xfrm flipH="1" rot="10800000">
            <a:off x="6457071" y="3263705"/>
            <a:ext cx="520505" cy="165295"/>
          </a:xfrm>
          <a:prstGeom prst="straightConnector1">
            <a:avLst/>
          </a:prstGeom>
          <a:noFill/>
          <a:ln cap="flat" cmpd="sng" w="9525">
            <a:solidFill>
              <a:srgbClr val="FAB6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01" name="Google Shape;401;p9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"/>
          <p:cNvSpPr txBox="1"/>
          <p:nvPr>
            <p:ph type="title"/>
          </p:nvPr>
        </p:nvSpPr>
        <p:spPr>
          <a:xfrm>
            <a:off x="2558650" y="-2650"/>
            <a:ext cx="9837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Added patient visible in the patient management module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07" name="Google Shape;4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50" y="685925"/>
            <a:ext cx="11707676" cy="58868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8" name="Google Shape;408;p10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7078ad75a1_2_0"/>
          <p:cNvSpPr txBox="1"/>
          <p:nvPr>
            <p:ph type="title"/>
          </p:nvPr>
        </p:nvSpPr>
        <p:spPr>
          <a:xfrm>
            <a:off x="2558650" y="-2650"/>
            <a:ext cx="9837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Enroll</a:t>
            </a: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 a patient through TB </a:t>
            </a: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Screening tool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14" name="Google Shape;414;g17078ad75a1_2_0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7078ad75a1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200" y="694850"/>
            <a:ext cx="3943501" cy="5779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6" name="Google Shape;416;g17078ad75a1_2_0"/>
          <p:cNvSpPr txBox="1"/>
          <p:nvPr/>
        </p:nvSpPr>
        <p:spPr>
          <a:xfrm>
            <a:off x="8417800" y="3804275"/>
            <a:ext cx="38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17" name="Google Shape;417;g17078ad75a1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375" y="655675"/>
            <a:ext cx="3081825" cy="585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17078ad75a1_2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7287" y="655675"/>
            <a:ext cx="2819975" cy="58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17078ad75a1_2_0"/>
          <p:cNvSpPr txBox="1"/>
          <p:nvPr/>
        </p:nvSpPr>
        <p:spPr>
          <a:xfrm>
            <a:off x="5832675" y="3441075"/>
            <a:ext cx="6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0" name="Google Shape;420;g17078ad75a1_2_0"/>
          <p:cNvSpPr txBox="1"/>
          <p:nvPr/>
        </p:nvSpPr>
        <p:spPr>
          <a:xfrm>
            <a:off x="10632600" y="694850"/>
            <a:ext cx="1559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&gt;&gt;Click on Symptoms of TB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&gt;&gt; click on Get Started 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&gt;&gt;select Self option for enrollment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7078ad75a1_2_21"/>
          <p:cNvSpPr txBox="1"/>
          <p:nvPr>
            <p:ph type="title"/>
          </p:nvPr>
        </p:nvSpPr>
        <p:spPr>
          <a:xfrm>
            <a:off x="2558650" y="-2650"/>
            <a:ext cx="9837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Enroll a patient through TB </a:t>
            </a: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Screening tool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26" name="Google Shape;426;g17078ad75a1_2_21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17078ad75a1_2_21"/>
          <p:cNvSpPr txBox="1"/>
          <p:nvPr/>
        </p:nvSpPr>
        <p:spPr>
          <a:xfrm>
            <a:off x="8417800" y="3804275"/>
            <a:ext cx="38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28" name="Google Shape;428;g17078ad75a1_2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325" y="804075"/>
            <a:ext cx="3143275" cy="5709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9" name="Google Shape;429;g17078ad75a1_2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5800" y="804075"/>
            <a:ext cx="3143275" cy="58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17078ad75a1_2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9075" y="749462"/>
            <a:ext cx="3609975" cy="581917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17078ad75a1_2_21"/>
          <p:cNvSpPr txBox="1"/>
          <p:nvPr/>
        </p:nvSpPr>
        <p:spPr>
          <a:xfrm>
            <a:off x="10632600" y="694850"/>
            <a:ext cx="1559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 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Enter Mobile number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 Verify the OTP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 Select the symptoms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 Click on proceed for next step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7078ad75a1_2_48"/>
          <p:cNvSpPr txBox="1"/>
          <p:nvPr>
            <p:ph type="title"/>
          </p:nvPr>
        </p:nvSpPr>
        <p:spPr>
          <a:xfrm>
            <a:off x="2558650" y="-2650"/>
            <a:ext cx="9837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Enroll a patient through TB </a:t>
            </a: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Screening tool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37" name="Google Shape;437;g17078ad75a1_2_48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17078ad75a1_2_48"/>
          <p:cNvSpPr txBox="1"/>
          <p:nvPr/>
        </p:nvSpPr>
        <p:spPr>
          <a:xfrm>
            <a:off x="8417800" y="3804275"/>
            <a:ext cx="38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39" name="Google Shape;439;g17078ad75a1_2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75" y="804525"/>
            <a:ext cx="2865525" cy="585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g17078ad75a1_2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9175" y="694850"/>
            <a:ext cx="3043650" cy="585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17078ad75a1_2_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7213" y="804525"/>
            <a:ext cx="3331950" cy="30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g17078ad75a1_2_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6825" y="3978050"/>
            <a:ext cx="3212350" cy="26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17078ad75a1_2_48"/>
          <p:cNvSpPr txBox="1"/>
          <p:nvPr/>
        </p:nvSpPr>
        <p:spPr>
          <a:xfrm>
            <a:off x="10632600" y="694850"/>
            <a:ext cx="1559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&gt;&gt; Fill Basic details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&gt;&gt; Select State, District &amp; TBU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&gt;&gt; Select public sector health facility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&gt;&gt;Now patient is enroll as 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presumptive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patient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"/>
          <p:cNvSpPr txBox="1"/>
          <p:nvPr>
            <p:ph type="title"/>
          </p:nvPr>
        </p:nvSpPr>
        <p:spPr>
          <a:xfrm>
            <a:off x="2634857" y="-2638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Basic details of a</a:t>
            </a:r>
            <a:r>
              <a:rPr b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dded patients</a:t>
            </a:r>
            <a:endParaRPr sz="2800"/>
          </a:p>
        </p:txBody>
      </p:sp>
      <p:pic>
        <p:nvPicPr>
          <p:cNvPr id="449" name="Google Shape;4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75" y="771050"/>
            <a:ext cx="9048900" cy="5840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0" name="Google Shape;450;p11"/>
          <p:cNvSpPr txBox="1"/>
          <p:nvPr/>
        </p:nvSpPr>
        <p:spPr>
          <a:xfrm>
            <a:off x="9436879" y="1132025"/>
            <a:ext cx="24645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Added patient is visible however, the informal provider/citizen will only be able to edit the basic details of the patient.</a:t>
            </a:r>
            <a:endParaRPr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other action can be taken for the added patient.</a:t>
            </a:r>
            <a:endParaRPr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51" name="Google Shape;451;p11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"/>
          <p:cNvSpPr txBox="1"/>
          <p:nvPr>
            <p:ph type="title"/>
          </p:nvPr>
        </p:nvSpPr>
        <p:spPr>
          <a:xfrm>
            <a:off x="2634857" y="-2638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Informant entry through PHI logins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57" name="Google Shape;4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050" y="743000"/>
            <a:ext cx="4552974" cy="58688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8" name="Google Shape;4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5125" y="742998"/>
            <a:ext cx="7060024" cy="366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9" name="Google Shape;459;p12"/>
          <p:cNvSpPr/>
          <p:nvPr/>
        </p:nvSpPr>
        <p:spPr>
          <a:xfrm>
            <a:off x="6264637" y="4504862"/>
            <a:ext cx="4037428" cy="11535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For PHI logins, add informant details is part of the registration page.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60" name="Google Shape;460;p12"/>
          <p:cNvCxnSpPr/>
          <p:nvPr/>
        </p:nvCxnSpPr>
        <p:spPr>
          <a:xfrm>
            <a:off x="6682154" y="3221502"/>
            <a:ext cx="674829" cy="1181686"/>
          </a:xfrm>
          <a:prstGeom prst="straightConnector1">
            <a:avLst/>
          </a:prstGeom>
          <a:noFill/>
          <a:ln cap="flat" cmpd="sng" w="9525">
            <a:solidFill>
              <a:srgbClr val="FAB6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61" name="Google Shape;461;p12"/>
          <p:cNvPicPr preferRelativeResize="0"/>
          <p:nvPr/>
        </p:nvPicPr>
        <p:blipFill rotWithShape="1">
          <a:blip r:embed="rId5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"/>
          <p:cNvSpPr txBox="1"/>
          <p:nvPr/>
        </p:nvSpPr>
        <p:spPr>
          <a:xfrm>
            <a:off x="331724" y="2587878"/>
            <a:ext cx="2050414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300">
            <a:spAutoFit/>
          </a:bodyPr>
          <a:lstStyle/>
          <a:p>
            <a:pPr indent="0" lvl="0" marL="12700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and  Treatment  Supporters</a:t>
            </a:r>
            <a:endParaRPr b="0" i="0" sz="3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2"/>
          <p:cNvSpPr txBox="1"/>
          <p:nvPr>
            <p:ph idx="1" type="body"/>
          </p:nvPr>
        </p:nvSpPr>
        <p:spPr>
          <a:xfrm>
            <a:off x="545525" y="1287114"/>
            <a:ext cx="11100900" cy="51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just">
              <a:lnSpc>
                <a:spcPct val="15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Introduction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Informant registration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Presumptive TB registration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Enroll a patient through TB Screening tool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Informant tag for PHI/other users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DBT maker workflow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DBT Checker workflow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>
                <a:solidFill>
                  <a:srgbClr val="000000"/>
                </a:solidFill>
              </a:rPr>
              <a:t>Ni-kshay DBT Dashboard</a:t>
            </a:r>
            <a:endParaRPr sz="2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p2"/>
          <p:cNvSpPr txBox="1"/>
          <p:nvPr/>
        </p:nvSpPr>
        <p:spPr>
          <a:xfrm>
            <a:off x="2661920" y="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Contents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00" name="Google Shape;300;p2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105075" y="4862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625" y="1285800"/>
            <a:ext cx="11777724" cy="5286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7" name="Google Shape;467;p13"/>
          <p:cNvSpPr txBox="1"/>
          <p:nvPr>
            <p:ph type="title"/>
          </p:nvPr>
        </p:nvSpPr>
        <p:spPr>
          <a:xfrm>
            <a:off x="2558650" y="-78850"/>
            <a:ext cx="97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300">
                <a:latin typeface="IBM Plex Sans"/>
                <a:ea typeface="IBM Plex Sans"/>
                <a:cs typeface="IBM Plex Sans"/>
                <a:sym typeface="IBM Plex Sans"/>
              </a:rPr>
              <a:t>Informant can be added/removed in Staff/Treatment Supporter page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8" name="Google Shape;468;p13"/>
          <p:cNvSpPr txBox="1"/>
          <p:nvPr/>
        </p:nvSpPr>
        <p:spPr>
          <a:xfrm>
            <a:off x="341475" y="762600"/>
            <a:ext cx="1139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D1C1D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PHI/ TBU/ District can add/remove Informant in the Staff/Treatment Supporter page</a:t>
            </a:r>
            <a:endParaRPr sz="2200">
              <a:highlight>
                <a:schemeClr val="lt1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69" name="Google Shape;469;p13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"/>
          <p:cNvSpPr txBox="1"/>
          <p:nvPr>
            <p:ph type="title"/>
          </p:nvPr>
        </p:nvSpPr>
        <p:spPr>
          <a:xfrm>
            <a:off x="2634856" y="-78838"/>
            <a:ext cx="9557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300">
                <a:latin typeface="IBM Plex Sans"/>
                <a:ea typeface="IBM Plex Sans"/>
                <a:cs typeface="IBM Plex Sans"/>
                <a:sym typeface="IBM Plex Sans"/>
              </a:rPr>
              <a:t>Addition of staff as Informants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75" name="Google Shape;475;p14"/>
          <p:cNvSpPr txBox="1"/>
          <p:nvPr/>
        </p:nvSpPr>
        <p:spPr>
          <a:xfrm>
            <a:off x="467750" y="816566"/>
            <a:ext cx="1130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Staff who have the following designations can be added as Informants-</a:t>
            </a:r>
            <a:endParaRPr sz="2200">
              <a:latin typeface="Corbel"/>
              <a:ea typeface="Corbel"/>
              <a:cs typeface="Corbel"/>
              <a:sym typeface="Corbe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Asha, NGO Volunteer, Other Community Volunteer, Private practitioner, Citizen, Informal Provider</a:t>
            </a:r>
            <a:endParaRPr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76" name="Google Shape;4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25" y="2078675"/>
            <a:ext cx="11764724" cy="44246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7" name="Google Shape;477;p14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00" y="746925"/>
            <a:ext cx="11621876" cy="5837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3" name="Google Shape;483;p15"/>
          <p:cNvSpPr/>
          <p:nvPr/>
        </p:nvSpPr>
        <p:spPr>
          <a:xfrm>
            <a:off x="253219" y="5843795"/>
            <a:ext cx="2574300" cy="53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New section introduced for informant incentives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84" name="Google Shape;484;p15"/>
          <p:cNvCxnSpPr/>
          <p:nvPr/>
        </p:nvCxnSpPr>
        <p:spPr>
          <a:xfrm flipH="1">
            <a:off x="1426250" y="5420225"/>
            <a:ext cx="798900" cy="423600"/>
          </a:xfrm>
          <a:prstGeom prst="straightConnector1">
            <a:avLst/>
          </a:prstGeom>
          <a:noFill/>
          <a:ln cap="flat" cmpd="sng" w="9525">
            <a:solidFill>
              <a:srgbClr val="FAB6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5" name="Google Shape;485;p15"/>
          <p:cNvSpPr txBox="1"/>
          <p:nvPr/>
        </p:nvSpPr>
        <p:spPr>
          <a:xfrm>
            <a:off x="2827599" y="44225"/>
            <a:ext cx="722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DBT  Maker page for Informant incentives</a:t>
            </a:r>
            <a:endParaRPr b="1" i="0" sz="26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6" name="Google Shape;486;p15"/>
          <p:cNvSpPr/>
          <p:nvPr/>
        </p:nvSpPr>
        <p:spPr>
          <a:xfrm>
            <a:off x="57050" y="0"/>
            <a:ext cx="2088300" cy="7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15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50" y="689075"/>
            <a:ext cx="11788724" cy="5891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3" name="Google Shape;493;p16"/>
          <p:cNvSpPr/>
          <p:nvPr/>
        </p:nvSpPr>
        <p:spPr>
          <a:xfrm>
            <a:off x="253219" y="5996195"/>
            <a:ext cx="2574300" cy="53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New section introduced for informant incentives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94" name="Google Shape;494;p16"/>
          <p:cNvCxnSpPr/>
          <p:nvPr/>
        </p:nvCxnSpPr>
        <p:spPr>
          <a:xfrm flipH="1">
            <a:off x="1540325" y="5366825"/>
            <a:ext cx="626100" cy="629400"/>
          </a:xfrm>
          <a:prstGeom prst="straightConnector1">
            <a:avLst/>
          </a:prstGeom>
          <a:noFill/>
          <a:ln cap="flat" cmpd="sng" w="9525">
            <a:solidFill>
              <a:srgbClr val="FAB6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5" name="Google Shape;495;p16"/>
          <p:cNvSpPr txBox="1"/>
          <p:nvPr/>
        </p:nvSpPr>
        <p:spPr>
          <a:xfrm>
            <a:off x="2827598" y="44225"/>
            <a:ext cx="773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DBT  Checker page for Informant incentives</a:t>
            </a:r>
            <a:endParaRPr b="1" i="0" sz="26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57050" y="0"/>
            <a:ext cx="2088300" cy="7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7" name="Google Shape;497;p16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7"/>
          <p:cNvSpPr txBox="1"/>
          <p:nvPr/>
        </p:nvSpPr>
        <p:spPr>
          <a:xfrm>
            <a:off x="2827607" y="44232"/>
            <a:ext cx="611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DBT Checker - Beneficiary workflow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03" name="Google Shape;5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50" y="731850"/>
            <a:ext cx="11833176" cy="5783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4" name="Google Shape;504;p17"/>
          <p:cNvSpPr/>
          <p:nvPr/>
        </p:nvSpPr>
        <p:spPr>
          <a:xfrm>
            <a:off x="57050" y="0"/>
            <a:ext cx="2088300" cy="7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5" name="Google Shape;505;p17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5609d3d4b9_0_30"/>
          <p:cNvSpPr txBox="1"/>
          <p:nvPr>
            <p:ph type="title"/>
          </p:nvPr>
        </p:nvSpPr>
        <p:spPr>
          <a:xfrm>
            <a:off x="2593075" y="136475"/>
            <a:ext cx="1015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lang="en-US" sz="2700">
                <a:latin typeface="IBM Plex Sans"/>
                <a:ea typeface="IBM Plex Sans"/>
                <a:cs typeface="IBM Plex Sans"/>
                <a:sym typeface="IBM Plex Sans"/>
              </a:rPr>
              <a:t>Ni-kshay DBT Dashboard</a:t>
            </a:r>
            <a:endParaRPr b="1" sz="27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11" name="Google Shape;511;g15609d3d4b9_0_30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15609d3d4b9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200" y="785225"/>
            <a:ext cx="11783473" cy="5798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8"/>
          <p:cNvSpPr txBox="1"/>
          <p:nvPr>
            <p:ph type="title"/>
          </p:nvPr>
        </p:nvSpPr>
        <p:spPr>
          <a:xfrm>
            <a:off x="2593075" y="136475"/>
            <a:ext cx="10152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lang="en-US" sz="2700">
                <a:latin typeface="IBM Plex Sans"/>
                <a:ea typeface="IBM Plex Sans"/>
                <a:cs typeface="IBM Plex Sans"/>
                <a:sym typeface="IBM Plex Sans"/>
              </a:rPr>
              <a:t>Scenarios where Informant incentive would be applicable</a:t>
            </a:r>
            <a:endParaRPr b="1" sz="27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18" name="Google Shape;518;p18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9" name="Google Shape;519;p18"/>
          <p:cNvGraphicFramePr/>
          <p:nvPr/>
        </p:nvGraphicFramePr>
        <p:xfrm>
          <a:off x="57038" y="911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{4EFCAAA6-0E72-4C68-BBF6-565FB1FB21E1}</a:tableStyleId>
              </a:tblPr>
              <a:tblGrid>
                <a:gridCol w="3269375"/>
                <a:gridCol w="2679700"/>
                <a:gridCol w="1693875"/>
                <a:gridCol w="2205500"/>
                <a:gridCol w="1911500"/>
              </a:tblGrid>
              <a:tr h="72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Added by 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Enrolment by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(i.e. Login used)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Diagnosis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Beneficiary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Incentive Type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300" u="none" cap="none" strike="noStrike"/>
                        <a:t>PHI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300" u="none" cap="none" strike="noStrike"/>
                        <a:t>Informant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INFORMANT/PATIENT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PVTCHEM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PVTCHEM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PVTCHEM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PVTLAB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PVTLAB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PVTLAB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PVTHUB / State Jeet / District Jeet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TU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INFORMANT/PATIENT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TU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DISTRICT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INFORMANT/PATIENT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DISTRICT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HUB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PHI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000000"/>
                          </a:solidFill>
                        </a:rPr>
                        <a:t>Informant</a:t>
                      </a:r>
                      <a:endParaRPr i="0"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6d927f13f7_4_25"/>
          <p:cNvSpPr txBox="1"/>
          <p:nvPr/>
        </p:nvSpPr>
        <p:spPr>
          <a:xfrm>
            <a:off x="331724" y="2587878"/>
            <a:ext cx="2050500" cy="2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300">
            <a:spAutoFit/>
          </a:bodyPr>
          <a:lstStyle/>
          <a:p>
            <a:pPr indent="0" lvl="0" marL="12700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and  Treatment  Supporters</a:t>
            </a:r>
            <a:endParaRPr b="0" i="0" sz="3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5" name="Google Shape;525;g16d927f13f7_4_25"/>
          <p:cNvSpPr txBox="1"/>
          <p:nvPr>
            <p:ph idx="1" type="body"/>
          </p:nvPr>
        </p:nvSpPr>
        <p:spPr>
          <a:xfrm>
            <a:off x="545525" y="810176"/>
            <a:ext cx="11100900" cy="5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</a:rPr>
              <a:t>1.What is the benefit generation timeline for Informant scheme?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</a:rPr>
              <a:t>&gt;&gt;The Informant Incentive should be generated to the informant only after 7 days from date of diagnosis.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0" lvl="0" marL="0" marR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</a:rPr>
              <a:t>2.This form seems to be quite complex. Is there any way of simplifying it or reducing some non- </a:t>
            </a:r>
            <a:r>
              <a:rPr lang="en-US" sz="2600">
                <a:solidFill>
                  <a:srgbClr val="000000"/>
                </a:solidFill>
              </a:rPr>
              <a:t>mandatory</a:t>
            </a:r>
            <a:r>
              <a:rPr lang="en-US" sz="2600">
                <a:solidFill>
                  <a:srgbClr val="000000"/>
                </a:solidFill>
              </a:rPr>
              <a:t> indicators?</a:t>
            </a:r>
            <a:endParaRPr sz="2600">
              <a:solidFill>
                <a:srgbClr val="000000"/>
              </a:solidFill>
            </a:endParaRPr>
          </a:p>
          <a:p>
            <a:pPr indent="0" lvl="0" marL="0" marR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&gt;&gt;</a:t>
            </a:r>
            <a:r>
              <a:rPr lang="en-US" sz="2600">
                <a:solidFill>
                  <a:srgbClr val="000000"/>
                </a:solidFill>
              </a:rPr>
              <a:t>Currently users need to fill the basic &amp; residentials fields which are mandatory in enrollment form. Total mandatory fields are 7 in enrollment form.</a:t>
            </a:r>
            <a:endParaRPr sz="2600">
              <a:solidFill>
                <a:srgbClr val="000000"/>
              </a:solidFill>
            </a:endParaRPr>
          </a:p>
          <a:p>
            <a:pPr indent="0" lvl="0" marL="457200" marR="0" rtl="0" algn="just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2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526" name="Google Shape;526;g16d927f13f7_4_25"/>
          <p:cNvSpPr txBox="1"/>
          <p:nvPr/>
        </p:nvSpPr>
        <p:spPr>
          <a:xfrm>
            <a:off x="2661920" y="0"/>
            <a:ext cx="777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FAQs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27" name="Google Shape;527;g16d927f13f7_4_25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7953bdc1f_0_0"/>
          <p:cNvSpPr txBox="1"/>
          <p:nvPr>
            <p:ph idx="1" type="body"/>
          </p:nvPr>
        </p:nvSpPr>
        <p:spPr>
          <a:xfrm>
            <a:off x="486837" y="1718735"/>
            <a:ext cx="11106300" cy="451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4000"/>
              <a:t>Thank you</a:t>
            </a:r>
            <a:endParaRPr b="1" sz="4000"/>
          </a:p>
        </p:txBody>
      </p:sp>
      <p:sp>
        <p:nvSpPr>
          <p:cNvPr id="534" name="Google Shape;534;gf7953bdc1f_0_0"/>
          <p:cNvSpPr txBox="1"/>
          <p:nvPr>
            <p:ph type="title"/>
          </p:nvPr>
        </p:nvSpPr>
        <p:spPr>
          <a:xfrm>
            <a:off x="486837" y="646262"/>
            <a:ext cx="111063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5" name="Google Shape;535;gf7953bdc1f_0_0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7953bdc1f_0_18"/>
          <p:cNvSpPr txBox="1"/>
          <p:nvPr/>
        </p:nvSpPr>
        <p:spPr>
          <a:xfrm>
            <a:off x="331724" y="2587878"/>
            <a:ext cx="2050500" cy="2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300">
            <a:spAutoFit/>
          </a:bodyPr>
          <a:lstStyle/>
          <a:p>
            <a:pPr indent="0" lvl="0" marL="12700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and  Treatment  Supporters</a:t>
            </a:r>
            <a:endParaRPr b="0" i="0" sz="3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6" name="Google Shape;306;gf7953bdc1f_0_18"/>
          <p:cNvSpPr txBox="1"/>
          <p:nvPr>
            <p:ph idx="1" type="body"/>
          </p:nvPr>
        </p:nvSpPr>
        <p:spPr>
          <a:xfrm>
            <a:off x="545525" y="810176"/>
            <a:ext cx="11100900" cy="5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4170" lvl="0" marL="457200" rtl="0" algn="just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Informant can facilitate referral of a presumptive TB patient to any Designated Microscopy Center or a molecular testing laboratory in the public sector; and if the person is diagnosed as confirmed TB patient at such center, and has not been notified earlier by the public/private sector in Ni-kshay, the informant would be eligible to get an incentive of Rs.500/- for notification.</a:t>
            </a:r>
            <a:endParaRPr sz="2600">
              <a:solidFill>
                <a:srgbClr val="000000"/>
              </a:solidFill>
            </a:endParaRPr>
          </a:p>
          <a:p>
            <a:pPr indent="-34417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Ni-kshay portal enables a beneficiary to register as an informant and facilitate registration of a presumptive TB patient within the system.</a:t>
            </a:r>
            <a:endParaRPr sz="2600">
              <a:solidFill>
                <a:srgbClr val="000000"/>
              </a:solidFill>
            </a:endParaRPr>
          </a:p>
          <a:p>
            <a:pPr indent="-34417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Incentives of Rs. 500 for Informant, Notification and Outcome Declaration will be provided to Private Provider (HF) &amp; Staff get informant incentive.</a:t>
            </a:r>
            <a:endParaRPr sz="2600">
              <a:solidFill>
                <a:srgbClr val="000000"/>
              </a:solidFill>
            </a:endParaRPr>
          </a:p>
          <a:p>
            <a:pPr indent="-34417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Staff who have the following designations can be added as Informants - Asha, NGO Volunteer, Other Community Volunteer, Private practitioner, Citizen, Informal Provider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2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307" name="Google Shape;307;gf7953bdc1f_0_18"/>
          <p:cNvSpPr txBox="1"/>
          <p:nvPr/>
        </p:nvSpPr>
        <p:spPr>
          <a:xfrm>
            <a:off x="2661920" y="0"/>
            <a:ext cx="777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Introduction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08" name="Google Shape;308;gf7953bdc1f_0_18"/>
          <p:cNvPicPr preferRelativeResize="0"/>
          <p:nvPr/>
        </p:nvPicPr>
        <p:blipFill rotWithShape="1">
          <a:blip r:embed="rId3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88577a5fe_0_6"/>
          <p:cNvSpPr txBox="1"/>
          <p:nvPr/>
        </p:nvSpPr>
        <p:spPr>
          <a:xfrm>
            <a:off x="331724" y="2587878"/>
            <a:ext cx="2050500" cy="2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300">
            <a:spAutoFit/>
          </a:bodyPr>
          <a:lstStyle/>
          <a:p>
            <a:pPr indent="0" lvl="0" marL="12700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and  Treatment  Supporters</a:t>
            </a:r>
            <a:endParaRPr b="0" i="0" sz="3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4" name="Google Shape;314;gf88577a5fe_0_6"/>
          <p:cNvSpPr txBox="1"/>
          <p:nvPr>
            <p:ph idx="1" type="body"/>
          </p:nvPr>
        </p:nvSpPr>
        <p:spPr>
          <a:xfrm>
            <a:off x="545525" y="1287114"/>
            <a:ext cx="11100900" cy="51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8578" lvl="1" marL="444500" rtl="0" algn="just">
              <a:lnSpc>
                <a:spcPct val="130000"/>
              </a:lnSpc>
              <a:spcBef>
                <a:spcPts val="637"/>
              </a:spcBef>
              <a:spcAft>
                <a:spcPts val="250"/>
              </a:spcAft>
              <a:buClr>
                <a:srgbClr val="0099FF"/>
              </a:buClr>
              <a:buSzPts val="1353"/>
              <a:buFont typeface="Noto Sans Symbols"/>
              <a:buNone/>
            </a:pPr>
            <a:r>
              <a:t/>
            </a:r>
            <a:endParaRPr sz="2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5" name="Google Shape;315;gf88577a5fe_0_6"/>
          <p:cNvSpPr txBox="1"/>
          <p:nvPr/>
        </p:nvSpPr>
        <p:spPr>
          <a:xfrm>
            <a:off x="2661920" y="0"/>
            <a:ext cx="777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Informant user flow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16" name="Google Shape;316;gf88577a5f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25" y="798775"/>
            <a:ext cx="11653175" cy="5808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7" name="Google Shape;317;gf88577a5fe_0_6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"/>
          <p:cNvSpPr txBox="1"/>
          <p:nvPr>
            <p:ph type="title"/>
          </p:nvPr>
        </p:nvSpPr>
        <p:spPr>
          <a:xfrm>
            <a:off x="2573274" y="0"/>
            <a:ext cx="9360579" cy="627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Step 1- Informant Registration 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3" name="Google Shape;323;p3"/>
          <p:cNvSpPr txBox="1"/>
          <p:nvPr/>
        </p:nvSpPr>
        <p:spPr>
          <a:xfrm>
            <a:off x="371819" y="745720"/>
            <a:ext cx="11185227" cy="627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marR="0" rtl="0" algn="just">
              <a:lnSpc>
                <a:spcPct val="130000"/>
              </a:lnSpc>
              <a:spcBef>
                <a:spcPts val="360"/>
              </a:spcBef>
              <a:spcAft>
                <a:spcPts val="250"/>
              </a:spcAft>
              <a:buClr>
                <a:srgbClr val="0099FF"/>
              </a:buClr>
              <a:buSzPts val="1260"/>
              <a:buFont typeface="Noto Sans Symbols"/>
              <a:buNone/>
            </a:pPr>
            <a:r>
              <a:rPr b="0" i="0" lang="en-US" sz="22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New Informant Registration Page is accessible to anyone who visits the website </a:t>
            </a:r>
            <a:r>
              <a:rPr b="0" i="0" lang="en-US" sz="2200" u="sng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lang="en-US" sz="2200" u="sng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Nikshay</a:t>
            </a:r>
            <a:r>
              <a:rPr b="0" i="0" lang="en-US" sz="2200" u="sng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.in</a:t>
            </a:r>
            <a:endParaRPr b="0" i="0" sz="22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4" name="Google Shape;324;p3"/>
          <p:cNvPicPr preferRelativeResize="0"/>
          <p:nvPr/>
        </p:nvPicPr>
        <p:blipFill rotWithShape="1">
          <a:blip r:embed="rId6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602275"/>
            <a:ext cx="11897600" cy="5073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7000"/>
            <a:ext cx="11905323" cy="51848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1" name="Google Shape;331;p4"/>
          <p:cNvSpPr txBox="1"/>
          <p:nvPr>
            <p:ph type="title"/>
          </p:nvPr>
        </p:nvSpPr>
        <p:spPr>
          <a:xfrm>
            <a:off x="2612275" y="0"/>
            <a:ext cx="95799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Informant registration page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2" name="Google Shape;332;p4"/>
          <p:cNvSpPr txBox="1"/>
          <p:nvPr/>
        </p:nvSpPr>
        <p:spPr>
          <a:xfrm>
            <a:off x="451470" y="815881"/>
            <a:ext cx="11474245" cy="413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3" name="Google Shape;333;p4"/>
          <p:cNvSpPr/>
          <p:nvPr/>
        </p:nvSpPr>
        <p:spPr>
          <a:xfrm>
            <a:off x="7644965" y="3505210"/>
            <a:ext cx="2298000" cy="397500"/>
          </a:xfrm>
          <a:prstGeom prst="wedgeRectCallout">
            <a:avLst>
              <a:gd fmla="val -73336" name="adj1"/>
              <a:gd fmla="val 61940" name="adj2"/>
            </a:avLst>
          </a:prstGeom>
          <a:solidFill>
            <a:schemeClr val="lt1"/>
          </a:solidFill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Mobile No. must be unique</a:t>
            </a:r>
            <a:endParaRPr/>
          </a:p>
        </p:txBody>
      </p:sp>
      <p:sp>
        <p:nvSpPr>
          <p:cNvPr id="334" name="Google Shape;334;p4"/>
          <p:cNvSpPr/>
          <p:nvPr/>
        </p:nvSpPr>
        <p:spPr>
          <a:xfrm>
            <a:off x="9470897" y="4909852"/>
            <a:ext cx="1782000" cy="519000"/>
          </a:xfrm>
          <a:prstGeom prst="wedgeRectCallout">
            <a:avLst>
              <a:gd fmla="val -79607" name="adj1"/>
              <a:gd fmla="val 22784" name="adj2"/>
            </a:avLst>
          </a:prstGeom>
          <a:solidFill>
            <a:schemeClr val="lt1"/>
          </a:solidFill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Bank details must be unique</a:t>
            </a:r>
            <a:endParaRPr/>
          </a:p>
        </p:txBody>
      </p:sp>
      <p:sp>
        <p:nvSpPr>
          <p:cNvPr id="335" name="Google Shape;335;p4"/>
          <p:cNvSpPr txBox="1"/>
          <p:nvPr/>
        </p:nvSpPr>
        <p:spPr>
          <a:xfrm>
            <a:off x="517900" y="697500"/>
            <a:ext cx="1105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AutoNum type="arabicPeriod"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Enter all fields that are required.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AutoNum type="arabicPeriod"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Duplication check is there on Primary Number and Bank account details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6" name="Google Shape;336;p4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d307e6746_0_0"/>
          <p:cNvSpPr txBox="1"/>
          <p:nvPr>
            <p:ph type="title"/>
          </p:nvPr>
        </p:nvSpPr>
        <p:spPr>
          <a:xfrm>
            <a:off x="2612275" y="0"/>
            <a:ext cx="95799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Informant registration page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2" name="Google Shape;342;gfd307e6746_0_0"/>
          <p:cNvSpPr txBox="1"/>
          <p:nvPr/>
        </p:nvSpPr>
        <p:spPr>
          <a:xfrm>
            <a:off x="451470" y="815881"/>
            <a:ext cx="114741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Google Shape;343;gfd307e6746_0_0"/>
          <p:cNvSpPr txBox="1"/>
          <p:nvPr/>
        </p:nvSpPr>
        <p:spPr>
          <a:xfrm>
            <a:off x="517900" y="697500"/>
            <a:ext cx="11055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4" name="Google Shape;344;gfd307e67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3700"/>
            <a:ext cx="11887201" cy="5813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5" name="Google Shape;345;gfd307e6746_0_0"/>
          <p:cNvSpPr/>
          <p:nvPr/>
        </p:nvSpPr>
        <p:spPr>
          <a:xfrm>
            <a:off x="5505850" y="4051225"/>
            <a:ext cx="3107100" cy="590700"/>
          </a:xfrm>
          <a:prstGeom prst="wedgeRectCallout">
            <a:avLst>
              <a:gd fmla="val -73336" name="adj1"/>
              <a:gd fmla="val 61940" name="adj2"/>
            </a:avLst>
          </a:prstGeom>
          <a:solidFill>
            <a:schemeClr val="lt1"/>
          </a:solidFill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 Different designations of the Informant</a:t>
            </a:r>
            <a:endParaRPr/>
          </a:p>
        </p:txBody>
      </p:sp>
      <p:pic>
        <p:nvPicPr>
          <p:cNvPr id="346" name="Google Shape;346;gfd307e6746_0_0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25" y="697500"/>
            <a:ext cx="11626750" cy="46355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2" name="Google Shape;352;p5"/>
          <p:cNvSpPr txBox="1"/>
          <p:nvPr>
            <p:ph type="title"/>
          </p:nvPr>
        </p:nvSpPr>
        <p:spPr>
          <a:xfrm>
            <a:off x="2608200" y="0"/>
            <a:ext cx="94566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lang="en-US" sz="2800">
                <a:latin typeface="IBM Plex Sans"/>
                <a:ea typeface="IBM Plex Sans"/>
                <a:cs typeface="IBM Plex Sans"/>
                <a:sym typeface="IBM Plex Sans"/>
              </a:rPr>
              <a:t>OTP verification</a:t>
            </a:r>
            <a:endParaRPr b="1" sz="2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3" name="Google Shape;353;p5"/>
          <p:cNvSpPr txBox="1"/>
          <p:nvPr/>
        </p:nvSpPr>
        <p:spPr>
          <a:xfrm>
            <a:off x="8335550" y="2561550"/>
            <a:ext cx="3239700" cy="543000"/>
          </a:xfrm>
          <a:prstGeom prst="rect">
            <a:avLst/>
          </a:prstGeom>
          <a:solidFill>
            <a:schemeClr val="lt1"/>
          </a:solidFill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Enter OTP received on phone number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 that is valid for 2 mins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4" name="Google Shape;354;p5"/>
          <p:cNvSpPr txBox="1"/>
          <p:nvPr/>
        </p:nvSpPr>
        <p:spPr>
          <a:xfrm>
            <a:off x="754503" y="5504865"/>
            <a:ext cx="11310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 successful confirmation, the staff is created in </a:t>
            </a:r>
            <a:r>
              <a:rPr lang="en-US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Ni-kshay</a:t>
            </a: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 </a:t>
            </a:r>
            <a:endParaRPr sz="2200">
              <a:latin typeface="Corbel"/>
              <a:ea typeface="Corbel"/>
              <a:cs typeface="Corbel"/>
              <a:sym typeface="Corbel"/>
            </a:endParaRPr>
          </a:p>
          <a:p>
            <a:pPr indent="-139700" lvl="1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username will be the phone number and an auto generated password will be </a:t>
            </a: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sent</a:t>
            </a:r>
            <a:r>
              <a:rPr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 the phone number entered</a:t>
            </a:r>
            <a:endParaRPr sz="22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5" name="Google Shape;355;p5"/>
          <p:cNvSpPr txBox="1"/>
          <p:nvPr/>
        </p:nvSpPr>
        <p:spPr>
          <a:xfrm>
            <a:off x="8335550" y="3260175"/>
            <a:ext cx="3239700" cy="543000"/>
          </a:xfrm>
          <a:prstGeom prst="rect">
            <a:avLst/>
          </a:prstGeom>
          <a:solidFill>
            <a:schemeClr val="lt1"/>
          </a:solidFill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A Resend OTP option can be used twice to get a valid OTP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6" name="Google Shape;356;p5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25" y="779200"/>
            <a:ext cx="11889576" cy="5459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2" name="Google Shape;362;p6"/>
          <p:cNvSpPr txBox="1"/>
          <p:nvPr/>
        </p:nvSpPr>
        <p:spPr>
          <a:xfrm>
            <a:off x="341470" y="699240"/>
            <a:ext cx="11363604" cy="543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2608200" y="0"/>
            <a:ext cx="94566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Step 2- Informant Login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4" name="Google Shape;364;p6"/>
          <p:cNvSpPr/>
          <p:nvPr/>
        </p:nvSpPr>
        <p:spPr>
          <a:xfrm>
            <a:off x="6449992" y="4275238"/>
            <a:ext cx="4862732" cy="831334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1"/>
          </a:solidFill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Login using the username and password. User will be asked to reset the password.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5" name="Google Shape;365;p6"/>
          <p:cNvSpPr txBox="1"/>
          <p:nvPr/>
        </p:nvSpPr>
        <p:spPr>
          <a:xfrm>
            <a:off x="733819" y="6238644"/>
            <a:ext cx="6112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Please reset the password in order to login in 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Ni-kshay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6" name="Google Shape;366;p6"/>
          <p:cNvPicPr preferRelativeResize="0"/>
          <p:nvPr/>
        </p:nvPicPr>
        <p:blipFill rotWithShape="1">
          <a:blip r:embed="rId4">
            <a:alphaModFix/>
          </a:blip>
          <a:srcRect b="-13389" l="0" r="0" t="13390"/>
          <a:stretch/>
        </p:blipFill>
        <p:spPr>
          <a:xfrm>
            <a:off x="57050" y="68475"/>
            <a:ext cx="2393925" cy="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Mitushi Kharwal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0x010100C2D282ED20D9A3428E702A4B7959C734</vt:lpwstr>
  </property>
  <property fmtid="{D5CDD505-2E9C-101B-9397-08002B2CF9AE}" pid="3" name="_AdHocReviewCycleID">
    <vt:i4>-1191276596</vt:i4>
  </property>
  <property fmtid="{D5CDD505-2E9C-101B-9397-08002B2CF9AE}" pid="4" name="_NewReviewCycle">
    <vt:lpwstr/>
  </property>
  <property fmtid="{D5CDD505-2E9C-101B-9397-08002B2CF9AE}" pid="5" name="_EmailSubject">
    <vt:lpwstr>Module 7 - Training Material to be reloaded</vt:lpwstr>
  </property>
  <property fmtid="{D5CDD505-2E9C-101B-9397-08002B2CF9AE}" pid="6" name="_AuthorEmail">
    <vt:lpwstr>tonmoy@everwell.org</vt:lpwstr>
  </property>
  <property fmtid="{D5CDD505-2E9C-101B-9397-08002B2CF9AE}" pid="7" name="_AuthorEmailDisplayName">
    <vt:lpwstr>Tonmoy Dutta</vt:lpwstr>
  </property>
</Properties>
</file>