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Lst>
  <p:sldSz cy="6858000" cx="12192000"/>
  <p:notesSz cx="6858000" cy="9144000"/>
  <p:embeddedFontLst>
    <p:embeddedFont>
      <p:font typeface="Corbel"/>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59" roundtripDataSignature="AMtx7mjt/6I5FPdWVu6FLvMsy5GSboCY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F8AD17-64DF-4E4A-970C-3C026899744B}">
  <a:tblStyle styleId="{95F8AD17-64DF-4E4A-970C-3C026899744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61D8934-A9DE-4FBB-9646-9EDB94CCC1A4}"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Corbel-regular.fntdata"/><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Corbel-italic.fntdata"/><Relationship Id="rId12" Type="http://schemas.openxmlformats.org/officeDocument/2006/relationships/slide" Target="slides/slide5.xml"/><Relationship Id="rId56" Type="http://schemas.openxmlformats.org/officeDocument/2006/relationships/font" Target="fonts/Corbel-bold.fntdata"/><Relationship Id="rId15" Type="http://schemas.openxmlformats.org/officeDocument/2006/relationships/slide" Target="slides/slide8.xml"/><Relationship Id="rId59" Type="http://customschemas.google.com/relationships/presentationmetadata" Target="metadata"/><Relationship Id="rId14" Type="http://schemas.openxmlformats.org/officeDocument/2006/relationships/slide" Target="slides/slide7.xml"/><Relationship Id="rId58" Type="http://schemas.openxmlformats.org/officeDocument/2006/relationships/font" Target="fonts/Corbel-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78b3424a9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g278b3424a9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8b3424a93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278b3424a93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1791d89feb_0_2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31791d89feb_0_2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1791d89feb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g31791d89feb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1791d89feb_0_2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31791d89feb_0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1791d89feb_0_2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g31791d89feb_0_2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1791d89feb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31791d89feb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1791d89feb_0_2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7" name="Google Shape;307;g31791d89feb_0_2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1791d89feb_0_2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31791d89feb_0_2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1791d89feb_0_2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3" name="Google Shape;323;g31791d89feb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1791d89feb_0_2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31791d89feb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1791d89feb_0_2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g31791d89feb_0_2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1791d89feb_0_3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31791d89feb_0_3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1791d89feb_0_3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31791d89feb_0_3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1791d89feb_0_3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0" name="Google Shape;360;g31791d89feb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1791d89feb_0_3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g31791d89feb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1791d89feb_0_3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6" name="Google Shape;376;g31791d89feb_0_3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1791d89feb_0_3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31791d89feb_0_3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1791d89feb_0_3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g31791d89feb_0_3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1791d89feb_0_3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g31791d89feb_0_3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37ba0dc08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237ba0dc08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1791d89feb_0_3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g31791d89feb_0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1791d89feb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g31791d89feb_0_3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1791d89feb_0_4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4" name="Google Shape;424;g31791d89feb_0_4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31791d89feb_0_4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2" name="Google Shape;432;g31791d89feb_0_4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1791d89feb_0_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0" name="Google Shape;440;g31791d89feb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31791d89feb_0_4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8" name="Google Shape;448;g31791d89feb_0_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31791d89feb_0_2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g31791d89feb_0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78b3424a93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1" name="Google Shape;461;g278b3424a93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78b3424a93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9" name="Google Shape;469;g278b3424a93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278b3424a93_0_1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7" name="Google Shape;477;g278b3424a93_0_1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78b3424a93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g278b3424a93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78b3424a93_0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g278b3424a93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278b3424a93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278b3424a93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31791d89feb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g31791d89fe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1791d89feb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g31791d89feb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1791d89feb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5" name="Google Shape;525;g31791d89feb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1791d89feb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3" name="Google Shape;533;g31791d89feb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31791d89feb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g31791d89feb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37ba0dc08b_1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237ba0dc08b_1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37ba0dc08b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37ba0dc08b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37ba0dc08b_1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37ba0dc08b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37ba0dc08b_1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g237ba0dc08b_1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37ba0dc08b_1_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237ba0dc08b_1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78"/>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8"/>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21" name="Google Shape;21;p7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24" name="Google Shape;24;p78"/>
          <p:cNvPicPr preferRelativeResize="0"/>
          <p:nvPr/>
        </p:nvPicPr>
        <p:blipFill rotWithShape="1">
          <a:blip r:embed="rId2">
            <a:alphaModFix/>
          </a:blip>
          <a:srcRect b="0" l="0" r="0" t="0"/>
          <a:stretch/>
        </p:blipFill>
        <p:spPr>
          <a:xfrm>
            <a:off x="128152" y="19576"/>
            <a:ext cx="1823778" cy="6963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8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89"/>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89" name="Google Shape;89;p8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8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8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92" name="Google Shape;92;p8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3" name="Shape 93"/>
        <p:cNvGrpSpPr/>
        <p:nvPr/>
      </p:nvGrpSpPr>
      <p:grpSpPr>
        <a:xfrm>
          <a:off x="0" y="0"/>
          <a:ext cx="0" cy="0"/>
          <a:chOff x="0" y="0"/>
          <a:chExt cx="0" cy="0"/>
        </a:xfrm>
      </p:grpSpPr>
      <p:sp>
        <p:nvSpPr>
          <p:cNvPr id="94" name="Google Shape;94;p90"/>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90"/>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96" name="Google Shape;96;p9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9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9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99" name="Google Shape;99;p9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Width Head + Copy - Text Only">
  <p:cSld name="Full Width Head + Copy - Text Only">
    <p:spTree>
      <p:nvGrpSpPr>
        <p:cNvPr id="109" name="Shape 109"/>
        <p:cNvGrpSpPr/>
        <p:nvPr/>
      </p:nvGrpSpPr>
      <p:grpSpPr>
        <a:xfrm>
          <a:off x="0" y="0"/>
          <a:ext cx="0" cy="0"/>
          <a:chOff x="0" y="0"/>
          <a:chExt cx="0" cy="0"/>
        </a:xfrm>
      </p:grpSpPr>
      <p:sp>
        <p:nvSpPr>
          <p:cNvPr id="110" name="Google Shape;110;p81"/>
          <p:cNvSpPr txBox="1"/>
          <p:nvPr>
            <p:ph idx="1" type="body"/>
          </p:nvPr>
        </p:nvSpPr>
        <p:spPr>
          <a:xfrm>
            <a:off x="486837" y="1718735"/>
            <a:ext cx="11106151" cy="4519084"/>
          </a:xfrm>
          <a:prstGeom prst="rect">
            <a:avLst/>
          </a:prstGeom>
          <a:noFill/>
          <a:ln>
            <a:noFill/>
          </a:ln>
        </p:spPr>
        <p:txBody>
          <a:bodyPr anchorCtr="0" anchor="ctr" bIns="45700" lIns="91425" spcFirstLastPara="1" rIns="91425" wrap="square" tIns="45700">
            <a:normAutofit/>
          </a:bodyPr>
          <a:lstStyle>
            <a:lvl1pPr indent="-347154" lvl="0" marL="457200" algn="l">
              <a:lnSpc>
                <a:spcPct val="90000"/>
              </a:lnSpc>
              <a:spcBef>
                <a:spcPts val="800"/>
              </a:spcBef>
              <a:spcAft>
                <a:spcPts val="0"/>
              </a:spcAft>
              <a:buSzPts val="1867"/>
              <a:buChar char="●"/>
              <a:defRPr b="0" sz="1867"/>
            </a:lvl1pPr>
            <a:lvl2pPr indent="-338645" lvl="1" marL="914400" algn="l">
              <a:lnSpc>
                <a:spcPct val="90000"/>
              </a:lnSpc>
              <a:spcBef>
                <a:spcPts val="800"/>
              </a:spcBef>
              <a:spcAft>
                <a:spcPts val="0"/>
              </a:spcAft>
              <a:buClr>
                <a:srgbClr val="6C8C1A"/>
              </a:buClr>
              <a:buSzPts val="1733"/>
              <a:buFont typeface="Noto Sans Symbols"/>
              <a:buChar char="▪"/>
              <a:defRPr sz="1733"/>
            </a:lvl2pPr>
            <a:lvl3pPr indent="-330200" lvl="2" marL="1371600" algn="l">
              <a:lnSpc>
                <a:spcPct val="90000"/>
              </a:lnSpc>
              <a:spcBef>
                <a:spcPts val="800"/>
              </a:spcBef>
              <a:spcAft>
                <a:spcPts val="0"/>
              </a:spcAft>
              <a:buClr>
                <a:srgbClr val="3086AB"/>
              </a:buClr>
              <a:buSzPts val="1600"/>
              <a:buFont typeface="Arial"/>
              <a:buChar char="•"/>
              <a:defRPr sz="1600"/>
            </a:lvl3pPr>
            <a:lvl4pPr indent="-317500" lvl="3" marL="1828800" algn="l">
              <a:lnSpc>
                <a:spcPct val="90000"/>
              </a:lnSpc>
              <a:spcBef>
                <a:spcPts val="800"/>
              </a:spcBef>
              <a:spcAft>
                <a:spcPts val="0"/>
              </a:spcAft>
              <a:buSzPts val="1400"/>
              <a:buFont typeface="Arial"/>
              <a:buChar char="-"/>
              <a:defRPr/>
            </a:lvl4pPr>
            <a:lvl5pPr indent="-317500" lvl="4" marL="2286000" algn="l">
              <a:lnSpc>
                <a:spcPct val="90000"/>
              </a:lnSpc>
              <a:spcBef>
                <a:spcPts val="800"/>
              </a:spcBef>
              <a:spcAft>
                <a:spcPts val="0"/>
              </a:spcAft>
              <a:buSzPts val="14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11" name="Google Shape;111;p8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8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sp>
        <p:nvSpPr>
          <p:cNvPr id="113" name="Google Shape;113;p81"/>
          <p:cNvSpPr txBox="1"/>
          <p:nvPr>
            <p:ph type="title"/>
          </p:nvPr>
        </p:nvSpPr>
        <p:spPr>
          <a:xfrm>
            <a:off x="486837" y="646262"/>
            <a:ext cx="11106151" cy="697577"/>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3600"/>
              <a:buFont typeface="Corbe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14" name="Shape 114"/>
        <p:cNvGrpSpPr/>
        <p:nvPr/>
      </p:nvGrpSpPr>
      <p:grpSpPr>
        <a:xfrm>
          <a:off x="0" y="0"/>
          <a:ext cx="0" cy="0"/>
          <a:chOff x="0" y="0"/>
          <a:chExt cx="0" cy="0"/>
        </a:xfrm>
      </p:grpSpPr>
      <p:sp>
        <p:nvSpPr>
          <p:cNvPr id="115" name="Google Shape;115;p91"/>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91"/>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117" name="Google Shape;117;p9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9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9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20" name="Google Shape;120;p91"/>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1" name="Shape 121"/>
        <p:cNvGrpSpPr/>
        <p:nvPr/>
      </p:nvGrpSpPr>
      <p:grpSpPr>
        <a:xfrm>
          <a:off x="0" y="0"/>
          <a:ext cx="0" cy="0"/>
          <a:chOff x="0" y="0"/>
          <a:chExt cx="0" cy="0"/>
        </a:xfrm>
      </p:grpSpPr>
      <p:sp>
        <p:nvSpPr>
          <p:cNvPr id="122" name="Google Shape;122;p92"/>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92"/>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24" name="Google Shape;124;p9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9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9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27" name="Google Shape;127;p92"/>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8" name="Shape 128"/>
        <p:cNvGrpSpPr/>
        <p:nvPr/>
      </p:nvGrpSpPr>
      <p:grpSpPr>
        <a:xfrm>
          <a:off x="0" y="0"/>
          <a:ext cx="0" cy="0"/>
          <a:chOff x="0" y="0"/>
          <a:chExt cx="0" cy="0"/>
        </a:xfrm>
      </p:grpSpPr>
      <p:sp>
        <p:nvSpPr>
          <p:cNvPr id="129" name="Google Shape;129;p93"/>
          <p:cNvSpPr txBox="1"/>
          <p:nvPr>
            <p:ph type="title"/>
          </p:nvPr>
        </p:nvSpPr>
        <p:spPr>
          <a:xfrm>
            <a:off x="3867912" y="1298448"/>
            <a:ext cx="7315200"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F46"/>
              </a:buClr>
              <a:buSzPts val="5900"/>
              <a:buFont typeface="Corbel"/>
              <a:buNone/>
              <a:defRPr b="0" sz="5900">
                <a:solidFill>
                  <a:srgbClr val="000F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93"/>
          <p:cNvSpPr txBox="1"/>
          <p:nvPr>
            <p:ph idx="1" type="body"/>
          </p:nvPr>
        </p:nvSpPr>
        <p:spPr>
          <a:xfrm>
            <a:off x="3886200" y="4672584"/>
            <a:ext cx="7315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200"/>
              <a:buNone/>
              <a:defRPr sz="2200" cap="none">
                <a:solidFill>
                  <a:srgbClr val="595959"/>
                </a:solidFill>
              </a:defRPr>
            </a:lvl1pPr>
            <a:lvl2pPr indent="-228600" lvl="1" marL="914400" algn="l">
              <a:lnSpc>
                <a:spcPct val="90000"/>
              </a:lnSpc>
              <a:spcBef>
                <a:spcPts val="250"/>
              </a:spcBef>
              <a:spcAft>
                <a:spcPts val="0"/>
              </a:spcAft>
              <a:buSzPts val="1800"/>
              <a:buNone/>
              <a:defRPr sz="1800">
                <a:solidFill>
                  <a:srgbClr val="888888"/>
                </a:solidFill>
              </a:defRPr>
            </a:lvl2pPr>
            <a:lvl3pPr indent="-228600" lvl="2" marL="1371600" algn="l">
              <a:lnSpc>
                <a:spcPct val="90000"/>
              </a:lnSpc>
              <a:spcBef>
                <a:spcPts val="250"/>
              </a:spcBef>
              <a:spcAft>
                <a:spcPts val="0"/>
              </a:spcAft>
              <a:buSzPts val="1600"/>
              <a:buNone/>
              <a:defRPr sz="1600">
                <a:solidFill>
                  <a:srgbClr val="888888"/>
                </a:solidFill>
              </a:defRPr>
            </a:lvl3pPr>
            <a:lvl4pPr indent="-228600" lvl="3" marL="1828800" algn="l">
              <a:lnSpc>
                <a:spcPct val="90000"/>
              </a:lnSpc>
              <a:spcBef>
                <a:spcPts val="250"/>
              </a:spcBef>
              <a:spcAft>
                <a:spcPts val="0"/>
              </a:spcAft>
              <a:buSzPts val="1400"/>
              <a:buNone/>
              <a:defRPr sz="1400">
                <a:solidFill>
                  <a:srgbClr val="888888"/>
                </a:solidFill>
              </a:defRPr>
            </a:lvl4pPr>
            <a:lvl5pPr indent="-228600" lvl="4" marL="2286000" algn="l">
              <a:lnSpc>
                <a:spcPct val="90000"/>
              </a:lnSpc>
              <a:spcBef>
                <a:spcPts val="250"/>
              </a:spcBef>
              <a:spcAft>
                <a:spcPts val="0"/>
              </a:spcAft>
              <a:buSzPts val="1400"/>
              <a:buNone/>
              <a:defRPr sz="1400">
                <a:solidFill>
                  <a:srgbClr val="888888"/>
                </a:solidFill>
              </a:defRPr>
            </a:lvl5pPr>
            <a:lvl6pPr indent="-228600" lvl="5" marL="2743200" algn="l">
              <a:lnSpc>
                <a:spcPct val="90000"/>
              </a:lnSpc>
              <a:spcBef>
                <a:spcPts val="250"/>
              </a:spcBef>
              <a:spcAft>
                <a:spcPts val="0"/>
              </a:spcAft>
              <a:buSzPts val="1400"/>
              <a:buNone/>
              <a:defRPr sz="1400">
                <a:solidFill>
                  <a:srgbClr val="888888"/>
                </a:solidFill>
              </a:defRPr>
            </a:lvl6pPr>
            <a:lvl7pPr indent="-228600" lvl="6" marL="3200400" algn="l">
              <a:lnSpc>
                <a:spcPct val="90000"/>
              </a:lnSpc>
              <a:spcBef>
                <a:spcPts val="250"/>
              </a:spcBef>
              <a:spcAft>
                <a:spcPts val="0"/>
              </a:spcAft>
              <a:buSzPts val="1400"/>
              <a:buNone/>
              <a:defRPr sz="1400">
                <a:solidFill>
                  <a:srgbClr val="888888"/>
                </a:solidFill>
              </a:defRPr>
            </a:lvl7pPr>
            <a:lvl8pPr indent="-228600" lvl="7" marL="3657600" algn="l">
              <a:lnSpc>
                <a:spcPct val="90000"/>
              </a:lnSpc>
              <a:spcBef>
                <a:spcPts val="250"/>
              </a:spcBef>
              <a:spcAft>
                <a:spcPts val="0"/>
              </a:spcAft>
              <a:buSzPts val="1400"/>
              <a:buNone/>
              <a:defRPr sz="1400">
                <a:solidFill>
                  <a:srgbClr val="888888"/>
                </a:solidFill>
              </a:defRPr>
            </a:lvl8pPr>
            <a:lvl9pPr indent="-228600" lvl="8" marL="4114800" algn="l">
              <a:lnSpc>
                <a:spcPct val="90000"/>
              </a:lnSpc>
              <a:spcBef>
                <a:spcPts val="250"/>
              </a:spcBef>
              <a:spcAft>
                <a:spcPts val="250"/>
              </a:spcAft>
              <a:buSzPts val="1400"/>
              <a:buNone/>
              <a:defRPr sz="1400">
                <a:solidFill>
                  <a:srgbClr val="888888"/>
                </a:solidFill>
              </a:defRPr>
            </a:lvl9pPr>
          </a:lstStyle>
          <a:p/>
        </p:txBody>
      </p:sp>
      <p:sp>
        <p:nvSpPr>
          <p:cNvPr id="131" name="Google Shape;131;p9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9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9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34" name="Google Shape;134;p9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5" name="Shape 135"/>
        <p:cNvGrpSpPr/>
        <p:nvPr/>
      </p:nvGrpSpPr>
      <p:grpSpPr>
        <a:xfrm>
          <a:off x="0" y="0"/>
          <a:ext cx="0" cy="0"/>
          <a:chOff x="0" y="0"/>
          <a:chExt cx="0" cy="0"/>
        </a:xfrm>
      </p:grpSpPr>
      <p:sp>
        <p:nvSpPr>
          <p:cNvPr id="136" name="Google Shape;136;p9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94"/>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38" name="Google Shape;138;p94"/>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39" name="Google Shape;139;p9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9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9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42" name="Google Shape;142;p9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9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95"/>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46" name="Google Shape;146;p95"/>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7" name="Google Shape;147;p95"/>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148" name="Google Shape;148;p95"/>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49" name="Google Shape;149;p9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9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9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52" name="Google Shape;152;p95"/>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3" name="Shape 153"/>
        <p:cNvGrpSpPr/>
        <p:nvPr/>
      </p:nvGrpSpPr>
      <p:grpSpPr>
        <a:xfrm>
          <a:off x="0" y="0"/>
          <a:ext cx="0" cy="0"/>
          <a:chOff x="0" y="0"/>
          <a:chExt cx="0" cy="0"/>
        </a:xfrm>
      </p:grpSpPr>
      <p:sp>
        <p:nvSpPr>
          <p:cNvPr id="154" name="Google Shape;154;p96"/>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9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9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9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58" name="Google Shape;158;p96"/>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59" name="Shape 159"/>
        <p:cNvGrpSpPr/>
        <p:nvPr/>
      </p:nvGrpSpPr>
      <p:grpSpPr>
        <a:xfrm>
          <a:off x="0" y="0"/>
          <a:ext cx="0" cy="0"/>
          <a:chOff x="0" y="0"/>
          <a:chExt cx="0" cy="0"/>
        </a:xfrm>
      </p:grpSpPr>
      <p:sp>
        <p:nvSpPr>
          <p:cNvPr id="160" name="Google Shape;160;p9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9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9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63" name="Google Shape;163;p97"/>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164" name="Google Shape;164;p97"/>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97"/>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79"/>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79"/>
          <p:cNvSpPr txBox="1"/>
          <p:nvPr>
            <p:ph idx="1" type="body"/>
          </p:nvPr>
        </p:nvSpPr>
        <p:spPr>
          <a:xfrm>
            <a:off x="3867912"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8" name="Google Shape;28;p79"/>
          <p:cNvSpPr txBox="1"/>
          <p:nvPr>
            <p:ph idx="2" type="body"/>
          </p:nvPr>
        </p:nvSpPr>
        <p:spPr>
          <a:xfrm>
            <a:off x="7818120" y="868680"/>
            <a:ext cx="347472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29" name="Google Shape;29;p7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79"/>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32" name="Google Shape;32;p79"/>
          <p:cNvPicPr preferRelativeResize="0"/>
          <p:nvPr/>
        </p:nvPicPr>
        <p:blipFill rotWithShape="1">
          <a:blip r:embed="rId2">
            <a:alphaModFix/>
          </a:blip>
          <a:srcRect b="0" l="0" r="0" t="0"/>
          <a:stretch/>
        </p:blipFill>
        <p:spPr>
          <a:xfrm>
            <a:off x="128152" y="19576"/>
            <a:ext cx="1823778" cy="69635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6" name="Shape 166"/>
        <p:cNvGrpSpPr/>
        <p:nvPr/>
      </p:nvGrpSpPr>
      <p:grpSpPr>
        <a:xfrm>
          <a:off x="0" y="0"/>
          <a:ext cx="0" cy="0"/>
          <a:chOff x="0" y="0"/>
          <a:chExt cx="0" cy="0"/>
        </a:xfrm>
      </p:grpSpPr>
      <p:sp>
        <p:nvSpPr>
          <p:cNvPr id="167" name="Google Shape;167;p9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98"/>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169" name="Google Shape;169;p98"/>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0" name="Google Shape;170;p9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98"/>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9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73" name="Google Shape;173;p98"/>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4" name="Shape 174"/>
        <p:cNvGrpSpPr/>
        <p:nvPr/>
      </p:nvGrpSpPr>
      <p:grpSpPr>
        <a:xfrm>
          <a:off x="0" y="0"/>
          <a:ext cx="0" cy="0"/>
          <a:chOff x="0" y="0"/>
          <a:chExt cx="0" cy="0"/>
        </a:xfrm>
      </p:grpSpPr>
      <p:sp>
        <p:nvSpPr>
          <p:cNvPr id="175" name="Google Shape;175;p99"/>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99"/>
          <p:cNvSpPr/>
          <p:nvPr>
            <p:ph idx="2" type="pic"/>
          </p:nvPr>
        </p:nvSpPr>
        <p:spPr>
          <a:xfrm>
            <a:off x="3570644" y="767419"/>
            <a:ext cx="8115230" cy="5330952"/>
          </a:xfrm>
          <a:prstGeom prst="rect">
            <a:avLst/>
          </a:prstGeom>
          <a:solidFill>
            <a:srgbClr val="BFBFBF"/>
          </a:solidFill>
          <a:ln>
            <a:noFill/>
          </a:ln>
        </p:spPr>
      </p:sp>
      <p:sp>
        <p:nvSpPr>
          <p:cNvPr id="177" name="Google Shape;177;p99"/>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178" name="Google Shape;178;p99"/>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99"/>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99"/>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81" name="Google Shape;181;p99"/>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2" name="Shape 182"/>
        <p:cNvGrpSpPr/>
        <p:nvPr/>
      </p:nvGrpSpPr>
      <p:grpSpPr>
        <a:xfrm>
          <a:off x="0" y="0"/>
          <a:ext cx="0" cy="0"/>
          <a:chOff x="0" y="0"/>
          <a:chExt cx="0" cy="0"/>
        </a:xfrm>
      </p:grpSpPr>
      <p:sp>
        <p:nvSpPr>
          <p:cNvPr id="183" name="Google Shape;183;p10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100"/>
          <p:cNvSpPr txBox="1"/>
          <p:nvPr>
            <p:ph idx="1" type="body"/>
          </p:nvPr>
        </p:nvSpPr>
        <p:spPr>
          <a:xfrm rot="5400000">
            <a:off x="4966548" y="-233172"/>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85" name="Google Shape;185;p10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10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10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88" name="Google Shape;188;p100"/>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9" name="Shape 189"/>
        <p:cNvGrpSpPr/>
        <p:nvPr/>
      </p:nvGrpSpPr>
      <p:grpSpPr>
        <a:xfrm>
          <a:off x="0" y="0"/>
          <a:ext cx="0" cy="0"/>
          <a:chOff x="0" y="0"/>
          <a:chExt cx="0" cy="0"/>
        </a:xfrm>
      </p:grpSpPr>
      <p:sp>
        <p:nvSpPr>
          <p:cNvPr id="190" name="Google Shape;190;p101"/>
          <p:cNvSpPr txBox="1"/>
          <p:nvPr>
            <p:ph type="title"/>
          </p:nvPr>
        </p:nvSpPr>
        <p:spPr>
          <a:xfrm rot="5400000">
            <a:off x="-685800" y="2057400"/>
            <a:ext cx="4953000" cy="2819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101"/>
          <p:cNvSpPr txBox="1"/>
          <p:nvPr>
            <p:ph idx="1" type="body"/>
          </p:nvPr>
        </p:nvSpPr>
        <p:spPr>
          <a:xfrm rot="5400000">
            <a:off x="4965192" y="-228600"/>
            <a:ext cx="5120640" cy="7315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00"/>
              </a:spcBef>
              <a:spcAft>
                <a:spcPts val="0"/>
              </a:spcAft>
              <a:buSzPts val="1800"/>
              <a:buChar char="●"/>
              <a:defRPr/>
            </a:lvl1pPr>
            <a:lvl2pPr indent="-342900" lvl="1" marL="914400" algn="l">
              <a:lnSpc>
                <a:spcPct val="90000"/>
              </a:lnSpc>
              <a:spcBef>
                <a:spcPts val="250"/>
              </a:spcBef>
              <a:spcAft>
                <a:spcPts val="0"/>
              </a:spcAft>
              <a:buSzPts val="1800"/>
              <a:buChar char="●"/>
              <a:defRPr/>
            </a:lvl2pPr>
            <a:lvl3pPr indent="-342900" lvl="2" marL="1371600" algn="l">
              <a:lnSpc>
                <a:spcPct val="90000"/>
              </a:lnSpc>
              <a:spcBef>
                <a:spcPts val="250"/>
              </a:spcBef>
              <a:spcAft>
                <a:spcPts val="0"/>
              </a:spcAft>
              <a:buSzPts val="1800"/>
              <a:buChar char="●"/>
              <a:defRPr/>
            </a:lvl3pPr>
            <a:lvl4pPr indent="-342900" lvl="3" marL="1828800" algn="l">
              <a:lnSpc>
                <a:spcPct val="90000"/>
              </a:lnSpc>
              <a:spcBef>
                <a:spcPts val="250"/>
              </a:spcBef>
              <a:spcAft>
                <a:spcPts val="0"/>
              </a:spcAft>
              <a:buSzPts val="1800"/>
              <a:buChar char="●"/>
              <a:defRPr/>
            </a:lvl4pPr>
            <a:lvl5pPr indent="-342900" lvl="4" marL="2286000" algn="l">
              <a:lnSpc>
                <a:spcPct val="90000"/>
              </a:lnSpc>
              <a:spcBef>
                <a:spcPts val="250"/>
              </a:spcBef>
              <a:spcAft>
                <a:spcPts val="0"/>
              </a:spcAft>
              <a:buSzPts val="1800"/>
              <a:buChar char="●"/>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192" name="Google Shape;192;p101"/>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101"/>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101"/>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95" name="Google Shape;195;p101"/>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82"/>
          <p:cNvSpPr txBox="1"/>
          <p:nvPr>
            <p:ph type="ctrTitle"/>
          </p:nvPr>
        </p:nvSpPr>
        <p:spPr>
          <a:xfrm>
            <a:off x="1069847" y="1298448"/>
            <a:ext cx="10216461" cy="325526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0546"/>
              </a:buClr>
              <a:buSzPts val="5900"/>
              <a:buFont typeface="Corbel"/>
              <a:buNone/>
              <a:defRPr sz="5900">
                <a:solidFill>
                  <a:srgbClr val="00054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2"/>
          <p:cNvSpPr txBox="1"/>
          <p:nvPr>
            <p:ph idx="1" type="subTitle"/>
          </p:nvPr>
        </p:nvSpPr>
        <p:spPr>
          <a:xfrm>
            <a:off x="1100014" y="4670246"/>
            <a:ext cx="10186293" cy="914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200"/>
              <a:buNone/>
              <a:defRPr sz="2200" cap="none">
                <a:solidFill>
                  <a:srgbClr val="CC4B14"/>
                </a:solidFill>
              </a:defRPr>
            </a:lvl1pPr>
            <a:lvl2pPr lvl="1" algn="ctr">
              <a:lnSpc>
                <a:spcPct val="90000"/>
              </a:lnSpc>
              <a:spcBef>
                <a:spcPts val="250"/>
              </a:spcBef>
              <a:spcAft>
                <a:spcPts val="0"/>
              </a:spcAft>
              <a:buSzPts val="2200"/>
              <a:buNone/>
              <a:defRPr sz="2200"/>
            </a:lvl2pPr>
            <a:lvl3pPr lvl="2" algn="ctr">
              <a:lnSpc>
                <a:spcPct val="90000"/>
              </a:lnSpc>
              <a:spcBef>
                <a:spcPts val="250"/>
              </a:spcBef>
              <a:spcAft>
                <a:spcPts val="0"/>
              </a:spcAft>
              <a:buSzPts val="2200"/>
              <a:buNone/>
              <a:defRPr sz="2200"/>
            </a:lvl3pPr>
            <a:lvl4pPr lvl="3" algn="ctr">
              <a:lnSpc>
                <a:spcPct val="90000"/>
              </a:lnSpc>
              <a:spcBef>
                <a:spcPts val="250"/>
              </a:spcBef>
              <a:spcAft>
                <a:spcPts val="0"/>
              </a:spcAft>
              <a:buSzPts val="2000"/>
              <a:buNone/>
              <a:defRPr sz="2000"/>
            </a:lvl4pPr>
            <a:lvl5pPr lvl="4" algn="ctr">
              <a:lnSpc>
                <a:spcPct val="90000"/>
              </a:lnSpc>
              <a:spcBef>
                <a:spcPts val="250"/>
              </a:spcBef>
              <a:spcAft>
                <a:spcPts val="0"/>
              </a:spcAft>
              <a:buSzPts val="2000"/>
              <a:buNone/>
              <a:defRPr sz="2000"/>
            </a:lvl5pPr>
            <a:lvl6pPr lvl="5" algn="ctr">
              <a:lnSpc>
                <a:spcPct val="90000"/>
              </a:lnSpc>
              <a:spcBef>
                <a:spcPts val="250"/>
              </a:spcBef>
              <a:spcAft>
                <a:spcPts val="0"/>
              </a:spcAft>
              <a:buSzPts val="2000"/>
              <a:buNone/>
              <a:defRPr sz="2000"/>
            </a:lvl6pPr>
            <a:lvl7pPr lvl="6" algn="ctr">
              <a:lnSpc>
                <a:spcPct val="90000"/>
              </a:lnSpc>
              <a:spcBef>
                <a:spcPts val="250"/>
              </a:spcBef>
              <a:spcAft>
                <a:spcPts val="0"/>
              </a:spcAft>
              <a:buSzPts val="2000"/>
              <a:buNone/>
              <a:defRPr sz="2000"/>
            </a:lvl7pPr>
            <a:lvl8pPr lvl="7" algn="ctr">
              <a:lnSpc>
                <a:spcPct val="90000"/>
              </a:lnSpc>
              <a:spcBef>
                <a:spcPts val="250"/>
              </a:spcBef>
              <a:spcAft>
                <a:spcPts val="0"/>
              </a:spcAft>
              <a:buSzPts val="2000"/>
              <a:buNone/>
              <a:defRPr sz="2000"/>
            </a:lvl8pPr>
            <a:lvl9pPr lvl="8" algn="ctr">
              <a:lnSpc>
                <a:spcPct val="90000"/>
              </a:lnSpc>
              <a:spcBef>
                <a:spcPts val="250"/>
              </a:spcBef>
              <a:spcAft>
                <a:spcPts val="250"/>
              </a:spcAft>
              <a:buSzPts val="2000"/>
              <a:buNone/>
              <a:defRPr sz="2000"/>
            </a:lvl9pPr>
          </a:lstStyle>
          <a:p/>
        </p:txBody>
      </p:sp>
      <p:sp>
        <p:nvSpPr>
          <p:cNvPr id="36" name="Google Shape;36;p82"/>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82"/>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2"/>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39" name="Google Shape;39;p82"/>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0" name="Shape 40"/>
        <p:cNvGrpSpPr/>
        <p:nvPr/>
      </p:nvGrpSpPr>
      <p:grpSpPr>
        <a:xfrm>
          <a:off x="0" y="0"/>
          <a:ext cx="0" cy="0"/>
          <a:chOff x="0" y="0"/>
          <a:chExt cx="0" cy="0"/>
        </a:xfrm>
      </p:grpSpPr>
      <p:sp>
        <p:nvSpPr>
          <p:cNvPr id="41" name="Google Shape;41;p83"/>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3"/>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a:solidFill>
                  <a:srgbClr val="000F46"/>
                </a:solidFill>
              </a:defRPr>
            </a:lvl1pPr>
            <a:lvl2pPr indent="-342900" lvl="1" marL="914400" algn="l">
              <a:lnSpc>
                <a:spcPct val="90000"/>
              </a:lnSpc>
              <a:spcBef>
                <a:spcPts val="250"/>
              </a:spcBef>
              <a:spcAft>
                <a:spcPts val="0"/>
              </a:spcAft>
              <a:buSzPts val="1800"/>
              <a:buChar char="●"/>
              <a:defRPr>
                <a:solidFill>
                  <a:srgbClr val="000F46"/>
                </a:solidFill>
              </a:defRPr>
            </a:lvl2pPr>
            <a:lvl3pPr indent="-330200" lvl="2" marL="1371600" algn="l">
              <a:lnSpc>
                <a:spcPct val="90000"/>
              </a:lnSpc>
              <a:spcBef>
                <a:spcPts val="250"/>
              </a:spcBef>
              <a:spcAft>
                <a:spcPts val="0"/>
              </a:spcAft>
              <a:buSzPts val="1600"/>
              <a:buChar char="●"/>
              <a:defRPr>
                <a:solidFill>
                  <a:srgbClr val="000F46"/>
                </a:solidFill>
              </a:defRPr>
            </a:lvl3pPr>
            <a:lvl4pPr indent="-317500" lvl="3" marL="1828800" algn="l">
              <a:lnSpc>
                <a:spcPct val="90000"/>
              </a:lnSpc>
              <a:spcBef>
                <a:spcPts val="250"/>
              </a:spcBef>
              <a:spcAft>
                <a:spcPts val="0"/>
              </a:spcAft>
              <a:buSzPts val="1400"/>
              <a:buChar char="●"/>
              <a:defRPr>
                <a:solidFill>
                  <a:srgbClr val="000F46"/>
                </a:solidFill>
              </a:defRPr>
            </a:lvl4pPr>
            <a:lvl5pPr indent="-317500" lvl="4" marL="2286000" algn="l">
              <a:lnSpc>
                <a:spcPct val="90000"/>
              </a:lnSpc>
              <a:spcBef>
                <a:spcPts val="250"/>
              </a:spcBef>
              <a:spcAft>
                <a:spcPts val="0"/>
              </a:spcAft>
              <a:buSzPts val="1400"/>
              <a:buChar char="●"/>
              <a:defRPr>
                <a:solidFill>
                  <a:srgbClr val="000F46"/>
                </a:solidFill>
              </a:defRPr>
            </a:lvl5pPr>
            <a:lvl6pPr indent="-342900" lvl="5" marL="2743200" algn="l">
              <a:lnSpc>
                <a:spcPct val="90000"/>
              </a:lnSpc>
              <a:spcBef>
                <a:spcPts val="250"/>
              </a:spcBef>
              <a:spcAft>
                <a:spcPts val="0"/>
              </a:spcAft>
              <a:buSzPts val="1800"/>
              <a:buChar char="●"/>
              <a:defRPr/>
            </a:lvl6pPr>
            <a:lvl7pPr indent="-342900" lvl="6" marL="3200400" algn="l">
              <a:lnSpc>
                <a:spcPct val="90000"/>
              </a:lnSpc>
              <a:spcBef>
                <a:spcPts val="250"/>
              </a:spcBef>
              <a:spcAft>
                <a:spcPts val="0"/>
              </a:spcAft>
              <a:buSzPts val="1800"/>
              <a:buChar char="●"/>
              <a:defRPr/>
            </a:lvl7pPr>
            <a:lvl8pPr indent="-342900" lvl="7" marL="3657600" algn="l">
              <a:lnSpc>
                <a:spcPct val="90000"/>
              </a:lnSpc>
              <a:spcBef>
                <a:spcPts val="250"/>
              </a:spcBef>
              <a:spcAft>
                <a:spcPts val="0"/>
              </a:spcAft>
              <a:buSzPts val="1800"/>
              <a:buChar char="●"/>
              <a:defRPr/>
            </a:lvl8pPr>
            <a:lvl9pPr indent="-342900" lvl="8" marL="4114800" algn="l">
              <a:lnSpc>
                <a:spcPct val="90000"/>
              </a:lnSpc>
              <a:spcBef>
                <a:spcPts val="250"/>
              </a:spcBef>
              <a:spcAft>
                <a:spcPts val="250"/>
              </a:spcAft>
              <a:buSzPts val="1800"/>
              <a:buChar char="●"/>
              <a:defRPr/>
            </a:lvl9pPr>
          </a:lstStyle>
          <a:p/>
        </p:txBody>
      </p:sp>
      <p:sp>
        <p:nvSpPr>
          <p:cNvPr id="43" name="Google Shape;43;p83"/>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83"/>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83"/>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46" name="Google Shape;46;p83"/>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84"/>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4"/>
          <p:cNvSpPr txBox="1"/>
          <p:nvPr>
            <p:ph idx="1" type="body"/>
          </p:nvPr>
        </p:nvSpPr>
        <p:spPr>
          <a:xfrm>
            <a:off x="3867912" y="1023586"/>
            <a:ext cx="3474720" cy="80772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0" name="Google Shape;50;p84"/>
          <p:cNvSpPr txBox="1"/>
          <p:nvPr>
            <p:ph idx="2" type="body"/>
          </p:nvPr>
        </p:nvSpPr>
        <p:spPr>
          <a:xfrm>
            <a:off x="3867912"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1" name="Google Shape;51;p84"/>
          <p:cNvSpPr txBox="1"/>
          <p:nvPr>
            <p:ph idx="3" type="body"/>
          </p:nvPr>
        </p:nvSpPr>
        <p:spPr>
          <a:xfrm>
            <a:off x="7818463" y="1023586"/>
            <a:ext cx="3474720" cy="813171"/>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0"/>
              </a:spcBef>
              <a:spcAft>
                <a:spcPts val="0"/>
              </a:spcAft>
              <a:buSzPts val="2000"/>
              <a:buNone/>
              <a:defRPr b="1" sz="2000">
                <a:solidFill>
                  <a:srgbClr val="595959"/>
                </a:solidFill>
              </a:defRPr>
            </a:lvl1pPr>
            <a:lvl2pPr indent="-228600" lvl="1" marL="914400" algn="l">
              <a:lnSpc>
                <a:spcPct val="90000"/>
              </a:lnSpc>
              <a:spcBef>
                <a:spcPts val="250"/>
              </a:spcBef>
              <a:spcAft>
                <a:spcPts val="0"/>
              </a:spcAft>
              <a:buSzPts val="2000"/>
              <a:buNone/>
              <a:defRPr b="1" sz="2000"/>
            </a:lvl2pPr>
            <a:lvl3pPr indent="-228600" lvl="2" marL="1371600" algn="l">
              <a:lnSpc>
                <a:spcPct val="90000"/>
              </a:lnSpc>
              <a:spcBef>
                <a:spcPts val="250"/>
              </a:spcBef>
              <a:spcAft>
                <a:spcPts val="0"/>
              </a:spcAft>
              <a:buSzPts val="1800"/>
              <a:buNone/>
              <a:defRPr b="1" sz="1800"/>
            </a:lvl3pPr>
            <a:lvl4pPr indent="-228600" lvl="3" marL="1828800" algn="l">
              <a:lnSpc>
                <a:spcPct val="90000"/>
              </a:lnSpc>
              <a:spcBef>
                <a:spcPts val="250"/>
              </a:spcBef>
              <a:spcAft>
                <a:spcPts val="0"/>
              </a:spcAft>
              <a:buSzPts val="1600"/>
              <a:buNone/>
              <a:defRPr b="1" sz="1600"/>
            </a:lvl4pPr>
            <a:lvl5pPr indent="-228600" lvl="4" marL="2286000" algn="l">
              <a:lnSpc>
                <a:spcPct val="90000"/>
              </a:lnSpc>
              <a:spcBef>
                <a:spcPts val="250"/>
              </a:spcBef>
              <a:spcAft>
                <a:spcPts val="0"/>
              </a:spcAft>
              <a:buSzPts val="1600"/>
              <a:buNone/>
              <a:defRPr b="1" sz="1600"/>
            </a:lvl5pPr>
            <a:lvl6pPr indent="-228600" lvl="5" marL="2743200" algn="l">
              <a:lnSpc>
                <a:spcPct val="90000"/>
              </a:lnSpc>
              <a:spcBef>
                <a:spcPts val="250"/>
              </a:spcBef>
              <a:spcAft>
                <a:spcPts val="0"/>
              </a:spcAft>
              <a:buSzPts val="1600"/>
              <a:buNone/>
              <a:defRPr b="1" sz="1600"/>
            </a:lvl6pPr>
            <a:lvl7pPr indent="-228600" lvl="6" marL="3200400" algn="l">
              <a:lnSpc>
                <a:spcPct val="90000"/>
              </a:lnSpc>
              <a:spcBef>
                <a:spcPts val="250"/>
              </a:spcBef>
              <a:spcAft>
                <a:spcPts val="0"/>
              </a:spcAft>
              <a:buSzPts val="1600"/>
              <a:buNone/>
              <a:defRPr b="1" sz="1600"/>
            </a:lvl7pPr>
            <a:lvl8pPr indent="-228600" lvl="7" marL="3657600" algn="l">
              <a:lnSpc>
                <a:spcPct val="90000"/>
              </a:lnSpc>
              <a:spcBef>
                <a:spcPts val="250"/>
              </a:spcBef>
              <a:spcAft>
                <a:spcPts val="0"/>
              </a:spcAft>
              <a:buSzPts val="1600"/>
              <a:buNone/>
              <a:defRPr b="1" sz="1600"/>
            </a:lvl8pPr>
            <a:lvl9pPr indent="-228600" lvl="8" marL="4114800" algn="l">
              <a:lnSpc>
                <a:spcPct val="90000"/>
              </a:lnSpc>
              <a:spcBef>
                <a:spcPts val="250"/>
              </a:spcBef>
              <a:spcAft>
                <a:spcPts val="250"/>
              </a:spcAft>
              <a:buSzPts val="1600"/>
              <a:buNone/>
              <a:defRPr b="1" sz="1600"/>
            </a:lvl9pPr>
          </a:lstStyle>
          <a:p/>
        </p:txBody>
      </p:sp>
      <p:sp>
        <p:nvSpPr>
          <p:cNvPr id="52" name="Google Shape;52;p84"/>
          <p:cNvSpPr txBox="1"/>
          <p:nvPr>
            <p:ph idx="4" type="body"/>
          </p:nvPr>
        </p:nvSpPr>
        <p:spPr>
          <a:xfrm>
            <a:off x="7818463" y="1930936"/>
            <a:ext cx="3474720" cy="402336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53" name="Google Shape;53;p84"/>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84"/>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4"/>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56" name="Google Shape;56;p84"/>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85"/>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FFFFF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85"/>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85"/>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85"/>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2" name="Google Shape;62;p85"/>
          <p:cNvPicPr preferRelativeResize="0"/>
          <p:nvPr/>
        </p:nvPicPr>
        <p:blipFill rotWithShape="1">
          <a:blip r:embed="rId2">
            <a:alphaModFix/>
          </a:blip>
          <a:srcRect b="0" l="0" r="0" t="0"/>
          <a:stretch/>
        </p:blipFill>
        <p:spPr>
          <a:xfrm>
            <a:off x="128152" y="19576"/>
            <a:ext cx="1823778" cy="6963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86"/>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6"/>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86"/>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67" name="Google Shape;67;p86"/>
          <p:cNvPicPr preferRelativeResize="0"/>
          <p:nvPr/>
        </p:nvPicPr>
        <p:blipFill rotWithShape="1">
          <a:blip r:embed="rId2">
            <a:alphaModFix/>
          </a:blip>
          <a:srcRect b="0" l="0" r="0" t="0"/>
          <a:stretch/>
        </p:blipFill>
        <p:spPr>
          <a:xfrm>
            <a:off x="26938" y="6707875"/>
            <a:ext cx="12192000" cy="172586"/>
          </a:xfrm>
          <a:prstGeom prst="rect">
            <a:avLst/>
          </a:prstGeom>
          <a:noFill/>
          <a:ln>
            <a:noFill/>
          </a:ln>
        </p:spPr>
      </p:pic>
      <p:sp>
        <p:nvSpPr>
          <p:cNvPr id="68" name="Google Shape;68;p86"/>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86"/>
          <p:cNvSpPr/>
          <p:nvPr/>
        </p:nvSpPr>
        <p:spPr>
          <a:xfrm>
            <a:off x="1" y="758952"/>
            <a:ext cx="384048"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87"/>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87"/>
          <p:cNvSpPr txBox="1"/>
          <p:nvPr>
            <p:ph idx="1" type="body"/>
          </p:nvPr>
        </p:nvSpPr>
        <p:spPr>
          <a:xfrm>
            <a:off x="3867912" y="868680"/>
            <a:ext cx="7315200" cy="5120640"/>
          </a:xfrm>
          <a:prstGeom prst="rect">
            <a:avLst/>
          </a:prstGeom>
          <a:noFill/>
          <a:ln>
            <a:noFill/>
          </a:ln>
        </p:spPr>
        <p:txBody>
          <a:bodyPr anchorCtr="0" anchor="ctr" bIns="45700" lIns="91425" spcFirstLastPara="1" rIns="91425" wrap="square" tIns="45700">
            <a:normAutofit/>
          </a:bodyPr>
          <a:lstStyle>
            <a:lvl1pPr indent="-355600" lvl="0" marL="457200" algn="l">
              <a:lnSpc>
                <a:spcPct val="90000"/>
              </a:lnSpc>
              <a:spcBef>
                <a:spcPts val="1200"/>
              </a:spcBef>
              <a:spcAft>
                <a:spcPts val="0"/>
              </a:spcAft>
              <a:buSzPts val="2000"/>
              <a:buChar char="●"/>
              <a:defRPr sz="2000"/>
            </a:lvl1pPr>
            <a:lvl2pPr indent="-342900" lvl="1" marL="914400" algn="l">
              <a:lnSpc>
                <a:spcPct val="90000"/>
              </a:lnSpc>
              <a:spcBef>
                <a:spcPts val="250"/>
              </a:spcBef>
              <a:spcAft>
                <a:spcPts val="0"/>
              </a:spcAft>
              <a:buSzPts val="1800"/>
              <a:buChar char="●"/>
              <a:defRPr sz="1800"/>
            </a:lvl2pPr>
            <a:lvl3pPr indent="-330200" lvl="2" marL="1371600" algn="l">
              <a:lnSpc>
                <a:spcPct val="90000"/>
              </a:lnSpc>
              <a:spcBef>
                <a:spcPts val="250"/>
              </a:spcBef>
              <a:spcAft>
                <a:spcPts val="0"/>
              </a:spcAft>
              <a:buSzPts val="1600"/>
              <a:buChar char="●"/>
              <a:defRPr sz="1600"/>
            </a:lvl3pPr>
            <a:lvl4pPr indent="-317500" lvl="3" marL="1828800" algn="l">
              <a:lnSpc>
                <a:spcPct val="90000"/>
              </a:lnSpc>
              <a:spcBef>
                <a:spcPts val="250"/>
              </a:spcBef>
              <a:spcAft>
                <a:spcPts val="0"/>
              </a:spcAft>
              <a:buSzPts val="1400"/>
              <a:buChar char="●"/>
              <a:defRPr sz="1400"/>
            </a:lvl4pPr>
            <a:lvl5pPr indent="-317500" lvl="4" marL="2286000" algn="l">
              <a:lnSpc>
                <a:spcPct val="90000"/>
              </a:lnSpc>
              <a:spcBef>
                <a:spcPts val="250"/>
              </a:spcBef>
              <a:spcAft>
                <a:spcPts val="0"/>
              </a:spcAft>
              <a:buSzPts val="1400"/>
              <a:buChar char="●"/>
              <a:defRPr sz="1400"/>
            </a:lvl5pPr>
            <a:lvl6pPr indent="-317500" lvl="5" marL="2743200" algn="l">
              <a:lnSpc>
                <a:spcPct val="90000"/>
              </a:lnSpc>
              <a:spcBef>
                <a:spcPts val="250"/>
              </a:spcBef>
              <a:spcAft>
                <a:spcPts val="0"/>
              </a:spcAft>
              <a:buSzPts val="1400"/>
              <a:buChar char="●"/>
              <a:defRPr sz="1400"/>
            </a:lvl6pPr>
            <a:lvl7pPr indent="-317500" lvl="6" marL="3200400" algn="l">
              <a:lnSpc>
                <a:spcPct val="90000"/>
              </a:lnSpc>
              <a:spcBef>
                <a:spcPts val="250"/>
              </a:spcBef>
              <a:spcAft>
                <a:spcPts val="0"/>
              </a:spcAft>
              <a:buSzPts val="1400"/>
              <a:buChar char="●"/>
              <a:defRPr sz="1400"/>
            </a:lvl7pPr>
            <a:lvl8pPr indent="-317500" lvl="7" marL="3657600" algn="l">
              <a:lnSpc>
                <a:spcPct val="90000"/>
              </a:lnSpc>
              <a:spcBef>
                <a:spcPts val="250"/>
              </a:spcBef>
              <a:spcAft>
                <a:spcPts val="0"/>
              </a:spcAft>
              <a:buSzPts val="1400"/>
              <a:buChar char="●"/>
              <a:defRPr sz="1400"/>
            </a:lvl8pPr>
            <a:lvl9pPr indent="-317500" lvl="8" marL="4114800" algn="l">
              <a:lnSpc>
                <a:spcPct val="90000"/>
              </a:lnSpc>
              <a:spcBef>
                <a:spcPts val="250"/>
              </a:spcBef>
              <a:spcAft>
                <a:spcPts val="250"/>
              </a:spcAft>
              <a:buSzPts val="1400"/>
              <a:buChar char="●"/>
              <a:defRPr sz="1400"/>
            </a:lvl9pPr>
          </a:lstStyle>
          <a:p/>
        </p:txBody>
      </p:sp>
      <p:sp>
        <p:nvSpPr>
          <p:cNvPr id="73" name="Google Shape;73;p87"/>
          <p:cNvSpPr txBox="1"/>
          <p:nvPr>
            <p:ph idx="2" type="body"/>
          </p:nvPr>
        </p:nvSpPr>
        <p:spPr>
          <a:xfrm>
            <a:off x="256032" y="3494176"/>
            <a:ext cx="2834640" cy="232199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74" name="Google Shape;74;p8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8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8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77" name="Google Shape;77;p87"/>
          <p:cNvPicPr preferRelativeResize="0"/>
          <p:nvPr/>
        </p:nvPicPr>
        <p:blipFill rotWithShape="1">
          <a:blip r:embed="rId2">
            <a:alphaModFix/>
          </a:blip>
          <a:srcRect b="0" l="0" r="0" t="0"/>
          <a:stretch/>
        </p:blipFill>
        <p:spPr>
          <a:xfrm>
            <a:off x="128152" y="0"/>
            <a:ext cx="1823778" cy="7355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88"/>
          <p:cNvSpPr txBox="1"/>
          <p:nvPr>
            <p:ph type="title"/>
          </p:nvPr>
        </p:nvSpPr>
        <p:spPr>
          <a:xfrm>
            <a:off x="256032" y="1143000"/>
            <a:ext cx="2834640" cy="23774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FFFFFF"/>
              </a:buClr>
              <a:buSzPts val="3200"/>
              <a:buFont typeface="Corbel"/>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8"/>
          <p:cNvSpPr/>
          <p:nvPr>
            <p:ph idx="2" type="pic"/>
          </p:nvPr>
        </p:nvSpPr>
        <p:spPr>
          <a:xfrm>
            <a:off x="3570644" y="767419"/>
            <a:ext cx="8115230" cy="5330952"/>
          </a:xfrm>
          <a:prstGeom prst="rect">
            <a:avLst/>
          </a:prstGeom>
          <a:solidFill>
            <a:srgbClr val="BFBFBF"/>
          </a:solidFill>
          <a:ln>
            <a:noFill/>
          </a:ln>
        </p:spPr>
      </p:sp>
      <p:sp>
        <p:nvSpPr>
          <p:cNvPr id="81" name="Google Shape;81;p88"/>
          <p:cNvSpPr txBox="1"/>
          <p:nvPr>
            <p:ph idx="1" type="body"/>
          </p:nvPr>
        </p:nvSpPr>
        <p:spPr>
          <a:xfrm>
            <a:off x="256032" y="3493008"/>
            <a:ext cx="2834640" cy="2322576"/>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200"/>
              </a:spcBef>
              <a:spcAft>
                <a:spcPts val="0"/>
              </a:spcAft>
              <a:buSzPts val="1400"/>
              <a:buNone/>
              <a:defRPr sz="1400">
                <a:solidFill>
                  <a:srgbClr val="FFFFFF"/>
                </a:solidFill>
              </a:defRPr>
            </a:lvl1pPr>
            <a:lvl2pPr indent="-228600" lvl="1" marL="914400" algn="l">
              <a:lnSpc>
                <a:spcPct val="90000"/>
              </a:lnSpc>
              <a:spcBef>
                <a:spcPts val="250"/>
              </a:spcBef>
              <a:spcAft>
                <a:spcPts val="0"/>
              </a:spcAft>
              <a:buSzPts val="1200"/>
              <a:buNone/>
              <a:defRPr sz="1200"/>
            </a:lvl2pPr>
            <a:lvl3pPr indent="-228600" lvl="2" marL="1371600" algn="l">
              <a:lnSpc>
                <a:spcPct val="90000"/>
              </a:lnSpc>
              <a:spcBef>
                <a:spcPts val="250"/>
              </a:spcBef>
              <a:spcAft>
                <a:spcPts val="0"/>
              </a:spcAft>
              <a:buSzPts val="1000"/>
              <a:buNone/>
              <a:defRPr sz="1000"/>
            </a:lvl3pPr>
            <a:lvl4pPr indent="-228600" lvl="3" marL="1828800" algn="l">
              <a:lnSpc>
                <a:spcPct val="90000"/>
              </a:lnSpc>
              <a:spcBef>
                <a:spcPts val="250"/>
              </a:spcBef>
              <a:spcAft>
                <a:spcPts val="0"/>
              </a:spcAft>
              <a:buSzPts val="900"/>
              <a:buNone/>
              <a:defRPr sz="900"/>
            </a:lvl4pPr>
            <a:lvl5pPr indent="-228600" lvl="4" marL="2286000" algn="l">
              <a:lnSpc>
                <a:spcPct val="90000"/>
              </a:lnSpc>
              <a:spcBef>
                <a:spcPts val="250"/>
              </a:spcBef>
              <a:spcAft>
                <a:spcPts val="0"/>
              </a:spcAft>
              <a:buSzPts val="900"/>
              <a:buNone/>
              <a:defRPr sz="900"/>
            </a:lvl5pPr>
            <a:lvl6pPr indent="-228600" lvl="5" marL="2743200" algn="l">
              <a:lnSpc>
                <a:spcPct val="90000"/>
              </a:lnSpc>
              <a:spcBef>
                <a:spcPts val="250"/>
              </a:spcBef>
              <a:spcAft>
                <a:spcPts val="0"/>
              </a:spcAft>
              <a:buSzPts val="900"/>
              <a:buNone/>
              <a:defRPr sz="900"/>
            </a:lvl6pPr>
            <a:lvl7pPr indent="-228600" lvl="6" marL="3200400" algn="l">
              <a:lnSpc>
                <a:spcPct val="90000"/>
              </a:lnSpc>
              <a:spcBef>
                <a:spcPts val="250"/>
              </a:spcBef>
              <a:spcAft>
                <a:spcPts val="0"/>
              </a:spcAft>
              <a:buSzPts val="900"/>
              <a:buNone/>
              <a:defRPr sz="900"/>
            </a:lvl7pPr>
            <a:lvl8pPr indent="-228600" lvl="7" marL="3657600" algn="l">
              <a:lnSpc>
                <a:spcPct val="90000"/>
              </a:lnSpc>
              <a:spcBef>
                <a:spcPts val="250"/>
              </a:spcBef>
              <a:spcAft>
                <a:spcPts val="0"/>
              </a:spcAft>
              <a:buSzPts val="900"/>
              <a:buNone/>
              <a:defRPr sz="900"/>
            </a:lvl8pPr>
            <a:lvl9pPr indent="-228600" lvl="8" marL="4114800" algn="l">
              <a:lnSpc>
                <a:spcPct val="90000"/>
              </a:lnSpc>
              <a:spcBef>
                <a:spcPts val="250"/>
              </a:spcBef>
              <a:spcAft>
                <a:spcPts val="250"/>
              </a:spcAft>
              <a:buSzPts val="900"/>
              <a:buNone/>
              <a:defRPr sz="900"/>
            </a:lvl9pPr>
          </a:lstStyle>
          <a:p/>
        </p:txBody>
      </p:sp>
      <p:sp>
        <p:nvSpPr>
          <p:cNvPr id="82" name="Google Shape;82;p88"/>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88"/>
          <p:cNvSpPr txBox="1"/>
          <p:nvPr>
            <p:ph idx="11" type="ftr"/>
          </p:nvPr>
        </p:nvSpPr>
        <p:spPr>
          <a:xfrm>
            <a:off x="3499101" y="6356350"/>
            <a:ext cx="5911517"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88"/>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85" name="Google Shape;85;p88"/>
          <p:cNvPicPr preferRelativeResize="0"/>
          <p:nvPr/>
        </p:nvPicPr>
        <p:blipFill rotWithShape="1">
          <a:blip r:embed="rId2">
            <a:alphaModFix/>
          </a:blip>
          <a:srcRect b="0" l="0" r="0" t="0"/>
          <a:stretch/>
        </p:blipFill>
        <p:spPr>
          <a:xfrm>
            <a:off x="128152" y="19576"/>
            <a:ext cx="1823778" cy="6963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7"/>
          <p:cNvSpPr/>
          <p:nvPr/>
        </p:nvSpPr>
        <p:spPr>
          <a:xfrm>
            <a:off x="1" y="758952"/>
            <a:ext cx="3443590" cy="5330952"/>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1" name="Google Shape;11;p77"/>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77"/>
          <p:cNvSpPr/>
          <p:nvPr/>
        </p:nvSpPr>
        <p:spPr>
          <a:xfrm>
            <a:off x="11815864" y="758952"/>
            <a:ext cx="384048" cy="5330952"/>
          </a:xfrm>
          <a:prstGeom prst="rect">
            <a:avLst/>
          </a:prstGeom>
          <a:solidFill>
            <a:srgbClr val="000F4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77"/>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4" name="Google Shape;14;p77"/>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77"/>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77"/>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1pPr>
            <a:lvl2pPr indent="0" lvl="1"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2pPr>
            <a:lvl3pPr indent="0" lvl="2"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3pPr>
            <a:lvl4pPr indent="0" lvl="3"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4pPr>
            <a:lvl5pPr indent="0" lvl="4"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5pPr>
            <a:lvl6pPr indent="0" lvl="5"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6pPr>
            <a:lvl7pPr indent="0" lvl="6"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7pPr>
            <a:lvl8pPr indent="0" lvl="7"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8pPr>
            <a:lvl9pPr indent="0" lvl="8" marL="0" marR="0" rtl="0" algn="r">
              <a:lnSpc>
                <a:spcPct val="100000"/>
              </a:lnSpc>
              <a:spcBef>
                <a:spcPts val="0"/>
              </a:spcBef>
              <a:spcAft>
                <a:spcPts val="0"/>
              </a:spcAft>
              <a:buClr>
                <a:srgbClr val="40BAD2"/>
              </a:buClr>
              <a:buSzPts val="1200"/>
              <a:buFont typeface="Arial"/>
              <a:buNone/>
              <a:defRPr b="1" i="0" sz="1200" u="none" cap="none" strike="noStrike">
                <a:solidFill>
                  <a:srgbClr val="40BAD2"/>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n-IN"/>
              <a:t>‹#›</a:t>
            </a:fld>
            <a:endParaRPr/>
          </a:p>
        </p:txBody>
      </p:sp>
      <p:pic>
        <p:nvPicPr>
          <p:cNvPr id="17" name="Google Shape;17;p77"/>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p80"/>
          <p:cNvSpPr/>
          <p:nvPr/>
        </p:nvSpPr>
        <p:spPr>
          <a:xfrm>
            <a:off x="2644878" y="0"/>
            <a:ext cx="9574060" cy="589936"/>
          </a:xfrm>
          <a:prstGeom prst="rect">
            <a:avLst/>
          </a:prstGeom>
          <a:solidFill>
            <a:srgbClr val="FE7A1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 name="Google Shape;102;p80"/>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FFFFFF"/>
              </a:buClr>
              <a:buSzPts val="3600"/>
              <a:buFont typeface="Corbel"/>
              <a:buNone/>
              <a:defRPr b="0" i="0" sz="3600" u="none" cap="none" strike="noStrike">
                <a:solidFill>
                  <a:srgbClr val="FFFFFF"/>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 name="Google Shape;103;p80"/>
          <p:cNvSpPr/>
          <p:nvPr/>
        </p:nvSpPr>
        <p:spPr>
          <a:xfrm>
            <a:off x="0" y="1452906"/>
            <a:ext cx="108000" cy="4392000"/>
          </a:xfrm>
          <a:prstGeom prst="rect">
            <a:avLst/>
          </a:prstGeom>
          <a:solidFill>
            <a:srgbClr val="0099FF"/>
          </a:solidFill>
          <a:ln cap="flat" cmpd="sng" w="10775">
            <a:solidFill>
              <a:srgbClr val="0099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80"/>
          <p:cNvSpPr txBox="1"/>
          <p:nvPr>
            <p:ph idx="1" type="body"/>
          </p:nvPr>
        </p:nvSpPr>
        <p:spPr>
          <a:xfrm>
            <a:off x="3869268" y="864108"/>
            <a:ext cx="7315200" cy="5120640"/>
          </a:xfrm>
          <a:prstGeom prst="rect">
            <a:avLst/>
          </a:prstGeom>
          <a:noFill/>
          <a:ln>
            <a:noFill/>
          </a:ln>
        </p:spPr>
        <p:txBody>
          <a:bodyPr anchorCtr="0" anchor="ctr" bIns="45700" lIns="91425" spcFirstLastPara="1" rIns="91425" wrap="square" tIns="45700">
            <a:normAutofit/>
          </a:bodyPr>
          <a:lstStyle>
            <a:lvl1pPr indent="-355600" lvl="0" marL="457200" marR="0" rtl="0" algn="l">
              <a:lnSpc>
                <a:spcPct val="90000"/>
              </a:lnSpc>
              <a:spcBef>
                <a:spcPts val="1200"/>
              </a:spcBef>
              <a:spcAft>
                <a:spcPts val="0"/>
              </a:spcAft>
              <a:buClr>
                <a:schemeClr val="accent1"/>
              </a:buClr>
              <a:buSzPts val="2000"/>
              <a:buFont typeface="Noto Sans Symbols"/>
              <a:buChar char="●"/>
              <a:defRPr b="0" i="0" sz="2000" u="none" cap="none" strike="noStrike">
                <a:solidFill>
                  <a:srgbClr val="000F46"/>
                </a:solidFill>
                <a:latin typeface="Corbel"/>
                <a:ea typeface="Corbel"/>
                <a:cs typeface="Corbel"/>
                <a:sym typeface="Corbel"/>
              </a:defRPr>
            </a:lvl1pPr>
            <a:lvl2pPr indent="-342900" lvl="1" marL="914400" marR="0" rtl="0" algn="l">
              <a:lnSpc>
                <a:spcPct val="90000"/>
              </a:lnSpc>
              <a:spcBef>
                <a:spcPts val="250"/>
              </a:spcBef>
              <a:spcAft>
                <a:spcPts val="0"/>
              </a:spcAft>
              <a:buClr>
                <a:schemeClr val="accent1"/>
              </a:buClr>
              <a:buSzPts val="1800"/>
              <a:buFont typeface="Noto Sans Symbols"/>
              <a:buChar char="●"/>
              <a:defRPr b="0" i="0" sz="1800" u="none" cap="none" strike="noStrike">
                <a:solidFill>
                  <a:srgbClr val="000F46"/>
                </a:solidFill>
                <a:latin typeface="Corbel"/>
                <a:ea typeface="Corbel"/>
                <a:cs typeface="Corbel"/>
                <a:sym typeface="Corbel"/>
              </a:defRPr>
            </a:lvl2pPr>
            <a:lvl3pPr indent="-330200" lvl="2" marL="1371600" marR="0" rtl="0" algn="l">
              <a:lnSpc>
                <a:spcPct val="90000"/>
              </a:lnSpc>
              <a:spcBef>
                <a:spcPts val="250"/>
              </a:spcBef>
              <a:spcAft>
                <a:spcPts val="0"/>
              </a:spcAft>
              <a:buClr>
                <a:schemeClr val="accent1"/>
              </a:buClr>
              <a:buSzPts val="1600"/>
              <a:buFont typeface="Noto Sans Symbols"/>
              <a:buChar char="●"/>
              <a:defRPr b="0" i="0" sz="1600" u="none" cap="none" strike="noStrike">
                <a:solidFill>
                  <a:srgbClr val="000F46"/>
                </a:solidFill>
                <a:latin typeface="Corbel"/>
                <a:ea typeface="Corbel"/>
                <a:cs typeface="Corbel"/>
                <a:sym typeface="Corbel"/>
              </a:defRPr>
            </a:lvl3pPr>
            <a:lvl4pPr indent="-317500" lvl="3" marL="18288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4pPr>
            <a:lvl5pPr indent="-317500" lvl="4" marL="22860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000F46"/>
                </a:solidFill>
                <a:latin typeface="Corbel"/>
                <a:ea typeface="Corbel"/>
                <a:cs typeface="Corbel"/>
                <a:sym typeface="Corbel"/>
              </a:defRPr>
            </a:lvl5pPr>
            <a:lvl6pPr indent="-317500" lvl="5" marL="27432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6pPr>
            <a:lvl7pPr indent="-317500" lvl="6" marL="32004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7pPr>
            <a:lvl8pPr indent="-317500" lvl="7" marL="3657600" marR="0" rtl="0" algn="l">
              <a:lnSpc>
                <a:spcPct val="90000"/>
              </a:lnSpc>
              <a:spcBef>
                <a:spcPts val="250"/>
              </a:spcBef>
              <a:spcAft>
                <a:spcPts val="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8pPr>
            <a:lvl9pPr indent="-317500" lvl="8" marL="4114800" marR="0" rtl="0" algn="l">
              <a:lnSpc>
                <a:spcPct val="90000"/>
              </a:lnSpc>
              <a:spcBef>
                <a:spcPts val="250"/>
              </a:spcBef>
              <a:spcAft>
                <a:spcPts val="250"/>
              </a:spcAft>
              <a:buClr>
                <a:schemeClr val="accent1"/>
              </a:buClr>
              <a:buSzPts val="1400"/>
              <a:buFont typeface="Noto Sans Symbols"/>
              <a:buChar char="●"/>
              <a:defRPr b="0" i="0" sz="1400" u="none" cap="none" strike="noStrike">
                <a:solidFill>
                  <a:srgbClr val="595959"/>
                </a:solidFill>
                <a:latin typeface="Corbel"/>
                <a:ea typeface="Corbel"/>
                <a:cs typeface="Corbel"/>
                <a:sym typeface="Corbel"/>
              </a:defRPr>
            </a:lvl9pPr>
          </a:lstStyle>
          <a:p/>
        </p:txBody>
      </p:sp>
      <p:sp>
        <p:nvSpPr>
          <p:cNvPr id="105" name="Google Shape;105;p80"/>
          <p:cNvSpPr txBox="1"/>
          <p:nvPr>
            <p:ph idx="10" type="dt"/>
          </p:nvPr>
        </p:nvSpPr>
        <p:spPr>
          <a:xfrm>
            <a:off x="262465"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6" name="Google Shape;106;p80"/>
          <p:cNvSpPr txBox="1"/>
          <p:nvPr>
            <p:ph idx="11" type="ftr"/>
          </p:nvPr>
        </p:nvSpPr>
        <p:spPr>
          <a:xfrm>
            <a:off x="3869268" y="6356350"/>
            <a:ext cx="5911517"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p80"/>
          <p:cNvSpPr txBox="1"/>
          <p:nvPr>
            <p:ph idx="12" type="sldNum"/>
          </p:nvPr>
        </p:nvSpPr>
        <p:spPr>
          <a:xfrm>
            <a:off x="10634135" y="6356350"/>
            <a:ext cx="153092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IN"/>
              <a:t>‹#›</a:t>
            </a:fld>
            <a:endParaRPr/>
          </a:p>
        </p:txBody>
      </p:sp>
      <p:pic>
        <p:nvPicPr>
          <p:cNvPr id="108" name="Google Shape;108;p80"/>
          <p:cNvPicPr preferRelativeResize="0"/>
          <p:nvPr/>
        </p:nvPicPr>
        <p:blipFill rotWithShape="1">
          <a:blip r:embed="rId1">
            <a:alphaModFix/>
          </a:blip>
          <a:srcRect b="0" l="0" r="0" t="0"/>
          <a:stretch/>
        </p:blipFill>
        <p:spPr>
          <a:xfrm>
            <a:off x="26938" y="6707875"/>
            <a:ext cx="12192000" cy="17258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0"/>
          <p:cNvSpPr txBox="1"/>
          <p:nvPr>
            <p:ph type="title"/>
          </p:nvPr>
        </p:nvSpPr>
        <p:spPr>
          <a:xfrm>
            <a:off x="3818485" y="864972"/>
            <a:ext cx="7315200" cy="5128055"/>
          </a:xfrm>
          <a:prstGeom prst="rect">
            <a:avLst/>
          </a:prstGeom>
          <a:noFill/>
          <a:ln>
            <a:noFill/>
          </a:ln>
        </p:spPr>
        <p:txBody>
          <a:bodyPr anchorCtr="0" anchor="ctr" bIns="45700" lIns="91425" spcFirstLastPara="1" rIns="91425" wrap="square" tIns="45700">
            <a:normAutofit/>
          </a:bodyPr>
          <a:lstStyle/>
          <a:p>
            <a:pPr indent="0" lvl="0" marL="0" rtl="0" algn="l">
              <a:lnSpc>
                <a:spcPct val="150000"/>
              </a:lnSpc>
              <a:spcBef>
                <a:spcPts val="0"/>
              </a:spcBef>
              <a:spcAft>
                <a:spcPts val="0"/>
              </a:spcAft>
              <a:buClr>
                <a:srgbClr val="000F46"/>
              </a:buClr>
              <a:buSzPts val="5400"/>
              <a:buFont typeface="Corbel"/>
              <a:buNone/>
            </a:pPr>
            <a:r>
              <a:rPr b="1" lang="en-IN" sz="6200">
                <a:solidFill>
                  <a:schemeClr val="dk1"/>
                </a:solidFill>
              </a:rPr>
              <a:t>Ni-kshay Reports</a:t>
            </a:r>
            <a:endParaRPr b="1" sz="5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78b3424a93_0_0"/>
          <p:cNvSpPr txBox="1"/>
          <p:nvPr/>
        </p:nvSpPr>
        <p:spPr>
          <a:xfrm>
            <a:off x="3554850" y="1281075"/>
            <a:ext cx="7760100" cy="41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IN" sz="4200">
                <a:solidFill>
                  <a:schemeClr val="dk1"/>
                </a:solidFill>
                <a:latin typeface="Corbel"/>
                <a:ea typeface="Corbel"/>
                <a:cs typeface="Corbel"/>
                <a:sym typeface="Corbel"/>
              </a:rPr>
              <a:t>Definition of Reports</a:t>
            </a:r>
            <a:endParaRPr b="1" sz="4700">
              <a:solidFill>
                <a:schemeClr val="dk1"/>
              </a:solidFill>
              <a:latin typeface="Corbel"/>
              <a:ea typeface="Corbel"/>
              <a:cs typeface="Corbel"/>
              <a:sym typeface="Cor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g278b3424a93_0_12"/>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262" name="Google Shape;262;g278b3424a93_0_12"/>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263" name="Google Shape;263;g278b3424a93_0_12"/>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264" name="Google Shape;264;g278b3424a93_0_12"/>
          <p:cNvGraphicFramePr/>
          <p:nvPr/>
        </p:nvGraphicFramePr>
        <p:xfrm>
          <a:off x="341475" y="723225"/>
          <a:ext cx="3000000" cy="3000000"/>
        </p:xfrm>
        <a:graphic>
          <a:graphicData uri="http://schemas.openxmlformats.org/drawingml/2006/table">
            <a:tbl>
              <a:tblPr>
                <a:noFill/>
                <a:tableStyleId>{95F8AD17-64DF-4E4A-970C-3C026899744B}</a:tableStyleId>
              </a:tblPr>
              <a:tblGrid>
                <a:gridCol w="1019175"/>
                <a:gridCol w="2519800"/>
                <a:gridCol w="8157725"/>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a:t>
                      </a:r>
                      <a:endParaRPr>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TB Notification</a:t>
                      </a:r>
                      <a:endParaRPr b="1">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lang="en-IN">
                          <a:latin typeface="Corbel"/>
                          <a:ea typeface="Corbel"/>
                          <a:cs typeface="Corbel"/>
                          <a:sym typeface="Corbel"/>
                        </a:rPr>
                        <a:t>This report gives a graphical summary of state, district and TU-wise number of total notified TB cases from both Public &amp; Private sector. This report enables the user to view at a glance the total number of TB Patients notified based on date range (spectrum Date of diagnosis) selected by user. These counts are based on the “Enrolment and Diagnosing facility” of the patients.</a:t>
                      </a:r>
                      <a:endParaRPr>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1812875">
                <a:tc>
                  <a:txBody>
                    <a:bodyPr/>
                    <a:lstStyle/>
                    <a:p>
                      <a:pPr indent="0" lvl="0" marL="0" rtl="0" algn="ctr">
                        <a:lnSpc>
                          <a:spcPct val="115000"/>
                        </a:lnSpc>
                        <a:spcBef>
                          <a:spcPts val="0"/>
                        </a:spcBef>
                        <a:spcAft>
                          <a:spcPts val="0"/>
                        </a:spcAft>
                        <a:buNone/>
                      </a:pPr>
                      <a:r>
                        <a:rPr lang="en-IN">
                          <a:latin typeface="Corbel"/>
                          <a:ea typeface="Corbel"/>
                          <a:cs typeface="Corbel"/>
                          <a:sym typeface="Corbel"/>
                        </a:rPr>
                        <a:t>2</a:t>
                      </a:r>
                      <a:endParaRPr>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b="1" lang="en-IN">
                          <a:latin typeface="Corbel"/>
                          <a:ea typeface="Corbel"/>
                          <a:cs typeface="Corbel"/>
                          <a:sym typeface="Corbel"/>
                        </a:rPr>
                        <a:t>ACF Excel Export</a:t>
                      </a:r>
                      <a:endParaRPr b="1">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IN">
                          <a:latin typeface="Corbel"/>
                          <a:ea typeface="Corbel"/>
                          <a:cs typeface="Corbel"/>
                          <a:sym typeface="Corbel"/>
                        </a:rPr>
                        <a:t>This excel export provides information on the “Active Case Finding” module in a given month based on the date of activity. This register has 15 number of fields which provides details on ACF related to following:</a:t>
                      </a:r>
                      <a:endParaRPr>
                        <a:latin typeface="Corbel"/>
                        <a:ea typeface="Corbel"/>
                        <a:cs typeface="Corbel"/>
                        <a:sym typeface="Corbel"/>
                      </a:endParaRPr>
                    </a:p>
                    <a:p>
                      <a:pPr indent="-317500" lvl="0" marL="457200" marR="0" rtl="0" algn="just">
                        <a:lnSpc>
                          <a:spcPct val="115000"/>
                        </a:lnSpc>
                        <a:spcBef>
                          <a:spcPts val="0"/>
                        </a:spcBef>
                        <a:spcAft>
                          <a:spcPts val="0"/>
                        </a:spcAft>
                        <a:buSzPts val="1400"/>
                        <a:buFont typeface="Corbel"/>
                        <a:buAutoNum type="arabicPeriod"/>
                      </a:pPr>
                      <a:r>
                        <a:rPr lang="en-IN">
                          <a:latin typeface="Corbel"/>
                          <a:ea typeface="Corbel"/>
                          <a:cs typeface="Corbel"/>
                          <a:sym typeface="Corbel"/>
                        </a:rPr>
                        <a:t>ACF Mapping ID and ACF Mapping name</a:t>
                      </a:r>
                      <a:endParaRPr>
                        <a:latin typeface="Corbel"/>
                        <a:ea typeface="Corbel"/>
                        <a:cs typeface="Corbel"/>
                        <a:sym typeface="Corbel"/>
                      </a:endParaRPr>
                    </a:p>
                    <a:p>
                      <a:pPr indent="-317500" lvl="0" marL="457200" marR="0" rtl="0" algn="just">
                        <a:lnSpc>
                          <a:spcPct val="115000"/>
                        </a:lnSpc>
                        <a:spcBef>
                          <a:spcPts val="0"/>
                        </a:spcBef>
                        <a:spcAft>
                          <a:spcPts val="0"/>
                        </a:spcAft>
                        <a:buSzPts val="1400"/>
                        <a:buFont typeface="Corbel"/>
                        <a:buAutoNum type="arabicPeriod"/>
                      </a:pPr>
                      <a:r>
                        <a:rPr lang="en-IN">
                          <a:latin typeface="Corbel"/>
                          <a:ea typeface="Corbel"/>
                          <a:cs typeface="Corbel"/>
                          <a:sym typeface="Corbel"/>
                        </a:rPr>
                        <a:t>Total and Target population</a:t>
                      </a:r>
                      <a:endParaRPr>
                        <a:latin typeface="Corbel"/>
                        <a:ea typeface="Corbel"/>
                        <a:cs typeface="Corbel"/>
                        <a:sym typeface="Corbel"/>
                      </a:endParaRPr>
                    </a:p>
                    <a:p>
                      <a:pPr indent="-317500" lvl="0" marL="457200" marR="0" rtl="0" algn="just">
                        <a:lnSpc>
                          <a:spcPct val="115000"/>
                        </a:lnSpc>
                        <a:spcBef>
                          <a:spcPts val="0"/>
                        </a:spcBef>
                        <a:spcAft>
                          <a:spcPts val="0"/>
                        </a:spcAft>
                        <a:buSzPts val="1400"/>
                        <a:buFont typeface="Corbel"/>
                        <a:buAutoNum type="arabicPeriod"/>
                      </a:pPr>
                      <a:r>
                        <a:rPr lang="en-IN">
                          <a:latin typeface="Corbel"/>
                          <a:ea typeface="Corbel"/>
                          <a:cs typeface="Corbel"/>
                          <a:sym typeface="Corbel"/>
                        </a:rPr>
                        <a:t>Date of mapping and date of activity</a:t>
                      </a:r>
                      <a:endParaRPr>
                        <a:latin typeface="Corbel"/>
                        <a:ea typeface="Corbel"/>
                        <a:cs typeface="Corbel"/>
                        <a:sym typeface="Corbel"/>
                      </a:endParaRPr>
                    </a:p>
                    <a:p>
                      <a:pPr indent="-317500" lvl="0" marL="457200" marR="0" rtl="0" algn="just">
                        <a:lnSpc>
                          <a:spcPct val="115000"/>
                        </a:lnSpc>
                        <a:spcBef>
                          <a:spcPts val="0"/>
                        </a:spcBef>
                        <a:spcAft>
                          <a:spcPts val="0"/>
                        </a:spcAft>
                        <a:buSzPts val="1400"/>
                        <a:buFont typeface="Corbel"/>
                        <a:buAutoNum type="arabicPeriod"/>
                      </a:pPr>
                      <a:r>
                        <a:rPr lang="en-IN">
                          <a:latin typeface="Corbel"/>
                          <a:ea typeface="Corbel"/>
                          <a:cs typeface="Corbel"/>
                          <a:sym typeface="Corbel"/>
                        </a:rPr>
                        <a:t>Number of cases screened for symptoms, number of cases for whom sputum is examined and number of patients diagnosed</a:t>
                      </a:r>
                      <a:endParaRPr>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81025">
                <a:tc>
                  <a:txBody>
                    <a:bodyPr/>
                    <a:lstStyle/>
                    <a:p>
                      <a:pPr indent="0" lvl="0" marL="0" rtl="0" algn="ctr">
                        <a:lnSpc>
                          <a:spcPct val="115000"/>
                        </a:lnSpc>
                        <a:spcBef>
                          <a:spcPts val="0"/>
                        </a:spcBef>
                        <a:spcAft>
                          <a:spcPts val="0"/>
                        </a:spcAft>
                        <a:buNone/>
                      </a:pPr>
                      <a:r>
                        <a:rPr lang="en-IN">
                          <a:latin typeface="Corbel"/>
                          <a:ea typeface="Corbel"/>
                          <a:cs typeface="Corbel"/>
                          <a:sym typeface="Corbel"/>
                        </a:rPr>
                        <a:t>3</a:t>
                      </a:r>
                      <a:endParaRPr>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latin typeface="Corbel"/>
                          <a:ea typeface="Corbel"/>
                          <a:cs typeface="Corbel"/>
                          <a:sym typeface="Corbel"/>
                        </a:rPr>
                        <a:t>Comorbidity Report</a:t>
                      </a:r>
                      <a:endParaRPr>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IN">
                          <a:latin typeface="Corbel"/>
                          <a:ea typeface="Corbel"/>
                          <a:cs typeface="Corbel"/>
                          <a:sym typeface="Corbel"/>
                        </a:rPr>
                        <a:t>This report gives a summary of co-morbidity details (HIV Status, Diabetic Status and tobacco usage status) of notified TB cases whose spectrum current facility is in the user’s State/District/TU and based on their spectrum diagnosis date.</a:t>
                      </a:r>
                      <a:endParaRPr>
                        <a:latin typeface="Corbel"/>
                        <a:ea typeface="Corbel"/>
                        <a:cs typeface="Corbel"/>
                        <a:sym typeface="Corbel"/>
                      </a:endParaRPr>
                    </a:p>
                    <a:p>
                      <a:pPr indent="0" lvl="0" marL="0" marR="0" rtl="0" algn="just">
                        <a:lnSpc>
                          <a:spcPct val="115000"/>
                        </a:lnSpc>
                        <a:spcBef>
                          <a:spcPts val="0"/>
                        </a:spcBef>
                        <a:spcAft>
                          <a:spcPts val="0"/>
                        </a:spcAft>
                        <a:buNone/>
                      </a:pPr>
                      <a:r>
                        <a:rPr b="1" lang="en-IN">
                          <a:latin typeface="Corbel"/>
                          <a:ea typeface="Corbel"/>
                          <a:cs typeface="Corbel"/>
                          <a:sym typeface="Corbel"/>
                        </a:rPr>
                        <a:t>Description:</a:t>
                      </a:r>
                      <a:r>
                        <a:rPr lang="en-IN">
                          <a:latin typeface="Corbel"/>
                          <a:ea typeface="Corbel"/>
                          <a:cs typeface="Corbel"/>
                          <a:sym typeface="Corbel"/>
                        </a:rPr>
                        <a:t> This register has 41 number of fields which gives information about the following:</a:t>
                      </a:r>
                      <a:endParaRPr>
                        <a:latin typeface="Corbel"/>
                        <a:ea typeface="Corbel"/>
                        <a:cs typeface="Corbel"/>
                        <a:sym typeface="Corbel"/>
                      </a:endParaRPr>
                    </a:p>
                    <a:p>
                      <a:pPr indent="0" lvl="0" marL="0" marR="0" rtl="0" algn="just">
                        <a:lnSpc>
                          <a:spcPct val="115000"/>
                        </a:lnSpc>
                        <a:spcBef>
                          <a:spcPts val="0"/>
                        </a:spcBef>
                        <a:spcAft>
                          <a:spcPts val="0"/>
                        </a:spcAft>
                        <a:buNone/>
                      </a:pPr>
                      <a:r>
                        <a:rPr lang="en-IN">
                          <a:latin typeface="Corbel"/>
                          <a:ea typeface="Corbel"/>
                          <a:cs typeface="Corbel"/>
                          <a:sym typeface="Corbel"/>
                        </a:rPr>
                        <a:t>HIV status - Patient with known HIV status, ART and CPT coverage among TB-HIV patients.</a:t>
                      </a:r>
                      <a:endParaRPr>
                        <a:latin typeface="Corbel"/>
                        <a:ea typeface="Corbel"/>
                        <a:cs typeface="Corbel"/>
                        <a:sym typeface="Corbel"/>
                      </a:endParaRPr>
                    </a:p>
                    <a:p>
                      <a:pPr indent="0" lvl="0" marL="0" marR="0" rtl="0" algn="just">
                        <a:lnSpc>
                          <a:spcPct val="115000"/>
                        </a:lnSpc>
                        <a:spcBef>
                          <a:spcPts val="0"/>
                        </a:spcBef>
                        <a:spcAft>
                          <a:spcPts val="0"/>
                        </a:spcAft>
                        <a:buNone/>
                      </a:pPr>
                      <a:r>
                        <a:rPr lang="en-IN">
                          <a:latin typeface="Corbel"/>
                          <a:ea typeface="Corbel"/>
                          <a:cs typeface="Corbel"/>
                          <a:sym typeface="Corbel"/>
                        </a:rPr>
                        <a:t>Diabetic status - Patient with known diabetic status, ADT Coverage among comorbid patients.</a:t>
                      </a:r>
                      <a:endParaRPr>
                        <a:latin typeface="Corbel"/>
                        <a:ea typeface="Corbel"/>
                        <a:cs typeface="Corbel"/>
                        <a:sym typeface="Corbel"/>
                      </a:endParaRPr>
                    </a:p>
                    <a:p>
                      <a:pPr indent="0" lvl="0" marL="0" marR="0" rtl="0" algn="just">
                        <a:lnSpc>
                          <a:spcPct val="115000"/>
                        </a:lnSpc>
                        <a:spcBef>
                          <a:spcPts val="0"/>
                        </a:spcBef>
                        <a:spcAft>
                          <a:spcPts val="0"/>
                        </a:spcAft>
                        <a:buNone/>
                      </a:pPr>
                      <a:r>
                        <a:rPr lang="en-IN">
                          <a:latin typeface="Corbel"/>
                          <a:ea typeface="Corbel"/>
                          <a:cs typeface="Corbel"/>
                          <a:sym typeface="Corbel"/>
                        </a:rPr>
                        <a:t>Tobacco status - Patient using tobacco (smokeless or smoking form) and patients linked to tobacco cessation centers</a:t>
                      </a:r>
                      <a:r>
                        <a:rPr lang="en-IN" sz="1050">
                          <a:solidFill>
                            <a:srgbClr val="797979"/>
                          </a:solidFill>
                          <a:highlight>
                            <a:srgbClr val="FFFFFF"/>
                          </a:highlight>
                        </a:rPr>
                        <a:t>.</a:t>
                      </a:r>
                      <a:endParaRPr>
                        <a:latin typeface="Corbel"/>
                        <a:ea typeface="Corbel"/>
                        <a:cs typeface="Corbel"/>
                        <a:sym typeface="Corbel"/>
                      </a:endParaRPr>
                    </a:p>
                  </a:txBody>
                  <a:tcPr marT="45725" marB="45725" marR="91450" marL="91450">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g31791d89feb_0_201"/>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270" name="Google Shape;270;g31791d89feb_0_201"/>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271" name="Google Shape;271;g31791d89feb_0_201"/>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272" name="Google Shape;272;g31791d89feb_0_201"/>
          <p:cNvGraphicFramePr/>
          <p:nvPr/>
        </p:nvGraphicFramePr>
        <p:xfrm>
          <a:off x="341475" y="723225"/>
          <a:ext cx="3000000" cy="3000000"/>
        </p:xfrm>
        <a:graphic>
          <a:graphicData uri="http://schemas.openxmlformats.org/drawingml/2006/table">
            <a:tbl>
              <a:tblPr>
                <a:noFill/>
                <a:tableStyleId>{95F8AD17-64DF-4E4A-970C-3C026899744B}</a:tableStyleId>
              </a:tblPr>
              <a:tblGrid>
                <a:gridCol w="1019175"/>
                <a:gridCol w="2519800"/>
                <a:gridCol w="8157725"/>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4</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Clr>
                          <a:schemeClr val="dk1"/>
                        </a:buClr>
                        <a:buSzPts val="1100"/>
                        <a:buFont typeface="Arial"/>
                        <a:buNone/>
                      </a:pPr>
                      <a:r>
                        <a:rPr b="1" lang="en-IN">
                          <a:solidFill>
                            <a:schemeClr val="dk1"/>
                          </a:solidFill>
                          <a:latin typeface="Corbel"/>
                          <a:ea typeface="Corbel"/>
                          <a:cs typeface="Corbel"/>
                          <a:sym typeface="Corbel"/>
                        </a:rPr>
                        <a:t>Contact Tracing Report</a:t>
                      </a:r>
                      <a:endParaRPr b="1">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just">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report gives the number of contact tracing visits done age-group wise (above/below five/six years) against the number of notified T.B patients. This now includes the ability to trace contacts of notified TB patients who have Latent TB. This report enable user to view at a glance:</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Total contact tracing visits against total notified T.B and TPT patients at current facility and diagnosed during the month/quarter of selected year with details of their site of disease and basis of diagnosis.</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Total household contacts (Age group wise : above/below five/six years), number of contacts screened, number of cases with symptoms, number of evaluated, number of cases diagnosed and on treatment, number eligible for TPT, number provided TPT.</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just">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Note: As per the revised PMTPT guidelines, contacts &lt;5 years are to be screened as of the release of the guidelines. However it is understood that owing to the transition phase of the guidelines, most of the data with the field staff may be of &lt;6 years. Accordingly caution may be exercised in interpreting the report.</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5</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0"/>
                        </a:spcAft>
                        <a:buClr>
                          <a:schemeClr val="dk1"/>
                        </a:buClr>
                        <a:buSzPts val="1100"/>
                        <a:buFont typeface="Arial"/>
                        <a:buNone/>
                      </a:pPr>
                      <a:r>
                        <a:t/>
                      </a:r>
                      <a:endParaRPr sz="1050">
                        <a:solidFill>
                          <a:srgbClr val="FFFFFF"/>
                        </a:solidFill>
                        <a:highlight>
                          <a:srgbClr val="5D9CEC"/>
                        </a:highlight>
                      </a:endParaRPr>
                    </a:p>
                    <a:p>
                      <a:pPr indent="0" lvl="0" marL="0" marR="177800" rtl="0" algn="l">
                        <a:lnSpc>
                          <a:spcPct val="150000"/>
                        </a:lnSpc>
                        <a:spcBef>
                          <a:spcPts val="400"/>
                        </a:spcBef>
                        <a:spcAft>
                          <a:spcPts val="0"/>
                        </a:spcAft>
                        <a:buClr>
                          <a:schemeClr val="dk1"/>
                        </a:buClr>
                        <a:buSzPts val="1100"/>
                        <a:buFont typeface="Arial"/>
                        <a:buNone/>
                      </a:pPr>
                      <a:r>
                        <a:rPr b="1" lang="en-IN">
                          <a:solidFill>
                            <a:schemeClr val="dk1"/>
                          </a:solidFill>
                          <a:latin typeface="Corbel"/>
                          <a:ea typeface="Corbel"/>
                          <a:cs typeface="Corbel"/>
                          <a:sym typeface="Corbel"/>
                        </a:rPr>
                        <a:t>Deduplication Report</a:t>
                      </a:r>
                      <a:endParaRPr sz="1050">
                        <a:solidFill>
                          <a:srgbClr val="FFFFFF"/>
                        </a:solidFill>
                        <a:highlight>
                          <a:srgbClr val="5D9CEC"/>
                        </a:highlight>
                      </a:endParaRPr>
                    </a:p>
                    <a:p>
                      <a:pPr indent="0" lvl="0" marL="0" rtl="0" algn="l">
                        <a:lnSpc>
                          <a:spcPct val="115000"/>
                        </a:lnSpc>
                        <a:spcBef>
                          <a:spcPts val="400"/>
                        </a:spcBef>
                        <a:spcAft>
                          <a:spcPts val="0"/>
                        </a:spcAft>
                        <a:buNone/>
                      </a:pPr>
                      <a:r>
                        <a:t/>
                      </a:r>
                      <a:endParaRPr b="1">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just">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report gives the count of notified patients identified as unique or duplicate by Nikshay and marked as unique or duplicate by user on the basis of diagnosis date. For a selected Geography, this report provides information on:</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Patient_identified_Unique_by_Nikshay</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Patient_identified_duplicate_by_Nikshay</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Patient_marked_unique_by_user_after_Deduplication</a:t>
                      </a:r>
                      <a:endParaRPr>
                        <a:solidFill>
                          <a:schemeClr val="dk1"/>
                        </a:solidFill>
                        <a:latin typeface="Corbel"/>
                        <a:ea typeface="Corbel"/>
                        <a:cs typeface="Corbel"/>
                        <a:sym typeface="Corbel"/>
                      </a:endParaRPr>
                    </a:p>
                    <a:p>
                      <a:pPr indent="-317500" lvl="0" marL="45720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Patient_marked_duplicate_by_user_after_Deduplication</a:t>
                      </a:r>
                      <a:endParaRPr sz="1050">
                        <a:solidFill>
                          <a:srgbClr val="797979"/>
                        </a:solidFill>
                        <a:highlight>
                          <a:srgbClr val="FFFFFF"/>
                        </a:highlight>
                      </a:endParaRPr>
                    </a:p>
                    <a:p>
                      <a:pPr indent="0" lvl="0" marL="0" rtl="0" algn="just">
                        <a:lnSpc>
                          <a:spcPct val="115000"/>
                        </a:lnSpc>
                        <a:spcBef>
                          <a:spcPts val="0"/>
                        </a:spcBef>
                        <a:spcAft>
                          <a:spcPts val="0"/>
                        </a:spcAft>
                        <a:buNone/>
                      </a:pPr>
                      <a:r>
                        <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31791d89feb_0_212"/>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278" name="Google Shape;278;g31791d89feb_0_212"/>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279" name="Google Shape;279;g31791d89feb_0_212"/>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280" name="Google Shape;280;g31791d89feb_0_212"/>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6</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Dispensation Report</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just">
                        <a:lnSpc>
                          <a:spcPct val="115000"/>
                        </a:lnSpc>
                        <a:spcBef>
                          <a:spcPts val="0"/>
                        </a:spcBef>
                        <a:spcAft>
                          <a:spcPts val="0"/>
                        </a:spcAft>
                        <a:buNone/>
                      </a:pPr>
                      <a:r>
                        <a:rPr lang="en-IN">
                          <a:solidFill>
                            <a:schemeClr val="dk1"/>
                          </a:solidFill>
                          <a:latin typeface="Corbel"/>
                          <a:ea typeface="Corbel"/>
                          <a:cs typeface="Corbel"/>
                          <a:sym typeface="Corbel"/>
                        </a:rPr>
                        <a:t>This report gives information on the number of notified patients as per their dispensation status (complete details, incomplete details or no details) for the selected time period based on their regimen type. This report provides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Treatment Phase.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Patients with Adherence and Refill correlation.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Patients with incomplete dispensation Details.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Patients with complete dispensation Details.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Patients with NTEP Drugs.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Patients with Private Drugs.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Patients with No dispensation details.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7</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0"/>
                        </a:spcAft>
                        <a:buNone/>
                      </a:pPr>
                      <a:r>
                        <a:t/>
                      </a:r>
                      <a:endParaRPr sz="1050">
                        <a:solidFill>
                          <a:srgbClr val="FFFFFF"/>
                        </a:solidFill>
                        <a:highlight>
                          <a:srgbClr val="5D9CEC"/>
                        </a:highlight>
                      </a:endParaRPr>
                    </a:p>
                    <a:p>
                      <a:pPr indent="0" lvl="0" marL="0" marR="177800" rtl="0" algn="l">
                        <a:lnSpc>
                          <a:spcPct val="150000"/>
                        </a:lnSpc>
                        <a:spcBef>
                          <a:spcPts val="400"/>
                        </a:spcBef>
                        <a:spcAft>
                          <a:spcPts val="0"/>
                        </a:spcAft>
                        <a:buNone/>
                      </a:pPr>
                      <a:r>
                        <a:rPr b="1" lang="en-IN">
                          <a:solidFill>
                            <a:schemeClr val="dk1"/>
                          </a:solidFill>
                          <a:latin typeface="Corbel"/>
                          <a:ea typeface="Corbel"/>
                          <a:cs typeface="Corbel"/>
                          <a:sym typeface="Corbel"/>
                        </a:rPr>
                        <a:t>F Line LPA Report</a:t>
                      </a:r>
                      <a:endParaRPr b="1">
                        <a:solidFill>
                          <a:schemeClr val="dk1"/>
                        </a:solidFill>
                        <a:latin typeface="Corbel"/>
                        <a:ea typeface="Corbel"/>
                        <a:cs typeface="Corbel"/>
                        <a:sym typeface="Corbel"/>
                      </a:endParaRPr>
                    </a:p>
                    <a:p>
                      <a:pPr indent="0" lvl="0" marL="0" rtl="0" algn="l">
                        <a:lnSpc>
                          <a:spcPct val="115000"/>
                        </a:lnSpc>
                        <a:spcBef>
                          <a:spcPts val="400"/>
                        </a:spcBef>
                        <a:spcAft>
                          <a:spcPts val="0"/>
                        </a:spcAft>
                        <a:buNone/>
                      </a:pPr>
                      <a:r>
                        <a:t/>
                      </a:r>
                      <a:endParaRPr b="1">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gives a total count of notified T.B patients and patients who are eligible for FLLPA Test and have been offered FLLPA based on date range (Date of diagnosis) selected by user.</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8</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Health Facility Notification Report</a:t>
                      </a:r>
                      <a:endParaRPr sz="1050">
                        <a:solidFill>
                          <a:srgbClr val="FFFFFF"/>
                        </a:solidFill>
                        <a:highlight>
                          <a:srgbClr val="5D9CEC"/>
                        </a:highlight>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report gives a line list of state, district, TU, PHI-wise total notified TB cases for both Public &amp; Private sector. This report enables the user to download PHI-wise the total number of TB Patients notified based on date range (spectrum Date of diagnosis) selected by user. These counts are based on the spectrum Diagnosing facility and spectrum Current facility of the patients.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g31791d89feb_0_225"/>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286" name="Google Shape;286;g31791d89feb_0_225"/>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287" name="Google Shape;287;g31791d89feb_0_225"/>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288" name="Google Shape;288;g31791d89feb_0_225"/>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9</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F Line LPA</a:t>
                      </a:r>
                      <a:r>
                        <a:rPr b="1" lang="en-IN">
                          <a:solidFill>
                            <a:schemeClr val="dk1"/>
                          </a:solidFill>
                          <a:latin typeface="Corbel"/>
                          <a:ea typeface="Corbel"/>
                          <a:cs typeface="Corbel"/>
                          <a:sym typeface="Corbel"/>
                        </a:rPr>
                        <a:t> Report</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gives a total count of notified T.B patients and patients who are eligible for FLLPA Test and have been offered FLLPA based on date range (Date of diagnosis) selected by user.</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10</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Health Facility Notification Report</a:t>
                      </a:r>
                      <a:endParaRPr sz="1050">
                        <a:solidFill>
                          <a:srgbClr val="FFFFFF"/>
                        </a:solidFill>
                        <a:highlight>
                          <a:srgbClr val="5D9CEC"/>
                        </a:highlight>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report gives a line list of state, district, TU, PHI-wise total notified TB cases for both Public &amp; Private sector. This report enables the user to download PHI-wise the total number of TB Patients notified based on date range (spectrum Date of diagnosis) selected by user. These counts are based on the spectrum Diagnosing facility and spectrum Current facility of the patients.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11</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Monthly Summary Report</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report gives a summary of ‘Drug Sensitive TB Diagnostic Services’, ‘Drug Resistant TB Diagnostic Services’, and ‘Treatment Services’. This report enables user to view at a glance:</a:t>
                      </a:r>
                      <a:endParaRPr>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AutoNum type="arabicPeriod"/>
                      </a:pPr>
                      <a:r>
                        <a:rPr lang="en-IN" sz="1200">
                          <a:solidFill>
                            <a:schemeClr val="dk1"/>
                          </a:solidFill>
                          <a:latin typeface="Corbel"/>
                          <a:ea typeface="Corbel"/>
                          <a:cs typeface="Corbel"/>
                          <a:sym typeface="Corbel"/>
                        </a:rPr>
                        <a:t>Drug sensitive TB diagnostic services</a:t>
                      </a:r>
                      <a:endParaRPr sz="1200">
                        <a:solidFill>
                          <a:schemeClr val="dk1"/>
                        </a:solidFill>
                        <a:latin typeface="Corbel"/>
                        <a:ea typeface="Corbel"/>
                        <a:cs typeface="Corbel"/>
                        <a:sym typeface="Corbel"/>
                      </a:endParaRPr>
                    </a:p>
                    <a:p>
                      <a:pPr indent="-282575" lvl="1" marL="9144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Number of Presumptive TB cases tested in the Designated microscopy centre + CBNAAT/Truenat</a:t>
                      </a:r>
                      <a:endParaRPr sz="1200">
                        <a:solidFill>
                          <a:schemeClr val="dk1"/>
                        </a:solidFill>
                        <a:latin typeface="Corbel"/>
                        <a:ea typeface="Corbel"/>
                        <a:cs typeface="Corbel"/>
                        <a:sym typeface="Corbel"/>
                      </a:endParaRPr>
                    </a:p>
                    <a:p>
                      <a:pPr indent="-282575" lvl="1" marL="9144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Public and private sector wise: Total TB cases diagnosed (Both microbiologically confirmed &amp; clinically diagnosed)</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AutoNum type="arabicPeriod"/>
                      </a:pPr>
                      <a:r>
                        <a:rPr lang="en-IN" sz="1200">
                          <a:solidFill>
                            <a:schemeClr val="dk1"/>
                          </a:solidFill>
                          <a:latin typeface="Corbel"/>
                          <a:ea typeface="Corbel"/>
                          <a:cs typeface="Corbel"/>
                          <a:sym typeface="Corbel"/>
                        </a:rPr>
                        <a:t>Nikshay Poshan Yojana (NPY)</a:t>
                      </a:r>
                      <a:endParaRPr sz="1200">
                        <a:solidFill>
                          <a:schemeClr val="dk1"/>
                        </a:solidFill>
                        <a:latin typeface="Corbel"/>
                        <a:ea typeface="Corbel"/>
                        <a:cs typeface="Corbel"/>
                        <a:sym typeface="Corbel"/>
                      </a:endParaRPr>
                    </a:p>
                    <a:p>
                      <a:pPr indent="-282575" lvl="1" marL="9144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Number of TB patients (Only DSTB) eligible for first instalment during the reporting month (Includes TB patients transferred in from other PHIs) (Public Sector)</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AutoNum type="arabicPeriod"/>
                      </a:pPr>
                      <a:r>
                        <a:rPr lang="en-IN" sz="1200">
                          <a:solidFill>
                            <a:schemeClr val="dk1"/>
                          </a:solidFill>
                          <a:latin typeface="Corbel"/>
                          <a:ea typeface="Corbel"/>
                          <a:cs typeface="Corbel"/>
                          <a:sym typeface="Corbel"/>
                        </a:rPr>
                        <a:t>Drug resistant TB diagnostic services</a:t>
                      </a:r>
                      <a:endParaRPr sz="1200">
                        <a:solidFill>
                          <a:schemeClr val="dk1"/>
                        </a:solidFill>
                        <a:latin typeface="Corbel"/>
                        <a:ea typeface="Corbel"/>
                        <a:cs typeface="Corbel"/>
                        <a:sym typeface="Corbel"/>
                      </a:endParaRPr>
                    </a:p>
                    <a:p>
                      <a:pPr indent="-282575" lvl="1" marL="9144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Number of TB patients tested for Rifampicin resistance (CBNAAT/ LPA/ TrueNat) among TB notified patients</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AutoNum type="arabicPeriod"/>
                      </a:pPr>
                      <a:r>
                        <a:rPr lang="en-IN" sz="1200">
                          <a:solidFill>
                            <a:schemeClr val="dk1"/>
                          </a:solidFill>
                          <a:latin typeface="Corbel"/>
                          <a:ea typeface="Corbel"/>
                          <a:cs typeface="Corbel"/>
                          <a:sym typeface="Corbel"/>
                        </a:rPr>
                        <a:t>Treatment services</a:t>
                      </a:r>
                      <a:endParaRPr sz="1200">
                        <a:solidFill>
                          <a:schemeClr val="dk1"/>
                        </a:solidFill>
                        <a:latin typeface="Corbel"/>
                        <a:ea typeface="Corbel"/>
                        <a:cs typeface="Corbel"/>
                        <a:sym typeface="Corbel"/>
                      </a:endParaRPr>
                    </a:p>
                    <a:p>
                      <a:pPr indent="-282575" lvl="1" marL="9144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Number of TB notified patients initiated on 1st line (DSTB) treatment</a:t>
                      </a:r>
                      <a:endParaRPr sz="1200">
                        <a:solidFill>
                          <a:schemeClr val="dk1"/>
                        </a:solidFill>
                        <a:latin typeface="Corbel"/>
                        <a:ea typeface="Corbel"/>
                        <a:cs typeface="Corbel"/>
                        <a:sym typeface="Corbel"/>
                      </a:endParaRPr>
                    </a:p>
                    <a:p>
                      <a:pPr indent="-282575" lvl="1" marL="9144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Number of TB notified patients initiated on 2nd line (DRTB) treatment</a:t>
                      </a:r>
                      <a:endParaRPr sz="1200">
                        <a:solidFill>
                          <a:schemeClr val="dk1"/>
                        </a:solidFill>
                        <a:latin typeface="Corbel"/>
                        <a:ea typeface="Corbel"/>
                        <a:cs typeface="Corbel"/>
                        <a:sym typeface="Corbel"/>
                      </a:endParaRPr>
                    </a:p>
                    <a:p>
                      <a:pPr indent="-282575" lvl="1" marL="9144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Number of TB notified patients initiated on Bedaquiline treatment against initiated on 2nd line (DRTB) treatment</a:t>
                      </a:r>
                      <a:endParaRPr sz="1200">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31791d89feb_0_234"/>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294" name="Google Shape;294;g31791d89feb_0_234"/>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295" name="Google Shape;295;g31791d89feb_0_234"/>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296" name="Google Shape;296;g31791d89feb_0_234"/>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12</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Medical College</a:t>
                      </a:r>
                      <a:r>
                        <a:rPr b="1" lang="en-IN">
                          <a:solidFill>
                            <a:schemeClr val="dk1"/>
                          </a:solidFill>
                          <a:latin typeface="Corbel"/>
                          <a:ea typeface="Corbel"/>
                          <a:cs typeface="Corbel"/>
                          <a:sym typeface="Corbel"/>
                        </a:rPr>
                        <a:t> Report</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It gives a state, district, TB Unit, Medical College wise total notified TB cases with filter option either of the Spectrum diagnostic/spectrum current or spectrum residence facility.</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report enables the user to view/download medical college-wise total number of TB Patients notified based on date range (spectrum Date of enrolment/diagnosis/treatment start) selected by user.</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13</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Outcome</a:t>
                      </a:r>
                      <a:r>
                        <a:rPr b="1" lang="en-IN">
                          <a:solidFill>
                            <a:schemeClr val="dk1"/>
                          </a:solidFill>
                          <a:latin typeface="Corbel"/>
                          <a:ea typeface="Corbel"/>
                          <a:cs typeface="Corbel"/>
                          <a:sym typeface="Corbel"/>
                        </a:rPr>
                        <a:t> Report</a:t>
                      </a:r>
                      <a:endParaRPr sz="1050">
                        <a:solidFill>
                          <a:srgbClr val="FFFFFF"/>
                        </a:solidFill>
                        <a:highlight>
                          <a:srgbClr val="5D9CEC"/>
                        </a:highlight>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gives a summary of various patient outcomes reported in Nikshay based on date range (Date of diagnosis) selected by user. It provides breakup of treatment outcomes of all patients irrespective of their treatment initiation status (ie. either have been initiated on treatment or not initiated on treatment) against total notification. This report can be generated either for those patients diagnosed within a given State/District/TU or for those patients whose current treatment facility is in your State/District/TU.</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14</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Notified Outcome With Empty bank Details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report gives a summary of total notified patients for whom outcome has been assigned vs for whom bank details are not filled based on their current facility and date of diagnosis.</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It provides public and private sector-wise breakup of total notified patients based on whether outcome has been assigned and bank details are filled or not.</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15</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PMDT Report</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The PMDT reports are based on ‘cases’ and not on ‘episodes’. As per the guidelines for PMDT in India 2021, for a patient whose outcome is declared as “Treatment Regimen changed” in the initial months of treatment before any definitive treatment outcome is applied, the definitive outcome assigned of the changed or latest regimen is taken into consideration. In this situation, there would be two episodes of TB, but the case would be counted as one. As per the updated definition of UDST mentioned under the “PMDT guidelines-2021”, for UDST-related aggregate information, the “PMDT Case finding report” based on Spectrum Current Hierarchy.</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g31791d89feb_0_247"/>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02" name="Google Shape;302;g31791d89feb_0_247"/>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03" name="Google Shape;303;g31791d89feb_0_247"/>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04" name="Google Shape;304;g31791d89feb_0_247"/>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16</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S Line LPA Report</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gives a total count of notified T.B patients who are eligible for SLLPA Test and have been offered SLLPA based on date range (Date of diagnosis) selected by user.</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17</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Service-wise</a:t>
                      </a:r>
                      <a:r>
                        <a:rPr b="1" lang="en-IN">
                          <a:solidFill>
                            <a:schemeClr val="dk1"/>
                          </a:solidFill>
                          <a:latin typeface="Corbel"/>
                          <a:ea typeface="Corbel"/>
                          <a:cs typeface="Corbel"/>
                          <a:sym typeface="Corbel"/>
                        </a:rPr>
                        <a:t> Report Summary</a:t>
                      </a:r>
                      <a:endParaRPr sz="1050">
                        <a:solidFill>
                          <a:srgbClr val="FFFFFF"/>
                        </a:solidFill>
                        <a:highlight>
                          <a:srgbClr val="5D9CEC"/>
                        </a:highlight>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gives State/Distict/TU wise count of health facilities for the below mentioned services - PHI/Private Practitioner, clinic(single), Hospital, Nursing Home (multi)/ Private Lab/ Private chemist. Services available in PHIs:-</a:t>
                      </a:r>
                      <a:endParaRPr>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DMC</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Trunat</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CBNAAT</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X-ray</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IctcFictc</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CDST Lab including Lpa</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DM Screen</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Tobacco Clinic</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Nutri Rehab Center</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De Addict Center</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Prision</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ART Centre</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Drug Store</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Medical College</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NUHM Facility</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Ddrtb</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Ndrtb</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Irl</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Ngo</a:t>
                      </a:r>
                      <a:endParaRPr sz="1200">
                        <a:solidFill>
                          <a:schemeClr val="dk1"/>
                        </a:solidFill>
                        <a:latin typeface="Corbel"/>
                        <a:ea typeface="Corbel"/>
                        <a:cs typeface="Corbel"/>
                        <a:sym typeface="Corbel"/>
                      </a:endParaRPr>
                    </a:p>
                    <a:p>
                      <a:pPr indent="-282575" lvl="0" marL="457200" rtl="0" algn="l">
                        <a:lnSpc>
                          <a:spcPct val="115000"/>
                        </a:lnSpc>
                        <a:spcBef>
                          <a:spcPts val="0"/>
                        </a:spcBef>
                        <a:spcAft>
                          <a:spcPts val="0"/>
                        </a:spcAft>
                        <a:buClr>
                          <a:srgbClr val="797979"/>
                        </a:buClr>
                        <a:buSzPts val="850"/>
                        <a:buChar char="●"/>
                      </a:pPr>
                      <a:r>
                        <a:rPr lang="en-IN" sz="1200">
                          <a:solidFill>
                            <a:schemeClr val="dk1"/>
                          </a:solidFill>
                          <a:latin typeface="Corbel"/>
                          <a:ea typeface="Corbel"/>
                          <a:cs typeface="Corbel"/>
                          <a:sym typeface="Corbel"/>
                        </a:rPr>
                        <a:t>Pediatric Care Facility</a:t>
                      </a:r>
                      <a:endParaRPr sz="1200">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g31791d89feb_0_256"/>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10" name="Google Shape;310;g31791d89feb_0_256"/>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11" name="Google Shape;311;g31791d89feb_0_256"/>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12" name="Google Shape;312;g31791d89feb_0_256"/>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18</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Target Allocation Report Summary</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report gives the summary of target allocation status for state/district/PHI for the current year. This report will give an overview of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Number of State/District/PHI Confirmed Submission Of Targets.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Number of State/District/PHI Submitted Target (Draft State).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Number of State/District/PHI Have Not Entered the Targets.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19</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177800" rtl="0" algn="l">
                        <a:lnSpc>
                          <a:spcPct val="150000"/>
                        </a:lnSpc>
                        <a:spcBef>
                          <a:spcPts val="0"/>
                        </a:spcBef>
                        <a:spcAft>
                          <a:spcPts val="400"/>
                        </a:spcAft>
                        <a:buNone/>
                      </a:pPr>
                      <a:r>
                        <a:rPr b="1" lang="en-IN">
                          <a:solidFill>
                            <a:schemeClr val="dk1"/>
                          </a:solidFill>
                          <a:latin typeface="Corbel"/>
                          <a:ea typeface="Corbel"/>
                          <a:cs typeface="Corbel"/>
                          <a:sym typeface="Corbel"/>
                        </a:rPr>
                        <a:t>TB Arogya Sathi</a:t>
                      </a:r>
                      <a:r>
                        <a:rPr b="1" lang="en-IN">
                          <a:solidFill>
                            <a:schemeClr val="dk1"/>
                          </a:solidFill>
                          <a:latin typeface="Corbel"/>
                          <a:ea typeface="Corbel"/>
                          <a:cs typeface="Corbel"/>
                          <a:sym typeface="Corbel"/>
                        </a:rPr>
                        <a:t> Summary</a:t>
                      </a:r>
                      <a:endParaRPr sz="1050">
                        <a:solidFill>
                          <a:srgbClr val="FFFFFF"/>
                        </a:solidFill>
                        <a:highlight>
                          <a:srgbClr val="5D9CEC"/>
                        </a:highlight>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report provides a summary view of patients who have accessed the TB Arogya Sathi mobile app for the selected period. This report includes information such as: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Hierarchy details (current facility, district, and TB Unit).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Count of users who have logged in (for the given period).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Type of patient (from public or private health facilities).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Demographic information of users (gender).</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Difference from the quarter or month prior (based on report filter selection).</a:t>
                      </a:r>
                      <a:endParaRPr sz="1200">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99415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20</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TB Screening Tool Access Report</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report provides a summary view of patients who have accessed the TB Screening tool on Nikshay for the selected period. This report includes information such as: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Hierarchy details (current facility, district, and TB Unit).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Presumptive TB patients identified via SC and enrolled in Nikshay.</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User enrollment via SC on Nikshay via TB Screening Tool (public vs private facilities).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User enrollment to get test done (or were contacted by a staff and closed case).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Enrolled users who were either TB diagnosed or not.</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g31791d89feb_0_267"/>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18" name="Google Shape;318;g31791d89feb_0_267"/>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19" name="Google Shape;319;g31791d89feb_0_267"/>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20" name="Google Shape;320;g31791d89feb_0_267"/>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21</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Status of Diagnosed TB Patients</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IN">
                          <a:solidFill>
                            <a:schemeClr val="dk1"/>
                          </a:solidFill>
                          <a:latin typeface="Corbel"/>
                          <a:ea typeface="Corbel"/>
                          <a:cs typeface="Corbel"/>
                          <a:sym typeface="Corbel"/>
                        </a:rPr>
                        <a:t>This report gives public and private sector-wise breakup of ‘Total Notified cases’ based on diagnostic facility and diagnosis date &amp; ‘Total Transferred in’ cases based on current facility and diagnosis date under the following status:</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Pending Treatment Initiation/Not Evaluated</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Initiated On Treatment</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Not Initiated On Treatment</a:t>
                      </a:r>
                      <a:endParaRPr>
                        <a:solidFill>
                          <a:schemeClr val="dk1"/>
                        </a:solidFill>
                        <a:latin typeface="Corbel"/>
                        <a:ea typeface="Corbel"/>
                        <a:cs typeface="Corbel"/>
                        <a:sym typeface="Corbel"/>
                      </a:endParaRPr>
                    </a:p>
                    <a:p>
                      <a:pPr indent="0" lvl="0" marL="0" marR="0" rtl="0" algn="l">
                        <a:lnSpc>
                          <a:spcPct val="115000"/>
                        </a:lnSpc>
                        <a:spcBef>
                          <a:spcPts val="0"/>
                        </a:spcBef>
                        <a:spcAft>
                          <a:spcPts val="0"/>
                        </a:spcAft>
                        <a:buNone/>
                      </a:pPr>
                      <a:r>
                        <a:t/>
                      </a:r>
                      <a:endParaRPr>
                        <a:solidFill>
                          <a:schemeClr val="dk1"/>
                        </a:solidFill>
                        <a:latin typeface="Corbel"/>
                        <a:ea typeface="Corbel"/>
                        <a:cs typeface="Corbel"/>
                        <a:sym typeface="Corbel"/>
                      </a:endParaRPr>
                    </a:p>
                    <a:p>
                      <a:pPr indent="0" lvl="0" marL="0" marR="0" rtl="0" algn="l">
                        <a:lnSpc>
                          <a:spcPct val="115000"/>
                        </a:lnSpc>
                        <a:spcBef>
                          <a:spcPts val="0"/>
                        </a:spcBef>
                        <a:spcAft>
                          <a:spcPts val="0"/>
                        </a:spcAft>
                        <a:buNone/>
                      </a:pPr>
                      <a:r>
                        <a:rPr lang="en-IN">
                          <a:solidFill>
                            <a:schemeClr val="dk1"/>
                          </a:solidFill>
                          <a:latin typeface="Corbel"/>
                          <a:ea typeface="Corbel"/>
                          <a:cs typeface="Corbel"/>
                          <a:sym typeface="Corbel"/>
                        </a:rPr>
                        <a:t>It enables the user to view at a glance the number of notified TB patients taking treatment either at the same health facility where they have been diagnosed. It also provides the count of patients whose current facility (PHI) is another HF in the same TU or outside TU within a district or outside district within the same state or outside the State/UT. Along with that, it provides the number of total TB patients transferred into the user’s State/District/TU from different diagnostic facilities.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31791d89feb_0_276"/>
          <p:cNvSpPr txBox="1"/>
          <p:nvPr/>
        </p:nvSpPr>
        <p:spPr>
          <a:xfrm>
            <a:off x="3554850" y="1281075"/>
            <a:ext cx="7760100" cy="41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IN" sz="4200">
                <a:solidFill>
                  <a:schemeClr val="dk1"/>
                </a:solidFill>
                <a:latin typeface="Corbel"/>
                <a:ea typeface="Corbel"/>
                <a:cs typeface="Corbel"/>
                <a:sym typeface="Corbel"/>
              </a:rPr>
              <a:t>Patient-wise lists (</a:t>
            </a:r>
            <a:r>
              <a:rPr b="1" lang="en-IN" sz="4200">
                <a:solidFill>
                  <a:schemeClr val="dk1"/>
                </a:solidFill>
                <a:latin typeface="Corbel"/>
                <a:ea typeface="Corbel"/>
                <a:cs typeface="Corbel"/>
                <a:sym typeface="Corbel"/>
              </a:rPr>
              <a:t>Registers)</a:t>
            </a:r>
            <a:endParaRPr b="1" sz="4700">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1"/>
          <p:cNvSpPr txBox="1"/>
          <p:nvPr>
            <p:ph type="title"/>
          </p:nvPr>
        </p:nvSpPr>
        <p:spPr>
          <a:xfrm>
            <a:off x="252919" y="1123837"/>
            <a:ext cx="2947482" cy="460118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Corbel"/>
              <a:buNone/>
            </a:pPr>
            <a:r>
              <a:rPr lang="en-IN" sz="3900"/>
              <a:t>Agenda</a:t>
            </a:r>
            <a:endParaRPr sz="3900"/>
          </a:p>
        </p:txBody>
      </p:sp>
      <p:sp>
        <p:nvSpPr>
          <p:cNvPr id="206" name="Google Shape;206;p41"/>
          <p:cNvSpPr txBox="1"/>
          <p:nvPr>
            <p:ph idx="1" type="body"/>
          </p:nvPr>
        </p:nvSpPr>
        <p:spPr>
          <a:xfrm>
            <a:off x="3563125" y="745525"/>
            <a:ext cx="8156700" cy="5381400"/>
          </a:xfrm>
          <a:prstGeom prst="rect">
            <a:avLst/>
          </a:prstGeom>
          <a:noFill/>
          <a:ln>
            <a:noFill/>
          </a:ln>
        </p:spPr>
        <p:txBody>
          <a:bodyPr anchorCtr="0" anchor="ctr" bIns="45700" lIns="91425" spcFirstLastPara="1" rIns="91425" wrap="square" tIns="45700">
            <a:normAutofit/>
          </a:bodyPr>
          <a:lstStyle/>
          <a:p>
            <a:pPr indent="-433596" lvl="0" marL="457200" rtl="0" algn="l">
              <a:lnSpc>
                <a:spcPct val="150000"/>
              </a:lnSpc>
              <a:spcBef>
                <a:spcPts val="0"/>
              </a:spcBef>
              <a:spcAft>
                <a:spcPts val="0"/>
              </a:spcAft>
              <a:buClr>
                <a:schemeClr val="dk1"/>
              </a:buClr>
              <a:buSzPts val="3228"/>
              <a:buChar char="●"/>
            </a:pPr>
            <a:r>
              <a:rPr lang="en-IN" sz="3228">
                <a:solidFill>
                  <a:schemeClr val="dk1"/>
                </a:solidFill>
              </a:rPr>
              <a:t>Various reports currently available in Ni-kshay</a:t>
            </a:r>
            <a:endParaRPr sz="3228">
              <a:solidFill>
                <a:schemeClr val="dk1"/>
              </a:solidFill>
            </a:endParaRPr>
          </a:p>
          <a:p>
            <a:pPr indent="-433596" lvl="0" marL="457200" rtl="0" algn="l">
              <a:lnSpc>
                <a:spcPct val="140000"/>
              </a:lnSpc>
              <a:spcBef>
                <a:spcPts val="0"/>
              </a:spcBef>
              <a:spcAft>
                <a:spcPts val="0"/>
              </a:spcAft>
              <a:buClr>
                <a:schemeClr val="dk1"/>
              </a:buClr>
              <a:buSzPts val="3228"/>
              <a:buChar char="●"/>
            </a:pPr>
            <a:r>
              <a:rPr lang="en-IN" sz="3228">
                <a:solidFill>
                  <a:schemeClr val="dk1"/>
                </a:solidFill>
              </a:rPr>
              <a:t>Number of Reports available in Ni-kshay</a:t>
            </a:r>
            <a:endParaRPr sz="3228">
              <a:solidFill>
                <a:schemeClr val="dk1"/>
              </a:solidFill>
            </a:endParaRPr>
          </a:p>
          <a:p>
            <a:pPr indent="-433596" lvl="0" marL="457200" rtl="0" algn="l">
              <a:lnSpc>
                <a:spcPct val="140000"/>
              </a:lnSpc>
              <a:spcBef>
                <a:spcPts val="0"/>
              </a:spcBef>
              <a:spcAft>
                <a:spcPts val="0"/>
              </a:spcAft>
              <a:buClr>
                <a:schemeClr val="dk1"/>
              </a:buClr>
              <a:buSzPts val="3228"/>
              <a:buChar char="●"/>
            </a:pPr>
            <a:r>
              <a:rPr lang="en-IN" sz="3228">
                <a:solidFill>
                  <a:schemeClr val="dk1"/>
                </a:solidFill>
              </a:rPr>
              <a:t>Ni-kshay Report - Dashboard</a:t>
            </a:r>
            <a:endParaRPr sz="3228">
              <a:solidFill>
                <a:schemeClr val="dk1"/>
              </a:solidFill>
            </a:endParaRPr>
          </a:p>
          <a:p>
            <a:pPr indent="-433596" lvl="0" marL="457200" rtl="0" algn="l">
              <a:lnSpc>
                <a:spcPct val="140000"/>
              </a:lnSpc>
              <a:spcBef>
                <a:spcPts val="0"/>
              </a:spcBef>
              <a:spcAft>
                <a:spcPts val="0"/>
              </a:spcAft>
              <a:buClr>
                <a:schemeClr val="dk1"/>
              </a:buClr>
              <a:buSzPts val="3228"/>
              <a:buChar char="●"/>
            </a:pPr>
            <a:r>
              <a:rPr lang="en-IN" sz="3228">
                <a:solidFill>
                  <a:schemeClr val="dk1"/>
                </a:solidFill>
              </a:rPr>
              <a:t>Definition of Reports</a:t>
            </a:r>
            <a:endParaRPr b="1" sz="2118">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g31791d89feb_0_284"/>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31" name="Google Shape;331;g31791d89feb_0_284"/>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32" name="Google Shape;332;g31791d89feb_0_284"/>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33" name="Google Shape;333;g31791d89feb_0_284"/>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Adherence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IN">
                          <a:solidFill>
                            <a:schemeClr val="dk1"/>
                          </a:solidFill>
                          <a:latin typeface="Corbel"/>
                          <a:ea typeface="Corbel"/>
                          <a:cs typeface="Corbel"/>
                          <a:sym typeface="Corbel"/>
                        </a:rPr>
                        <a:t>This is a recently introduced register which gives patient-wise information on Adherence technology used based on date filter(Enrollment/Notification/Treatment start date). This register provides the following information of each patient as per Adherence technology selected by user:</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Total number of Doses missed &amp; Total Number of doses taken.</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Average Adherence(Tech + Manual).</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Doses taken last 3 days, 7 days and 30 days (Tech + Manual).</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MERM details (if on MERM).</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Adherence string (day wise data).</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Adult BCG Vaccination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en-IN">
                          <a:solidFill>
                            <a:schemeClr val="dk1"/>
                          </a:solidFill>
                          <a:latin typeface="Corbel"/>
                          <a:ea typeface="Corbel"/>
                          <a:cs typeface="Corbel"/>
                          <a:sym typeface="Corbel"/>
                        </a:rPr>
                        <a:t>This register gives the linelist of patients along with details of the Adult BCG Vaccination initiative based on residence health facility and Follow-Up Date or Vaccination Date range. The register give the patient wise demographic details along with the following:</a:t>
                      </a:r>
                      <a:endParaRPr>
                        <a:solidFill>
                          <a:schemeClr val="dk1"/>
                        </a:solidFill>
                        <a:latin typeface="Corbel"/>
                        <a:ea typeface="Corbel"/>
                        <a:cs typeface="Corbel"/>
                        <a:sym typeface="Corbel"/>
                      </a:endParaRPr>
                    </a:p>
                    <a:p>
                      <a:pPr indent="0" lvl="0" marL="0" marR="0" rtl="0" algn="l">
                        <a:lnSpc>
                          <a:spcPct val="115000"/>
                        </a:lnSpc>
                        <a:spcBef>
                          <a:spcPts val="0"/>
                        </a:spcBef>
                        <a:spcAft>
                          <a:spcPts val="0"/>
                        </a:spcAft>
                        <a:buNone/>
                      </a:pPr>
                      <a:r>
                        <a:rPr lang="en-IN">
                          <a:solidFill>
                            <a:schemeClr val="dk1"/>
                          </a:solidFill>
                          <a:latin typeface="Corbel"/>
                          <a:ea typeface="Corbel"/>
                          <a:cs typeface="Corbel"/>
                          <a:sym typeface="Corbel"/>
                        </a:rPr>
                        <a:t>Vaccination Date</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FollowUp ScheduledDate (1 to 14)</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FollowUp Performed Date (1 to 14)</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FollowUp Done (1 to 14)</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FollowUp AEFI* Done (1 to 14)</a:t>
                      </a:r>
                      <a:endParaRPr>
                        <a:solidFill>
                          <a:schemeClr val="dk1"/>
                        </a:solidFill>
                        <a:latin typeface="Corbel"/>
                        <a:ea typeface="Corbel"/>
                        <a:cs typeface="Corbel"/>
                        <a:sym typeface="Corbel"/>
                      </a:endParaRPr>
                    </a:p>
                    <a:p>
                      <a:pPr indent="-317500" lvl="0" marL="457200" marR="0" rtl="0" algn="l">
                        <a:lnSpc>
                          <a:spcPct val="115000"/>
                        </a:lnSpc>
                        <a:spcBef>
                          <a:spcPts val="0"/>
                        </a:spcBef>
                        <a:spcAft>
                          <a:spcPts val="0"/>
                        </a:spcAft>
                        <a:buClr>
                          <a:schemeClr val="dk1"/>
                        </a:buClr>
                        <a:buSzPts val="1400"/>
                        <a:buFont typeface="Corbel"/>
                        <a:buAutoNum type="arabicPeriod"/>
                      </a:pPr>
                      <a:r>
                        <a:rPr lang="en-IN">
                          <a:solidFill>
                            <a:schemeClr val="dk1"/>
                          </a:solidFill>
                          <a:latin typeface="Corbel"/>
                          <a:ea typeface="Corbel"/>
                          <a:cs typeface="Corbel"/>
                          <a:sym typeface="Corbel"/>
                        </a:rPr>
                        <a:t>FollowUp Outcome (1 to 14)</a:t>
                      </a:r>
                      <a:endParaRPr sz="1050">
                        <a:solidFill>
                          <a:srgbClr val="797979"/>
                        </a:solidFill>
                        <a:highlight>
                          <a:srgbClr val="FFFFFF"/>
                        </a:highlight>
                      </a:endParaRPr>
                    </a:p>
                    <a:p>
                      <a:pPr indent="0" lvl="0" marL="0" marR="0" rtl="0" algn="l">
                        <a:lnSpc>
                          <a:spcPct val="115000"/>
                        </a:lnSpc>
                        <a:spcBef>
                          <a:spcPts val="0"/>
                        </a:spcBef>
                        <a:spcAft>
                          <a:spcPts val="0"/>
                        </a:spcAft>
                        <a:buNone/>
                      </a:pPr>
                      <a:r>
                        <a:rPr lang="en-IN" sz="1050">
                          <a:solidFill>
                            <a:srgbClr val="797979"/>
                          </a:solidFill>
                          <a:highlight>
                            <a:srgbClr val="FFFFFF"/>
                          </a:highlight>
                        </a:rPr>
                        <a:t>*Adverse Event Following Immunization</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g31791d89feb_0_293"/>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39" name="Google Shape;339;g31791d89feb_0_293"/>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40" name="Google Shape;340;g31791d89feb_0_293"/>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41" name="Google Shape;341;g31791d89feb_0_293"/>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3</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Beneficiary</a:t>
                      </a:r>
                      <a:r>
                        <a:rPr b="1" lang="en-IN">
                          <a:solidFill>
                            <a:schemeClr val="dk1"/>
                          </a:solidFill>
                          <a:latin typeface="Corbel"/>
                          <a:ea typeface="Corbel"/>
                          <a:cs typeface="Corbel"/>
                          <a:sym typeface="Corbel"/>
                        </a:rPr>
                        <a: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line list of all beneficiaries with their status as per the current health facilities and notification date. This report provides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Beneficiary details - ID, status and rejection reasons.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Whether user has foregone benefits for a particular patient.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Bank account details - Bank account number, IFSC code and validated name of account holder as per PFMS, PFMS Beneficiary ID.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Number of benefits eligible and number of benefits paid via Nikshay/ External/Paid in kind.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Total amount eligible and total amount paid via Nikshay/ External/Paid in kind.</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4</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Benefit</a:t>
                      </a:r>
                      <a:r>
                        <a:rPr b="1" lang="en-IN">
                          <a:solidFill>
                            <a:schemeClr val="dk1"/>
                          </a:solidFill>
                          <a:latin typeface="Corbel"/>
                          <a:ea typeface="Corbel"/>
                          <a:cs typeface="Corbel"/>
                          <a:sym typeface="Corbel"/>
                        </a:rPr>
                        <a: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is a line list of all benefits with their status as per the benefit health facilities for patients notified in a given date range. This register provides information 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Benefit ID and benefit created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Whether user has foregone benefits for a particular patient.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Bank account details of patients.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Number of Incentive generated and amount equivalent to that.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Benefit status and Benefit rejection reasons.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Beneficiary ID along with beneficiary status.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Agency name to which PFMS mapping is done.</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g31791d89feb_0_302"/>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47" name="Google Shape;347;g31791d89feb_0_302"/>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48" name="Google Shape;348;g31791d89feb_0_302"/>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49" name="Google Shape;349;g31791d89feb_0_302"/>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5</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CDST Test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line list of all cases for whom CDST test was conducted and final interpretation is available based on the testing facility. Separate register is available for various test types- CBNAAT, TRUNAAT MTB, TRUNAAT MTB-Rif, Culture, DST, F Line LPA and S Line LPA. This register gives details about the tests and final interpretation: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Test details - Test ID, Date of testing and reporting, Date of specimen collection.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Reason for testing.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Treatment status and date of treatment initiation.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Number of HCP visits before diagnosis of current episode and duration of predominant symptom.</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Specimen details - Visual appearance of sputum, serial number, Rif resistance.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Final interpretation of T.B.</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6</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Comorbidity</a:t>
                      </a:r>
                      <a:r>
                        <a:rPr b="1" lang="en-IN">
                          <a:solidFill>
                            <a:schemeClr val="dk1"/>
                          </a:solidFill>
                          <a:latin typeface="Corbel"/>
                          <a:ea typeface="Corbel"/>
                          <a:cs typeface="Corbel"/>
                          <a:sym typeface="Corbel"/>
                        </a:rPr>
                        <a: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line list of all cases for whom comorbidity details are available in Nikshay based on spectrum current health facility and spectrum diagnosis date. This register gives comorbidity details of the patients about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details (spectrum Current ,Diagnosing and Residential facility ie.State/District/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HIV status and date of HIV testing.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Date of CPT Delivered, date of referral to ART and date of ART initiation.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Diabetic status (RBS, FBS) and whether initiated on anti-diabetic treatment.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Other comorbidity details - Tobacco and alcohol intake history and whether linked for cessation or deaddiction</a:t>
                      </a:r>
                      <a:r>
                        <a:rPr lang="en-IN" sz="1050">
                          <a:solidFill>
                            <a:srgbClr val="797979"/>
                          </a:solidFill>
                          <a:highlight>
                            <a:srgbClr val="FFFFFF"/>
                          </a:highlight>
                        </a:rPr>
                        <a:t>.</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g31791d89feb_0_311"/>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55" name="Google Shape;355;g31791d89feb_0_311"/>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56" name="Google Shape;356;g31791d89feb_0_311"/>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57" name="Google Shape;357;g31791d89feb_0_311"/>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7</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CDST Test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line list of all cases for whom CDST test was conducted and final interpretation is available based on the testing facility. Separate register is available for various test types- CBNAAT, TRUNAAT MTB, TRUNAAT MTB-Rif, Culture, DST, F Line LPA and S Line LPA. This register gives details about the tests and final interpretation: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Test details - Test ID, Date of testing and reporting, Date of specimen collection.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Reason for testing.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Treatment status and date of treatment initiation.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Number of HCP visits before diagnosis of current episode and duration of predominant symptom.</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Specimen details - Visual appearance of sputum, serial number, Rif resistance.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Final interpretation of T.B.</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8</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Comorbidity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line list of all cases for whom comorbidity details are available in Nikshay based on spectrum current health facility and spectrum diagnosis date. This register gives comorbidity details of the patients about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details (spectrum Current ,Diagnosing and Residential facility ie.State/District/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HIV status and date of HIV testing.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Date of CPT Delivered, date of referral to ART and date of ART initiation.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Diabetic status (RBS, FBS) and whether initiated on anti-diabetic treatment.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Other comorbidity details - Tobacco and alcohol intake history and whether linked for cessation or deaddiction</a:t>
                      </a:r>
                      <a:r>
                        <a:rPr lang="en-IN" sz="1050">
                          <a:solidFill>
                            <a:srgbClr val="797979"/>
                          </a:solidFill>
                          <a:highlight>
                            <a:srgbClr val="FFFFFF"/>
                          </a:highlight>
                        </a:rPr>
                        <a:t>.</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g31791d89feb_0_318"/>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63" name="Google Shape;363;g31791d89feb_0_318"/>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64" name="Google Shape;364;g31791d89feb_0_318"/>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65" name="Google Shape;365;g31791d89feb_0_318"/>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9</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Contact Tracing </a:t>
                      </a:r>
                      <a:r>
                        <a:rPr b="1" lang="en-IN">
                          <a:solidFill>
                            <a:schemeClr val="dk1"/>
                          </a:solidFill>
                          <a:latin typeface="Corbel"/>
                          <a:ea typeface="Corbel"/>
                          <a:cs typeface="Corbel"/>
                          <a:sym typeface="Corbel"/>
                        </a:rPr>
                        <a:t>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report gives detailed information of patients age-group wise (above/below five/six years) for whom contact tracing visits are done. This now includes the ability to trace contacts of notified TB patients who have Latent TB. This report enable user to view at a glance: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details (Diagnosing and current facility ie.. 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Total household contacts (Age group wise : above/below five/six years) , number of contacts screened, number of cases with symptoms, number of evaluated, number of cases diagnosed and on treatment, number eligible for TPT, number provided TPT.</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Note: As per the revised PMTPT guidelines, contacts &lt;5 years are to be screened as of the release of the guidelines. However it is understood that owing to the transition phase of the guidelines, most of the data with the field staff may be of &lt;6 years. Accordingly caution may be exercised in interpreting the report.</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10</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Contract Management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Cohort report gives information of all patients enrolled in private sector in a given geography and their PPSA KPI lifecycle wrt DBT status, dispensation status, </a:t>
                      </a:r>
                      <a:r>
                        <a:rPr lang="en-IN">
                          <a:solidFill>
                            <a:schemeClr val="dk1"/>
                          </a:solidFill>
                          <a:latin typeface="Corbel"/>
                          <a:ea typeface="Corbel"/>
                          <a:cs typeface="Corbel"/>
                          <a:sym typeface="Corbel"/>
                        </a:rPr>
                        <a:t>comorbidities</a:t>
                      </a:r>
                      <a:r>
                        <a:rPr lang="en-IN">
                          <a:solidFill>
                            <a:schemeClr val="dk1"/>
                          </a:solidFill>
                          <a:latin typeface="Corbel"/>
                          <a:ea typeface="Corbel"/>
                          <a:cs typeface="Corbel"/>
                          <a:sym typeface="Corbel"/>
                        </a:rPr>
                        <a:t> , NAAT status and treatment outcome.</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11</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Deduplication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list of all duplicate cases enrolled and identified by Nikshay based on notification date. This register gives health facility details (Enrollment, Diagnosing and current) and duplicate status of patients along with action taken on them.</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12</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Deleted Patient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list of all deleted records based on diagnosis date &amp; as per all three health facilities (Enrollment, Diagnosing and current). This register provide details such as date of deletion of record and reason of deletion by user along with details of health facilities (Enrollment, Diagnosing and current).</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g31791d89feb_0_329"/>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71" name="Google Shape;371;g31791d89feb_0_329"/>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72" name="Google Shape;372;g31791d89feb_0_329"/>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73" name="Google Shape;373;g31791d89feb_0_329"/>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13</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DBT TAT Indicator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register helps to track the turnaround time for DBT process Indicators for paid benefit via Nikshay. It gives the date of each benefit processing step and break-up of processing time (in days) taken to pay the benefits since their generation for the selected period &amp; geography, into four process steps : Maker processing time, Checker processing time, PFMS acknowledgement time, PFMS approval and credit time. This register provides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Month and year when benefit is credited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Episode ID, Beneficiary ID and Benefit ID of the case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Incentive number and amount generated under a particular scheme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Benefit creation date, Maker processed date, Checker processed date, PFMS accepted date and benefit credited date.</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14</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Dispensation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register gives dispensation information for patients based on Health facility (Current and Drug issuing) and Date type (Date of prescription , Date of dispensation and T.B Treatment start date) selected by user. This register provides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Demographic details.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(Current and Drug issuing facility details ie. 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Date of prescription and Date of dispensation.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Treatment phase and Weight band.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Type of Regimen (based on patient).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Dosing Start Date and Number of days of dispensation.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Refill due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Product - Source, Name &amp; Quantity.</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g31791d89feb_0_338"/>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79" name="Google Shape;379;g31791d89feb_0_338"/>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80" name="Google Shape;380;g31791d89feb_0_338"/>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81" name="Google Shape;381;g31791d89feb_0_338"/>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15</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DMC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line list of tests conducted in a given PHI’s Designated Microscopy Center. The test might have been conducted for any presumptive or confirmed TB patient which belongs to any hierarchy across India. This register can be generated by selecting a given date range (Microscopy tests-Date Reported) and based on the testing facility. This register gives details about the tests and final interpretation: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Test ID, Lab serial number A and B.</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Date reported.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Testing facility name and reason for testing.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Predominant symptoms reported and their duration.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Type of specimen for testing and visual appearance of sample.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Result of sample A/ B.</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Final interpretation of test ( positive/negative).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T.B treatment start date and Treatment type ( first line drugs).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16</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DRTB Follow-up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line list of confirmed DRTB cases on treatment based on current health facilities along with follow-up of DRTB test details ( Smear and culture). This register has gives details about the final interpretation of tests based on treatment start date and notification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Current facility details - 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Final interpretation of culture at follow-up visits of DRTB patients and date reported.</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g31791d89feb_0_347"/>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87" name="Google Shape;387;g31791d89feb_0_347"/>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88" name="Google Shape;388;g31791d89feb_0_347"/>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89" name="Google Shape;389;g31791d89feb_0_347"/>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17</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l">
                        <a:lnSpc>
                          <a:spcPct val="150000"/>
                        </a:lnSpc>
                        <a:spcBef>
                          <a:spcPts val="0"/>
                        </a:spcBef>
                        <a:spcAft>
                          <a:spcPts val="400"/>
                        </a:spcAft>
                        <a:buNone/>
                      </a:pPr>
                      <a:r>
                        <a:rPr b="1" lang="en-IN">
                          <a:solidFill>
                            <a:schemeClr val="dk1"/>
                          </a:solidFill>
                          <a:latin typeface="Corbel"/>
                          <a:ea typeface="Corbel"/>
                          <a:cs typeface="Corbel"/>
                          <a:sym typeface="Corbel"/>
                        </a:rPr>
                        <a:t>Enrolment</a:t>
                      </a:r>
                      <a:r>
                        <a:rPr b="1" lang="en-IN">
                          <a:solidFill>
                            <a:schemeClr val="dk1"/>
                          </a:solidFill>
                          <a:latin typeface="Corbel"/>
                          <a:ea typeface="Corbel"/>
                          <a:cs typeface="Corbel"/>
                          <a:sym typeface="Corbel"/>
                        </a:rPr>
                        <a: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list of all cases enrolled based on enrolment (registration) date and enrolment facility. This register gives details about enrollment: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Enrollment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(Enrollment, Diagnosing and current facility details ie.. 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 status and comorbidity status (HIV and Diabetes status).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Demographic information.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Treatment initiation date along with final outcome.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Drug resistance.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No. of Followup done.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Diagnostic details ( Basis: test name and final interpretation , microbiological confirmation).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Contact tracing details.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18</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ctr">
                        <a:lnSpc>
                          <a:spcPct val="150000"/>
                        </a:lnSpc>
                        <a:spcBef>
                          <a:spcPts val="0"/>
                        </a:spcBef>
                        <a:spcAft>
                          <a:spcPts val="400"/>
                        </a:spcAft>
                        <a:buNone/>
                      </a:pPr>
                      <a:r>
                        <a:rPr b="1" lang="en-IN">
                          <a:solidFill>
                            <a:schemeClr val="dk1"/>
                          </a:solidFill>
                          <a:latin typeface="Corbel"/>
                          <a:ea typeface="Corbel"/>
                          <a:cs typeface="Corbel"/>
                          <a:sym typeface="Corbel"/>
                        </a:rPr>
                        <a:t>Health Facility Service</a:t>
                      </a:r>
                      <a:r>
                        <a:rPr b="1" lang="en-IN">
                          <a:solidFill>
                            <a:schemeClr val="dk1"/>
                          </a:solidFill>
                          <a:latin typeface="Corbel"/>
                          <a:ea typeface="Corbel"/>
                          <a:cs typeface="Corbel"/>
                          <a:sym typeface="Corbel"/>
                        </a:rPr>
                        <a: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gives a line list of health facilities - PHI/Private Practitioner, clinic(single), Hospital, Nursing Home (multi)/ Private Lab/ Private chemist along with their detailed information. This register has gives the following details:</a:t>
                      </a:r>
                      <a:endParaRPr>
                        <a:solidFill>
                          <a:schemeClr val="dk1"/>
                        </a:solidFill>
                        <a:latin typeface="Corbel"/>
                        <a:ea typeface="Corbel"/>
                        <a:cs typeface="Corbel"/>
                        <a:sym typeface="Corbel"/>
                      </a:endParaRPr>
                    </a:p>
                    <a:p>
                      <a:pPr indent="-276225" lvl="0" marL="457200" rtl="0" algn="l">
                        <a:lnSpc>
                          <a:spcPct val="115000"/>
                        </a:lnSpc>
                        <a:spcBef>
                          <a:spcPts val="0"/>
                        </a:spcBef>
                        <a:spcAft>
                          <a:spcPts val="0"/>
                        </a:spcAft>
                        <a:buClr>
                          <a:srgbClr val="797979"/>
                        </a:buClr>
                        <a:buSzPts val="750"/>
                        <a:buAutoNum type="arabicPeriod"/>
                      </a:pPr>
                      <a:r>
                        <a:rPr lang="en-IN" sz="1100">
                          <a:solidFill>
                            <a:schemeClr val="dk1"/>
                          </a:solidFill>
                          <a:latin typeface="Corbel"/>
                          <a:ea typeface="Corbel"/>
                          <a:cs typeface="Corbel"/>
                          <a:sym typeface="Corbel"/>
                        </a:rPr>
                        <a:t>Health facility code and type</a:t>
                      </a:r>
                      <a:endParaRPr sz="1100">
                        <a:solidFill>
                          <a:schemeClr val="dk1"/>
                        </a:solidFill>
                        <a:latin typeface="Corbel"/>
                        <a:ea typeface="Corbel"/>
                        <a:cs typeface="Corbel"/>
                        <a:sym typeface="Corbel"/>
                      </a:endParaRPr>
                    </a:p>
                    <a:p>
                      <a:pPr indent="-276225" lvl="0" marL="457200" rtl="0" algn="l">
                        <a:lnSpc>
                          <a:spcPct val="115000"/>
                        </a:lnSpc>
                        <a:spcBef>
                          <a:spcPts val="0"/>
                        </a:spcBef>
                        <a:spcAft>
                          <a:spcPts val="0"/>
                        </a:spcAft>
                        <a:buClr>
                          <a:srgbClr val="797979"/>
                        </a:buClr>
                        <a:buSzPts val="750"/>
                        <a:buAutoNum type="arabicPeriod"/>
                      </a:pPr>
                      <a:r>
                        <a:rPr lang="en-IN" sz="1100">
                          <a:solidFill>
                            <a:schemeClr val="dk1"/>
                          </a:solidFill>
                          <a:latin typeface="Corbel"/>
                          <a:ea typeface="Corbel"/>
                          <a:cs typeface="Corbel"/>
                          <a:sym typeface="Corbel"/>
                        </a:rPr>
                        <a:t>Status of Health Facility in terms of -</a:t>
                      </a:r>
                      <a:endParaRPr sz="1100">
                        <a:solidFill>
                          <a:schemeClr val="dk1"/>
                        </a:solidFill>
                        <a:latin typeface="Corbel"/>
                        <a:ea typeface="Corbel"/>
                        <a:cs typeface="Corbel"/>
                        <a:sym typeface="Corbel"/>
                      </a:endParaRPr>
                    </a:p>
                    <a:p>
                      <a:pPr indent="-276225" lvl="1" marL="914400" rtl="0" algn="l">
                        <a:lnSpc>
                          <a:spcPct val="115000"/>
                        </a:lnSpc>
                        <a:spcBef>
                          <a:spcPts val="0"/>
                        </a:spcBef>
                        <a:spcAft>
                          <a:spcPts val="0"/>
                        </a:spcAft>
                        <a:buClr>
                          <a:srgbClr val="797979"/>
                        </a:buClr>
                        <a:buSzPts val="750"/>
                        <a:buChar char="●"/>
                      </a:pPr>
                      <a:r>
                        <a:rPr lang="en-IN" sz="1100">
                          <a:solidFill>
                            <a:schemeClr val="dk1"/>
                          </a:solidFill>
                          <a:latin typeface="Corbel"/>
                          <a:ea typeface="Corbel"/>
                          <a:cs typeface="Corbel"/>
                          <a:sym typeface="Corbel"/>
                        </a:rPr>
                        <a:t>DMC/ Truenat/CBNAAT status</a:t>
                      </a:r>
                      <a:endParaRPr sz="1100">
                        <a:solidFill>
                          <a:schemeClr val="dk1"/>
                        </a:solidFill>
                        <a:latin typeface="Corbel"/>
                        <a:ea typeface="Corbel"/>
                        <a:cs typeface="Corbel"/>
                        <a:sym typeface="Corbel"/>
                      </a:endParaRPr>
                    </a:p>
                    <a:p>
                      <a:pPr indent="-276225" lvl="1" marL="914400" rtl="0" algn="l">
                        <a:lnSpc>
                          <a:spcPct val="115000"/>
                        </a:lnSpc>
                        <a:spcBef>
                          <a:spcPts val="0"/>
                        </a:spcBef>
                        <a:spcAft>
                          <a:spcPts val="0"/>
                        </a:spcAft>
                        <a:buClr>
                          <a:srgbClr val="797979"/>
                        </a:buClr>
                        <a:buSzPts val="750"/>
                        <a:buChar char="●"/>
                      </a:pPr>
                      <a:r>
                        <a:rPr lang="en-IN" sz="1100">
                          <a:solidFill>
                            <a:schemeClr val="dk1"/>
                          </a:solidFill>
                          <a:latin typeface="Corbel"/>
                          <a:ea typeface="Corbel"/>
                          <a:cs typeface="Corbel"/>
                          <a:sym typeface="Corbel"/>
                        </a:rPr>
                        <a:t>ICTC/FICTC/HIV Screening/Confirmation Facility</a:t>
                      </a:r>
                      <a:endParaRPr sz="1100">
                        <a:solidFill>
                          <a:schemeClr val="dk1"/>
                        </a:solidFill>
                        <a:latin typeface="Corbel"/>
                        <a:ea typeface="Corbel"/>
                        <a:cs typeface="Corbel"/>
                        <a:sym typeface="Corbel"/>
                      </a:endParaRPr>
                    </a:p>
                    <a:p>
                      <a:pPr indent="-276225" lvl="1" marL="914400" rtl="0" algn="l">
                        <a:lnSpc>
                          <a:spcPct val="115000"/>
                        </a:lnSpc>
                        <a:spcBef>
                          <a:spcPts val="0"/>
                        </a:spcBef>
                        <a:spcAft>
                          <a:spcPts val="0"/>
                        </a:spcAft>
                        <a:buClr>
                          <a:srgbClr val="797979"/>
                        </a:buClr>
                        <a:buSzPts val="750"/>
                        <a:buChar char="●"/>
                      </a:pPr>
                      <a:r>
                        <a:rPr lang="en-IN" sz="1100">
                          <a:solidFill>
                            <a:schemeClr val="dk1"/>
                          </a:solidFill>
                          <a:latin typeface="Corbel"/>
                          <a:ea typeface="Corbel"/>
                          <a:cs typeface="Corbel"/>
                          <a:sym typeface="Corbel"/>
                        </a:rPr>
                        <a:t>CDST/LPA Lab</a:t>
                      </a:r>
                      <a:endParaRPr sz="1100">
                        <a:solidFill>
                          <a:schemeClr val="dk1"/>
                        </a:solidFill>
                        <a:latin typeface="Corbel"/>
                        <a:ea typeface="Corbel"/>
                        <a:cs typeface="Corbel"/>
                        <a:sym typeface="Corbel"/>
                      </a:endParaRPr>
                    </a:p>
                    <a:p>
                      <a:pPr indent="-276225" lvl="1" marL="914400" rtl="0" algn="l">
                        <a:lnSpc>
                          <a:spcPct val="115000"/>
                        </a:lnSpc>
                        <a:spcBef>
                          <a:spcPts val="0"/>
                        </a:spcBef>
                        <a:spcAft>
                          <a:spcPts val="0"/>
                        </a:spcAft>
                        <a:buClr>
                          <a:srgbClr val="797979"/>
                        </a:buClr>
                        <a:buSzPts val="750"/>
                        <a:buChar char="●"/>
                      </a:pPr>
                      <a:r>
                        <a:rPr lang="en-IN" sz="1100">
                          <a:solidFill>
                            <a:schemeClr val="dk1"/>
                          </a:solidFill>
                          <a:latin typeface="Corbel"/>
                          <a:ea typeface="Corbel"/>
                          <a:cs typeface="Corbel"/>
                          <a:sym typeface="Corbel"/>
                        </a:rPr>
                        <a:t>Tobacco cessation clinic/ANC clinic/Nutritional Rehabilitation Center</a:t>
                      </a:r>
                      <a:endParaRPr sz="1100">
                        <a:solidFill>
                          <a:schemeClr val="dk1"/>
                        </a:solidFill>
                        <a:latin typeface="Corbel"/>
                        <a:ea typeface="Corbel"/>
                        <a:cs typeface="Corbel"/>
                        <a:sym typeface="Corbel"/>
                      </a:endParaRPr>
                    </a:p>
                    <a:p>
                      <a:pPr indent="-276225" lvl="1" marL="914400" rtl="0" algn="l">
                        <a:lnSpc>
                          <a:spcPct val="115000"/>
                        </a:lnSpc>
                        <a:spcBef>
                          <a:spcPts val="0"/>
                        </a:spcBef>
                        <a:spcAft>
                          <a:spcPts val="0"/>
                        </a:spcAft>
                        <a:buClr>
                          <a:srgbClr val="797979"/>
                        </a:buClr>
                        <a:buSzPts val="750"/>
                        <a:buChar char="●"/>
                      </a:pPr>
                      <a:r>
                        <a:rPr lang="en-IN" sz="1100">
                          <a:solidFill>
                            <a:schemeClr val="dk1"/>
                          </a:solidFill>
                          <a:latin typeface="Corbel"/>
                          <a:ea typeface="Corbel"/>
                          <a:cs typeface="Corbel"/>
                          <a:sym typeface="Corbel"/>
                        </a:rPr>
                        <a:t>De-addiction centers/Prison/ART Centers</a:t>
                      </a:r>
                      <a:endParaRPr sz="1100">
                        <a:solidFill>
                          <a:schemeClr val="dk1"/>
                        </a:solidFill>
                        <a:latin typeface="Corbel"/>
                        <a:ea typeface="Corbel"/>
                        <a:cs typeface="Corbel"/>
                        <a:sym typeface="Corbel"/>
                      </a:endParaRPr>
                    </a:p>
                    <a:p>
                      <a:pPr indent="-276225" lvl="1" marL="914400" rtl="0" algn="l">
                        <a:lnSpc>
                          <a:spcPct val="115000"/>
                        </a:lnSpc>
                        <a:spcBef>
                          <a:spcPts val="0"/>
                        </a:spcBef>
                        <a:spcAft>
                          <a:spcPts val="0"/>
                        </a:spcAft>
                        <a:buClr>
                          <a:srgbClr val="797979"/>
                        </a:buClr>
                        <a:buSzPts val="750"/>
                        <a:buChar char="●"/>
                      </a:pPr>
                      <a:r>
                        <a:rPr lang="en-IN" sz="1100">
                          <a:solidFill>
                            <a:schemeClr val="dk1"/>
                          </a:solidFill>
                          <a:latin typeface="Corbel"/>
                          <a:ea typeface="Corbel"/>
                          <a:cs typeface="Corbel"/>
                          <a:sym typeface="Corbel"/>
                        </a:rPr>
                        <a:t>Medical college/NUHM facility/District DRTB Center/Nodal DRTB/IRL/NGO</a:t>
                      </a:r>
                      <a:endParaRPr sz="1100">
                        <a:solidFill>
                          <a:schemeClr val="dk1"/>
                        </a:solidFill>
                        <a:latin typeface="Corbel"/>
                        <a:ea typeface="Corbel"/>
                        <a:cs typeface="Corbel"/>
                        <a:sym typeface="Corbel"/>
                      </a:endParaRPr>
                    </a:p>
                    <a:p>
                      <a:pPr indent="-276225" lvl="1" marL="914400" rtl="0" algn="l">
                        <a:lnSpc>
                          <a:spcPct val="115000"/>
                        </a:lnSpc>
                        <a:spcBef>
                          <a:spcPts val="0"/>
                        </a:spcBef>
                        <a:spcAft>
                          <a:spcPts val="0"/>
                        </a:spcAft>
                        <a:buClr>
                          <a:srgbClr val="797979"/>
                        </a:buClr>
                        <a:buSzPts val="750"/>
                        <a:buChar char="●"/>
                      </a:pPr>
                      <a:r>
                        <a:rPr lang="en-IN" sz="1100">
                          <a:solidFill>
                            <a:schemeClr val="dk1"/>
                          </a:solidFill>
                          <a:latin typeface="Corbel"/>
                          <a:ea typeface="Corbel"/>
                          <a:cs typeface="Corbel"/>
                          <a:sym typeface="Corbel"/>
                        </a:rPr>
                        <a:t>Pediatric care facility</a:t>
                      </a:r>
                      <a:endParaRPr sz="1100">
                        <a:solidFill>
                          <a:schemeClr val="dk1"/>
                        </a:solidFill>
                        <a:latin typeface="Corbel"/>
                        <a:ea typeface="Corbel"/>
                        <a:cs typeface="Corbel"/>
                        <a:sym typeface="Corbel"/>
                      </a:endParaRPr>
                    </a:p>
                    <a:p>
                      <a:pPr indent="-276225" lvl="1" marL="914400" rtl="0" algn="l">
                        <a:lnSpc>
                          <a:spcPct val="115000"/>
                        </a:lnSpc>
                        <a:spcBef>
                          <a:spcPts val="0"/>
                        </a:spcBef>
                        <a:spcAft>
                          <a:spcPts val="0"/>
                        </a:spcAft>
                        <a:buClr>
                          <a:srgbClr val="797979"/>
                        </a:buClr>
                        <a:buSzPts val="750"/>
                        <a:buChar char="●"/>
                      </a:pPr>
                      <a:r>
                        <a:rPr lang="en-IN" sz="1100">
                          <a:solidFill>
                            <a:schemeClr val="dk1"/>
                          </a:solidFill>
                          <a:latin typeface="Corbel"/>
                          <a:ea typeface="Corbel"/>
                          <a:cs typeface="Corbel"/>
                          <a:sym typeface="Corbel"/>
                        </a:rPr>
                        <a:t>Latitude and longitude details</a:t>
                      </a:r>
                      <a:endParaRPr sz="1100">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pic>
        <p:nvPicPr>
          <p:cNvPr id="394" name="Google Shape;394;g31791d89feb_0_356"/>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395" name="Google Shape;395;g31791d89feb_0_356"/>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396" name="Google Shape;396;g31791d89feb_0_356"/>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397" name="Google Shape;397;g31791d89feb_0_356"/>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19</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65100" marR="177800" rtl="0" algn="l">
                        <a:lnSpc>
                          <a:spcPct val="150000"/>
                        </a:lnSpc>
                        <a:spcBef>
                          <a:spcPts val="0"/>
                        </a:spcBef>
                        <a:spcAft>
                          <a:spcPts val="400"/>
                        </a:spcAft>
                        <a:buNone/>
                      </a:pPr>
                      <a:r>
                        <a:rPr b="1" lang="en-IN">
                          <a:solidFill>
                            <a:schemeClr val="dk1"/>
                          </a:solidFill>
                          <a:latin typeface="Corbel"/>
                          <a:ea typeface="Corbel"/>
                          <a:cs typeface="Corbel"/>
                          <a:sym typeface="Corbel"/>
                        </a:rPr>
                        <a:t>Follow-Up</a:t>
                      </a:r>
                      <a:r>
                        <a:rPr b="1" lang="en-IN">
                          <a:solidFill>
                            <a:schemeClr val="dk1"/>
                          </a:solidFill>
                          <a:latin typeface="Corbel"/>
                          <a:ea typeface="Corbel"/>
                          <a:cs typeface="Corbel"/>
                          <a:sym typeface="Corbel"/>
                        </a:rPr>
                        <a: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Follow up Register- This is a line list of all cases for whom face to face or telephonic follow-up was done to enquire about their condition based on current facility and follow-up date. This includes patients on treatment.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Post Treatment Follow up Register- This is a line list of all cases for whom face to face or telephonic follow-up is to be done to enquire about their condition based on current facility and eligibility as per Treatment outcome date. This includes patients not on treatment who are eligible for Post Treatment follow up.</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Two new filters are introduced in this register:</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Type of Follow up Register- (Follow up, Post Treatment follow up due).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Post treatment interval period (All, 6 M, 12 M, 18 M, 24 M)– If Post Treatment follow up is selected.</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register provides detailed information on status of follow-up visits: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Date and Mode of follow-up ( Face to face at home or health facility or any other place and telephonic).</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Login id used-individual log-in who entered the data.</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Improvement in patient’s health condition or not.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Reason of missed dosage.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 weight and days of medicine left.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Next follow-up visit date and type.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Travel history/ Migratory status.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Financial barriers and accessibility issues.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id="402" name="Google Shape;402;g31791d89feb_0_364"/>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403" name="Google Shape;403;g31791d89feb_0_364"/>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404" name="Google Shape;404;g31791d89feb_0_364"/>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405" name="Google Shape;405;g31791d89feb_0_364"/>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20</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01600" rtl="0" algn="l">
                        <a:lnSpc>
                          <a:spcPct val="120000"/>
                        </a:lnSpc>
                        <a:spcBef>
                          <a:spcPts val="0"/>
                        </a:spcBef>
                        <a:spcAft>
                          <a:spcPts val="0"/>
                        </a:spcAft>
                        <a:buNone/>
                      </a:pPr>
                      <a:r>
                        <a:rPr b="1" lang="en-IN">
                          <a:solidFill>
                            <a:schemeClr val="dk1"/>
                          </a:solidFill>
                          <a:latin typeface="Corbel"/>
                          <a:ea typeface="Corbel"/>
                          <a:cs typeface="Corbel"/>
                          <a:sym typeface="Corbel"/>
                        </a:rPr>
                        <a:t>Follow-Up Test Monitoring and Tracking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line list of notified TB Cases registered in Nikshay based 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Spectrum dates:</a:t>
                      </a:r>
                      <a:endParaRPr>
                        <a:solidFill>
                          <a:schemeClr val="dk1"/>
                        </a:solidFill>
                        <a:latin typeface="Corbel"/>
                        <a:ea typeface="Corbel"/>
                        <a:cs typeface="Corbel"/>
                        <a:sym typeface="Corbel"/>
                      </a:endParaRPr>
                    </a:p>
                    <a:p>
                      <a:pPr indent="-295275" lvl="1" marL="914400" rtl="0" algn="l">
                        <a:lnSpc>
                          <a:spcPct val="115000"/>
                        </a:lnSpc>
                        <a:spcBef>
                          <a:spcPts val="0"/>
                        </a:spcBef>
                        <a:spcAft>
                          <a:spcPts val="0"/>
                        </a:spcAft>
                        <a:buClr>
                          <a:srgbClr val="797979"/>
                        </a:buClr>
                        <a:buSzPts val="1050"/>
                        <a:buChar char="○"/>
                      </a:pPr>
                      <a:r>
                        <a:rPr lang="en-IN">
                          <a:solidFill>
                            <a:schemeClr val="dk1"/>
                          </a:solidFill>
                          <a:latin typeface="Corbel"/>
                          <a:ea typeface="Corbel"/>
                          <a:cs typeface="Corbel"/>
                          <a:sym typeface="Corbel"/>
                        </a:rPr>
                        <a:t>Spectrum Notification date – The diagnosis date of the first episode of a TB case.</a:t>
                      </a:r>
                      <a:endParaRPr>
                        <a:solidFill>
                          <a:schemeClr val="dk1"/>
                        </a:solidFill>
                        <a:latin typeface="Corbel"/>
                        <a:ea typeface="Corbel"/>
                        <a:cs typeface="Corbel"/>
                        <a:sym typeface="Corbel"/>
                      </a:endParaRPr>
                    </a:p>
                    <a:p>
                      <a:pPr indent="-295275" lvl="1" marL="914400" rtl="0" algn="l">
                        <a:lnSpc>
                          <a:spcPct val="115000"/>
                        </a:lnSpc>
                        <a:spcBef>
                          <a:spcPts val="0"/>
                        </a:spcBef>
                        <a:spcAft>
                          <a:spcPts val="0"/>
                        </a:spcAft>
                        <a:buClr>
                          <a:srgbClr val="797979"/>
                        </a:buClr>
                        <a:buSzPts val="1050"/>
                        <a:buChar char="○"/>
                      </a:pPr>
                      <a:r>
                        <a:rPr lang="en-IN">
                          <a:solidFill>
                            <a:schemeClr val="dk1"/>
                          </a:solidFill>
                          <a:latin typeface="Corbel"/>
                          <a:ea typeface="Corbel"/>
                          <a:cs typeface="Corbel"/>
                          <a:sym typeface="Corbel"/>
                        </a:rPr>
                        <a:t>Spectrum Treatment initiation date – The treatment initiation date of the first episode of a TB case.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Spectrum facilities:</a:t>
                      </a:r>
                      <a:endParaRPr>
                        <a:solidFill>
                          <a:schemeClr val="dk1"/>
                        </a:solidFill>
                        <a:latin typeface="Corbel"/>
                        <a:ea typeface="Corbel"/>
                        <a:cs typeface="Corbel"/>
                        <a:sym typeface="Corbel"/>
                      </a:endParaRPr>
                    </a:p>
                    <a:p>
                      <a:pPr indent="-295275" lvl="1" marL="914400" rtl="0" algn="l">
                        <a:lnSpc>
                          <a:spcPct val="115000"/>
                        </a:lnSpc>
                        <a:spcBef>
                          <a:spcPts val="0"/>
                        </a:spcBef>
                        <a:spcAft>
                          <a:spcPts val="0"/>
                        </a:spcAft>
                        <a:buClr>
                          <a:srgbClr val="797979"/>
                        </a:buClr>
                        <a:buSzPts val="1050"/>
                        <a:buChar char="○"/>
                      </a:pPr>
                      <a:r>
                        <a:rPr lang="en-IN">
                          <a:solidFill>
                            <a:schemeClr val="dk1"/>
                          </a:solidFill>
                          <a:latin typeface="Corbel"/>
                          <a:ea typeface="Corbel"/>
                          <a:cs typeface="Corbel"/>
                          <a:sym typeface="Corbel"/>
                        </a:rPr>
                        <a:t>Spectrum Current Health facility – Facility where the current/last episode of the TB case is currently present.</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register has various columns (fields of information) which provides extensive information about the patient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Demographic details.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for cases (Spectrum Current ie.. State/District/TU/PHI).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Diagnostic details for episdoes (Date of diagnosis, treatment initiation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Instance based information: Spectrum Current Hierarchy patterns.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Treatment initiation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Case label (1=TB)</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g237ba0dc08b_1_0"/>
          <p:cNvSpPr txBox="1"/>
          <p:nvPr/>
        </p:nvSpPr>
        <p:spPr>
          <a:xfrm>
            <a:off x="4302150" y="2067475"/>
            <a:ext cx="7012800" cy="333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4100">
              <a:solidFill>
                <a:schemeClr val="dk1"/>
              </a:solidFill>
              <a:latin typeface="Corbel"/>
              <a:ea typeface="Corbel"/>
              <a:cs typeface="Corbel"/>
              <a:sym typeface="Corbel"/>
            </a:endParaRPr>
          </a:p>
          <a:p>
            <a:pPr indent="0" lvl="0" marL="0" rtl="0" algn="ctr">
              <a:spcBef>
                <a:spcPts val="0"/>
              </a:spcBef>
              <a:spcAft>
                <a:spcPts val="0"/>
              </a:spcAft>
              <a:buNone/>
            </a:pPr>
            <a:r>
              <a:t/>
            </a:r>
            <a:endParaRPr b="1" sz="4100">
              <a:solidFill>
                <a:schemeClr val="dk1"/>
              </a:solidFill>
              <a:latin typeface="Corbel"/>
              <a:ea typeface="Corbel"/>
              <a:cs typeface="Corbel"/>
              <a:sym typeface="Corbel"/>
            </a:endParaRPr>
          </a:p>
          <a:p>
            <a:pPr indent="0" lvl="0" marL="0" rtl="0" algn="ctr">
              <a:spcBef>
                <a:spcPts val="0"/>
              </a:spcBef>
              <a:spcAft>
                <a:spcPts val="0"/>
              </a:spcAft>
              <a:buNone/>
            </a:pPr>
            <a:r>
              <a:t/>
            </a:r>
            <a:endParaRPr b="1" sz="4100">
              <a:solidFill>
                <a:schemeClr val="dk1"/>
              </a:solidFill>
              <a:latin typeface="Corbel"/>
              <a:ea typeface="Corbel"/>
              <a:cs typeface="Corbel"/>
              <a:sym typeface="Corbel"/>
            </a:endParaRPr>
          </a:p>
          <a:p>
            <a:pPr indent="0" lvl="0" marL="0" rtl="0" algn="ctr">
              <a:spcBef>
                <a:spcPts val="0"/>
              </a:spcBef>
              <a:spcAft>
                <a:spcPts val="0"/>
              </a:spcAft>
              <a:buNone/>
            </a:pPr>
            <a:r>
              <a:t/>
            </a:r>
            <a:endParaRPr b="1" sz="4100">
              <a:solidFill>
                <a:schemeClr val="dk1"/>
              </a:solidFill>
              <a:latin typeface="Corbel"/>
              <a:ea typeface="Corbel"/>
              <a:cs typeface="Corbel"/>
              <a:sym typeface="Corbel"/>
            </a:endParaRPr>
          </a:p>
          <a:p>
            <a:pPr indent="0" lvl="0" marL="0" rtl="0" algn="ctr">
              <a:spcBef>
                <a:spcPts val="0"/>
              </a:spcBef>
              <a:spcAft>
                <a:spcPts val="0"/>
              </a:spcAft>
              <a:buNone/>
            </a:pPr>
            <a:r>
              <a:t/>
            </a:r>
            <a:endParaRPr b="1" sz="4100">
              <a:solidFill>
                <a:schemeClr val="dk1"/>
              </a:solidFill>
              <a:latin typeface="Corbel"/>
              <a:ea typeface="Corbel"/>
              <a:cs typeface="Corbel"/>
              <a:sym typeface="Corbel"/>
            </a:endParaRPr>
          </a:p>
          <a:p>
            <a:pPr indent="0" lvl="0" marL="0" rtl="0" algn="l">
              <a:spcBef>
                <a:spcPts val="0"/>
              </a:spcBef>
              <a:spcAft>
                <a:spcPts val="0"/>
              </a:spcAft>
              <a:buNone/>
            </a:pPr>
            <a:r>
              <a:rPr b="1" lang="en-IN" sz="4100">
                <a:solidFill>
                  <a:schemeClr val="dk1"/>
                </a:solidFill>
                <a:latin typeface="Corbel"/>
                <a:ea typeface="Corbel"/>
                <a:cs typeface="Corbel"/>
                <a:sym typeface="Corbel"/>
              </a:rPr>
              <a:t>Reports Available in Ni-kshay</a:t>
            </a:r>
            <a:endParaRPr b="1" sz="4100">
              <a:solidFill>
                <a:schemeClr val="dk1"/>
              </a:solidFill>
              <a:latin typeface="Corbel"/>
              <a:ea typeface="Corbel"/>
              <a:cs typeface="Corbel"/>
              <a:sym typeface="Corbel"/>
            </a:endParaRPr>
          </a:p>
          <a:p>
            <a:pPr indent="0" lvl="0" marL="0" rtl="0" algn="l">
              <a:spcBef>
                <a:spcPts val="0"/>
              </a:spcBef>
              <a:spcAft>
                <a:spcPts val="0"/>
              </a:spcAft>
              <a:buNone/>
            </a:pPr>
            <a:r>
              <a:t/>
            </a:r>
            <a:endParaRPr b="1" sz="4100">
              <a:solidFill>
                <a:schemeClr val="dk1"/>
              </a:solidFill>
              <a:latin typeface="Corbel"/>
              <a:ea typeface="Corbel"/>
              <a:cs typeface="Corbel"/>
              <a:sym typeface="Corbel"/>
            </a:endParaRPr>
          </a:p>
          <a:p>
            <a:pPr indent="0" lvl="0" marL="0" rtl="0" algn="l">
              <a:spcBef>
                <a:spcPts val="0"/>
              </a:spcBef>
              <a:spcAft>
                <a:spcPts val="0"/>
              </a:spcAft>
              <a:buNone/>
            </a:pPr>
            <a:r>
              <a:t/>
            </a:r>
            <a:endParaRPr b="1" sz="4100">
              <a:solidFill>
                <a:schemeClr val="dk1"/>
              </a:solidFill>
              <a:latin typeface="Corbel"/>
              <a:ea typeface="Corbel"/>
              <a:cs typeface="Corbel"/>
              <a:sym typeface="Corbel"/>
            </a:endParaRPr>
          </a:p>
          <a:p>
            <a:pPr indent="0" lvl="0" marL="0" rtl="0" algn="l">
              <a:spcBef>
                <a:spcPts val="0"/>
              </a:spcBef>
              <a:spcAft>
                <a:spcPts val="0"/>
              </a:spcAft>
              <a:buNone/>
            </a:pPr>
            <a:r>
              <a:t/>
            </a:r>
            <a:endParaRPr b="1" sz="4100">
              <a:solidFill>
                <a:schemeClr val="dk1"/>
              </a:solidFill>
              <a:latin typeface="Corbel"/>
              <a:ea typeface="Corbel"/>
              <a:cs typeface="Corbel"/>
              <a:sym typeface="Corbel"/>
            </a:endParaRPr>
          </a:p>
          <a:p>
            <a:pPr indent="0" lvl="0" marL="0" rtl="0" algn="l">
              <a:spcBef>
                <a:spcPts val="0"/>
              </a:spcBef>
              <a:spcAft>
                <a:spcPts val="0"/>
              </a:spcAft>
              <a:buNone/>
            </a:pPr>
            <a:r>
              <a:t/>
            </a:r>
            <a:endParaRPr b="1" sz="4100">
              <a:solidFill>
                <a:schemeClr val="dk1"/>
              </a:solidFill>
              <a:latin typeface="Corbel"/>
              <a:ea typeface="Corbel"/>
              <a:cs typeface="Corbel"/>
              <a:sym typeface="Corbel"/>
            </a:endParaRPr>
          </a:p>
          <a:p>
            <a:pPr indent="0" lvl="0" marL="0" rtl="0" algn="l">
              <a:spcBef>
                <a:spcPts val="0"/>
              </a:spcBef>
              <a:spcAft>
                <a:spcPts val="0"/>
              </a:spcAft>
              <a:buNone/>
            </a:pPr>
            <a:r>
              <a:t/>
            </a:r>
            <a:endParaRPr b="1" sz="4100">
              <a:solidFill>
                <a:schemeClr val="dk1"/>
              </a:solidFill>
              <a:latin typeface="Corbel"/>
              <a:ea typeface="Corbel"/>
              <a:cs typeface="Corbel"/>
              <a:sym typeface="Corbel"/>
            </a:endParaRPr>
          </a:p>
          <a:p>
            <a:pPr indent="0" lvl="0" marL="0" rtl="0" algn="l">
              <a:spcBef>
                <a:spcPts val="0"/>
              </a:spcBef>
              <a:spcAft>
                <a:spcPts val="0"/>
              </a:spcAft>
              <a:buNone/>
            </a:pPr>
            <a:r>
              <a:t/>
            </a:r>
            <a:endParaRPr b="1" sz="4100">
              <a:solidFill>
                <a:schemeClr val="dk1"/>
              </a:solidFill>
              <a:latin typeface="Corbel"/>
              <a:ea typeface="Corbel"/>
              <a:cs typeface="Corbel"/>
              <a:sym typeface="Corbe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g31791d89feb_0_373"/>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411" name="Google Shape;411;g31791d89feb_0_373"/>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412" name="Google Shape;412;g31791d89feb_0_373"/>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413" name="Google Shape;413;g31791d89feb_0_373"/>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21</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01600" rtl="0" algn="l">
                        <a:lnSpc>
                          <a:spcPct val="120000"/>
                        </a:lnSpc>
                        <a:spcBef>
                          <a:spcPts val="0"/>
                        </a:spcBef>
                        <a:spcAft>
                          <a:spcPts val="0"/>
                        </a:spcAft>
                        <a:buNone/>
                      </a:pPr>
                      <a:r>
                        <a:rPr b="1" lang="en-IN">
                          <a:solidFill>
                            <a:schemeClr val="dk1"/>
                          </a:solidFill>
                          <a:latin typeface="Corbel"/>
                          <a:ea typeface="Corbel"/>
                          <a:cs typeface="Corbel"/>
                          <a:sym typeface="Corbel"/>
                        </a:rPr>
                        <a:t>MERM Patient </a:t>
                      </a:r>
                      <a:r>
                        <a:rPr b="1" lang="en-IN">
                          <a:solidFill>
                            <a:schemeClr val="dk1"/>
                          </a:solidFill>
                          <a:latin typeface="Corbel"/>
                          <a:ea typeface="Corbel"/>
                          <a:cs typeface="Corbel"/>
                          <a:sym typeface="Corbel"/>
                        </a:rPr>
                        <a:t>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is a line list of patients enrolled on MERM at any given point during their treatment duration. This register can be generated by selecting a given data range (monthly, quarterly, or yearly) for Public/Private or both health sectors and by Notification Date or Treatment Start Date. This register gives details about the following data points relating to the MERM Devices:</a:t>
                      </a:r>
                      <a:endParaRPr>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Patient ID</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Current Hierarchy Details</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Health Facility Type and Code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Diagnosis Date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Type of Patient</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Patient Status</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Patient Name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Treatment Initiation Date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Treatment End Date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Outcome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Type of Case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MERM ID (This is an internal identification of the MERM module on the Nikshay database)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IMEI Number (This is a unique 15-digit number which is used to identify the MERM module and appears in the dropdown list while allocating MERM to a patient)</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Last Seen (This refers to the most recent time that the MERM device has communicated with Nikshay – indicating that the module is in working condition)</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Last Opened (This refers to the most recent time that the MERM device has been opened by the patient to consume his medication. If Last Opened is available for a day, the calendar turns green to mark adherence)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Last Battery (This refers to the last known battery level of the MERM module. If battery Level is below 3600 mV the module will have to be charged immediately)</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Allocated to Patient (Yes – indicates that the MERM module is still allocated to a patient: No – indicates that the MERM module is not currently allocated to the patient)</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Start Date (This indicates the date on which the patient has been allocated the MERM module for his treatment support)</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Stop Date (This indicates the date on which the MERM module has been de-allocated from the patient. Wherever Allocated to Patient is “No” a Stop Date should be available)</a:t>
                      </a:r>
                      <a:endParaRPr sz="900">
                        <a:solidFill>
                          <a:schemeClr val="dk1"/>
                        </a:solidFill>
                        <a:latin typeface="Corbel"/>
                        <a:ea typeface="Corbel"/>
                        <a:cs typeface="Corbel"/>
                        <a:sym typeface="Corbel"/>
                      </a:endParaRPr>
                    </a:p>
                    <a:p>
                      <a:pPr indent="-263525" lvl="0" marL="457200" rtl="0" algn="l">
                        <a:lnSpc>
                          <a:spcPct val="115000"/>
                        </a:lnSpc>
                        <a:spcBef>
                          <a:spcPts val="0"/>
                        </a:spcBef>
                        <a:spcAft>
                          <a:spcPts val="0"/>
                        </a:spcAft>
                        <a:buClr>
                          <a:srgbClr val="797979"/>
                        </a:buClr>
                        <a:buSzPts val="550"/>
                        <a:buAutoNum type="arabicPeriod"/>
                      </a:pPr>
                      <a:r>
                        <a:rPr lang="en-IN" sz="900">
                          <a:solidFill>
                            <a:schemeClr val="dk1"/>
                          </a:solidFill>
                          <a:latin typeface="Corbel"/>
                          <a:ea typeface="Corbel"/>
                          <a:cs typeface="Corbel"/>
                          <a:sym typeface="Corbel"/>
                        </a:rPr>
                        <a:t>Refill Alarm Enabled: If Yes – this indicates that the refill alarm option for the patient has been enabled.</a:t>
                      </a:r>
                      <a:endParaRPr sz="900">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sz="900">
                          <a:solidFill>
                            <a:schemeClr val="dk1"/>
                          </a:solidFill>
                          <a:latin typeface="Corbel"/>
                          <a:ea typeface="Corbel"/>
                          <a:cs typeface="Corbel"/>
                          <a:sym typeface="Corbel"/>
                        </a:rPr>
                        <a:t>RT Hours – This refers to an internal ID to identify how often the MERM module connects with Nikshay to register Adherence. RT Hours for all devices should be 1 to ensure that it connects with Nikshay once every day.</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id="418" name="Google Shape;418;g31791d89feb_0_388"/>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419" name="Google Shape;419;g31791d89feb_0_388"/>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420" name="Google Shape;420;g31791d89feb_0_388"/>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421" name="Google Shape;421;g31791d89feb_0_388"/>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22</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01600" rtl="0" algn="l">
                        <a:lnSpc>
                          <a:spcPct val="120000"/>
                        </a:lnSpc>
                        <a:spcBef>
                          <a:spcPts val="0"/>
                        </a:spcBef>
                        <a:spcAft>
                          <a:spcPts val="0"/>
                        </a:spcAft>
                        <a:buNone/>
                      </a:pPr>
                      <a:r>
                        <a:rPr b="1" lang="en-IN">
                          <a:solidFill>
                            <a:schemeClr val="dk1"/>
                          </a:solidFill>
                          <a:latin typeface="Corbel"/>
                          <a:ea typeface="Corbel"/>
                          <a:cs typeface="Corbel"/>
                          <a:sym typeface="Corbel"/>
                        </a:rPr>
                        <a:t>Patient Lab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is a list of all notified patients for whom any lab test was requested and test results are available during the selected period. This register gives details about the tests and final interpretation: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Diagnosing facility details - 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Details of Chest X-ray, microscopy, CBNAAT, Trunat, FLPA, SLPA, Culture and DST - Nikshay entry date, specimen collected date, date reported and final interpretation.</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23</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PMTBMBA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register gives the linelist of patients along with details of the PMTBMBA initiative, ABHA details and geolocation based on spectrum health facility (Diagnostic/current) and Notification Date range. The register give the patient wise demographic details along with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PatientConsent status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Provided support Ni-kshay Mitra ID (who have provided the support)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ABHA generated/seeded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ABHA_ID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LATITUDE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LONGITUDE</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24</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Private Health Facility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is a line list of all the private health facilities (active or inactive) registered in Nikshay and gives their beneficiary status if eligible for incentive. This register gives details about the private health facilities related to following:</a:t>
                      </a:r>
                      <a:endParaRPr>
                        <a:solidFill>
                          <a:schemeClr val="dk1"/>
                        </a:solidFill>
                        <a:latin typeface="Corbel"/>
                        <a:ea typeface="Corbel"/>
                        <a:cs typeface="Corbel"/>
                        <a:sym typeface="Corbel"/>
                      </a:endParaRPr>
                    </a:p>
                    <a:p>
                      <a:pPr indent="-276225" lvl="0" marL="457200" rtl="0" algn="l">
                        <a:lnSpc>
                          <a:spcPct val="115000"/>
                        </a:lnSpc>
                        <a:spcBef>
                          <a:spcPts val="0"/>
                        </a:spcBef>
                        <a:spcAft>
                          <a:spcPts val="0"/>
                        </a:spcAft>
                        <a:buClr>
                          <a:srgbClr val="797979"/>
                        </a:buClr>
                        <a:buSzPts val="750"/>
                        <a:buAutoNum type="arabicPeriod"/>
                      </a:pPr>
                      <a:r>
                        <a:rPr lang="en-IN" sz="1100">
                          <a:solidFill>
                            <a:schemeClr val="dk1"/>
                          </a:solidFill>
                          <a:latin typeface="Corbel"/>
                          <a:ea typeface="Corbel"/>
                          <a:cs typeface="Corbel"/>
                          <a:sym typeface="Corbel"/>
                        </a:rPr>
                        <a:t>Facility name and address.</a:t>
                      </a:r>
                      <a:endParaRPr sz="1100">
                        <a:solidFill>
                          <a:schemeClr val="dk1"/>
                        </a:solidFill>
                        <a:latin typeface="Corbel"/>
                        <a:ea typeface="Corbel"/>
                        <a:cs typeface="Corbel"/>
                        <a:sym typeface="Corbel"/>
                      </a:endParaRPr>
                    </a:p>
                    <a:p>
                      <a:pPr indent="-276225" lvl="0" marL="457200" rtl="0" algn="l">
                        <a:lnSpc>
                          <a:spcPct val="115000"/>
                        </a:lnSpc>
                        <a:spcBef>
                          <a:spcPts val="0"/>
                        </a:spcBef>
                        <a:spcAft>
                          <a:spcPts val="0"/>
                        </a:spcAft>
                        <a:buClr>
                          <a:srgbClr val="797979"/>
                        </a:buClr>
                        <a:buSzPts val="750"/>
                        <a:buAutoNum type="arabicPeriod"/>
                      </a:pPr>
                      <a:r>
                        <a:rPr lang="en-IN" sz="1100">
                          <a:solidFill>
                            <a:schemeClr val="dk1"/>
                          </a:solidFill>
                          <a:latin typeface="Corbel"/>
                          <a:ea typeface="Corbel"/>
                          <a:cs typeface="Corbel"/>
                          <a:sym typeface="Corbel"/>
                        </a:rPr>
                        <a:t>HF Code.</a:t>
                      </a:r>
                      <a:endParaRPr sz="1100">
                        <a:solidFill>
                          <a:schemeClr val="dk1"/>
                        </a:solidFill>
                        <a:latin typeface="Corbel"/>
                        <a:ea typeface="Corbel"/>
                        <a:cs typeface="Corbel"/>
                        <a:sym typeface="Corbel"/>
                      </a:endParaRPr>
                    </a:p>
                    <a:p>
                      <a:pPr indent="-276225" lvl="0" marL="457200" rtl="0" algn="l">
                        <a:lnSpc>
                          <a:spcPct val="115000"/>
                        </a:lnSpc>
                        <a:spcBef>
                          <a:spcPts val="0"/>
                        </a:spcBef>
                        <a:spcAft>
                          <a:spcPts val="0"/>
                        </a:spcAft>
                        <a:buClr>
                          <a:srgbClr val="797979"/>
                        </a:buClr>
                        <a:buSzPts val="750"/>
                        <a:buAutoNum type="arabicPeriod"/>
                      </a:pPr>
                      <a:r>
                        <a:rPr lang="en-IN" sz="1100">
                          <a:solidFill>
                            <a:schemeClr val="dk1"/>
                          </a:solidFill>
                          <a:latin typeface="Corbel"/>
                          <a:ea typeface="Corbel"/>
                          <a:cs typeface="Corbel"/>
                          <a:sym typeface="Corbel"/>
                        </a:rPr>
                        <a:t>Date when the facility was added.</a:t>
                      </a:r>
                      <a:endParaRPr sz="1100">
                        <a:solidFill>
                          <a:schemeClr val="dk1"/>
                        </a:solidFill>
                        <a:latin typeface="Corbel"/>
                        <a:ea typeface="Corbel"/>
                        <a:cs typeface="Corbel"/>
                        <a:sym typeface="Corbel"/>
                      </a:endParaRPr>
                    </a:p>
                    <a:p>
                      <a:pPr indent="-276225" lvl="0" marL="457200" rtl="0" algn="l">
                        <a:lnSpc>
                          <a:spcPct val="115000"/>
                        </a:lnSpc>
                        <a:spcBef>
                          <a:spcPts val="0"/>
                        </a:spcBef>
                        <a:spcAft>
                          <a:spcPts val="0"/>
                        </a:spcAft>
                        <a:buClr>
                          <a:srgbClr val="797979"/>
                        </a:buClr>
                        <a:buSzPts val="750"/>
                        <a:buAutoNum type="arabicPeriod"/>
                      </a:pPr>
                      <a:r>
                        <a:rPr lang="en-IN" sz="1100">
                          <a:solidFill>
                            <a:schemeClr val="dk1"/>
                          </a:solidFill>
                          <a:latin typeface="Corbel"/>
                          <a:ea typeface="Corbel"/>
                          <a:cs typeface="Corbel"/>
                          <a:sym typeface="Corbel"/>
                        </a:rPr>
                        <a:t>Contact person name and designation along with their contact details.</a:t>
                      </a:r>
                      <a:endParaRPr sz="1100">
                        <a:solidFill>
                          <a:schemeClr val="dk1"/>
                        </a:solidFill>
                        <a:latin typeface="Corbel"/>
                        <a:ea typeface="Corbel"/>
                        <a:cs typeface="Corbel"/>
                        <a:sym typeface="Corbel"/>
                      </a:endParaRPr>
                    </a:p>
                    <a:p>
                      <a:pPr indent="-276225" lvl="0" marL="457200" rtl="0" algn="l">
                        <a:lnSpc>
                          <a:spcPct val="115000"/>
                        </a:lnSpc>
                        <a:spcBef>
                          <a:spcPts val="0"/>
                        </a:spcBef>
                        <a:spcAft>
                          <a:spcPts val="0"/>
                        </a:spcAft>
                        <a:buClr>
                          <a:srgbClr val="797979"/>
                        </a:buClr>
                        <a:buSzPts val="750"/>
                        <a:buAutoNum type="arabicPeriod"/>
                      </a:pPr>
                      <a:r>
                        <a:rPr lang="en-IN" sz="1100">
                          <a:solidFill>
                            <a:schemeClr val="dk1"/>
                          </a:solidFill>
                          <a:latin typeface="Corbel"/>
                          <a:ea typeface="Corbel"/>
                          <a:cs typeface="Corbel"/>
                          <a:sym typeface="Corbel"/>
                        </a:rPr>
                        <a:t>Government registration number.</a:t>
                      </a:r>
                      <a:endParaRPr sz="1100">
                        <a:solidFill>
                          <a:schemeClr val="dk1"/>
                        </a:solidFill>
                        <a:latin typeface="Corbel"/>
                        <a:ea typeface="Corbel"/>
                        <a:cs typeface="Corbel"/>
                        <a:sym typeface="Corbel"/>
                      </a:endParaRPr>
                    </a:p>
                    <a:p>
                      <a:pPr indent="-276225" lvl="0" marL="457200" rtl="0" algn="l">
                        <a:lnSpc>
                          <a:spcPct val="115000"/>
                        </a:lnSpc>
                        <a:spcBef>
                          <a:spcPts val="0"/>
                        </a:spcBef>
                        <a:spcAft>
                          <a:spcPts val="0"/>
                        </a:spcAft>
                        <a:buClr>
                          <a:srgbClr val="797979"/>
                        </a:buClr>
                        <a:buSzPts val="750"/>
                        <a:buAutoNum type="arabicPeriod"/>
                      </a:pPr>
                      <a:r>
                        <a:rPr lang="en-IN" sz="1100">
                          <a:solidFill>
                            <a:schemeClr val="dk1"/>
                          </a:solidFill>
                          <a:latin typeface="Corbel"/>
                          <a:ea typeface="Corbel"/>
                          <a:cs typeface="Corbel"/>
                          <a:sym typeface="Corbel"/>
                        </a:rPr>
                        <a:t>Beneficiary status and Beneficiary ID.</a:t>
                      </a:r>
                      <a:endParaRPr sz="1100">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id="426" name="Google Shape;426;g31791d89feb_0_402"/>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427" name="Google Shape;427;g31791d89feb_0_402"/>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428" name="Google Shape;428;g31791d89feb_0_402"/>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429" name="Google Shape;429;g31791d89feb_0_402"/>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25</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101600" rtl="0" algn="l">
                        <a:lnSpc>
                          <a:spcPct val="120000"/>
                        </a:lnSpc>
                        <a:spcBef>
                          <a:spcPts val="0"/>
                        </a:spcBef>
                        <a:spcAft>
                          <a:spcPts val="0"/>
                        </a:spcAft>
                        <a:buNone/>
                      </a:pPr>
                      <a:r>
                        <a:rPr b="1" lang="en-IN">
                          <a:solidFill>
                            <a:schemeClr val="dk1"/>
                          </a:solidFill>
                          <a:latin typeface="Corbel"/>
                          <a:ea typeface="Corbel"/>
                          <a:cs typeface="Corbel"/>
                          <a:sym typeface="Corbel"/>
                        </a:rPr>
                        <a:t>Patient Lab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is a list of all notified patients for whom any lab test was requested and test results are available during the selected period. This register gives details about the tests and final interpretation:</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Diagnosing facility details - 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Details of Chest X-ray, microscopy, CBNAAT, Trunat, FLPA, SLPA, Culture and DST - Nikshay entry date, specimen collected date, date reported and final interpretation.</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26</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Patient List F Line LPA Not Offered</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register gives a line list of microbiologically confirmed T.B patients who are eligible and due for F line LPA test based on health facility (Diagnostic and current) and date type (Enrollment date, Notification date and Treatment start date )selected by user. This register provides detailed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Demographic details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(Current and Diagnosing facility details ie.State/District/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Diagnostic details (Date of diagnosis, basis of diagnosis, microbiologically confirmed, UDST test details and test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FLPA Test Request generated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Type of patient, Site of disease and type of case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HIV status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g31791d89feb_0_412"/>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435" name="Google Shape;435;g31791d89feb_0_412"/>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436" name="Google Shape;436;g31791d89feb_0_412"/>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437" name="Google Shape;437;g31791d89feb_0_412"/>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27</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Private Provider Incentive Eligibility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register gives a list of all notified patients under the hierarchy for the selected period which shows the eligibility for the private health facilities under private provider scheme. It provides reasons on why a notification is not eligible for benefit and for eligible notifications, why the benefit has not been generated i.e. which prerequisite condition is not met. This report provides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(Diagnosing and Enrollment facility details ie.State/District/ TU/HF/HFID)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Patient Duplicate status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Private provider details - Current status, Current incentive Eligibility Status, Beneficiary Id and Current Bank Detail Status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28</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Patient List S Line LPA Not Offered</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register gives a line list of DRTB (PMDT) patients for whom treatment has been started and are due for S Line LPA test based on health facility (Diagnostic and current) and date type (Enrollment date, Notification date and Treatment start date ) selected by user. This register provides detailed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Demographic details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(Current and Diagnosing facility details ie. 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Diagnostic details (Date of diagnosis, basis of diagnosis, microbiologically confirmed, UDST test details and test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SLPA Test Request generated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PMDT regimen, Type of patient, Site of disease and type of case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HIV status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graphicFrame>
        <p:nvGraphicFramePr>
          <p:cNvPr id="442" name="Google Shape;442;g31791d89feb_0_422"/>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Serial</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Summary Reports</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Description</a:t>
                      </a:r>
                      <a:endParaRPr b="1" sz="16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29</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Refill</a:t>
                      </a:r>
                      <a:r>
                        <a:rPr b="1" lang="en-IN">
                          <a:solidFill>
                            <a:schemeClr val="dk1"/>
                          </a:solidFill>
                          <a:latin typeface="Corbel"/>
                          <a:ea typeface="Corbel"/>
                          <a:cs typeface="Corbel"/>
                          <a:sym typeface="Corbel"/>
                        </a:rPr>
                        <a:t>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register gives a list of patients whose refill is due based on Health facility ( Diagnostic and current) and Date type (Enrollment date, Notification date and Treatment start date ) selected by user. This register provides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Demographic details.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(Current and Diagnosing facility details ie. State/District/ TU/PHI ).</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Refill Id, validation date and Chemist Id.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Product type and name, Adult or pediatric, Weight band and no. of days.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Diagnostic details (Date of diagnosis, basis of diagnosis) and treatment status.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latin typeface="Corbel"/>
                          <a:ea typeface="Corbel"/>
                          <a:cs typeface="Corbel"/>
                          <a:sym typeface="Corbel"/>
                        </a:rPr>
                        <a:t>30</a:t>
                      </a:r>
                      <a:endParaRPr>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Patient List S Line LPA Not Offered</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register gives a line list of DRTB (PMDT) patients for whom treatment has been started and are due for S Line LPA test based on health facility (Diagnostic and current) and date type (Enrollment date, Notification date and Treatment start date ) selected by user. This register provides detailed information pertaining to the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Demographic details</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(Current and Diagnosing facility details ie. State/District/ TU/PHI)</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Diagnostic details (Date of diagnosis, basis of diagnosis, microbiologically confirmed, UDST test details and test date).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SLPA Test Request generated</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PMDT regimen, Type of patient, Site of disease and type of case</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HIV status</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pic>
        <p:nvPicPr>
          <p:cNvPr id="443" name="Google Shape;443;g31791d89feb_0_422"/>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444" name="Google Shape;444;g31791d89feb_0_422"/>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445" name="Google Shape;445;g31791d89feb_0_422"/>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graphicFrame>
        <p:nvGraphicFramePr>
          <p:cNvPr id="450" name="Google Shape;450;g31791d89feb_0_430"/>
          <p:cNvGraphicFramePr/>
          <p:nvPr/>
        </p:nvGraphicFramePr>
        <p:xfrm>
          <a:off x="341475" y="723225"/>
          <a:ext cx="3000000" cy="3000000"/>
        </p:xfrm>
        <a:graphic>
          <a:graphicData uri="http://schemas.openxmlformats.org/drawingml/2006/table">
            <a:tbl>
              <a:tblPr>
                <a:noFill/>
                <a:tableStyleId>{95F8AD17-64DF-4E4A-970C-3C026899744B}</a:tableStyleId>
              </a:tblPr>
              <a:tblGrid>
                <a:gridCol w="705300"/>
                <a:gridCol w="3050150"/>
                <a:gridCol w="7941250"/>
              </a:tblGrid>
              <a:tr h="371475">
                <a:tc>
                  <a:txBody>
                    <a:bodyPr/>
                    <a:lstStyle/>
                    <a:p>
                      <a:pPr indent="0" lvl="0" marL="0" rtl="0" algn="l">
                        <a:lnSpc>
                          <a:spcPct val="115000"/>
                        </a:lnSpc>
                        <a:spcBef>
                          <a:spcPts val="0"/>
                        </a:spcBef>
                        <a:spcAft>
                          <a:spcPts val="0"/>
                        </a:spcAft>
                        <a:buNone/>
                      </a:pPr>
                      <a:r>
                        <a:rPr b="1" lang="en-IN" sz="1500">
                          <a:solidFill>
                            <a:schemeClr val="dk1"/>
                          </a:solidFill>
                          <a:latin typeface="Corbel"/>
                          <a:ea typeface="Corbel"/>
                          <a:cs typeface="Corbel"/>
                          <a:sym typeface="Corbel"/>
                        </a:rPr>
                        <a:t>Serial</a:t>
                      </a:r>
                      <a:endParaRPr b="1" sz="1500">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500">
                          <a:solidFill>
                            <a:schemeClr val="dk1"/>
                          </a:solidFill>
                          <a:latin typeface="Corbel"/>
                          <a:ea typeface="Corbel"/>
                          <a:cs typeface="Corbel"/>
                          <a:sym typeface="Corbel"/>
                        </a:rPr>
                        <a:t>Summary Reports</a:t>
                      </a:r>
                      <a:endParaRPr b="1" sz="1500">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c>
                  <a:txBody>
                    <a:bodyPr/>
                    <a:lstStyle/>
                    <a:p>
                      <a:pPr indent="0" lvl="0" marL="0" rtl="0" algn="l">
                        <a:lnSpc>
                          <a:spcPct val="115000"/>
                        </a:lnSpc>
                        <a:spcBef>
                          <a:spcPts val="0"/>
                        </a:spcBef>
                        <a:spcAft>
                          <a:spcPts val="0"/>
                        </a:spcAft>
                        <a:buNone/>
                      </a:pPr>
                      <a:r>
                        <a:rPr b="1" lang="en-IN" sz="1500">
                          <a:solidFill>
                            <a:schemeClr val="dk1"/>
                          </a:solidFill>
                          <a:latin typeface="Corbel"/>
                          <a:ea typeface="Corbel"/>
                          <a:cs typeface="Corbel"/>
                          <a:sym typeface="Corbel"/>
                        </a:rPr>
                        <a:t>Description</a:t>
                      </a:r>
                      <a:endParaRPr b="1" sz="1500">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F2F2F2"/>
                    </a:solidFill>
                  </a:tcPr>
                </a:tc>
              </a:tr>
              <a:tr h="572000">
                <a:tc>
                  <a:txBody>
                    <a:bodyPr/>
                    <a:lstStyle/>
                    <a:p>
                      <a:pPr indent="0" lvl="0" marL="0" rtl="0" algn="ctr">
                        <a:lnSpc>
                          <a:spcPct val="115000"/>
                        </a:lnSpc>
                        <a:spcBef>
                          <a:spcPts val="0"/>
                        </a:spcBef>
                        <a:spcAft>
                          <a:spcPts val="0"/>
                        </a:spcAft>
                        <a:buNone/>
                      </a:pPr>
                      <a:r>
                        <a:rPr lang="en-IN">
                          <a:solidFill>
                            <a:schemeClr val="dk1"/>
                          </a:solidFill>
                          <a:latin typeface="Corbel"/>
                          <a:ea typeface="Corbel"/>
                          <a:cs typeface="Corbel"/>
                          <a:sym typeface="Corbel"/>
                        </a:rPr>
                        <a:t>31</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Switch Technology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This is a recently introduced register which provides patient-wise switch adherence data for State/District/Tb Unit.</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Description: This register gives information about old and new adherence technology used for a patient along with the date on which adherence technology was changed and also staff log-in used.</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solidFill>
                            <a:schemeClr val="dk1"/>
                          </a:solidFill>
                          <a:latin typeface="Corbel"/>
                          <a:ea typeface="Corbel"/>
                          <a:cs typeface="Corbel"/>
                          <a:sym typeface="Corbel"/>
                        </a:rPr>
                        <a:t>32</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50000"/>
                        </a:lnSpc>
                        <a:spcBef>
                          <a:spcPts val="0"/>
                        </a:spcBef>
                        <a:spcAft>
                          <a:spcPts val="0"/>
                        </a:spcAft>
                        <a:buNone/>
                      </a:pPr>
                      <a:r>
                        <a:rPr b="1" lang="en-IN">
                          <a:solidFill>
                            <a:schemeClr val="dk1"/>
                          </a:solidFill>
                          <a:latin typeface="Corbel"/>
                          <a:ea typeface="Corbel"/>
                          <a:cs typeface="Corbel"/>
                          <a:sym typeface="Corbel"/>
                        </a:rPr>
                        <a:t>Transfer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gives a list of all transfer in/transfer out cases between health facilities based on notification date and transfer initiated date. This register gives details pertaining to following-</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Health facility details of both source and receiving state/district/TU/HF.</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Transfer status - Accept, Reject, No action, Cancel.</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Reason of transfer.</a:t>
                      </a:r>
                      <a:endParaRPr>
                        <a:solidFill>
                          <a:schemeClr val="dk1"/>
                        </a:solidFill>
                        <a:latin typeface="Corbel"/>
                        <a:ea typeface="Corbel"/>
                        <a:cs typeface="Corbel"/>
                        <a:sym typeface="Corbel"/>
                      </a:endParaRPr>
                    </a:p>
                    <a:p>
                      <a:pPr indent="-295275" lvl="0" marL="457200" rtl="0" algn="l">
                        <a:lnSpc>
                          <a:spcPct val="115000"/>
                        </a:lnSpc>
                        <a:spcBef>
                          <a:spcPts val="0"/>
                        </a:spcBef>
                        <a:spcAft>
                          <a:spcPts val="0"/>
                        </a:spcAft>
                        <a:buClr>
                          <a:srgbClr val="797979"/>
                        </a:buClr>
                        <a:buSzPts val="1050"/>
                        <a:buAutoNum type="arabicPeriod"/>
                      </a:pPr>
                      <a:r>
                        <a:rPr lang="en-IN">
                          <a:solidFill>
                            <a:schemeClr val="dk1"/>
                          </a:solidFill>
                          <a:latin typeface="Corbel"/>
                          <a:ea typeface="Corbel"/>
                          <a:cs typeface="Corbel"/>
                          <a:sym typeface="Corbel"/>
                        </a:rPr>
                        <a:t>Enrollment date, diagnosis date and T.B treatment start date.</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72000">
                <a:tc>
                  <a:txBody>
                    <a:bodyPr/>
                    <a:lstStyle/>
                    <a:p>
                      <a:pPr indent="0" lvl="0" marL="0" rtl="0" algn="ctr">
                        <a:lnSpc>
                          <a:spcPct val="115000"/>
                        </a:lnSpc>
                        <a:spcBef>
                          <a:spcPts val="0"/>
                        </a:spcBef>
                        <a:spcAft>
                          <a:spcPts val="0"/>
                        </a:spcAft>
                        <a:buNone/>
                      </a:pPr>
                      <a:r>
                        <a:rPr lang="en-IN">
                          <a:solidFill>
                            <a:schemeClr val="dk1"/>
                          </a:solidFill>
                          <a:latin typeface="Corbel"/>
                          <a:ea typeface="Corbel"/>
                          <a:cs typeface="Corbel"/>
                          <a:sym typeface="Corbel"/>
                        </a:rPr>
                        <a:t>33</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20000"/>
                        </a:lnSpc>
                        <a:spcBef>
                          <a:spcPts val="0"/>
                        </a:spcBef>
                        <a:spcAft>
                          <a:spcPts val="0"/>
                        </a:spcAft>
                        <a:buNone/>
                      </a:pPr>
                      <a:r>
                        <a:rPr b="1" lang="en-IN">
                          <a:solidFill>
                            <a:schemeClr val="dk1"/>
                          </a:solidFill>
                          <a:latin typeface="Corbel"/>
                          <a:ea typeface="Corbel"/>
                          <a:cs typeface="Corbel"/>
                          <a:sym typeface="Corbel"/>
                        </a:rPr>
                        <a:t>TPT (TB Prevention Therapy) Register</a:t>
                      </a:r>
                      <a:endParaRPr b="1">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IN">
                          <a:solidFill>
                            <a:schemeClr val="dk1"/>
                          </a:solidFill>
                          <a:latin typeface="Corbel"/>
                          <a:ea typeface="Corbel"/>
                          <a:cs typeface="Corbel"/>
                          <a:sym typeface="Corbel"/>
                        </a:rPr>
                        <a:t>This is a line list of all TPT Beneficiaries registered on Nikshay based on Enrolment, Notification and Treatment Start Date. It enables users to view line list of all TPT Beneficiaries based on Current Health facility (Facility where person is currently undergoing treatment)</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Corbel"/>
                        <a:ea typeface="Corbel"/>
                        <a:cs typeface="Corbel"/>
                        <a:sym typeface="Corbel"/>
                      </a:endParaRPr>
                    </a:p>
                    <a:p>
                      <a:pPr indent="0" lvl="0" marL="0" rtl="0" algn="l">
                        <a:lnSpc>
                          <a:spcPct val="115000"/>
                        </a:lnSpc>
                        <a:spcBef>
                          <a:spcPts val="0"/>
                        </a:spcBef>
                        <a:spcAft>
                          <a:spcPts val="0"/>
                        </a:spcAft>
                        <a:buNone/>
                      </a:pPr>
                      <a:r>
                        <a:rPr lang="en-IN">
                          <a:solidFill>
                            <a:schemeClr val="dk1"/>
                          </a:solidFill>
                          <a:latin typeface="Corbel"/>
                          <a:ea typeface="Corbel"/>
                          <a:cs typeface="Corbel"/>
                          <a:sym typeface="Corbel"/>
                        </a:rPr>
                        <a:t>This register will allow users to view the list of all the eligible population for TPT, list of those among them who have been offered test, those diagnosed and started on TPT Demographic details (including person geolocation status - Latitude &amp; Longitude details). Health Facility (Enrolment, Current and Diagnosting facility details ie.. State/District/ TU/PHI). Diagnostic details (Date of diagnosis, basis ,etc). Treatment initiation date along with final outcome.</a:t>
                      </a:r>
                      <a:endParaRPr>
                        <a:solidFill>
                          <a:schemeClr val="dk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pic>
        <p:nvPicPr>
          <p:cNvPr id="451" name="Google Shape;451;g31791d89feb_0_430"/>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452" name="Google Shape;452;g31791d89feb_0_430"/>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Summary Reports (Patient management)</a:t>
            </a:r>
            <a:endParaRPr b="1" sz="3000">
              <a:solidFill>
                <a:schemeClr val="lt1"/>
              </a:solidFill>
              <a:latin typeface="Corbel"/>
              <a:ea typeface="Corbel"/>
              <a:cs typeface="Corbel"/>
              <a:sym typeface="Corbel"/>
            </a:endParaRPr>
          </a:p>
        </p:txBody>
      </p:sp>
      <p:sp>
        <p:nvSpPr>
          <p:cNvPr id="453" name="Google Shape;453;g31791d89feb_0_430"/>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31791d89feb_0_280"/>
          <p:cNvSpPr txBox="1"/>
          <p:nvPr/>
        </p:nvSpPr>
        <p:spPr>
          <a:xfrm>
            <a:off x="3554850" y="1281075"/>
            <a:ext cx="7760100" cy="41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IN" sz="4200">
                <a:solidFill>
                  <a:schemeClr val="dk1"/>
                </a:solidFill>
                <a:latin typeface="Corbel"/>
                <a:ea typeface="Corbel"/>
                <a:cs typeface="Corbel"/>
                <a:sym typeface="Corbel"/>
              </a:rPr>
              <a:t>Definition of DBT Reports</a:t>
            </a:r>
            <a:endParaRPr b="1" sz="4700">
              <a:solidFill>
                <a:schemeClr val="dk1"/>
              </a:solidFill>
              <a:latin typeface="Corbel"/>
              <a:ea typeface="Corbel"/>
              <a:cs typeface="Corbel"/>
              <a:sym typeface="Corbe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g278b3424a93_0_22"/>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464" name="Google Shape;464;g278b3424a93_0_22"/>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DBT Reports – Summary &amp; Line List Reports</a:t>
            </a:r>
            <a:endParaRPr b="1" sz="3000">
              <a:solidFill>
                <a:srgbClr val="FFFFFF"/>
              </a:solidFill>
              <a:latin typeface="Corbel"/>
              <a:ea typeface="Corbel"/>
              <a:cs typeface="Corbel"/>
              <a:sym typeface="Corbel"/>
            </a:endParaRPr>
          </a:p>
        </p:txBody>
      </p:sp>
      <p:sp>
        <p:nvSpPr>
          <p:cNvPr id="465" name="Google Shape;465;g278b3424a93_0_22"/>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466" name="Google Shape;466;g278b3424a93_0_22"/>
          <p:cNvGraphicFramePr/>
          <p:nvPr/>
        </p:nvGraphicFramePr>
        <p:xfrm>
          <a:off x="341475" y="870575"/>
          <a:ext cx="3000000" cy="3000000"/>
        </p:xfrm>
        <a:graphic>
          <a:graphicData uri="http://schemas.openxmlformats.org/drawingml/2006/table">
            <a:tbl>
              <a:tblPr>
                <a:noFill/>
                <a:tableStyleId>{95F8AD17-64DF-4E4A-970C-3C026899744B}</a:tableStyleId>
              </a:tblPr>
              <a:tblGrid>
                <a:gridCol w="747200"/>
                <a:gridCol w="3018825"/>
                <a:gridCol w="7943525"/>
              </a:tblGrid>
              <a:tr h="447675">
                <a:tc>
                  <a:txBody>
                    <a:bodyPr/>
                    <a:lstStyle/>
                    <a:p>
                      <a:pPr indent="0" lvl="0" marL="0" rtl="0" algn="ctr">
                        <a:lnSpc>
                          <a:spcPct val="115000"/>
                        </a:lnSpc>
                        <a:spcBef>
                          <a:spcPts val="0"/>
                        </a:spcBef>
                        <a:spcAft>
                          <a:spcPts val="0"/>
                        </a:spcAft>
                        <a:buNone/>
                      </a:pPr>
                      <a:r>
                        <a:rPr b="1" lang="en-IN" sz="1700">
                          <a:latin typeface="Corbel"/>
                          <a:ea typeface="Corbel"/>
                          <a:cs typeface="Corbel"/>
                          <a:sym typeface="Corbel"/>
                        </a:rPr>
                        <a:t>Serial</a:t>
                      </a:r>
                      <a:endParaRPr b="1"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b="1" lang="en-IN" sz="1700">
                          <a:latin typeface="Corbel"/>
                          <a:ea typeface="Corbel"/>
                          <a:cs typeface="Corbel"/>
                          <a:sym typeface="Corbel"/>
                        </a:rPr>
                        <a:t>Ni-kshay DBT Reports</a:t>
                      </a:r>
                      <a:endParaRPr b="1"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b="1" lang="en-IN" sz="1700">
                          <a:latin typeface="Corbel"/>
                          <a:ea typeface="Corbel"/>
                          <a:cs typeface="Corbel"/>
                          <a:sym typeface="Corbel"/>
                        </a:rPr>
                        <a:t>Description</a:t>
                      </a:r>
                      <a:endParaRPr b="1"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chemeClr val="lt2"/>
                    </a:solidFill>
                  </a:tcPr>
                </a:tc>
              </a:tr>
              <a:tr h="447675">
                <a:tc>
                  <a:txBody>
                    <a:bodyPr/>
                    <a:lstStyle/>
                    <a:p>
                      <a:pPr indent="0" lvl="0" marL="0" rtl="0" algn="ctr">
                        <a:lnSpc>
                          <a:spcPct val="115000"/>
                        </a:lnSpc>
                        <a:spcBef>
                          <a:spcPts val="0"/>
                        </a:spcBef>
                        <a:spcAft>
                          <a:spcPts val="0"/>
                        </a:spcAft>
                        <a:buNone/>
                      </a:pPr>
                      <a:r>
                        <a:rPr b="1" lang="en-IN" sz="1700">
                          <a:latin typeface="Corbel"/>
                          <a:ea typeface="Corbel"/>
                          <a:cs typeface="Corbel"/>
                          <a:sym typeface="Corbel"/>
                        </a:rPr>
                        <a:t>1</a:t>
                      </a:r>
                      <a:endParaRPr b="1"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DDDDDD"/>
                    </a:solidFill>
                  </a:tcPr>
                </a:tc>
                <a:tc gridSpan="2">
                  <a:txBody>
                    <a:bodyPr/>
                    <a:lstStyle/>
                    <a:p>
                      <a:pPr indent="0" lvl="0" marL="0" rtl="0" algn="l">
                        <a:lnSpc>
                          <a:spcPct val="115000"/>
                        </a:lnSpc>
                        <a:spcBef>
                          <a:spcPts val="0"/>
                        </a:spcBef>
                        <a:spcAft>
                          <a:spcPts val="0"/>
                        </a:spcAft>
                        <a:buNone/>
                      </a:pPr>
                      <a:r>
                        <a:rPr b="1" lang="en-IN" sz="1700">
                          <a:latin typeface="Corbel"/>
                          <a:ea typeface="Corbel"/>
                          <a:cs typeface="Corbel"/>
                          <a:sym typeface="Corbel"/>
                        </a:rPr>
                        <a:t>Patient wise List Report</a:t>
                      </a:r>
                      <a:endParaRPr b="1"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DDDDDD"/>
                    </a:solidFill>
                  </a:tcPr>
                </a:tc>
                <a:tc hMerge="1"/>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1a </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DBT Benefit Register</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 Line list of all benefits with their status as per the current health facilities.</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 1b</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Beneficiary Register</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 Line list of all beneficiaries with their status as per the current health facilities.</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1c</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DBT TAT Indicator Register</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This register helps to track the turnaround time for DBT process Indicators for paid benefit via Ni-kshay.</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447675">
                <a:tc>
                  <a:txBody>
                    <a:bodyPr/>
                    <a:lstStyle/>
                    <a:p>
                      <a:pPr indent="0" lvl="0" marL="0" rtl="0" algn="ctr">
                        <a:lnSpc>
                          <a:spcPct val="115000"/>
                        </a:lnSpc>
                        <a:spcBef>
                          <a:spcPts val="0"/>
                        </a:spcBef>
                        <a:spcAft>
                          <a:spcPts val="0"/>
                        </a:spcAft>
                        <a:buNone/>
                      </a:pPr>
                      <a:r>
                        <a:rPr b="1" lang="en-IN" sz="1700">
                          <a:latin typeface="Corbel"/>
                          <a:ea typeface="Corbel"/>
                          <a:cs typeface="Corbel"/>
                          <a:sym typeface="Corbel"/>
                        </a:rPr>
                        <a:t>2</a:t>
                      </a:r>
                      <a:endParaRPr b="1"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DDDDDD"/>
                    </a:solidFill>
                  </a:tcPr>
                </a:tc>
                <a:tc gridSpan="2">
                  <a:txBody>
                    <a:bodyPr/>
                    <a:lstStyle/>
                    <a:p>
                      <a:pPr indent="0" lvl="0" marL="0" rtl="0" algn="l">
                        <a:lnSpc>
                          <a:spcPct val="115000"/>
                        </a:lnSpc>
                        <a:spcBef>
                          <a:spcPts val="0"/>
                        </a:spcBef>
                        <a:spcAft>
                          <a:spcPts val="0"/>
                        </a:spcAft>
                        <a:buNone/>
                      </a:pPr>
                      <a:r>
                        <a:rPr b="1" lang="en-IN" sz="1700">
                          <a:latin typeface="Corbel"/>
                          <a:ea typeface="Corbel"/>
                          <a:cs typeface="Corbel"/>
                          <a:sym typeface="Corbel"/>
                        </a:rPr>
                        <a:t>DBT Summary Reports</a:t>
                      </a:r>
                      <a:endParaRPr b="1"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DDDDDD"/>
                    </a:solidFill>
                  </a:tcPr>
                </a:tc>
                <a:tc hMerge="1"/>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 2a</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DBT Summary</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 Summary status on the eligibility and paid details of benefits and amount.</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 2b</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DBT Beneficiary Status</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 Summary status on the eligibility and paid status of beneficiaries.</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 2c</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DBT Benefit Status</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 Summary status on the eligibility and paid benefits.</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 2e</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DBT NPY</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 Overview on the DBT NPY Scheme.</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 2f</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DBT Transaction Summary</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 Incentive wise details on the Beneficiaries, Benefits and amount paid.</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447675">
                <a:tc>
                  <a:txBody>
                    <a:bodyPr/>
                    <a:lstStyle/>
                    <a:p>
                      <a:pPr indent="0" lvl="0" marL="0" rtl="0" algn="ctr">
                        <a:lnSpc>
                          <a:spcPct val="115000"/>
                        </a:lnSpc>
                        <a:spcBef>
                          <a:spcPts val="0"/>
                        </a:spcBef>
                        <a:spcAft>
                          <a:spcPts val="0"/>
                        </a:spcAft>
                        <a:buNone/>
                      </a:pPr>
                      <a:r>
                        <a:rPr lang="en-IN" sz="1700">
                          <a:latin typeface="Corbel"/>
                          <a:ea typeface="Corbel"/>
                          <a:cs typeface="Corbel"/>
                          <a:sym typeface="Corbel"/>
                        </a:rPr>
                        <a:t>2g</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700">
                          <a:latin typeface="Corbel"/>
                          <a:ea typeface="Corbel"/>
                          <a:cs typeface="Corbel"/>
                          <a:sym typeface="Corbel"/>
                        </a:rPr>
                        <a:t>DBT Bharat Reporting</a:t>
                      </a:r>
                      <a:endParaRPr sz="17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This is a monthly data report for all Ni-kshay schemes that uploaded on the DBT Bharat portal.</a:t>
                      </a:r>
                      <a:endParaRPr sz="1600">
                        <a:latin typeface="Corbel"/>
                        <a:ea typeface="Corbel"/>
                        <a:cs typeface="Corbel"/>
                        <a:sym typeface="Corbel"/>
                      </a:endParaRPr>
                    </a:p>
                  </a:txBody>
                  <a:tcPr marT="7100" marB="91425" marR="7100" marL="710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78b3424a93_0_94"/>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b="1" lang="en-IN" sz="3000">
                <a:solidFill>
                  <a:srgbClr val="FFFFFF"/>
                </a:solidFill>
                <a:latin typeface="Corbel"/>
                <a:ea typeface="Corbel"/>
                <a:cs typeface="Corbel"/>
                <a:sym typeface="Corbel"/>
              </a:rPr>
              <a:t>DBT Benefit Register</a:t>
            </a:r>
            <a:endParaRPr b="1" sz="3000">
              <a:solidFill>
                <a:srgbClr val="FFFFFF"/>
              </a:solidFill>
              <a:latin typeface="Corbel"/>
              <a:ea typeface="Corbel"/>
              <a:cs typeface="Corbel"/>
              <a:sym typeface="Corbel"/>
            </a:endParaRPr>
          </a:p>
        </p:txBody>
      </p:sp>
      <p:sp>
        <p:nvSpPr>
          <p:cNvPr id="472" name="Google Shape;472;g278b3424a93_0_94"/>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473" name="Google Shape;473;g278b3424a93_0_94"/>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the DBT Benefit Register:</a:t>
            </a:r>
            <a:endParaRPr b="1" sz="2600">
              <a:solidFill>
                <a:schemeClr val="dk1"/>
              </a:solidFill>
              <a:latin typeface="Corbel"/>
              <a:ea typeface="Corbel"/>
              <a:cs typeface="Corbel"/>
              <a:sym typeface="Corbel"/>
            </a:endParaRPr>
          </a:p>
        </p:txBody>
      </p:sp>
      <p:graphicFrame>
        <p:nvGraphicFramePr>
          <p:cNvPr id="474" name="Google Shape;474;g278b3424a93_0_94"/>
          <p:cNvGraphicFramePr/>
          <p:nvPr/>
        </p:nvGraphicFramePr>
        <p:xfrm>
          <a:off x="3515725" y="1694025"/>
          <a:ext cx="3000000" cy="3000000"/>
        </p:xfrm>
        <a:graphic>
          <a:graphicData uri="http://schemas.openxmlformats.org/drawingml/2006/table">
            <a:tbl>
              <a:tblPr>
                <a:noFill/>
                <a:tableStyleId>{561D8934-A9DE-4FBB-9646-9EDB94CCC1A4}</a:tableStyleId>
              </a:tblPr>
              <a:tblGrid>
                <a:gridCol w="2355575"/>
                <a:gridCol w="3081025"/>
                <a:gridCol w="2718300"/>
              </a:tblGrid>
              <a:tr h="381000">
                <a:tc>
                  <a:txBody>
                    <a:bodyPr/>
                    <a:lstStyle/>
                    <a:p>
                      <a:pPr indent="-342900" lvl="0" marL="457200" rtl="0" algn="l">
                        <a:lnSpc>
                          <a:spcPct val="150000"/>
                        </a:lnSpc>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State Name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Patient Stage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Amount</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342900" lvl="0" marL="457200" rtl="0" algn="l">
                        <a:lnSpc>
                          <a:spcPct val="150000"/>
                        </a:lnSpc>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District Name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Diagnosis Date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Status_Benefit</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TBU Name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TB Treatment Start Date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Beneficiary_ID</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Patient ID</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Treatment Outcome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Beneficiary Name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Patient Name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OutCome Date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Pfms Status</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Gender</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Benefit ID</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Agency Name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Primary Phone</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Bank Account No.</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Type of Patient</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BankName_Branch_IFSC</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Old Ni-kshay ID</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42900" lvl="0" marL="457200" rtl="0" algn="l">
                        <a:spcBef>
                          <a:spcPts val="0"/>
                        </a:spcBef>
                        <a:spcAft>
                          <a:spcPts val="0"/>
                        </a:spcAft>
                        <a:buClr>
                          <a:schemeClr val="dk1"/>
                        </a:buClr>
                        <a:buSzPts val="1800"/>
                        <a:buFont typeface="Corbel"/>
                        <a:buChar char="●"/>
                      </a:pPr>
                      <a:r>
                        <a:rPr lang="en-IN" sz="1800">
                          <a:solidFill>
                            <a:schemeClr val="dk1"/>
                          </a:solidFill>
                          <a:latin typeface="Corbel"/>
                          <a:ea typeface="Corbel"/>
                          <a:cs typeface="Corbel"/>
                          <a:sym typeface="Corbel"/>
                        </a:rPr>
                        <a:t>Incentive Number</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800">
                        <a:solidFill>
                          <a:schemeClr val="dk1"/>
                        </a:solidFill>
                        <a:latin typeface="Corbel"/>
                        <a:ea typeface="Corbel"/>
                        <a:cs typeface="Corbel"/>
                        <a:sym typeface="Corbe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278b3424a93_0_126"/>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IN" sz="3000">
                <a:solidFill>
                  <a:srgbClr val="FFFFFF"/>
                </a:solidFill>
                <a:latin typeface="Corbel"/>
                <a:ea typeface="Corbel"/>
                <a:cs typeface="Corbel"/>
                <a:sym typeface="Corbel"/>
              </a:rPr>
              <a:t>Beneficiary Register</a:t>
            </a:r>
            <a:endParaRPr b="1" sz="3000">
              <a:solidFill>
                <a:srgbClr val="FFFFFF"/>
              </a:solidFill>
              <a:latin typeface="Corbel"/>
              <a:ea typeface="Corbel"/>
              <a:cs typeface="Corbel"/>
              <a:sym typeface="Corbel"/>
            </a:endParaRPr>
          </a:p>
        </p:txBody>
      </p:sp>
      <p:sp>
        <p:nvSpPr>
          <p:cNvPr id="480" name="Google Shape;480;g278b3424a93_0_126"/>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481" name="Google Shape;481;g278b3424a93_0_126"/>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the Beneficiary Register:</a:t>
            </a:r>
            <a:endParaRPr b="1" sz="2600">
              <a:solidFill>
                <a:schemeClr val="dk1"/>
              </a:solidFill>
              <a:latin typeface="Corbel"/>
              <a:ea typeface="Corbel"/>
              <a:cs typeface="Corbel"/>
              <a:sym typeface="Corbel"/>
            </a:endParaRPr>
          </a:p>
        </p:txBody>
      </p:sp>
      <p:pic>
        <p:nvPicPr>
          <p:cNvPr id="482" name="Google Shape;482;g278b3424a93_0_126"/>
          <p:cNvPicPr preferRelativeResize="0"/>
          <p:nvPr/>
        </p:nvPicPr>
        <p:blipFill>
          <a:blip r:embed="rId3">
            <a:alphaModFix/>
          </a:blip>
          <a:stretch>
            <a:fillRect/>
          </a:stretch>
        </p:blipFill>
        <p:spPr>
          <a:xfrm>
            <a:off x="3475125" y="1376200"/>
            <a:ext cx="8236099" cy="52525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42"/>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217" name="Google Shape;217;p42"/>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Arial"/>
              <a:buNone/>
            </a:pPr>
            <a:r>
              <a:rPr lang="en-IN" sz="3300">
                <a:solidFill>
                  <a:srgbClr val="FFFFFF"/>
                </a:solidFill>
                <a:latin typeface="Corbel"/>
                <a:ea typeface="Corbel"/>
                <a:cs typeface="Corbel"/>
                <a:sym typeface="Corbel"/>
              </a:rPr>
              <a:t>Reports available in Ni-kshay</a:t>
            </a:r>
            <a:endParaRPr sz="4100">
              <a:solidFill>
                <a:srgbClr val="FFFFFF"/>
              </a:solidFill>
              <a:latin typeface="Corbel"/>
              <a:ea typeface="Corbel"/>
              <a:cs typeface="Corbel"/>
              <a:sym typeface="Corbel"/>
            </a:endParaRPr>
          </a:p>
        </p:txBody>
      </p:sp>
      <p:sp>
        <p:nvSpPr>
          <p:cNvPr id="218" name="Google Shape;218;p42"/>
          <p:cNvSpPr/>
          <p:nvPr/>
        </p:nvSpPr>
        <p:spPr>
          <a:xfrm>
            <a:off x="10954603" y="743004"/>
            <a:ext cx="1096371" cy="313275"/>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sp>
        <p:nvSpPr>
          <p:cNvPr id="219" name="Google Shape;219;p42"/>
          <p:cNvSpPr txBox="1"/>
          <p:nvPr/>
        </p:nvSpPr>
        <p:spPr>
          <a:xfrm>
            <a:off x="682300" y="1457175"/>
            <a:ext cx="11106900" cy="2524200"/>
          </a:xfrm>
          <a:prstGeom prst="rect">
            <a:avLst/>
          </a:prstGeom>
          <a:noFill/>
          <a:ln>
            <a:noFill/>
          </a:ln>
        </p:spPr>
        <p:txBody>
          <a:bodyPr anchorCtr="0" anchor="t" bIns="91425" lIns="91425" spcFirstLastPara="1" rIns="91425" wrap="square" tIns="91425">
            <a:spAutoFit/>
          </a:bodyPr>
          <a:lstStyle/>
          <a:p>
            <a:pPr indent="0" lvl="0" marL="12700" rtl="0" algn="l">
              <a:lnSpc>
                <a:spcPct val="150000"/>
              </a:lnSpc>
              <a:spcBef>
                <a:spcPts val="0"/>
              </a:spcBef>
              <a:spcAft>
                <a:spcPts val="0"/>
              </a:spcAft>
              <a:buNone/>
            </a:pPr>
            <a:r>
              <a:rPr b="1" lang="en-IN" sz="3800">
                <a:solidFill>
                  <a:schemeClr val="dk1"/>
                </a:solidFill>
                <a:latin typeface="Corbel"/>
                <a:ea typeface="Corbel"/>
                <a:cs typeface="Corbel"/>
                <a:sym typeface="Corbel"/>
              </a:rPr>
              <a:t>Summary Reports (Patient management)</a:t>
            </a:r>
            <a:endParaRPr b="1" sz="3800">
              <a:solidFill>
                <a:schemeClr val="dk1"/>
              </a:solidFill>
              <a:latin typeface="Corbel"/>
              <a:ea typeface="Corbel"/>
              <a:cs typeface="Corbel"/>
              <a:sym typeface="Corbel"/>
            </a:endParaRPr>
          </a:p>
          <a:p>
            <a:pPr indent="0" lvl="0" marL="0" rtl="0" algn="l">
              <a:lnSpc>
                <a:spcPct val="150000"/>
              </a:lnSpc>
              <a:spcBef>
                <a:spcPts val="0"/>
              </a:spcBef>
              <a:spcAft>
                <a:spcPts val="0"/>
              </a:spcAft>
              <a:buNone/>
            </a:pPr>
            <a:r>
              <a:rPr b="1" lang="en-IN" sz="3800">
                <a:solidFill>
                  <a:schemeClr val="dk1"/>
                </a:solidFill>
                <a:latin typeface="Corbel"/>
                <a:ea typeface="Corbel"/>
                <a:cs typeface="Corbel"/>
                <a:sym typeface="Corbel"/>
              </a:rPr>
              <a:t>Patient-wise lists</a:t>
            </a:r>
            <a:endParaRPr b="1" sz="3800">
              <a:solidFill>
                <a:schemeClr val="dk1"/>
              </a:solidFill>
              <a:latin typeface="Corbel"/>
              <a:ea typeface="Corbel"/>
              <a:cs typeface="Corbel"/>
              <a:sym typeface="Corbel"/>
            </a:endParaRPr>
          </a:p>
          <a:p>
            <a:pPr indent="0" lvl="0" marL="12700" rtl="0" algn="l">
              <a:lnSpc>
                <a:spcPct val="150000"/>
              </a:lnSpc>
              <a:spcBef>
                <a:spcPts val="0"/>
              </a:spcBef>
              <a:spcAft>
                <a:spcPts val="0"/>
              </a:spcAft>
              <a:buClr>
                <a:schemeClr val="dk1"/>
              </a:buClr>
              <a:buSzPts val="1100"/>
              <a:buFont typeface="Arial"/>
              <a:buNone/>
            </a:pPr>
            <a:r>
              <a:rPr b="1" lang="en-IN" sz="3800">
                <a:solidFill>
                  <a:schemeClr val="dk1"/>
                </a:solidFill>
                <a:latin typeface="Corbel"/>
                <a:ea typeface="Corbel"/>
                <a:cs typeface="Corbel"/>
                <a:sym typeface="Corbel"/>
              </a:rPr>
              <a:t>Summary Reports (DBT)</a:t>
            </a:r>
            <a:endParaRPr b="1" sz="3800">
              <a:solidFill>
                <a:schemeClr val="dk1"/>
              </a:solidFill>
              <a:latin typeface="Corbel"/>
              <a:ea typeface="Corbel"/>
              <a:cs typeface="Corbel"/>
              <a:sym typeface="Corbe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g278b3424a93_0_141"/>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IN" sz="3000">
                <a:solidFill>
                  <a:srgbClr val="FFFFFF"/>
                </a:solidFill>
                <a:latin typeface="Corbel"/>
                <a:ea typeface="Corbel"/>
                <a:cs typeface="Corbel"/>
                <a:sym typeface="Corbel"/>
              </a:rPr>
              <a:t>DBT Summary</a:t>
            </a:r>
            <a:endParaRPr b="1" sz="3000">
              <a:solidFill>
                <a:srgbClr val="FFFFFF"/>
              </a:solidFill>
              <a:latin typeface="Corbel"/>
              <a:ea typeface="Corbel"/>
              <a:cs typeface="Corbel"/>
              <a:sym typeface="Corbel"/>
            </a:endParaRPr>
          </a:p>
        </p:txBody>
      </p:sp>
      <p:sp>
        <p:nvSpPr>
          <p:cNvPr id="488" name="Google Shape;488;g278b3424a93_0_141"/>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489" name="Google Shape;489;g278b3424a93_0_141"/>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DBT Summary</a:t>
            </a:r>
            <a:endParaRPr b="1" sz="2200">
              <a:solidFill>
                <a:schemeClr val="dk1"/>
              </a:solidFill>
              <a:latin typeface="Corbel"/>
              <a:ea typeface="Corbel"/>
              <a:cs typeface="Corbel"/>
              <a:sym typeface="Corbel"/>
            </a:endParaRPr>
          </a:p>
        </p:txBody>
      </p:sp>
      <p:graphicFrame>
        <p:nvGraphicFramePr>
          <p:cNvPr id="490" name="Google Shape;490;g278b3424a93_0_141"/>
          <p:cNvGraphicFramePr/>
          <p:nvPr/>
        </p:nvGraphicFramePr>
        <p:xfrm>
          <a:off x="3736325" y="1614700"/>
          <a:ext cx="3000000" cy="3000000"/>
        </p:xfrm>
        <a:graphic>
          <a:graphicData uri="http://schemas.openxmlformats.org/drawingml/2006/table">
            <a:tbl>
              <a:tblPr>
                <a:noFill/>
                <a:tableStyleId>{95F8AD17-64DF-4E4A-970C-3C026899744B}</a:tableStyleId>
              </a:tblPr>
              <a:tblGrid>
                <a:gridCol w="1763000"/>
                <a:gridCol w="6171325"/>
              </a:tblGrid>
              <a:tr h="497950">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State</a:t>
                      </a:r>
                      <a:endParaRPr b="1"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State Name</a:t>
                      </a:r>
                      <a:endParaRPr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97950">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District</a:t>
                      </a:r>
                      <a:endParaRPr b="1"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District Name</a:t>
                      </a:r>
                      <a:endParaRPr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97950">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TU</a:t>
                      </a:r>
                      <a:endParaRPr b="1"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Tb Unit Name</a:t>
                      </a:r>
                      <a:endParaRPr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944825">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Benefit Eligible</a:t>
                      </a:r>
                      <a:endParaRPr b="1"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No. of Benefits created for a Particular beneficiary for the particular scheme.</a:t>
                      </a:r>
                      <a:endParaRPr sz="1600">
                        <a:latin typeface="Corbel"/>
                        <a:ea typeface="Corbel"/>
                        <a:cs typeface="Corbel"/>
                        <a:sym typeface="Corbel"/>
                      </a:endParaRPr>
                    </a:p>
                    <a:p>
                      <a:pPr indent="0" lvl="0" marL="0" rtl="0" algn="l">
                        <a:lnSpc>
                          <a:spcPct val="115000"/>
                        </a:lnSpc>
                        <a:spcBef>
                          <a:spcPts val="0"/>
                        </a:spcBef>
                        <a:spcAft>
                          <a:spcPts val="0"/>
                        </a:spcAft>
                        <a:buNone/>
                      </a:pPr>
                      <a:r>
                        <a:rPr lang="en-IN" sz="1600">
                          <a:latin typeface="Corbel"/>
                          <a:ea typeface="Corbel"/>
                          <a:cs typeface="Corbel"/>
                          <a:sym typeface="Corbel"/>
                        </a:rPr>
                        <a:t>For e.g. [Notified TB Patients for scheme NPY (Nikshay Poshan Yojna)]</a:t>
                      </a:r>
                      <a:endParaRPr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97950">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Paid Benefit</a:t>
                      </a:r>
                      <a:endParaRPr b="1"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No. of Paid/credited Benefits in Beneficiary's A/C</a:t>
                      </a:r>
                      <a:endParaRPr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97950">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Amount Payable</a:t>
                      </a:r>
                      <a:endParaRPr b="1"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Total amount Paid/to be Paid for all  Benefits</a:t>
                      </a:r>
                      <a:endParaRPr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97950">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Amount Paid</a:t>
                      </a:r>
                      <a:endParaRPr b="1"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Total amount Paid/credited for all Paid Benefits</a:t>
                      </a:r>
                      <a:endParaRPr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97950">
                <a:tc>
                  <a:txBody>
                    <a:bodyPr/>
                    <a:lstStyle/>
                    <a:p>
                      <a:pPr indent="0" lvl="0" marL="0" rtl="0" algn="l">
                        <a:lnSpc>
                          <a:spcPct val="115000"/>
                        </a:lnSpc>
                        <a:spcBef>
                          <a:spcPts val="0"/>
                        </a:spcBef>
                        <a:spcAft>
                          <a:spcPts val="0"/>
                        </a:spcAft>
                        <a:buNone/>
                      </a:pPr>
                      <a:r>
                        <a:rPr b="1" lang="en-IN" sz="1600">
                          <a:latin typeface="Corbel"/>
                          <a:ea typeface="Corbel"/>
                          <a:cs typeface="Corbel"/>
                          <a:sym typeface="Corbel"/>
                        </a:rPr>
                        <a:t>Amount Removed</a:t>
                      </a:r>
                      <a:endParaRPr b="1"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600">
                          <a:latin typeface="Corbel"/>
                          <a:ea typeface="Corbel"/>
                          <a:cs typeface="Corbel"/>
                          <a:sym typeface="Corbel"/>
                        </a:rPr>
                        <a:t>Total amount Rejected/Removed by Maker/Checker/Approver.</a:t>
                      </a:r>
                      <a:endParaRPr sz="16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g278b3424a93_0_151"/>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IN" sz="3000">
                <a:solidFill>
                  <a:srgbClr val="FFFFFF"/>
                </a:solidFill>
                <a:latin typeface="Corbel"/>
                <a:ea typeface="Corbel"/>
                <a:cs typeface="Corbel"/>
                <a:sym typeface="Corbel"/>
              </a:rPr>
              <a:t>DBT Beneficiary Status</a:t>
            </a:r>
            <a:endParaRPr b="1" sz="3000">
              <a:solidFill>
                <a:srgbClr val="FFFFFF"/>
              </a:solidFill>
              <a:latin typeface="Corbel"/>
              <a:ea typeface="Corbel"/>
              <a:cs typeface="Corbel"/>
              <a:sym typeface="Corbel"/>
            </a:endParaRPr>
          </a:p>
        </p:txBody>
      </p:sp>
      <p:sp>
        <p:nvSpPr>
          <p:cNvPr id="496" name="Google Shape;496;g278b3424a93_0_151"/>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497" name="Google Shape;497;g278b3424a93_0_151"/>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DBT Beneficiary Status</a:t>
            </a:r>
            <a:endParaRPr b="1" sz="2200">
              <a:solidFill>
                <a:schemeClr val="dk1"/>
              </a:solidFill>
              <a:latin typeface="Corbel"/>
              <a:ea typeface="Corbel"/>
              <a:cs typeface="Corbel"/>
              <a:sym typeface="Corbel"/>
            </a:endParaRPr>
          </a:p>
        </p:txBody>
      </p:sp>
      <p:graphicFrame>
        <p:nvGraphicFramePr>
          <p:cNvPr id="498" name="Google Shape;498;g278b3424a93_0_151"/>
          <p:cNvGraphicFramePr/>
          <p:nvPr/>
        </p:nvGraphicFramePr>
        <p:xfrm>
          <a:off x="3515725" y="1421975"/>
          <a:ext cx="3000000" cy="3000000"/>
        </p:xfrm>
        <a:graphic>
          <a:graphicData uri="http://schemas.openxmlformats.org/drawingml/2006/table">
            <a:tbl>
              <a:tblPr>
                <a:noFill/>
                <a:tableStyleId>{95F8AD17-64DF-4E4A-970C-3C026899744B}</a:tableStyleId>
              </a:tblPr>
              <a:tblGrid>
                <a:gridCol w="2796725"/>
                <a:gridCol w="5358175"/>
              </a:tblGrid>
              <a:tr h="25717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State</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List of states</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5717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District</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List of Districts for corresponding state</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5717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TU</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List of Tuberculosis Units (TU) for corresponding district</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52450">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Benefit Eligible</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Benefits created for a Particular beneficiary for the particular scheme.</a:t>
                      </a:r>
                      <a:endParaRPr sz="1500">
                        <a:latin typeface="Corbel"/>
                        <a:ea typeface="Corbel"/>
                        <a:cs typeface="Corbel"/>
                        <a:sym typeface="Corbel"/>
                      </a:endParaRPr>
                    </a:p>
                    <a:p>
                      <a:pPr indent="0" lvl="0" marL="0" rtl="0" algn="l">
                        <a:lnSpc>
                          <a:spcPct val="115000"/>
                        </a:lnSpc>
                        <a:spcBef>
                          <a:spcPts val="0"/>
                        </a:spcBef>
                        <a:spcAft>
                          <a:spcPts val="0"/>
                        </a:spcAft>
                        <a:buNone/>
                      </a:pPr>
                      <a:r>
                        <a:rPr lang="en-IN" sz="1500">
                          <a:latin typeface="Corbel"/>
                          <a:ea typeface="Corbel"/>
                          <a:cs typeface="Corbel"/>
                          <a:sym typeface="Corbel"/>
                        </a:rPr>
                        <a:t>For e.g. (Notified TB Patients for scheme NPY)</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14350">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Total Beneficiary</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for the particular scheme. for e.g. (Notified Patients for NPY)</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14350">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Bank Details Empty for Beneficiary </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whose bank details are not entered in Nikshay</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14350">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Bank Details Entered &amp; sent to PFMS for Validation </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whose bank details are entered &amp; sent to PFMS for validation</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5242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Bank Details Validated by PFMS</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whose bank details are validated by PFMS</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5242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Bank Details Rejected by PFMS</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whose bank details are Rejected by PFMS</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g278b3424a93_0_162"/>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IN" sz="3000">
                <a:solidFill>
                  <a:srgbClr val="FFFFFF"/>
                </a:solidFill>
                <a:latin typeface="Corbel"/>
                <a:ea typeface="Corbel"/>
                <a:cs typeface="Corbel"/>
                <a:sym typeface="Corbel"/>
              </a:rPr>
              <a:t>DBT Beneficiary Status</a:t>
            </a:r>
            <a:endParaRPr b="1" sz="3000">
              <a:solidFill>
                <a:srgbClr val="FFFFFF"/>
              </a:solidFill>
              <a:latin typeface="Corbel"/>
              <a:ea typeface="Corbel"/>
              <a:cs typeface="Corbel"/>
              <a:sym typeface="Corbel"/>
            </a:endParaRPr>
          </a:p>
        </p:txBody>
      </p:sp>
      <p:sp>
        <p:nvSpPr>
          <p:cNvPr id="504" name="Google Shape;504;g278b3424a93_0_162"/>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505" name="Google Shape;505;g278b3424a93_0_162"/>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DBT Beneficiary Status</a:t>
            </a:r>
            <a:endParaRPr b="1" sz="2200">
              <a:solidFill>
                <a:schemeClr val="dk1"/>
              </a:solidFill>
              <a:latin typeface="Corbel"/>
              <a:ea typeface="Corbel"/>
              <a:cs typeface="Corbel"/>
              <a:sym typeface="Corbel"/>
            </a:endParaRPr>
          </a:p>
        </p:txBody>
      </p:sp>
      <p:graphicFrame>
        <p:nvGraphicFramePr>
          <p:cNvPr id="506" name="Google Shape;506;g278b3424a93_0_162"/>
          <p:cNvGraphicFramePr/>
          <p:nvPr/>
        </p:nvGraphicFramePr>
        <p:xfrm>
          <a:off x="3515725" y="1421975"/>
          <a:ext cx="3000000" cy="3000000"/>
        </p:xfrm>
        <a:graphic>
          <a:graphicData uri="http://schemas.openxmlformats.org/drawingml/2006/table">
            <a:tbl>
              <a:tblPr>
                <a:noFill/>
                <a:tableStyleId>{95F8AD17-64DF-4E4A-970C-3C026899744B}</a:tableStyleId>
              </a:tblPr>
              <a:tblGrid>
                <a:gridCol w="2796725"/>
                <a:gridCol w="5358175"/>
              </a:tblGrid>
              <a:tr h="25717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State</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List of states</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5717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District</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List of Districts for corresponding state</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5717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TU</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List of Tuberculosis Units (TU) for corresponding district</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52450">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Benefit Eligible</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Benefits created for a Particular beneficiary for the particular scheme.</a:t>
                      </a:r>
                      <a:endParaRPr sz="1500">
                        <a:latin typeface="Corbel"/>
                        <a:ea typeface="Corbel"/>
                        <a:cs typeface="Corbel"/>
                        <a:sym typeface="Corbel"/>
                      </a:endParaRPr>
                    </a:p>
                    <a:p>
                      <a:pPr indent="0" lvl="0" marL="0" rtl="0" algn="l">
                        <a:lnSpc>
                          <a:spcPct val="115000"/>
                        </a:lnSpc>
                        <a:spcBef>
                          <a:spcPts val="0"/>
                        </a:spcBef>
                        <a:spcAft>
                          <a:spcPts val="0"/>
                        </a:spcAft>
                        <a:buNone/>
                      </a:pPr>
                      <a:r>
                        <a:rPr lang="en-IN" sz="1500">
                          <a:latin typeface="Corbel"/>
                          <a:ea typeface="Corbel"/>
                          <a:cs typeface="Corbel"/>
                          <a:sym typeface="Corbel"/>
                        </a:rPr>
                        <a:t>For e.g. (Notified TB Patients for scheme NPY)</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14350">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Total Beneficiary</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for the particular scheme. for e.g. (Notified Patients for NPY)</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14350">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Bank Details Empty for Beneficiary </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whose bank details are not entered in Nikshay</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14350">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Bank Details Entered &amp; sent to PFMS for Validation </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whose bank details are entered &amp; sent to PFMS for validation</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5242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Bank Details Validated by PFMS</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whose bank details are validated by PFMS</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52425">
                <a:tc>
                  <a:txBody>
                    <a:bodyPr/>
                    <a:lstStyle/>
                    <a:p>
                      <a:pPr indent="0" lvl="0" marL="0" rtl="0" algn="l">
                        <a:lnSpc>
                          <a:spcPct val="115000"/>
                        </a:lnSpc>
                        <a:spcBef>
                          <a:spcPts val="0"/>
                        </a:spcBef>
                        <a:spcAft>
                          <a:spcPts val="0"/>
                        </a:spcAft>
                        <a:buNone/>
                      </a:pPr>
                      <a:r>
                        <a:rPr b="1" lang="en-IN" sz="1500">
                          <a:latin typeface="Corbel"/>
                          <a:ea typeface="Corbel"/>
                          <a:cs typeface="Corbel"/>
                          <a:sym typeface="Corbel"/>
                        </a:rPr>
                        <a:t>Bank Details Rejected by PFMS</a:t>
                      </a:r>
                      <a:endParaRPr b="1"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sz="1500">
                          <a:latin typeface="Corbel"/>
                          <a:ea typeface="Corbel"/>
                          <a:cs typeface="Corbel"/>
                          <a:sym typeface="Corbel"/>
                        </a:rPr>
                        <a:t>No. of beneficiaries whose bank details are Rejected by PFMS</a:t>
                      </a:r>
                      <a:endParaRPr sz="1500">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31791d89feb_0_0"/>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IN" sz="3000">
                <a:solidFill>
                  <a:srgbClr val="FFFFFF"/>
                </a:solidFill>
                <a:latin typeface="Corbel"/>
                <a:ea typeface="Corbel"/>
                <a:cs typeface="Corbel"/>
                <a:sym typeface="Corbel"/>
              </a:rPr>
              <a:t>DBT Benefit Status</a:t>
            </a:r>
            <a:endParaRPr b="1" sz="3000">
              <a:solidFill>
                <a:srgbClr val="FFFFFF"/>
              </a:solidFill>
              <a:latin typeface="Corbel"/>
              <a:ea typeface="Corbel"/>
              <a:cs typeface="Corbel"/>
              <a:sym typeface="Corbel"/>
            </a:endParaRPr>
          </a:p>
        </p:txBody>
      </p:sp>
      <p:sp>
        <p:nvSpPr>
          <p:cNvPr id="512" name="Google Shape;512;g31791d89feb_0_0"/>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513" name="Google Shape;513;g31791d89feb_0_0"/>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DBT Benefit Status</a:t>
            </a:r>
            <a:endParaRPr b="1" sz="2200">
              <a:solidFill>
                <a:schemeClr val="dk1"/>
              </a:solidFill>
              <a:latin typeface="Corbel"/>
              <a:ea typeface="Corbel"/>
              <a:cs typeface="Corbel"/>
              <a:sym typeface="Corbel"/>
            </a:endParaRPr>
          </a:p>
        </p:txBody>
      </p:sp>
      <p:graphicFrame>
        <p:nvGraphicFramePr>
          <p:cNvPr id="514" name="Google Shape;514;g31791d89feb_0_0"/>
          <p:cNvGraphicFramePr/>
          <p:nvPr/>
        </p:nvGraphicFramePr>
        <p:xfrm>
          <a:off x="3515725" y="1376200"/>
          <a:ext cx="3000000" cy="3000000"/>
        </p:xfrm>
        <a:graphic>
          <a:graphicData uri="http://schemas.openxmlformats.org/drawingml/2006/table">
            <a:tbl>
              <a:tblPr>
                <a:noFill/>
                <a:tableStyleId>{95F8AD17-64DF-4E4A-970C-3C026899744B}</a:tableStyleId>
              </a:tblPr>
              <a:tblGrid>
                <a:gridCol w="2888925"/>
                <a:gridCol w="5265975"/>
              </a:tblGrid>
              <a:tr h="3048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State</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List of states</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048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District</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List of Districts for corresponding state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048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TU</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List of Tuberculosis Units (TU) for corresponding district</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5245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Benefit Eligible</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No. of Benefits created for a Particular beneficiary for the particular scheme. for e.g. (Notified TB Patients for scheme NPY)</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181875">
                <a:tc>
                  <a:txBody>
                    <a:bodyPr/>
                    <a:lstStyle/>
                    <a:p>
                      <a:pPr indent="0" lvl="0" marL="0" rtl="0" algn="l">
                        <a:lnSpc>
                          <a:spcPct val="100000"/>
                        </a:lnSpc>
                        <a:spcBef>
                          <a:spcPts val="0"/>
                        </a:spcBef>
                        <a:spcAft>
                          <a:spcPts val="0"/>
                        </a:spcAft>
                        <a:buNone/>
                      </a:pPr>
                      <a:r>
                        <a:rPr b="1" lang="en-IN">
                          <a:latin typeface="Corbel"/>
                          <a:ea typeface="Corbel"/>
                          <a:cs typeface="Corbel"/>
                          <a:sym typeface="Corbel"/>
                        </a:rPr>
                        <a:t>Pending for PFMS Validation </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No. of benefits pending due to Beneficiary Validation by PFMS (Empty, Entered &amp; Sent for Validation)</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09575">
                <a:tc>
                  <a:txBody>
                    <a:bodyPr/>
                    <a:lstStyle/>
                    <a:p>
                      <a:pPr indent="0" lvl="0" marL="0" rtl="0" algn="l">
                        <a:lnSpc>
                          <a:spcPct val="100000"/>
                        </a:lnSpc>
                        <a:spcBef>
                          <a:spcPts val="0"/>
                        </a:spcBef>
                        <a:spcAft>
                          <a:spcPts val="0"/>
                        </a:spcAft>
                        <a:buNone/>
                      </a:pPr>
                      <a:r>
                        <a:rPr b="1" lang="en-IN">
                          <a:latin typeface="Corbel"/>
                          <a:ea typeface="Corbel"/>
                          <a:cs typeface="Corbel"/>
                          <a:sym typeface="Corbel"/>
                        </a:rPr>
                        <a:t>Maker Pending for Validated Benefit</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Maker/Checker(MO) to approve for payment (First level Approval)</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048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Approver Pending Benefits</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Approver(DTO) to approve for payment (Final Approval)</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048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Approved (In PFMS Process) </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Approved by DTO and sent to PFMS for payment</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048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REMOVED by Maker/Approver</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Rejected/Removed by Maker/Checker/Approver</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09575">
                <a:tc>
                  <a:txBody>
                    <a:bodyPr/>
                    <a:lstStyle/>
                    <a:p>
                      <a:pPr indent="0" lvl="0" marL="0" rtl="0" algn="l">
                        <a:lnSpc>
                          <a:spcPct val="100000"/>
                        </a:lnSpc>
                        <a:spcBef>
                          <a:spcPts val="0"/>
                        </a:spcBef>
                        <a:spcAft>
                          <a:spcPts val="0"/>
                        </a:spcAft>
                        <a:buNone/>
                      </a:pPr>
                      <a:r>
                        <a:rPr b="1" lang="en-IN">
                          <a:latin typeface="Corbel"/>
                          <a:ea typeface="Corbel"/>
                          <a:cs typeface="Corbel"/>
                          <a:sym typeface="Corbel"/>
                        </a:rPr>
                        <a:t>DEFERRED by Maker/Approver</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Deferred</a:t>
                      </a:r>
                      <a:r>
                        <a:rPr lang="en-IN">
                          <a:latin typeface="Corbel"/>
                          <a:ea typeface="Corbel"/>
                          <a:cs typeface="Corbel"/>
                          <a:sym typeface="Corbel"/>
                        </a:rPr>
                        <a:t> by Maker/Checker/Approver</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048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ACCEPTED by PFMS</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Accepted by PFMS and sent to bank for payment</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1000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REJECTED by PFMS</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Rejected by PFMS</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100000">
                <a:tc>
                  <a:txBody>
                    <a:bodyPr/>
                    <a:lstStyle/>
                    <a:p>
                      <a:pPr indent="0" lvl="0" marL="0" rtl="0" algn="l">
                        <a:lnSpc>
                          <a:spcPct val="100000"/>
                        </a:lnSpc>
                        <a:spcBef>
                          <a:spcPts val="0"/>
                        </a:spcBef>
                        <a:spcAft>
                          <a:spcPts val="0"/>
                        </a:spcAft>
                        <a:buNone/>
                      </a:pPr>
                      <a:r>
                        <a:rPr b="1" lang="en-IN">
                          <a:latin typeface="Corbel"/>
                          <a:ea typeface="Corbel"/>
                          <a:cs typeface="Corbel"/>
                          <a:sym typeface="Corbel"/>
                        </a:rPr>
                        <a:t>Paid Benefits</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00000"/>
                        </a:lnSpc>
                        <a:spcBef>
                          <a:spcPts val="0"/>
                        </a:spcBef>
                        <a:spcAft>
                          <a:spcPts val="0"/>
                        </a:spcAft>
                        <a:buNone/>
                      </a:pPr>
                      <a:r>
                        <a:rPr lang="en-IN">
                          <a:latin typeface="Corbel"/>
                          <a:ea typeface="Corbel"/>
                          <a:cs typeface="Corbel"/>
                          <a:sym typeface="Corbel"/>
                        </a:rPr>
                        <a:t>No. of paid benefits by Bank.</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31791d89feb_0_9"/>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IN" sz="3000">
                <a:solidFill>
                  <a:srgbClr val="FFFFFF"/>
                </a:solidFill>
                <a:latin typeface="Corbel"/>
                <a:ea typeface="Corbel"/>
                <a:cs typeface="Corbel"/>
                <a:sym typeface="Corbel"/>
              </a:rPr>
              <a:t>DBT NPY</a:t>
            </a:r>
            <a:endParaRPr b="1" sz="3000">
              <a:solidFill>
                <a:srgbClr val="FFFFFF"/>
              </a:solidFill>
              <a:latin typeface="Corbel"/>
              <a:ea typeface="Corbel"/>
              <a:cs typeface="Corbel"/>
              <a:sym typeface="Corbel"/>
            </a:endParaRPr>
          </a:p>
        </p:txBody>
      </p:sp>
      <p:sp>
        <p:nvSpPr>
          <p:cNvPr id="520" name="Google Shape;520;g31791d89feb_0_9"/>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521" name="Google Shape;521;g31791d89feb_0_9"/>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DBT NPY</a:t>
            </a:r>
            <a:endParaRPr b="1" sz="2200">
              <a:solidFill>
                <a:schemeClr val="dk1"/>
              </a:solidFill>
              <a:latin typeface="Corbel"/>
              <a:ea typeface="Corbel"/>
              <a:cs typeface="Corbel"/>
              <a:sym typeface="Corbel"/>
            </a:endParaRPr>
          </a:p>
        </p:txBody>
      </p:sp>
      <p:graphicFrame>
        <p:nvGraphicFramePr>
          <p:cNvPr id="522" name="Google Shape;522;g31791d89feb_0_9"/>
          <p:cNvGraphicFramePr/>
          <p:nvPr/>
        </p:nvGraphicFramePr>
        <p:xfrm>
          <a:off x="3515750" y="1376200"/>
          <a:ext cx="3000000" cy="3000000"/>
        </p:xfrm>
        <a:graphic>
          <a:graphicData uri="http://schemas.openxmlformats.org/drawingml/2006/table">
            <a:tbl>
              <a:tblPr>
                <a:noFill/>
                <a:tableStyleId>{95F8AD17-64DF-4E4A-970C-3C026899744B}</a:tableStyleId>
              </a:tblPr>
              <a:tblGrid>
                <a:gridCol w="2233700"/>
                <a:gridCol w="5921200"/>
              </a:tblGrid>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State</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State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District</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District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TBU</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TBU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Total Notified</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Total Notified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0482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Bank Details Available</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No. of beneficiaries whose bank details are entered &amp; sent to PFMS for validation</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Bank Details Validated</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No. of beneficiaries whose bank details are validated by PFMS</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 Bank Details Validated</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Percentage of beneficiaries whose bank details are validated by PFMS</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 Payable Amount</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Total amount eligible for all the Benefits</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50482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Paid Beneficiary (Ni-kshay)</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No. of Beneficiary Paid/credited atleast one Benefit in Beneficiary's A/C through Nikshay</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 Paid Amount (Ni-kshay)</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Total amount Paid/credited through Nikshay</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Paid Beneficiary (External)</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No. of Beneficiary Paid/credited Benefit through External Mode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952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 Paid Amount (External)</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Total amount Paid/credited through External Mode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g31791d89feb_0_18"/>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IN" sz="3000">
                <a:solidFill>
                  <a:srgbClr val="FFFFFF"/>
                </a:solidFill>
                <a:latin typeface="Corbel"/>
                <a:ea typeface="Corbel"/>
                <a:cs typeface="Corbel"/>
                <a:sym typeface="Corbel"/>
              </a:rPr>
              <a:t>DBT Transactional Summary</a:t>
            </a:r>
            <a:endParaRPr b="1" sz="3000">
              <a:solidFill>
                <a:srgbClr val="FFFFFF"/>
              </a:solidFill>
              <a:latin typeface="Corbel"/>
              <a:ea typeface="Corbel"/>
              <a:cs typeface="Corbel"/>
              <a:sym typeface="Corbel"/>
            </a:endParaRPr>
          </a:p>
        </p:txBody>
      </p:sp>
      <p:sp>
        <p:nvSpPr>
          <p:cNvPr id="528" name="Google Shape;528;g31791d89feb_0_18"/>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529" name="Google Shape;529;g31791d89feb_0_18"/>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DBT Transactional Summary</a:t>
            </a:r>
            <a:endParaRPr b="1" sz="2200">
              <a:solidFill>
                <a:schemeClr val="dk1"/>
              </a:solidFill>
              <a:latin typeface="Corbel"/>
              <a:ea typeface="Corbel"/>
              <a:cs typeface="Corbel"/>
              <a:sym typeface="Corbel"/>
            </a:endParaRPr>
          </a:p>
        </p:txBody>
      </p:sp>
      <p:graphicFrame>
        <p:nvGraphicFramePr>
          <p:cNvPr id="530" name="Google Shape;530;g31791d89feb_0_18"/>
          <p:cNvGraphicFramePr/>
          <p:nvPr/>
        </p:nvGraphicFramePr>
        <p:xfrm>
          <a:off x="3545050" y="2113375"/>
          <a:ext cx="3000000" cy="3000000"/>
        </p:xfrm>
        <a:graphic>
          <a:graphicData uri="http://schemas.openxmlformats.org/drawingml/2006/table">
            <a:tbl>
              <a:tblPr>
                <a:noFill/>
                <a:tableStyleId>{95F8AD17-64DF-4E4A-970C-3C026899744B}</a:tableStyleId>
              </a:tblPr>
              <a:tblGrid>
                <a:gridCol w="2581275"/>
                <a:gridCol w="5514975"/>
              </a:tblGrid>
              <a:tr h="2571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State</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State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571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District</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District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571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TU</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Tb Unit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438150">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Total beneficiary</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No. of Beneficiary Paid on selected Period which is Transaction date of benefit</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571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Total Benefits</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No. of Paid/credited Benefits in Beneficiary's A/C</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25717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Amount Paid</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Total amount Paid/credited for all Paid Benefits</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31791d89feb_0_27"/>
          <p:cNvSpPr txBox="1"/>
          <p:nvPr/>
        </p:nvSpPr>
        <p:spPr>
          <a:xfrm>
            <a:off x="2552450" y="55400"/>
            <a:ext cx="9118200" cy="6465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IN" sz="3000">
                <a:solidFill>
                  <a:srgbClr val="FFFFFF"/>
                </a:solidFill>
                <a:latin typeface="Corbel"/>
                <a:ea typeface="Corbel"/>
                <a:cs typeface="Corbel"/>
                <a:sym typeface="Corbel"/>
              </a:rPr>
              <a:t>DBT Risk Assessment</a:t>
            </a:r>
            <a:endParaRPr b="1" sz="3000">
              <a:solidFill>
                <a:srgbClr val="FFFFFF"/>
              </a:solidFill>
              <a:latin typeface="Corbel"/>
              <a:ea typeface="Corbel"/>
              <a:cs typeface="Corbel"/>
              <a:sym typeface="Corbel"/>
            </a:endParaRPr>
          </a:p>
        </p:txBody>
      </p:sp>
      <p:sp>
        <p:nvSpPr>
          <p:cNvPr id="536" name="Google Shape;536;g31791d89feb_0_27"/>
          <p:cNvSpPr txBox="1"/>
          <p:nvPr/>
        </p:nvSpPr>
        <p:spPr>
          <a:xfrm>
            <a:off x="144025" y="2869500"/>
            <a:ext cx="31176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IN" sz="2700">
                <a:solidFill>
                  <a:schemeClr val="lt1"/>
                </a:solidFill>
                <a:latin typeface="Corbel"/>
                <a:ea typeface="Corbel"/>
                <a:cs typeface="Corbel"/>
                <a:sym typeface="Corbel"/>
              </a:rPr>
              <a:t>Logic</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t/>
            </a:r>
            <a:endParaRPr b="1" sz="2700">
              <a:solidFill>
                <a:schemeClr val="lt1"/>
              </a:solidFill>
              <a:latin typeface="Corbel"/>
              <a:ea typeface="Corbel"/>
              <a:cs typeface="Corbel"/>
              <a:sym typeface="Corbel"/>
            </a:endParaRPr>
          </a:p>
          <a:p>
            <a:pPr indent="0" lvl="0" marL="0" rtl="0" algn="l">
              <a:spcBef>
                <a:spcPts val="0"/>
              </a:spcBef>
              <a:spcAft>
                <a:spcPts val="0"/>
              </a:spcAft>
              <a:buNone/>
            </a:pPr>
            <a:r>
              <a:rPr b="1" lang="en-IN" sz="2700">
                <a:solidFill>
                  <a:schemeClr val="lt1"/>
                </a:solidFill>
                <a:latin typeface="Corbel"/>
                <a:ea typeface="Corbel"/>
                <a:cs typeface="Corbel"/>
                <a:sym typeface="Corbel"/>
              </a:rPr>
              <a:t>Purpose</a:t>
            </a:r>
            <a:endParaRPr b="1" sz="1700">
              <a:solidFill>
                <a:schemeClr val="lt1"/>
              </a:solidFill>
            </a:endParaRPr>
          </a:p>
        </p:txBody>
      </p:sp>
      <p:sp>
        <p:nvSpPr>
          <p:cNvPr id="537" name="Google Shape;537;g31791d89feb_0_27"/>
          <p:cNvSpPr txBox="1"/>
          <p:nvPr/>
        </p:nvSpPr>
        <p:spPr>
          <a:xfrm>
            <a:off x="3515725" y="777450"/>
            <a:ext cx="8154900" cy="523200"/>
          </a:xfrm>
          <a:prstGeom prst="rect">
            <a:avLst/>
          </a:prstGeom>
          <a:solidFill>
            <a:srgbClr val="FFF2CC"/>
          </a:solid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2200">
                <a:solidFill>
                  <a:schemeClr val="dk1"/>
                </a:solidFill>
                <a:latin typeface="Corbel"/>
                <a:ea typeface="Corbel"/>
                <a:cs typeface="Corbel"/>
                <a:sym typeface="Corbel"/>
              </a:rPr>
              <a:t>Following Columns are populated in DBT Risk Assessment</a:t>
            </a:r>
            <a:endParaRPr b="1" sz="2200">
              <a:solidFill>
                <a:schemeClr val="dk1"/>
              </a:solidFill>
              <a:latin typeface="Corbel"/>
              <a:ea typeface="Corbel"/>
              <a:cs typeface="Corbel"/>
              <a:sym typeface="Corbel"/>
            </a:endParaRPr>
          </a:p>
        </p:txBody>
      </p:sp>
      <p:graphicFrame>
        <p:nvGraphicFramePr>
          <p:cNvPr id="538" name="Google Shape;538;g31791d89feb_0_27"/>
          <p:cNvGraphicFramePr/>
          <p:nvPr/>
        </p:nvGraphicFramePr>
        <p:xfrm>
          <a:off x="3515750" y="1419975"/>
          <a:ext cx="3000000" cy="3000000"/>
        </p:xfrm>
        <a:graphic>
          <a:graphicData uri="http://schemas.openxmlformats.org/drawingml/2006/table">
            <a:tbl>
              <a:tblPr>
                <a:noFill/>
                <a:tableStyleId>{95F8AD17-64DF-4E4A-970C-3C026899744B}</a:tableStyleId>
              </a:tblPr>
              <a:tblGrid>
                <a:gridCol w="2546550"/>
                <a:gridCol w="5608350"/>
              </a:tblGrid>
              <a:tr h="382500">
                <a:tc>
                  <a:txBody>
                    <a:bodyPr/>
                    <a:lstStyle/>
                    <a:p>
                      <a:pPr indent="0" lvl="0" marL="0" rtl="0" algn="l">
                        <a:lnSpc>
                          <a:spcPct val="115000"/>
                        </a:lnSpc>
                        <a:spcBef>
                          <a:spcPts val="0"/>
                        </a:spcBef>
                        <a:spcAft>
                          <a:spcPts val="0"/>
                        </a:spcAft>
                        <a:buNone/>
                      </a:pPr>
                      <a:r>
                        <a:rPr b="1" lang="en-IN">
                          <a:latin typeface="Corbel"/>
                          <a:ea typeface="Corbel"/>
                          <a:cs typeface="Corbel"/>
                          <a:sym typeface="Corbel"/>
                        </a:rPr>
                        <a:t>State</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State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82500">
                <a:tc>
                  <a:txBody>
                    <a:bodyPr/>
                    <a:lstStyle/>
                    <a:p>
                      <a:pPr indent="0" lvl="0" marL="0" rtl="0" algn="l">
                        <a:lnSpc>
                          <a:spcPct val="115000"/>
                        </a:lnSpc>
                        <a:spcBef>
                          <a:spcPts val="0"/>
                        </a:spcBef>
                        <a:spcAft>
                          <a:spcPts val="0"/>
                        </a:spcAft>
                        <a:buNone/>
                      </a:pPr>
                      <a:r>
                        <a:rPr b="1" lang="en-IN">
                          <a:latin typeface="Corbel"/>
                          <a:ea typeface="Corbel"/>
                          <a:cs typeface="Corbel"/>
                          <a:sym typeface="Corbel"/>
                        </a:rPr>
                        <a:t>District</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District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82500">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TB Unit</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TBU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82500">
                <a:tc>
                  <a:txBody>
                    <a:bodyPr/>
                    <a:lstStyle/>
                    <a:p>
                      <a:pPr indent="0" lvl="0" marL="0" rtl="0" algn="l">
                        <a:lnSpc>
                          <a:spcPct val="115000"/>
                        </a:lnSpc>
                        <a:spcBef>
                          <a:spcPts val="0"/>
                        </a:spcBef>
                        <a:spcAft>
                          <a:spcPts val="0"/>
                        </a:spcAft>
                        <a:buNone/>
                      </a:pPr>
                      <a:r>
                        <a:rPr b="1" lang="en-IN">
                          <a:latin typeface="Corbel"/>
                          <a:ea typeface="Corbel"/>
                          <a:cs typeface="Corbel"/>
                          <a:sym typeface="Corbel"/>
                        </a:rPr>
                        <a:t>A/C Holder Name</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Name of A/C holder</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82500">
                <a:tc>
                  <a:txBody>
                    <a:bodyPr/>
                    <a:lstStyle/>
                    <a:p>
                      <a:pPr indent="0" lvl="0" marL="0" rtl="0" algn="l">
                        <a:lnSpc>
                          <a:spcPct val="115000"/>
                        </a:lnSpc>
                        <a:spcBef>
                          <a:spcPts val="0"/>
                        </a:spcBef>
                        <a:spcAft>
                          <a:spcPts val="0"/>
                        </a:spcAft>
                        <a:buNone/>
                      </a:pPr>
                      <a:r>
                        <a:rPr b="1" lang="en-IN">
                          <a:latin typeface="Corbel"/>
                          <a:ea typeface="Corbel"/>
                          <a:cs typeface="Corbel"/>
                          <a:sym typeface="Corbel"/>
                        </a:rPr>
                        <a:t>A/C Number</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A/C Number of Beneficiary</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65632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Amount Credited through Corresponding facility</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Amount Credited through Corresponding facility</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65632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No. Of Patients linked with the Account</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No. Of Patients linked with the Account</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656325">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Total Amount Credited across the Country</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Total Amount Credited across the Country</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82500">
                <a:tc>
                  <a:txBody>
                    <a:bodyPr/>
                    <a:lstStyle/>
                    <a:p>
                      <a:pPr indent="0" lvl="0" marL="0" rtl="0" algn="l">
                        <a:lnSpc>
                          <a:spcPct val="115000"/>
                        </a:lnSpc>
                        <a:spcBef>
                          <a:spcPts val="0"/>
                        </a:spcBef>
                        <a:spcAft>
                          <a:spcPts val="0"/>
                        </a:spcAft>
                        <a:buNone/>
                      </a:pPr>
                      <a:r>
                        <a:rPr b="1" lang="en-IN">
                          <a:latin typeface="Corbel"/>
                          <a:ea typeface="Corbel"/>
                          <a:cs typeface="Corbel"/>
                          <a:sym typeface="Corbel"/>
                        </a:rPr>
                        <a:t>T</a:t>
                      </a:r>
                      <a:r>
                        <a:rPr b="1" lang="en-IN">
                          <a:latin typeface="Corbel"/>
                          <a:ea typeface="Corbel"/>
                          <a:cs typeface="Corbel"/>
                          <a:sym typeface="Corbel"/>
                        </a:rPr>
                        <a:t>bu</a:t>
                      </a:r>
                      <a:r>
                        <a:rPr b="1" lang="en-IN">
                          <a:latin typeface="Corbel"/>
                          <a:ea typeface="Corbel"/>
                          <a:cs typeface="Corbel"/>
                          <a:sym typeface="Corbel"/>
                        </a:rPr>
                        <a:t>ID</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TB Unit ID</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r h="382500">
                <a:tc>
                  <a:txBody>
                    <a:bodyPr/>
                    <a:lstStyle/>
                    <a:p>
                      <a:pPr indent="0" lvl="0" marL="0" rtl="0" algn="l">
                        <a:lnSpc>
                          <a:spcPct val="115000"/>
                        </a:lnSpc>
                        <a:spcBef>
                          <a:spcPts val="0"/>
                        </a:spcBef>
                        <a:spcAft>
                          <a:spcPts val="0"/>
                        </a:spcAft>
                        <a:buNone/>
                      </a:pPr>
                      <a:r>
                        <a:rPr b="1" lang="en-IN">
                          <a:latin typeface="Corbel"/>
                          <a:ea typeface="Corbel"/>
                          <a:cs typeface="Corbel"/>
                          <a:sym typeface="Corbel"/>
                        </a:rPr>
                        <a:t>BankName</a:t>
                      </a:r>
                      <a:endParaRPr b="1">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DE6CB"/>
                    </a:solidFill>
                  </a:tcPr>
                </a:tc>
                <a:tc>
                  <a:txBody>
                    <a:bodyPr/>
                    <a:lstStyle/>
                    <a:p>
                      <a:pPr indent="0" lvl="0" marL="0" rtl="0" algn="l">
                        <a:lnSpc>
                          <a:spcPct val="115000"/>
                        </a:lnSpc>
                        <a:spcBef>
                          <a:spcPts val="0"/>
                        </a:spcBef>
                        <a:spcAft>
                          <a:spcPts val="0"/>
                        </a:spcAft>
                        <a:buNone/>
                      </a:pPr>
                      <a:r>
                        <a:rPr lang="en-IN">
                          <a:latin typeface="Corbel"/>
                          <a:ea typeface="Corbel"/>
                          <a:cs typeface="Corbel"/>
                          <a:sym typeface="Corbel"/>
                        </a:rPr>
                        <a:t>Bank Name</a:t>
                      </a:r>
                      <a:endParaRPr>
                        <a:latin typeface="Corbel"/>
                        <a:ea typeface="Corbel"/>
                        <a:cs typeface="Corbel"/>
                        <a:sym typeface="Corbel"/>
                      </a:endParaRPr>
                    </a:p>
                  </a:txBody>
                  <a:tcPr marT="6850" marB="91425" marR="6850" marL="6850" anchor="ctr">
                    <a:lnL cap="flat" cmpd="sng" w="11900">
                      <a:solidFill>
                        <a:srgbClr val="FFFFFF"/>
                      </a:solidFill>
                      <a:prstDash val="solid"/>
                      <a:round/>
                      <a:headEnd len="sm" w="sm" type="none"/>
                      <a:tailEnd len="sm" w="sm" type="none"/>
                    </a:lnL>
                    <a:lnR cap="flat" cmpd="sng" w="11900">
                      <a:solidFill>
                        <a:srgbClr val="FFFFFF"/>
                      </a:solidFill>
                      <a:prstDash val="solid"/>
                      <a:round/>
                      <a:headEnd len="sm" w="sm" type="none"/>
                      <a:tailEnd len="sm" w="sm" type="none"/>
                    </a:lnR>
                    <a:lnT cap="flat" cmpd="sng" w="11900">
                      <a:solidFill>
                        <a:srgbClr val="FFFFFF"/>
                      </a:solidFill>
                      <a:prstDash val="solid"/>
                      <a:round/>
                      <a:headEnd len="sm" w="sm" type="none"/>
                      <a:tailEnd len="sm" w="sm" type="none"/>
                    </a:lnT>
                    <a:lnB cap="flat" cmpd="sng" w="11900">
                      <a:solidFill>
                        <a:srgbClr val="FFFFFF"/>
                      </a:solidFill>
                      <a:prstDash val="solid"/>
                      <a:round/>
                      <a:headEnd len="sm" w="sm" type="none"/>
                      <a:tailEnd len="sm" w="sm" type="none"/>
                    </a:lnB>
                    <a:solidFill>
                      <a:srgbClr val="FEF3E7"/>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g31791d89feb_0_36"/>
          <p:cNvSpPr txBox="1"/>
          <p:nvPr/>
        </p:nvSpPr>
        <p:spPr>
          <a:xfrm>
            <a:off x="4729175" y="2879275"/>
            <a:ext cx="5383200" cy="738900"/>
          </a:xfrm>
          <a:prstGeom prst="rect">
            <a:avLst/>
          </a:prstGeom>
          <a:noFill/>
          <a:ln>
            <a:noFill/>
          </a:ln>
        </p:spPr>
        <p:txBody>
          <a:bodyPr anchorCtr="0" anchor="t" bIns="91425" lIns="91425" spcFirstLastPara="1" rIns="91425" wrap="square" tIns="91425">
            <a:spAutoFit/>
          </a:bodyPr>
          <a:lstStyle/>
          <a:p>
            <a:pPr indent="0" lvl="0" marL="0" rtl="0" algn="just">
              <a:lnSpc>
                <a:spcPct val="90000"/>
              </a:lnSpc>
              <a:spcBef>
                <a:spcPts val="0"/>
              </a:spcBef>
              <a:spcAft>
                <a:spcPts val="0"/>
              </a:spcAft>
              <a:buNone/>
            </a:pPr>
            <a:r>
              <a:rPr b="1" lang="en-IN" sz="3600">
                <a:solidFill>
                  <a:schemeClr val="dk1"/>
                </a:solidFill>
                <a:latin typeface="Corbel"/>
                <a:ea typeface="Corbel"/>
                <a:cs typeface="Corbel"/>
                <a:sym typeface="Corbel"/>
              </a:rPr>
              <a:t>THANK YOU</a:t>
            </a:r>
            <a:endParaRPr b="1" sz="3600">
              <a:solidFill>
                <a:schemeClr val="dk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37ba0dc08b_1_20"/>
          <p:cNvSpPr txBox="1"/>
          <p:nvPr/>
        </p:nvSpPr>
        <p:spPr>
          <a:xfrm>
            <a:off x="3554850" y="1281075"/>
            <a:ext cx="7760100" cy="41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IN" sz="4200">
                <a:solidFill>
                  <a:schemeClr val="dk1"/>
                </a:solidFill>
                <a:latin typeface="Corbel"/>
                <a:ea typeface="Corbel"/>
                <a:cs typeface="Corbel"/>
                <a:sym typeface="Corbel"/>
              </a:rPr>
              <a:t>Number of Reports available in Ni-kshay</a:t>
            </a:r>
            <a:endParaRPr b="1" sz="4700">
              <a:solidFill>
                <a:schemeClr val="dk1"/>
              </a:solidFill>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g237ba0dc08b_1_25"/>
          <p:cNvPicPr preferRelativeResize="0"/>
          <p:nvPr/>
        </p:nvPicPr>
        <p:blipFill rotWithShape="1">
          <a:blip r:embed="rId3">
            <a:alphaModFix/>
          </a:blip>
          <a:srcRect b="0" l="0" r="0" t="0"/>
          <a:stretch/>
        </p:blipFill>
        <p:spPr>
          <a:xfrm>
            <a:off x="341470" y="19776"/>
            <a:ext cx="1842375" cy="703452"/>
          </a:xfrm>
          <a:prstGeom prst="rect">
            <a:avLst/>
          </a:prstGeom>
          <a:noFill/>
          <a:ln>
            <a:noFill/>
          </a:ln>
        </p:spPr>
      </p:pic>
      <p:sp>
        <p:nvSpPr>
          <p:cNvPr id="230" name="Google Shape;230;g237ba0dc08b_1_25"/>
          <p:cNvSpPr txBox="1"/>
          <p:nvPr/>
        </p:nvSpPr>
        <p:spPr>
          <a:xfrm>
            <a:off x="2606725" y="0"/>
            <a:ext cx="9444300" cy="58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IN" sz="3800">
                <a:solidFill>
                  <a:schemeClr val="lt1"/>
                </a:solidFill>
                <a:latin typeface="Corbel"/>
                <a:ea typeface="Corbel"/>
                <a:cs typeface="Corbel"/>
                <a:sym typeface="Corbel"/>
              </a:rPr>
              <a:t>Number of Reports available in Ni-kshay</a:t>
            </a:r>
            <a:endParaRPr sz="2900">
              <a:solidFill>
                <a:schemeClr val="lt1"/>
              </a:solidFill>
              <a:latin typeface="Corbel"/>
              <a:ea typeface="Corbel"/>
              <a:cs typeface="Corbel"/>
              <a:sym typeface="Corbel"/>
            </a:endParaRPr>
          </a:p>
        </p:txBody>
      </p:sp>
      <p:sp>
        <p:nvSpPr>
          <p:cNvPr id="231" name="Google Shape;231;g237ba0dc08b_1_25"/>
          <p:cNvSpPr/>
          <p:nvPr/>
        </p:nvSpPr>
        <p:spPr>
          <a:xfrm>
            <a:off x="10954603" y="743004"/>
            <a:ext cx="1096500" cy="313200"/>
          </a:xfrm>
          <a:prstGeom prst="rect">
            <a:avLst/>
          </a:prstGeom>
          <a:solidFill>
            <a:schemeClr val="lt1"/>
          </a:solidFill>
          <a:ln cap="flat" cmpd="sng" w="107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orbel"/>
              <a:ea typeface="Corbel"/>
              <a:cs typeface="Corbel"/>
              <a:sym typeface="Corbel"/>
            </a:endParaRPr>
          </a:p>
        </p:txBody>
      </p:sp>
      <p:graphicFrame>
        <p:nvGraphicFramePr>
          <p:cNvPr id="232" name="Google Shape;232;g237ba0dc08b_1_25"/>
          <p:cNvGraphicFramePr/>
          <p:nvPr/>
        </p:nvGraphicFramePr>
        <p:xfrm>
          <a:off x="661275" y="1459225"/>
          <a:ext cx="3000000" cy="3000000"/>
        </p:xfrm>
        <a:graphic>
          <a:graphicData uri="http://schemas.openxmlformats.org/drawingml/2006/table">
            <a:tbl>
              <a:tblPr>
                <a:noFill/>
                <a:tableStyleId>{95F8AD17-64DF-4E4A-970C-3C026899744B}</a:tableStyleId>
              </a:tblPr>
              <a:tblGrid>
                <a:gridCol w="1171575"/>
                <a:gridCol w="6229350"/>
                <a:gridCol w="3705225"/>
              </a:tblGrid>
              <a:tr h="511950">
                <a:tc>
                  <a:txBody>
                    <a:bodyPr/>
                    <a:lstStyle/>
                    <a:p>
                      <a:pPr indent="0" lvl="0" marL="0" rtl="0" algn="ctr">
                        <a:lnSpc>
                          <a:spcPct val="115000"/>
                        </a:lnSpc>
                        <a:spcBef>
                          <a:spcPts val="0"/>
                        </a:spcBef>
                        <a:spcAft>
                          <a:spcPts val="0"/>
                        </a:spcAft>
                        <a:buNone/>
                      </a:pPr>
                      <a:r>
                        <a:rPr b="1" lang="en-IN" sz="2100">
                          <a:solidFill>
                            <a:schemeClr val="lt1"/>
                          </a:solidFill>
                          <a:latin typeface="Corbel"/>
                          <a:ea typeface="Corbel"/>
                          <a:cs typeface="Corbel"/>
                          <a:sym typeface="Corbel"/>
                        </a:rPr>
                        <a:t>Serial</a:t>
                      </a:r>
                      <a:endParaRPr b="1" sz="2100">
                        <a:solidFill>
                          <a:schemeClr val="lt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20124D"/>
                    </a:solidFill>
                  </a:tcPr>
                </a:tc>
                <a:tc>
                  <a:txBody>
                    <a:bodyPr/>
                    <a:lstStyle/>
                    <a:p>
                      <a:pPr indent="0" lvl="0" marL="0" rtl="0" algn="ctr">
                        <a:lnSpc>
                          <a:spcPct val="115000"/>
                        </a:lnSpc>
                        <a:spcBef>
                          <a:spcPts val="0"/>
                        </a:spcBef>
                        <a:spcAft>
                          <a:spcPts val="0"/>
                        </a:spcAft>
                        <a:buNone/>
                      </a:pPr>
                      <a:r>
                        <a:rPr b="1" lang="en-IN" sz="2100">
                          <a:solidFill>
                            <a:schemeClr val="lt1"/>
                          </a:solidFill>
                          <a:latin typeface="Corbel"/>
                          <a:ea typeface="Corbel"/>
                          <a:cs typeface="Corbel"/>
                          <a:sym typeface="Corbel"/>
                        </a:rPr>
                        <a:t>Types of Reports</a:t>
                      </a:r>
                      <a:endParaRPr b="1" sz="2100">
                        <a:solidFill>
                          <a:schemeClr val="lt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20124D"/>
                    </a:solidFill>
                  </a:tcPr>
                </a:tc>
                <a:tc>
                  <a:txBody>
                    <a:bodyPr/>
                    <a:lstStyle/>
                    <a:p>
                      <a:pPr indent="0" lvl="0" marL="0" rtl="0" algn="ctr">
                        <a:lnSpc>
                          <a:spcPct val="115000"/>
                        </a:lnSpc>
                        <a:spcBef>
                          <a:spcPts val="0"/>
                        </a:spcBef>
                        <a:spcAft>
                          <a:spcPts val="0"/>
                        </a:spcAft>
                        <a:buNone/>
                      </a:pPr>
                      <a:r>
                        <a:rPr b="1" lang="en-IN" sz="2100">
                          <a:solidFill>
                            <a:schemeClr val="lt1"/>
                          </a:solidFill>
                          <a:latin typeface="Corbel"/>
                          <a:ea typeface="Corbel"/>
                          <a:cs typeface="Corbel"/>
                          <a:sym typeface="Corbel"/>
                        </a:rPr>
                        <a:t>Number of Reports</a:t>
                      </a:r>
                      <a:endParaRPr b="1" sz="2100">
                        <a:solidFill>
                          <a:schemeClr val="lt1"/>
                        </a:solidFill>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20124D"/>
                    </a:solidFill>
                  </a:tcPr>
                </a:tc>
              </a:tr>
              <a:tr h="511950">
                <a:tc>
                  <a:txBody>
                    <a:bodyPr/>
                    <a:lstStyle/>
                    <a:p>
                      <a:pPr indent="0" lvl="0" marL="0" rtl="0" algn="l">
                        <a:lnSpc>
                          <a:spcPct val="115000"/>
                        </a:lnSpc>
                        <a:spcBef>
                          <a:spcPts val="0"/>
                        </a:spcBef>
                        <a:spcAft>
                          <a:spcPts val="0"/>
                        </a:spcAft>
                        <a:buNone/>
                      </a:pPr>
                      <a:r>
                        <a:rPr lang="en-IN" sz="2100">
                          <a:latin typeface="Corbel"/>
                          <a:ea typeface="Corbel"/>
                          <a:cs typeface="Corbel"/>
                          <a:sym typeface="Corbel"/>
                        </a:rPr>
                        <a:t>1.</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2100">
                          <a:latin typeface="Corbel"/>
                          <a:ea typeface="Corbel"/>
                          <a:cs typeface="Corbel"/>
                          <a:sym typeface="Corbel"/>
                        </a:rPr>
                        <a:t>Summary Reports (Patient management)</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IN" sz="2200">
                          <a:latin typeface="Corbel"/>
                          <a:ea typeface="Corbel"/>
                          <a:cs typeface="Corbel"/>
                          <a:sym typeface="Corbel"/>
                        </a:rPr>
                        <a:t>21</a:t>
                      </a:r>
                      <a:endParaRPr sz="22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11950">
                <a:tc>
                  <a:txBody>
                    <a:bodyPr/>
                    <a:lstStyle/>
                    <a:p>
                      <a:pPr indent="0" lvl="0" marL="0" rtl="0" algn="l">
                        <a:lnSpc>
                          <a:spcPct val="115000"/>
                        </a:lnSpc>
                        <a:spcBef>
                          <a:spcPts val="0"/>
                        </a:spcBef>
                        <a:spcAft>
                          <a:spcPts val="0"/>
                        </a:spcAft>
                        <a:buNone/>
                      </a:pPr>
                      <a:r>
                        <a:rPr lang="en-IN" sz="2100">
                          <a:latin typeface="Corbel"/>
                          <a:ea typeface="Corbel"/>
                          <a:cs typeface="Corbel"/>
                          <a:sym typeface="Corbel"/>
                        </a:rPr>
                        <a:t>2.</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2100">
                          <a:latin typeface="Corbel"/>
                          <a:ea typeface="Corbel"/>
                          <a:cs typeface="Corbel"/>
                          <a:sym typeface="Corbel"/>
                        </a:rPr>
                        <a:t>DBT Reports – Summary &amp; Line List Reports</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IN" sz="2200">
                          <a:latin typeface="Corbel"/>
                          <a:ea typeface="Corbel"/>
                          <a:cs typeface="Corbel"/>
                          <a:sym typeface="Corbel"/>
                        </a:rPr>
                        <a:t>9</a:t>
                      </a:r>
                      <a:endParaRPr sz="22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11950">
                <a:tc>
                  <a:txBody>
                    <a:bodyPr/>
                    <a:lstStyle/>
                    <a:p>
                      <a:pPr indent="0" lvl="0" marL="0" rtl="0" algn="r">
                        <a:lnSpc>
                          <a:spcPct val="115000"/>
                        </a:lnSpc>
                        <a:spcBef>
                          <a:spcPts val="0"/>
                        </a:spcBef>
                        <a:spcAft>
                          <a:spcPts val="0"/>
                        </a:spcAft>
                        <a:buNone/>
                      </a:pPr>
                      <a:r>
                        <a:rPr lang="en-IN" sz="2100">
                          <a:latin typeface="Corbel"/>
                          <a:ea typeface="Corbel"/>
                          <a:cs typeface="Corbel"/>
                          <a:sym typeface="Corbel"/>
                        </a:rPr>
                        <a:t>2a</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IN" sz="2100">
                          <a:latin typeface="Corbel"/>
                          <a:ea typeface="Corbel"/>
                          <a:cs typeface="Corbel"/>
                          <a:sym typeface="Corbel"/>
                        </a:rPr>
                        <a:t>Summary Reports (DBT)</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IN" sz="2200">
                          <a:latin typeface="Corbel"/>
                          <a:ea typeface="Corbel"/>
                          <a:cs typeface="Corbel"/>
                          <a:sym typeface="Corbel"/>
                        </a:rPr>
                        <a:t>6</a:t>
                      </a:r>
                      <a:endParaRPr sz="22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11950">
                <a:tc>
                  <a:txBody>
                    <a:bodyPr/>
                    <a:lstStyle/>
                    <a:p>
                      <a:pPr indent="0" lvl="0" marL="0" rtl="0" algn="r">
                        <a:lnSpc>
                          <a:spcPct val="115000"/>
                        </a:lnSpc>
                        <a:spcBef>
                          <a:spcPts val="0"/>
                        </a:spcBef>
                        <a:spcAft>
                          <a:spcPts val="0"/>
                        </a:spcAft>
                        <a:buNone/>
                      </a:pPr>
                      <a:r>
                        <a:rPr lang="en-IN" sz="2100">
                          <a:latin typeface="Corbel"/>
                          <a:ea typeface="Corbel"/>
                          <a:cs typeface="Corbel"/>
                          <a:sym typeface="Corbel"/>
                        </a:rPr>
                        <a:t>2b</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IN" sz="2100">
                          <a:latin typeface="Corbel"/>
                          <a:ea typeface="Corbel"/>
                          <a:cs typeface="Corbel"/>
                          <a:sym typeface="Corbel"/>
                        </a:rPr>
                        <a:t>Line List Reports (DBT)</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IN" sz="2200">
                          <a:latin typeface="Corbel"/>
                          <a:ea typeface="Corbel"/>
                          <a:cs typeface="Corbel"/>
                          <a:sym typeface="Corbel"/>
                        </a:rPr>
                        <a:t>3</a:t>
                      </a:r>
                      <a:endParaRPr sz="22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11950">
                <a:tc>
                  <a:txBody>
                    <a:bodyPr/>
                    <a:lstStyle/>
                    <a:p>
                      <a:pPr indent="0" lvl="0" marL="0" rtl="0" algn="l">
                        <a:lnSpc>
                          <a:spcPct val="115000"/>
                        </a:lnSpc>
                        <a:spcBef>
                          <a:spcPts val="0"/>
                        </a:spcBef>
                        <a:spcAft>
                          <a:spcPts val="0"/>
                        </a:spcAft>
                        <a:buNone/>
                      </a:pPr>
                      <a:r>
                        <a:rPr lang="en-IN" sz="2100">
                          <a:latin typeface="Corbel"/>
                          <a:ea typeface="Corbel"/>
                          <a:cs typeface="Corbel"/>
                          <a:sym typeface="Corbel"/>
                        </a:rPr>
                        <a:t>3.</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2100">
                          <a:latin typeface="Corbel"/>
                          <a:ea typeface="Corbel"/>
                          <a:cs typeface="Corbel"/>
                          <a:sym typeface="Corbel"/>
                        </a:rPr>
                        <a:t>Patient-wise lists</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IN" sz="2200">
                          <a:latin typeface="Corbel"/>
                          <a:ea typeface="Corbel"/>
                          <a:cs typeface="Corbel"/>
                          <a:sym typeface="Corbel"/>
                        </a:rPr>
                        <a:t>30</a:t>
                      </a:r>
                      <a:endParaRPr sz="22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11950">
                <a:tc>
                  <a:txBody>
                    <a:bodyPr/>
                    <a:lstStyle/>
                    <a:p>
                      <a:pPr indent="0" lvl="0" marL="0" rtl="0" algn="l">
                        <a:lnSpc>
                          <a:spcPct val="115000"/>
                        </a:lnSpc>
                        <a:spcBef>
                          <a:spcPts val="0"/>
                        </a:spcBef>
                        <a:spcAft>
                          <a:spcPts val="0"/>
                        </a:spcAft>
                        <a:buNone/>
                      </a:pPr>
                      <a:r>
                        <a:rPr lang="en-IN" sz="2100">
                          <a:latin typeface="Corbel"/>
                          <a:ea typeface="Corbel"/>
                          <a:cs typeface="Corbel"/>
                          <a:sym typeface="Corbel"/>
                        </a:rPr>
                        <a:t>4.</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IN" sz="2100">
                          <a:latin typeface="Corbel"/>
                          <a:ea typeface="Corbel"/>
                          <a:cs typeface="Corbel"/>
                          <a:sym typeface="Corbel"/>
                        </a:rPr>
                        <a:t>Patient Management</a:t>
                      </a:r>
                      <a:endParaRPr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IN" sz="2200">
                          <a:latin typeface="Corbel"/>
                          <a:ea typeface="Corbel"/>
                          <a:cs typeface="Corbel"/>
                          <a:sym typeface="Corbel"/>
                        </a:rPr>
                        <a:t>5</a:t>
                      </a:r>
                      <a:endParaRPr sz="22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511950">
                <a:tc gridSpan="2">
                  <a:txBody>
                    <a:bodyPr/>
                    <a:lstStyle/>
                    <a:p>
                      <a:pPr indent="0" lvl="0" marL="0" rtl="0" algn="ctr">
                        <a:lnSpc>
                          <a:spcPct val="115000"/>
                        </a:lnSpc>
                        <a:spcBef>
                          <a:spcPts val="0"/>
                        </a:spcBef>
                        <a:spcAft>
                          <a:spcPts val="0"/>
                        </a:spcAft>
                        <a:buNone/>
                      </a:pPr>
                      <a:r>
                        <a:rPr b="1" lang="en-IN" sz="2100">
                          <a:latin typeface="Corbel"/>
                          <a:ea typeface="Corbel"/>
                          <a:cs typeface="Corbel"/>
                          <a:sym typeface="Corbel"/>
                        </a:rPr>
                        <a:t>Total Reports</a:t>
                      </a:r>
                      <a:endParaRPr b="1" sz="21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40BAD2"/>
                    </a:solidFill>
                  </a:tcPr>
                </a:tc>
                <a:tc hMerge="1"/>
                <a:tc>
                  <a:txBody>
                    <a:bodyPr/>
                    <a:lstStyle/>
                    <a:p>
                      <a:pPr indent="0" lvl="0" marL="0" rtl="0" algn="ctr">
                        <a:lnSpc>
                          <a:spcPct val="115000"/>
                        </a:lnSpc>
                        <a:spcBef>
                          <a:spcPts val="0"/>
                        </a:spcBef>
                        <a:spcAft>
                          <a:spcPts val="0"/>
                        </a:spcAft>
                        <a:buNone/>
                      </a:pPr>
                      <a:r>
                        <a:rPr b="1" lang="en-IN" sz="2200">
                          <a:latin typeface="Corbel"/>
                          <a:ea typeface="Corbel"/>
                          <a:cs typeface="Corbel"/>
                          <a:sym typeface="Corbel"/>
                        </a:rPr>
                        <a:t>74</a:t>
                      </a:r>
                      <a:endParaRPr b="1" sz="2200">
                        <a:latin typeface="Corbel"/>
                        <a:ea typeface="Corbel"/>
                        <a:cs typeface="Corbel"/>
                        <a:sym typeface="Corbel"/>
                      </a:endParaRPr>
                    </a:p>
                  </a:txBody>
                  <a:tcPr marT="45725" marB="45725" marR="91450" marL="91450" anchor="ctr">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rgbClr val="40BAD2"/>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37ba0dc08b_1_34"/>
          <p:cNvSpPr txBox="1"/>
          <p:nvPr/>
        </p:nvSpPr>
        <p:spPr>
          <a:xfrm>
            <a:off x="3554850" y="1281075"/>
            <a:ext cx="7760100" cy="411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IN" sz="4200">
                <a:solidFill>
                  <a:schemeClr val="dk1"/>
                </a:solidFill>
                <a:latin typeface="Corbel"/>
                <a:ea typeface="Corbel"/>
                <a:cs typeface="Corbel"/>
                <a:sym typeface="Corbel"/>
              </a:rPr>
              <a:t>Ni-kshay Reports: Dashboard</a:t>
            </a:r>
            <a:endParaRPr b="1" sz="4700">
              <a:solidFill>
                <a:schemeClr val="dk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37ba0dc08b_1_38"/>
          <p:cNvSpPr txBox="1"/>
          <p:nvPr/>
        </p:nvSpPr>
        <p:spPr>
          <a:xfrm>
            <a:off x="2552450" y="55400"/>
            <a:ext cx="9118200" cy="6312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IN" sz="2900">
                <a:solidFill>
                  <a:srgbClr val="FFFFFF"/>
                </a:solidFill>
                <a:latin typeface="Corbel"/>
                <a:ea typeface="Corbel"/>
                <a:cs typeface="Corbel"/>
                <a:sym typeface="Corbel"/>
              </a:rPr>
              <a:t>Nikshay Reports - Dashboard</a:t>
            </a:r>
            <a:endParaRPr sz="2900">
              <a:solidFill>
                <a:srgbClr val="FFFFFF"/>
              </a:solidFill>
              <a:latin typeface="Corbel"/>
              <a:ea typeface="Corbel"/>
              <a:cs typeface="Corbel"/>
              <a:sym typeface="Corbel"/>
            </a:endParaRPr>
          </a:p>
        </p:txBody>
      </p:sp>
      <p:sp>
        <p:nvSpPr>
          <p:cNvPr id="243" name="Google Shape;243;g237ba0dc08b_1_38"/>
          <p:cNvSpPr txBox="1"/>
          <p:nvPr/>
        </p:nvSpPr>
        <p:spPr>
          <a:xfrm>
            <a:off x="232650" y="3246175"/>
            <a:ext cx="3000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sz="3600">
                <a:solidFill>
                  <a:schemeClr val="lt1"/>
                </a:solidFill>
                <a:latin typeface="Corbel"/>
                <a:ea typeface="Corbel"/>
                <a:cs typeface="Corbel"/>
                <a:sym typeface="Corbel"/>
              </a:rPr>
              <a:t>Nikshay dashboard</a:t>
            </a:r>
            <a:endParaRPr>
              <a:solidFill>
                <a:schemeClr val="lt1"/>
              </a:solidFill>
            </a:endParaRPr>
          </a:p>
        </p:txBody>
      </p:sp>
      <p:pic>
        <p:nvPicPr>
          <p:cNvPr id="244" name="Google Shape;244;g237ba0dc08b_1_38"/>
          <p:cNvPicPr preferRelativeResize="0"/>
          <p:nvPr/>
        </p:nvPicPr>
        <p:blipFill>
          <a:blip r:embed="rId3">
            <a:alphaModFix/>
          </a:blip>
          <a:stretch>
            <a:fillRect/>
          </a:stretch>
        </p:blipFill>
        <p:spPr>
          <a:xfrm>
            <a:off x="3586800" y="839000"/>
            <a:ext cx="8083850" cy="5269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37ba0dc08b_1_46"/>
          <p:cNvSpPr txBox="1"/>
          <p:nvPr/>
        </p:nvSpPr>
        <p:spPr>
          <a:xfrm>
            <a:off x="2552450" y="55400"/>
            <a:ext cx="9118200" cy="631200"/>
          </a:xfrm>
          <a:prstGeom prst="rect">
            <a:avLst/>
          </a:prstGeom>
          <a:solidFill>
            <a:srgbClr val="FE7A10"/>
          </a:solid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IN" sz="2900">
                <a:solidFill>
                  <a:srgbClr val="FFFFFF"/>
                </a:solidFill>
                <a:latin typeface="Corbel"/>
                <a:ea typeface="Corbel"/>
                <a:cs typeface="Corbel"/>
                <a:sym typeface="Corbel"/>
              </a:rPr>
              <a:t>Nikshay Reports - Dashboard</a:t>
            </a:r>
            <a:endParaRPr sz="2900">
              <a:solidFill>
                <a:srgbClr val="FFFFFF"/>
              </a:solidFill>
              <a:latin typeface="Corbel"/>
              <a:ea typeface="Corbel"/>
              <a:cs typeface="Corbel"/>
              <a:sym typeface="Corbel"/>
            </a:endParaRPr>
          </a:p>
        </p:txBody>
      </p:sp>
      <p:sp>
        <p:nvSpPr>
          <p:cNvPr id="250" name="Google Shape;250;g237ba0dc08b_1_46"/>
          <p:cNvSpPr txBox="1"/>
          <p:nvPr/>
        </p:nvSpPr>
        <p:spPr>
          <a:xfrm>
            <a:off x="144025" y="2869500"/>
            <a:ext cx="31176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IN" sz="2600">
                <a:solidFill>
                  <a:schemeClr val="lt1"/>
                </a:solidFill>
                <a:latin typeface="Corbel"/>
                <a:ea typeface="Corbel"/>
                <a:cs typeface="Corbel"/>
                <a:sym typeface="Corbel"/>
              </a:rPr>
              <a:t>Tracks Actual</a:t>
            </a:r>
            <a:endParaRPr sz="2600">
              <a:solidFill>
                <a:schemeClr val="lt1"/>
              </a:solidFill>
              <a:latin typeface="Corbel"/>
              <a:ea typeface="Corbel"/>
              <a:cs typeface="Corbel"/>
              <a:sym typeface="Corbel"/>
            </a:endParaRPr>
          </a:p>
          <a:p>
            <a:pPr indent="0" lvl="0" marL="0" rtl="0" algn="l">
              <a:spcBef>
                <a:spcPts val="0"/>
              </a:spcBef>
              <a:spcAft>
                <a:spcPts val="0"/>
              </a:spcAft>
              <a:buNone/>
            </a:pPr>
            <a:r>
              <a:rPr lang="en-IN" sz="2600">
                <a:solidFill>
                  <a:schemeClr val="lt1"/>
                </a:solidFill>
                <a:latin typeface="Corbel"/>
                <a:ea typeface="Corbel"/>
                <a:cs typeface="Corbel"/>
                <a:sym typeface="Corbel"/>
              </a:rPr>
              <a:t>v/s Target Logic Purpose</a:t>
            </a:r>
            <a:endParaRPr sz="1600">
              <a:solidFill>
                <a:schemeClr val="lt1"/>
              </a:solidFill>
            </a:endParaRPr>
          </a:p>
        </p:txBody>
      </p:sp>
      <p:pic>
        <p:nvPicPr>
          <p:cNvPr id="251" name="Google Shape;251;g237ba0dc08b_1_46"/>
          <p:cNvPicPr preferRelativeResize="0"/>
          <p:nvPr/>
        </p:nvPicPr>
        <p:blipFill>
          <a:blip r:embed="rId3">
            <a:alphaModFix/>
          </a:blip>
          <a:stretch>
            <a:fillRect/>
          </a:stretch>
        </p:blipFill>
        <p:spPr>
          <a:xfrm>
            <a:off x="3586800" y="839000"/>
            <a:ext cx="8083850" cy="5248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2018-08-06T06:16:16Z</dcterms:created>
  <dc:creator>Manu Mathew</dc:creator>
</cp:coreProperties>
</file>