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29"/>
  </p:notesMasterIdLst>
  <p:sldIdLst>
    <p:sldId id="256" r:id="rId3"/>
    <p:sldId id="257" r:id="rId4"/>
    <p:sldId id="259" r:id="rId5"/>
    <p:sldId id="260" r:id="rId6"/>
    <p:sldId id="261" r:id="rId7"/>
    <p:sldId id="273" r:id="rId8"/>
    <p:sldId id="262" r:id="rId9"/>
    <p:sldId id="263" r:id="rId10"/>
    <p:sldId id="264" r:id="rId11"/>
    <p:sldId id="265" r:id="rId12"/>
    <p:sldId id="266" r:id="rId13"/>
    <p:sldId id="267" r:id="rId14"/>
    <p:sldId id="269" r:id="rId15"/>
    <p:sldId id="277" r:id="rId16"/>
    <p:sldId id="278" r:id="rId17"/>
    <p:sldId id="275" r:id="rId18"/>
    <p:sldId id="280" r:id="rId19"/>
    <p:sldId id="282" r:id="rId20"/>
    <p:sldId id="287" r:id="rId21"/>
    <p:sldId id="283" r:id="rId22"/>
    <p:sldId id="284" r:id="rId23"/>
    <p:sldId id="285" r:id="rId24"/>
    <p:sldId id="276" r:id="rId25"/>
    <p:sldId id="274" r:id="rId26"/>
    <p:sldId id="270" r:id="rId27"/>
    <p:sldId id="272" r:id="rId28"/>
  </p:sldIdLst>
  <p:sldSz cx="12192000" cy="6858000"/>
  <p:notesSz cx="6858000" cy="9144000"/>
  <p:embeddedFontLst>
    <p:embeddedFont>
      <p:font typeface="Corbel" panose="020B0503020204020204" pitchFamily="34" charset="0"/>
      <p:regular r:id="rId30"/>
      <p:bold r:id="rId31"/>
      <p:italic r:id="rId32"/>
      <p:boldItalic r:id="rId33"/>
    </p:embeddedFont>
    <p:embeddedFont>
      <p:font typeface="Noto Sans" panose="020B0502040504020204" pitchFamily="34" charset="0"/>
      <p:regular r:id="rId34"/>
      <p:bold r:id="rId35"/>
      <p:italic r:id="rId36"/>
      <p:boldItalic r:id="rId37"/>
    </p:embeddedFont>
    <p:embeddedFont>
      <p:font typeface="Open Sans" pitchFamily="2" charset="0"/>
      <p:regular r:id="rId38"/>
      <p:bold r:id="rId39"/>
      <p:italic r:id="rId40"/>
      <p:boldItalic r:id="rId41"/>
    </p:embeddedFont>
    <p:embeddedFont>
      <p:font typeface="Open Sans Medium"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g0WGjLkrNeuez5TP74MEVjI8bPZ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4B14F6-02CF-AF99-7567-3009164D712F}" name="Dr. Shiv Joshi" initials="DJ" userId="f2a3fb3e2ce2b93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94654"/>
  </p:normalViewPr>
  <p:slideViewPr>
    <p:cSldViewPr snapToGrid="0">
      <p:cViewPr varScale="1">
        <p:scale>
          <a:sx n="104" d="100"/>
          <a:sy n="104" d="100"/>
        </p:scale>
        <p:origin x="688"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52"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280A3B-6949-4A38-9C7D-715C9F59E3D0}" type="doc">
      <dgm:prSet loTypeId="urn:microsoft.com/office/officeart/2005/8/layout/process1" loCatId="process" qsTypeId="urn:microsoft.com/office/officeart/2005/8/quickstyle/simple1" qsCatId="simple" csTypeId="urn:microsoft.com/office/officeart/2005/8/colors/colorful1" csCatId="colorful" phldr="1"/>
      <dgm:spPr/>
    </dgm:pt>
    <dgm:pt modelId="{4606E862-079A-4A82-8AFD-4F046A2D1398}">
      <dgm:prSet phldrT="[Text]"/>
      <dgm:spPr/>
      <dgm:t>
        <a:bodyPr/>
        <a:lstStyle/>
        <a:p>
          <a:r>
            <a:rPr lang="en-US" dirty="0"/>
            <a:t>Daily entry of data in Form 2 by Health Facility </a:t>
          </a:r>
          <a:r>
            <a:rPr lang="en-US" b="1" dirty="0"/>
            <a:t>BEFORE 6PM</a:t>
          </a:r>
          <a:endParaRPr lang="en-IN" b="1" dirty="0"/>
        </a:p>
      </dgm:t>
    </dgm:pt>
    <dgm:pt modelId="{3574E9C3-FE95-4BE2-8CC7-F519F6EF9DB5}" type="parTrans" cxnId="{0C214072-0E24-4D40-BA93-21EDC82DCD90}">
      <dgm:prSet/>
      <dgm:spPr/>
      <dgm:t>
        <a:bodyPr/>
        <a:lstStyle/>
        <a:p>
          <a:endParaRPr lang="en-IN"/>
        </a:p>
      </dgm:t>
    </dgm:pt>
    <dgm:pt modelId="{B0D57BF2-171A-4320-8463-4A0556F05488}" type="sibTrans" cxnId="{0C214072-0E24-4D40-BA93-21EDC82DCD90}">
      <dgm:prSet/>
      <dgm:spPr/>
      <dgm:t>
        <a:bodyPr/>
        <a:lstStyle/>
        <a:p>
          <a:endParaRPr lang="en-IN"/>
        </a:p>
      </dgm:t>
    </dgm:pt>
    <dgm:pt modelId="{7F5CF47E-1492-414F-AC37-5909132F8C42}">
      <dgm:prSet phldrT="[Text]"/>
      <dgm:spPr/>
      <dgm:t>
        <a:bodyPr/>
        <a:lstStyle/>
        <a:p>
          <a:r>
            <a:rPr lang="en-US" dirty="0"/>
            <a:t>Data to be checked for inconsistencies and correct data to be compiled by District TB Office</a:t>
          </a:r>
          <a:endParaRPr lang="en-IN" dirty="0"/>
        </a:p>
      </dgm:t>
    </dgm:pt>
    <dgm:pt modelId="{B27775C0-7BF7-4F50-AF4E-99A0F692D47A}" type="parTrans" cxnId="{7412EAF6-EE5B-4BF8-B79C-BB8B411716F7}">
      <dgm:prSet/>
      <dgm:spPr/>
      <dgm:t>
        <a:bodyPr/>
        <a:lstStyle/>
        <a:p>
          <a:endParaRPr lang="en-IN"/>
        </a:p>
      </dgm:t>
    </dgm:pt>
    <dgm:pt modelId="{BC1040DE-DDCF-48F8-8551-1786EA9BCE90}" type="sibTrans" cxnId="{7412EAF6-EE5B-4BF8-B79C-BB8B411716F7}">
      <dgm:prSet/>
      <dgm:spPr/>
      <dgm:t>
        <a:bodyPr/>
        <a:lstStyle/>
        <a:p>
          <a:endParaRPr lang="en-IN"/>
        </a:p>
      </dgm:t>
    </dgm:pt>
    <dgm:pt modelId="{D1FCF311-92A2-4A12-89B3-172F673151C8}">
      <dgm:prSet phldrT="[Text]"/>
      <dgm:spPr/>
      <dgm:t>
        <a:bodyPr/>
        <a:lstStyle/>
        <a:p>
          <a:r>
            <a:rPr lang="en-US" dirty="0"/>
            <a:t>District TB Office to enter the validated data in Form 3 </a:t>
          </a:r>
          <a:r>
            <a:rPr lang="en-US" b="1" dirty="0"/>
            <a:t>BEFORE 8PM</a:t>
          </a:r>
          <a:endParaRPr lang="en-IN" b="1" dirty="0"/>
        </a:p>
      </dgm:t>
    </dgm:pt>
    <dgm:pt modelId="{E83A9A34-A26C-494B-924C-0F69541DECA3}" type="parTrans" cxnId="{DD6FA0A4-6EA7-45D2-A889-8CDD0E62728E}">
      <dgm:prSet/>
      <dgm:spPr/>
      <dgm:t>
        <a:bodyPr/>
        <a:lstStyle/>
        <a:p>
          <a:endParaRPr lang="en-IN"/>
        </a:p>
      </dgm:t>
    </dgm:pt>
    <dgm:pt modelId="{14DF8A2E-10F0-4117-80E5-0C0C175A58F4}" type="sibTrans" cxnId="{DD6FA0A4-6EA7-45D2-A889-8CDD0E62728E}">
      <dgm:prSet/>
      <dgm:spPr/>
      <dgm:t>
        <a:bodyPr/>
        <a:lstStyle/>
        <a:p>
          <a:endParaRPr lang="en-IN"/>
        </a:p>
      </dgm:t>
    </dgm:pt>
    <dgm:pt modelId="{34F89C44-B87D-479E-BB98-ACE2AE43DEE5}">
      <dgm:prSet/>
      <dgm:spPr/>
      <dgm:t>
        <a:bodyPr/>
        <a:lstStyle/>
        <a:p>
          <a:r>
            <a:rPr lang="en-US" dirty="0"/>
            <a:t>Master KPI report to be used for monitoring the key activities of the campaign</a:t>
          </a:r>
          <a:endParaRPr lang="en-IN" dirty="0"/>
        </a:p>
      </dgm:t>
    </dgm:pt>
    <dgm:pt modelId="{BCE02B52-D4CC-4A36-ACBC-ED81382081FF}" type="parTrans" cxnId="{BBFA18DB-1ECC-4C0B-86AB-79EFA5A46283}">
      <dgm:prSet/>
      <dgm:spPr/>
      <dgm:t>
        <a:bodyPr/>
        <a:lstStyle/>
        <a:p>
          <a:endParaRPr lang="en-IN"/>
        </a:p>
      </dgm:t>
    </dgm:pt>
    <dgm:pt modelId="{24E1F583-42E0-42D1-8FD8-7AE02BE82ECB}" type="sibTrans" cxnId="{BBFA18DB-1ECC-4C0B-86AB-79EFA5A46283}">
      <dgm:prSet/>
      <dgm:spPr/>
      <dgm:t>
        <a:bodyPr/>
        <a:lstStyle/>
        <a:p>
          <a:endParaRPr lang="en-IN"/>
        </a:p>
      </dgm:t>
    </dgm:pt>
    <dgm:pt modelId="{2D5E4A72-1F65-4AC7-8572-E88D933B1EDB}" type="pres">
      <dgm:prSet presAssocID="{B8280A3B-6949-4A38-9C7D-715C9F59E3D0}" presName="Name0" presStyleCnt="0">
        <dgm:presLayoutVars>
          <dgm:dir/>
          <dgm:resizeHandles val="exact"/>
        </dgm:presLayoutVars>
      </dgm:prSet>
      <dgm:spPr/>
    </dgm:pt>
    <dgm:pt modelId="{F9A4A6AE-71AC-42D3-823B-49A0C4DAD54D}" type="pres">
      <dgm:prSet presAssocID="{4606E862-079A-4A82-8AFD-4F046A2D1398}" presName="node" presStyleLbl="node1" presStyleIdx="0" presStyleCnt="4">
        <dgm:presLayoutVars>
          <dgm:bulletEnabled val="1"/>
        </dgm:presLayoutVars>
      </dgm:prSet>
      <dgm:spPr/>
    </dgm:pt>
    <dgm:pt modelId="{25E366EC-5670-4324-BEA0-2C2F1F259B0D}" type="pres">
      <dgm:prSet presAssocID="{B0D57BF2-171A-4320-8463-4A0556F05488}" presName="sibTrans" presStyleLbl="sibTrans2D1" presStyleIdx="0" presStyleCnt="3"/>
      <dgm:spPr/>
    </dgm:pt>
    <dgm:pt modelId="{C7067BA3-0B8F-4B09-9433-75472D6E37BD}" type="pres">
      <dgm:prSet presAssocID="{B0D57BF2-171A-4320-8463-4A0556F05488}" presName="connectorText" presStyleLbl="sibTrans2D1" presStyleIdx="0" presStyleCnt="3"/>
      <dgm:spPr/>
    </dgm:pt>
    <dgm:pt modelId="{CF2180E4-6180-42CD-AA88-CF163E891277}" type="pres">
      <dgm:prSet presAssocID="{7F5CF47E-1492-414F-AC37-5909132F8C42}" presName="node" presStyleLbl="node1" presStyleIdx="1" presStyleCnt="4">
        <dgm:presLayoutVars>
          <dgm:bulletEnabled val="1"/>
        </dgm:presLayoutVars>
      </dgm:prSet>
      <dgm:spPr/>
    </dgm:pt>
    <dgm:pt modelId="{057F0A2A-8B7B-4E8B-9542-3FA4BD5925B0}" type="pres">
      <dgm:prSet presAssocID="{BC1040DE-DDCF-48F8-8551-1786EA9BCE90}" presName="sibTrans" presStyleLbl="sibTrans2D1" presStyleIdx="1" presStyleCnt="3"/>
      <dgm:spPr/>
    </dgm:pt>
    <dgm:pt modelId="{C22A8B56-BE41-45A3-A603-3EB325553D0B}" type="pres">
      <dgm:prSet presAssocID="{BC1040DE-DDCF-48F8-8551-1786EA9BCE90}" presName="connectorText" presStyleLbl="sibTrans2D1" presStyleIdx="1" presStyleCnt="3"/>
      <dgm:spPr/>
    </dgm:pt>
    <dgm:pt modelId="{D14014D0-76FA-470D-B0CD-A4770009FA62}" type="pres">
      <dgm:prSet presAssocID="{D1FCF311-92A2-4A12-89B3-172F673151C8}" presName="node" presStyleLbl="node1" presStyleIdx="2" presStyleCnt="4">
        <dgm:presLayoutVars>
          <dgm:bulletEnabled val="1"/>
        </dgm:presLayoutVars>
      </dgm:prSet>
      <dgm:spPr/>
    </dgm:pt>
    <dgm:pt modelId="{67A3A778-D077-4ACF-BF13-7E64C5C18656}" type="pres">
      <dgm:prSet presAssocID="{14DF8A2E-10F0-4117-80E5-0C0C175A58F4}" presName="sibTrans" presStyleLbl="sibTrans2D1" presStyleIdx="2" presStyleCnt="3"/>
      <dgm:spPr/>
    </dgm:pt>
    <dgm:pt modelId="{E9437652-CDB8-44FD-AB66-AEEE76D23CAD}" type="pres">
      <dgm:prSet presAssocID="{14DF8A2E-10F0-4117-80E5-0C0C175A58F4}" presName="connectorText" presStyleLbl="sibTrans2D1" presStyleIdx="2" presStyleCnt="3"/>
      <dgm:spPr/>
    </dgm:pt>
    <dgm:pt modelId="{3C57B7DD-9A7A-4790-858E-D1446B9A4D61}" type="pres">
      <dgm:prSet presAssocID="{34F89C44-B87D-479E-BB98-ACE2AE43DEE5}" presName="node" presStyleLbl="node1" presStyleIdx="3" presStyleCnt="4">
        <dgm:presLayoutVars>
          <dgm:bulletEnabled val="1"/>
        </dgm:presLayoutVars>
      </dgm:prSet>
      <dgm:spPr/>
    </dgm:pt>
  </dgm:ptLst>
  <dgm:cxnLst>
    <dgm:cxn modelId="{9CDF9B0E-D9C6-4F7C-BFB2-D6865F44E220}" type="presOf" srcId="{B0D57BF2-171A-4320-8463-4A0556F05488}" destId="{25E366EC-5670-4324-BEA0-2C2F1F259B0D}" srcOrd="0" destOrd="0" presId="urn:microsoft.com/office/officeart/2005/8/layout/process1"/>
    <dgm:cxn modelId="{00CB3E13-7DBD-4A65-BA48-9A9583FD66A7}" type="presOf" srcId="{14DF8A2E-10F0-4117-80E5-0C0C175A58F4}" destId="{E9437652-CDB8-44FD-AB66-AEEE76D23CAD}" srcOrd="1" destOrd="0" presId="urn:microsoft.com/office/officeart/2005/8/layout/process1"/>
    <dgm:cxn modelId="{94B36020-7FA5-440F-B61B-5303AD1C97F2}" type="presOf" srcId="{7F5CF47E-1492-414F-AC37-5909132F8C42}" destId="{CF2180E4-6180-42CD-AA88-CF163E891277}" srcOrd="0" destOrd="0" presId="urn:microsoft.com/office/officeart/2005/8/layout/process1"/>
    <dgm:cxn modelId="{DD466D22-36DF-4080-B3AB-270FE4F23B80}" type="presOf" srcId="{4606E862-079A-4A82-8AFD-4F046A2D1398}" destId="{F9A4A6AE-71AC-42D3-823B-49A0C4DAD54D}" srcOrd="0" destOrd="0" presId="urn:microsoft.com/office/officeart/2005/8/layout/process1"/>
    <dgm:cxn modelId="{B48A642C-58B3-4E8F-87AE-0BEFEA8DD156}" type="presOf" srcId="{D1FCF311-92A2-4A12-89B3-172F673151C8}" destId="{D14014D0-76FA-470D-B0CD-A4770009FA62}" srcOrd="0" destOrd="0" presId="urn:microsoft.com/office/officeart/2005/8/layout/process1"/>
    <dgm:cxn modelId="{68F9D05E-3457-4DF1-9D35-BA2BA54241B7}" type="presOf" srcId="{B8280A3B-6949-4A38-9C7D-715C9F59E3D0}" destId="{2D5E4A72-1F65-4AC7-8572-E88D933B1EDB}" srcOrd="0" destOrd="0" presId="urn:microsoft.com/office/officeart/2005/8/layout/process1"/>
    <dgm:cxn modelId="{0C214072-0E24-4D40-BA93-21EDC82DCD90}" srcId="{B8280A3B-6949-4A38-9C7D-715C9F59E3D0}" destId="{4606E862-079A-4A82-8AFD-4F046A2D1398}" srcOrd="0" destOrd="0" parTransId="{3574E9C3-FE95-4BE2-8CC7-F519F6EF9DB5}" sibTransId="{B0D57BF2-171A-4320-8463-4A0556F05488}"/>
    <dgm:cxn modelId="{D848378C-FF1E-40DE-9D76-D0A0DACE374E}" type="presOf" srcId="{14DF8A2E-10F0-4117-80E5-0C0C175A58F4}" destId="{67A3A778-D077-4ACF-BF13-7E64C5C18656}" srcOrd="0" destOrd="0" presId="urn:microsoft.com/office/officeart/2005/8/layout/process1"/>
    <dgm:cxn modelId="{DD6FA0A4-6EA7-45D2-A889-8CDD0E62728E}" srcId="{B8280A3B-6949-4A38-9C7D-715C9F59E3D0}" destId="{D1FCF311-92A2-4A12-89B3-172F673151C8}" srcOrd="2" destOrd="0" parTransId="{E83A9A34-A26C-494B-924C-0F69541DECA3}" sibTransId="{14DF8A2E-10F0-4117-80E5-0C0C175A58F4}"/>
    <dgm:cxn modelId="{8FA64DCB-85F2-402A-AD66-4FC2A7D2BD7A}" type="presOf" srcId="{B0D57BF2-171A-4320-8463-4A0556F05488}" destId="{C7067BA3-0B8F-4B09-9433-75472D6E37BD}" srcOrd="1" destOrd="0" presId="urn:microsoft.com/office/officeart/2005/8/layout/process1"/>
    <dgm:cxn modelId="{BBFA18DB-1ECC-4C0B-86AB-79EFA5A46283}" srcId="{B8280A3B-6949-4A38-9C7D-715C9F59E3D0}" destId="{34F89C44-B87D-479E-BB98-ACE2AE43DEE5}" srcOrd="3" destOrd="0" parTransId="{BCE02B52-D4CC-4A36-ACBC-ED81382081FF}" sibTransId="{24E1F583-42E0-42D1-8FD8-7AE02BE82ECB}"/>
    <dgm:cxn modelId="{35679ADD-EC17-44DC-960A-603AD8FA918A}" type="presOf" srcId="{34F89C44-B87D-479E-BB98-ACE2AE43DEE5}" destId="{3C57B7DD-9A7A-4790-858E-D1446B9A4D61}" srcOrd="0" destOrd="0" presId="urn:microsoft.com/office/officeart/2005/8/layout/process1"/>
    <dgm:cxn modelId="{D24F63E3-D549-4AE1-B455-49670A309F6F}" type="presOf" srcId="{BC1040DE-DDCF-48F8-8551-1786EA9BCE90}" destId="{C22A8B56-BE41-45A3-A603-3EB325553D0B}" srcOrd="1" destOrd="0" presId="urn:microsoft.com/office/officeart/2005/8/layout/process1"/>
    <dgm:cxn modelId="{7B9784E3-FA35-4483-9F34-A1F7297E0A87}" type="presOf" srcId="{BC1040DE-DDCF-48F8-8551-1786EA9BCE90}" destId="{057F0A2A-8B7B-4E8B-9542-3FA4BD5925B0}" srcOrd="0" destOrd="0" presId="urn:microsoft.com/office/officeart/2005/8/layout/process1"/>
    <dgm:cxn modelId="{7412EAF6-EE5B-4BF8-B79C-BB8B411716F7}" srcId="{B8280A3B-6949-4A38-9C7D-715C9F59E3D0}" destId="{7F5CF47E-1492-414F-AC37-5909132F8C42}" srcOrd="1" destOrd="0" parTransId="{B27775C0-7BF7-4F50-AF4E-99A0F692D47A}" sibTransId="{BC1040DE-DDCF-48F8-8551-1786EA9BCE90}"/>
    <dgm:cxn modelId="{78802905-6A05-4A90-97F8-8DA78E5B72FD}" type="presParOf" srcId="{2D5E4A72-1F65-4AC7-8572-E88D933B1EDB}" destId="{F9A4A6AE-71AC-42D3-823B-49A0C4DAD54D}" srcOrd="0" destOrd="0" presId="urn:microsoft.com/office/officeart/2005/8/layout/process1"/>
    <dgm:cxn modelId="{752109FC-1D31-4F1D-8312-EA13A279A580}" type="presParOf" srcId="{2D5E4A72-1F65-4AC7-8572-E88D933B1EDB}" destId="{25E366EC-5670-4324-BEA0-2C2F1F259B0D}" srcOrd="1" destOrd="0" presId="urn:microsoft.com/office/officeart/2005/8/layout/process1"/>
    <dgm:cxn modelId="{538FEBB7-DA8B-4E54-83AC-BEEABE3239C0}" type="presParOf" srcId="{25E366EC-5670-4324-BEA0-2C2F1F259B0D}" destId="{C7067BA3-0B8F-4B09-9433-75472D6E37BD}" srcOrd="0" destOrd="0" presId="urn:microsoft.com/office/officeart/2005/8/layout/process1"/>
    <dgm:cxn modelId="{8C670128-210B-499B-A2B2-679B08730024}" type="presParOf" srcId="{2D5E4A72-1F65-4AC7-8572-E88D933B1EDB}" destId="{CF2180E4-6180-42CD-AA88-CF163E891277}" srcOrd="2" destOrd="0" presId="urn:microsoft.com/office/officeart/2005/8/layout/process1"/>
    <dgm:cxn modelId="{5F9BDF50-C5AF-47E4-86DF-7C5E7C1EDF4F}" type="presParOf" srcId="{2D5E4A72-1F65-4AC7-8572-E88D933B1EDB}" destId="{057F0A2A-8B7B-4E8B-9542-3FA4BD5925B0}" srcOrd="3" destOrd="0" presId="urn:microsoft.com/office/officeart/2005/8/layout/process1"/>
    <dgm:cxn modelId="{45D7F151-92B6-46C8-A5E7-090A9991C512}" type="presParOf" srcId="{057F0A2A-8B7B-4E8B-9542-3FA4BD5925B0}" destId="{C22A8B56-BE41-45A3-A603-3EB325553D0B}" srcOrd="0" destOrd="0" presId="urn:microsoft.com/office/officeart/2005/8/layout/process1"/>
    <dgm:cxn modelId="{4E644BA2-459C-4C02-99E5-469E710839B1}" type="presParOf" srcId="{2D5E4A72-1F65-4AC7-8572-E88D933B1EDB}" destId="{D14014D0-76FA-470D-B0CD-A4770009FA62}" srcOrd="4" destOrd="0" presId="urn:microsoft.com/office/officeart/2005/8/layout/process1"/>
    <dgm:cxn modelId="{1A2034F1-A198-4A70-8EFD-2CFE83A9B3E4}" type="presParOf" srcId="{2D5E4A72-1F65-4AC7-8572-E88D933B1EDB}" destId="{67A3A778-D077-4ACF-BF13-7E64C5C18656}" srcOrd="5" destOrd="0" presId="urn:microsoft.com/office/officeart/2005/8/layout/process1"/>
    <dgm:cxn modelId="{A1684CB6-7447-4FFF-828C-F4E47DC5EC3D}" type="presParOf" srcId="{67A3A778-D077-4ACF-BF13-7E64C5C18656}" destId="{E9437652-CDB8-44FD-AB66-AEEE76D23CAD}" srcOrd="0" destOrd="0" presId="urn:microsoft.com/office/officeart/2005/8/layout/process1"/>
    <dgm:cxn modelId="{FF8DED99-402D-4472-9937-DAC09AF11911}" type="presParOf" srcId="{2D5E4A72-1F65-4AC7-8572-E88D933B1EDB}" destId="{3C57B7DD-9A7A-4790-858E-D1446B9A4D6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4A6AE-71AC-42D3-823B-49A0C4DAD54D}">
      <dsp:nvSpPr>
        <dsp:cNvPr id="0" name=""/>
        <dsp:cNvSpPr/>
      </dsp:nvSpPr>
      <dsp:spPr>
        <a:xfrm>
          <a:off x="5145" y="1644013"/>
          <a:ext cx="2249934" cy="14132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Daily entry of data in Form 2 by Health Facility </a:t>
          </a:r>
          <a:r>
            <a:rPr lang="en-US" sz="1800" b="1" kern="1200" dirty="0"/>
            <a:t>BEFORE 6PM</a:t>
          </a:r>
          <a:endParaRPr lang="en-IN" sz="1800" b="1" kern="1200" dirty="0"/>
        </a:p>
      </dsp:txBody>
      <dsp:txXfrm>
        <a:off x="46537" y="1685405"/>
        <a:ext cx="2167150" cy="1330456"/>
      </dsp:txXfrm>
    </dsp:sp>
    <dsp:sp modelId="{25E366EC-5670-4324-BEA0-2C2F1F259B0D}">
      <dsp:nvSpPr>
        <dsp:cNvPr id="0" name=""/>
        <dsp:cNvSpPr/>
      </dsp:nvSpPr>
      <dsp:spPr>
        <a:xfrm>
          <a:off x="2480073" y="2071642"/>
          <a:ext cx="476986" cy="5579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a:p>
      </dsp:txBody>
      <dsp:txXfrm>
        <a:off x="2480073" y="2183239"/>
        <a:ext cx="333890" cy="334789"/>
      </dsp:txXfrm>
    </dsp:sp>
    <dsp:sp modelId="{CF2180E4-6180-42CD-AA88-CF163E891277}">
      <dsp:nvSpPr>
        <dsp:cNvPr id="0" name=""/>
        <dsp:cNvSpPr/>
      </dsp:nvSpPr>
      <dsp:spPr>
        <a:xfrm>
          <a:off x="3155054" y="1644013"/>
          <a:ext cx="2249934" cy="141324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Data to be checked for inconsistencies and correct data to be compiled by District TB Office</a:t>
          </a:r>
          <a:endParaRPr lang="en-IN" sz="1800" kern="1200" dirty="0"/>
        </a:p>
      </dsp:txBody>
      <dsp:txXfrm>
        <a:off x="3196446" y="1685405"/>
        <a:ext cx="2167150" cy="1330456"/>
      </dsp:txXfrm>
    </dsp:sp>
    <dsp:sp modelId="{057F0A2A-8B7B-4E8B-9542-3FA4BD5925B0}">
      <dsp:nvSpPr>
        <dsp:cNvPr id="0" name=""/>
        <dsp:cNvSpPr/>
      </dsp:nvSpPr>
      <dsp:spPr>
        <a:xfrm>
          <a:off x="5629982" y="2071642"/>
          <a:ext cx="476986" cy="55798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a:p>
      </dsp:txBody>
      <dsp:txXfrm>
        <a:off x="5629982" y="2183239"/>
        <a:ext cx="333890" cy="334789"/>
      </dsp:txXfrm>
    </dsp:sp>
    <dsp:sp modelId="{D14014D0-76FA-470D-B0CD-A4770009FA62}">
      <dsp:nvSpPr>
        <dsp:cNvPr id="0" name=""/>
        <dsp:cNvSpPr/>
      </dsp:nvSpPr>
      <dsp:spPr>
        <a:xfrm>
          <a:off x="6304962" y="1644013"/>
          <a:ext cx="2249934" cy="141324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District TB Office to enter the validated data in Form 3 </a:t>
          </a:r>
          <a:r>
            <a:rPr lang="en-US" sz="1800" b="1" kern="1200" dirty="0"/>
            <a:t>BEFORE 8PM</a:t>
          </a:r>
          <a:endParaRPr lang="en-IN" sz="1800" b="1" kern="1200" dirty="0"/>
        </a:p>
      </dsp:txBody>
      <dsp:txXfrm>
        <a:off x="6346354" y="1685405"/>
        <a:ext cx="2167150" cy="1330456"/>
      </dsp:txXfrm>
    </dsp:sp>
    <dsp:sp modelId="{67A3A778-D077-4ACF-BF13-7E64C5C18656}">
      <dsp:nvSpPr>
        <dsp:cNvPr id="0" name=""/>
        <dsp:cNvSpPr/>
      </dsp:nvSpPr>
      <dsp:spPr>
        <a:xfrm>
          <a:off x="8779890" y="2071642"/>
          <a:ext cx="476986" cy="55798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a:p>
      </dsp:txBody>
      <dsp:txXfrm>
        <a:off x="8779890" y="2183239"/>
        <a:ext cx="333890" cy="334789"/>
      </dsp:txXfrm>
    </dsp:sp>
    <dsp:sp modelId="{3C57B7DD-9A7A-4790-858E-D1446B9A4D61}">
      <dsp:nvSpPr>
        <dsp:cNvPr id="0" name=""/>
        <dsp:cNvSpPr/>
      </dsp:nvSpPr>
      <dsp:spPr>
        <a:xfrm>
          <a:off x="9454870" y="1644013"/>
          <a:ext cx="2249934" cy="141324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Master KPI report to be used for monitoring the key activities of the campaign</a:t>
          </a:r>
          <a:endParaRPr lang="en-IN" sz="1800" kern="1200" dirty="0"/>
        </a:p>
      </dsp:txBody>
      <dsp:txXfrm>
        <a:off x="9496262" y="1685405"/>
        <a:ext cx="2167150" cy="13304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068bc02ad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03" name="Google Shape;203;g3068bc02ad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1b1cf0e2ce_0_1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2" name="Google Shape;282;g31b1cf0e2ce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1b1cf0e2ce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03" name="Google Shape;303;g31b1cf0e2ce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1b1cf0e2ce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g31b1cf0e2ce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1b1cf0e2ce_0_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g31b1cf0e2ce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a:extLst>
            <a:ext uri="{FF2B5EF4-FFF2-40B4-BE49-F238E27FC236}">
              <a16:creationId xmlns:a16="http://schemas.microsoft.com/office/drawing/2014/main" id="{A5C712F8-4653-F98E-E976-8161D1FA7B05}"/>
            </a:ext>
          </a:extLst>
        </p:cNvPr>
        <p:cNvGrpSpPr/>
        <p:nvPr/>
      </p:nvGrpSpPr>
      <p:grpSpPr>
        <a:xfrm>
          <a:off x="0" y="0"/>
          <a:ext cx="0" cy="0"/>
          <a:chOff x="0" y="0"/>
          <a:chExt cx="0" cy="0"/>
        </a:xfrm>
      </p:grpSpPr>
      <p:sp>
        <p:nvSpPr>
          <p:cNvPr id="302" name="Google Shape;302;g31b1cf0e2ce_0_65:notes">
            <a:extLst>
              <a:ext uri="{FF2B5EF4-FFF2-40B4-BE49-F238E27FC236}">
                <a16:creationId xmlns:a16="http://schemas.microsoft.com/office/drawing/2014/main" id="{AC71C384-BFD5-6927-38DE-2C27530B3AC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03" name="Google Shape;303;g31b1cf0e2ce_0_65:notes">
            <a:extLst>
              <a:ext uri="{FF2B5EF4-FFF2-40B4-BE49-F238E27FC236}">
                <a16:creationId xmlns:a16="http://schemas.microsoft.com/office/drawing/2014/main" id="{C8528E6F-4698-A029-C30D-91D346671C5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5957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1847C083-2267-594C-304B-A426750E4AAC}"/>
            </a:ext>
          </a:extLst>
        </p:cNvPr>
        <p:cNvGrpSpPr/>
        <p:nvPr/>
      </p:nvGrpSpPr>
      <p:grpSpPr>
        <a:xfrm>
          <a:off x="0" y="0"/>
          <a:ext cx="0" cy="0"/>
          <a:chOff x="0" y="0"/>
          <a:chExt cx="0" cy="0"/>
        </a:xfrm>
      </p:grpSpPr>
      <p:sp>
        <p:nvSpPr>
          <p:cNvPr id="309" name="Google Shape;309;g31b1cf0e2ce_0_71:notes">
            <a:extLst>
              <a:ext uri="{FF2B5EF4-FFF2-40B4-BE49-F238E27FC236}">
                <a16:creationId xmlns:a16="http://schemas.microsoft.com/office/drawing/2014/main" id="{651B4875-4F09-E000-AE87-3845E161110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g31b1cf0e2ce_0_71:notes">
            <a:extLst>
              <a:ext uri="{FF2B5EF4-FFF2-40B4-BE49-F238E27FC236}">
                <a16:creationId xmlns:a16="http://schemas.microsoft.com/office/drawing/2014/main" id="{2E0DFEE7-5DE4-3EEB-8DFD-2A86B311400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3171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a:extLst>
            <a:ext uri="{FF2B5EF4-FFF2-40B4-BE49-F238E27FC236}">
              <a16:creationId xmlns:a16="http://schemas.microsoft.com/office/drawing/2014/main" id="{42ECEE34-6AD6-87CD-4B68-FC130FDF16BD}"/>
            </a:ext>
          </a:extLst>
        </p:cNvPr>
        <p:cNvGrpSpPr/>
        <p:nvPr/>
      </p:nvGrpSpPr>
      <p:grpSpPr>
        <a:xfrm>
          <a:off x="0" y="0"/>
          <a:ext cx="0" cy="0"/>
          <a:chOff x="0" y="0"/>
          <a:chExt cx="0" cy="0"/>
        </a:xfrm>
      </p:grpSpPr>
      <p:sp>
        <p:nvSpPr>
          <p:cNvPr id="302" name="Google Shape;302;g31b1cf0e2ce_0_65:notes">
            <a:extLst>
              <a:ext uri="{FF2B5EF4-FFF2-40B4-BE49-F238E27FC236}">
                <a16:creationId xmlns:a16="http://schemas.microsoft.com/office/drawing/2014/main" id="{7CFC1691-2D0F-9F7A-8431-72667768348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03" name="Google Shape;303;g31b1cf0e2ce_0_65:notes">
            <a:extLst>
              <a:ext uri="{FF2B5EF4-FFF2-40B4-BE49-F238E27FC236}">
                <a16:creationId xmlns:a16="http://schemas.microsoft.com/office/drawing/2014/main" id="{D6A5928B-34DC-C9D2-B2F6-64ECAF71E1D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7620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CA099A6D-4E23-3482-CF25-5E2A7CF8EB99}"/>
            </a:ext>
          </a:extLst>
        </p:cNvPr>
        <p:cNvGrpSpPr/>
        <p:nvPr/>
      </p:nvGrpSpPr>
      <p:grpSpPr>
        <a:xfrm>
          <a:off x="0" y="0"/>
          <a:ext cx="0" cy="0"/>
          <a:chOff x="0" y="0"/>
          <a:chExt cx="0" cy="0"/>
        </a:xfrm>
      </p:grpSpPr>
      <p:sp>
        <p:nvSpPr>
          <p:cNvPr id="309" name="Google Shape;309;g31b1cf0e2ce_0_71:notes">
            <a:extLst>
              <a:ext uri="{FF2B5EF4-FFF2-40B4-BE49-F238E27FC236}">
                <a16:creationId xmlns:a16="http://schemas.microsoft.com/office/drawing/2014/main" id="{DD28E8F4-3105-4BD0-1F5F-69C473CC08C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g31b1cf0e2ce_0_71:notes">
            <a:extLst>
              <a:ext uri="{FF2B5EF4-FFF2-40B4-BE49-F238E27FC236}">
                <a16:creationId xmlns:a16="http://schemas.microsoft.com/office/drawing/2014/main" id="{4A33EC95-3AAC-3471-2EE8-9F4FF409476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1951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A12C84D2-BD9D-25AA-EEBE-B0F18C41F6D8}"/>
            </a:ext>
          </a:extLst>
        </p:cNvPr>
        <p:cNvGrpSpPr/>
        <p:nvPr/>
      </p:nvGrpSpPr>
      <p:grpSpPr>
        <a:xfrm>
          <a:off x="0" y="0"/>
          <a:ext cx="0" cy="0"/>
          <a:chOff x="0" y="0"/>
          <a:chExt cx="0" cy="0"/>
        </a:xfrm>
      </p:grpSpPr>
      <p:sp>
        <p:nvSpPr>
          <p:cNvPr id="309" name="Google Shape;309;g31b1cf0e2ce_0_71:notes">
            <a:extLst>
              <a:ext uri="{FF2B5EF4-FFF2-40B4-BE49-F238E27FC236}">
                <a16:creationId xmlns:a16="http://schemas.microsoft.com/office/drawing/2014/main" id="{761A329D-E67A-2121-C2BD-DD9EDC586D9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g31b1cf0e2ce_0_71:notes">
            <a:extLst>
              <a:ext uri="{FF2B5EF4-FFF2-40B4-BE49-F238E27FC236}">
                <a16:creationId xmlns:a16="http://schemas.microsoft.com/office/drawing/2014/main" id="{B1ECA60B-A522-62AF-0698-747D1762AFC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5559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a:extLst>
            <a:ext uri="{FF2B5EF4-FFF2-40B4-BE49-F238E27FC236}">
              <a16:creationId xmlns:a16="http://schemas.microsoft.com/office/drawing/2014/main" id="{1EE89309-B53A-EE2B-58F7-3DF1F7B886B7}"/>
            </a:ext>
          </a:extLst>
        </p:cNvPr>
        <p:cNvGrpSpPr/>
        <p:nvPr/>
      </p:nvGrpSpPr>
      <p:grpSpPr>
        <a:xfrm>
          <a:off x="0" y="0"/>
          <a:ext cx="0" cy="0"/>
          <a:chOff x="0" y="0"/>
          <a:chExt cx="0" cy="0"/>
        </a:xfrm>
      </p:grpSpPr>
      <p:sp>
        <p:nvSpPr>
          <p:cNvPr id="281" name="Google Shape;281;g31b1cf0e2ce_0_113:notes">
            <a:extLst>
              <a:ext uri="{FF2B5EF4-FFF2-40B4-BE49-F238E27FC236}">
                <a16:creationId xmlns:a16="http://schemas.microsoft.com/office/drawing/2014/main" id="{9181DC8A-11AD-F06D-EABD-8AC3D3EED9F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2" name="Google Shape;282;g31b1cf0e2ce_0_113:notes">
            <a:extLst>
              <a:ext uri="{FF2B5EF4-FFF2-40B4-BE49-F238E27FC236}">
                <a16:creationId xmlns:a16="http://schemas.microsoft.com/office/drawing/2014/main" id="{0A547750-D200-E628-0715-C0B5E9913A5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351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068bc02ad6_0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1" name="Google Shape;211;g3068bc02ad6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38B486C3-9A2E-C7A4-C22B-8469714F6032}"/>
            </a:ext>
          </a:extLst>
        </p:cNvPr>
        <p:cNvGrpSpPr/>
        <p:nvPr/>
      </p:nvGrpSpPr>
      <p:grpSpPr>
        <a:xfrm>
          <a:off x="0" y="0"/>
          <a:ext cx="0" cy="0"/>
          <a:chOff x="0" y="0"/>
          <a:chExt cx="0" cy="0"/>
        </a:xfrm>
      </p:grpSpPr>
      <p:sp>
        <p:nvSpPr>
          <p:cNvPr id="309" name="Google Shape;309;g31b1cf0e2ce_0_71:notes">
            <a:extLst>
              <a:ext uri="{FF2B5EF4-FFF2-40B4-BE49-F238E27FC236}">
                <a16:creationId xmlns:a16="http://schemas.microsoft.com/office/drawing/2014/main" id="{CCE27E66-DF70-D6C6-F389-9DED3AF1EC6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g31b1cf0e2ce_0_71:notes">
            <a:extLst>
              <a:ext uri="{FF2B5EF4-FFF2-40B4-BE49-F238E27FC236}">
                <a16:creationId xmlns:a16="http://schemas.microsoft.com/office/drawing/2014/main" id="{06AA9407-AEEA-9E05-257C-7A740FE9F12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013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AF2A2AF9-AAE8-70AB-7610-DECB61237B74}"/>
            </a:ext>
          </a:extLst>
        </p:cNvPr>
        <p:cNvGrpSpPr/>
        <p:nvPr/>
      </p:nvGrpSpPr>
      <p:grpSpPr>
        <a:xfrm>
          <a:off x="0" y="0"/>
          <a:ext cx="0" cy="0"/>
          <a:chOff x="0" y="0"/>
          <a:chExt cx="0" cy="0"/>
        </a:xfrm>
      </p:grpSpPr>
      <p:sp>
        <p:nvSpPr>
          <p:cNvPr id="309" name="Google Shape;309;g31b1cf0e2ce_0_71:notes">
            <a:extLst>
              <a:ext uri="{FF2B5EF4-FFF2-40B4-BE49-F238E27FC236}">
                <a16:creationId xmlns:a16="http://schemas.microsoft.com/office/drawing/2014/main" id="{90703391-DFBB-4BF8-2BA0-5663ECB5110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g31b1cf0e2ce_0_71:notes">
            <a:extLst>
              <a:ext uri="{FF2B5EF4-FFF2-40B4-BE49-F238E27FC236}">
                <a16:creationId xmlns:a16="http://schemas.microsoft.com/office/drawing/2014/main" id="{7EEE00E5-C7CE-E002-7DDE-989BF803578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293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288F2ED4-BA9D-E3BC-8507-3D2ACF39B4B9}"/>
            </a:ext>
          </a:extLst>
        </p:cNvPr>
        <p:cNvGrpSpPr/>
        <p:nvPr/>
      </p:nvGrpSpPr>
      <p:grpSpPr>
        <a:xfrm>
          <a:off x="0" y="0"/>
          <a:ext cx="0" cy="0"/>
          <a:chOff x="0" y="0"/>
          <a:chExt cx="0" cy="0"/>
        </a:xfrm>
      </p:grpSpPr>
      <p:sp>
        <p:nvSpPr>
          <p:cNvPr id="309" name="Google Shape;309;g31b1cf0e2ce_0_71:notes">
            <a:extLst>
              <a:ext uri="{FF2B5EF4-FFF2-40B4-BE49-F238E27FC236}">
                <a16:creationId xmlns:a16="http://schemas.microsoft.com/office/drawing/2014/main" id="{A0086E18-E8B2-9EE7-76C5-DCA4B5EF8E7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g31b1cf0e2ce_0_71:notes">
            <a:extLst>
              <a:ext uri="{FF2B5EF4-FFF2-40B4-BE49-F238E27FC236}">
                <a16:creationId xmlns:a16="http://schemas.microsoft.com/office/drawing/2014/main" id="{CF169EC3-FB4D-7F52-F0BB-B64C5089A5A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4029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a:extLst>
            <a:ext uri="{FF2B5EF4-FFF2-40B4-BE49-F238E27FC236}">
              <a16:creationId xmlns:a16="http://schemas.microsoft.com/office/drawing/2014/main" id="{10372E32-C14A-4C6A-0042-7ACC7720178C}"/>
            </a:ext>
          </a:extLst>
        </p:cNvPr>
        <p:cNvGrpSpPr/>
        <p:nvPr/>
      </p:nvGrpSpPr>
      <p:grpSpPr>
        <a:xfrm>
          <a:off x="0" y="0"/>
          <a:ext cx="0" cy="0"/>
          <a:chOff x="0" y="0"/>
          <a:chExt cx="0" cy="0"/>
        </a:xfrm>
      </p:grpSpPr>
      <p:sp>
        <p:nvSpPr>
          <p:cNvPr id="302" name="Google Shape;302;g31b1cf0e2ce_0_65:notes">
            <a:extLst>
              <a:ext uri="{FF2B5EF4-FFF2-40B4-BE49-F238E27FC236}">
                <a16:creationId xmlns:a16="http://schemas.microsoft.com/office/drawing/2014/main" id="{5FAE3C6A-4437-E39F-E0E1-BA03F7476BC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03" name="Google Shape;303;g31b1cf0e2ce_0_65:notes">
            <a:extLst>
              <a:ext uri="{FF2B5EF4-FFF2-40B4-BE49-F238E27FC236}">
                <a16:creationId xmlns:a16="http://schemas.microsoft.com/office/drawing/2014/main" id="{581CD411-8823-C111-109B-2E963083878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6138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3ECE0A5A-DA3D-0CEC-9561-910B44EC6952}"/>
            </a:ext>
          </a:extLst>
        </p:cNvPr>
        <p:cNvGrpSpPr/>
        <p:nvPr/>
      </p:nvGrpSpPr>
      <p:grpSpPr>
        <a:xfrm>
          <a:off x="0" y="0"/>
          <a:ext cx="0" cy="0"/>
          <a:chOff x="0" y="0"/>
          <a:chExt cx="0" cy="0"/>
        </a:xfrm>
      </p:grpSpPr>
      <p:sp>
        <p:nvSpPr>
          <p:cNvPr id="345" name="Google Shape;345;g31b1cf0e2ce_0_137:notes">
            <a:extLst>
              <a:ext uri="{FF2B5EF4-FFF2-40B4-BE49-F238E27FC236}">
                <a16:creationId xmlns:a16="http://schemas.microsoft.com/office/drawing/2014/main" id="{0E8ADC82-2A96-D3C8-79AF-7DBAC4BBD10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g31b1cf0e2ce_0_137:notes">
            <a:extLst>
              <a:ext uri="{FF2B5EF4-FFF2-40B4-BE49-F238E27FC236}">
                <a16:creationId xmlns:a16="http://schemas.microsoft.com/office/drawing/2014/main" id="{F019F550-A8AB-56F8-356D-BB236602AF0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3859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1b1cf0e2ce_0_1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g31b1cf0e2ce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1b1cf0e2ce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g31b1cf0e2ce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1b3ddb694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1b3ddb694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31b3ddb694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I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1b1cf0e2ce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33" name="Google Shape;233;g31b1cf0e2ce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1b1cf0e2ce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Open Sans"/>
                <a:ea typeface="Open Sans"/>
                <a:cs typeface="Open Sans"/>
                <a:sym typeface="Open Sans"/>
              </a:rPr>
              <a:t>Undernutrition (BMI &lt;18.5) Population in the geography</a:t>
            </a:r>
          </a:p>
          <a:p>
            <a:pPr marL="0" lvl="0" indent="0" algn="l" rtl="0">
              <a:lnSpc>
                <a:spcPct val="100000"/>
              </a:lnSpc>
              <a:spcBef>
                <a:spcPts val="0"/>
              </a:spcBef>
              <a:spcAft>
                <a:spcPts val="0"/>
              </a:spcAft>
              <a:buSzPts val="1400"/>
              <a:buNone/>
            </a:pPr>
            <a:endParaRPr dirty="0"/>
          </a:p>
        </p:txBody>
      </p:sp>
      <p:sp>
        <p:nvSpPr>
          <p:cNvPr id="240" name="Google Shape;240;g31b1cf0e2ce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a:extLst>
            <a:ext uri="{FF2B5EF4-FFF2-40B4-BE49-F238E27FC236}">
              <a16:creationId xmlns:a16="http://schemas.microsoft.com/office/drawing/2014/main" id="{CA163C82-B57D-FC03-6160-83F052F13890}"/>
            </a:ext>
          </a:extLst>
        </p:cNvPr>
        <p:cNvGrpSpPr/>
        <p:nvPr/>
      </p:nvGrpSpPr>
      <p:grpSpPr>
        <a:xfrm>
          <a:off x="0" y="0"/>
          <a:ext cx="0" cy="0"/>
          <a:chOff x="0" y="0"/>
          <a:chExt cx="0" cy="0"/>
        </a:xfrm>
      </p:grpSpPr>
      <p:sp>
        <p:nvSpPr>
          <p:cNvPr id="239" name="Google Shape;239;g31b1cf0e2ce_0_33:notes">
            <a:extLst>
              <a:ext uri="{FF2B5EF4-FFF2-40B4-BE49-F238E27FC236}">
                <a16:creationId xmlns:a16="http://schemas.microsoft.com/office/drawing/2014/main" id="{BB459A9B-99C4-4767-0A5F-E4ED58E6174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g31b1cf0e2ce_0_33:notes">
            <a:extLst>
              <a:ext uri="{FF2B5EF4-FFF2-40B4-BE49-F238E27FC236}">
                <a16:creationId xmlns:a16="http://schemas.microsoft.com/office/drawing/2014/main" id="{1167BBD2-B8C6-7F00-0EEE-0C6C771DA19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1683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1b1cf0e2ce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31b1cf0e2c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1b1cf0e2ce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68" name="Google Shape;268;g31b1cf0e2ce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1b1cf0e2ce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g31b1cf0e2ce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ull Width Head + Copy - Text Only">
  <p:cSld name="Full Width Head + Copy - Text Only">
    <p:spTree>
      <p:nvGrpSpPr>
        <p:cNvPr id="1" name="Shape 18"/>
        <p:cNvGrpSpPr/>
        <p:nvPr/>
      </p:nvGrpSpPr>
      <p:grpSpPr>
        <a:xfrm>
          <a:off x="0" y="0"/>
          <a:ext cx="0" cy="0"/>
          <a:chOff x="0" y="0"/>
          <a:chExt cx="0" cy="0"/>
        </a:xfrm>
      </p:grpSpPr>
      <p:sp>
        <p:nvSpPr>
          <p:cNvPr id="19" name="Google Shape;19;g3068bc02ad6_0_104"/>
          <p:cNvSpPr txBox="1">
            <a:spLocks noGrp="1"/>
          </p:cNvSpPr>
          <p:nvPr>
            <p:ph type="body" idx="1"/>
          </p:nvPr>
        </p:nvSpPr>
        <p:spPr>
          <a:xfrm>
            <a:off x="486837" y="1718735"/>
            <a:ext cx="11106300" cy="4519200"/>
          </a:xfrm>
          <a:prstGeom prst="rect">
            <a:avLst/>
          </a:prstGeom>
          <a:noFill/>
          <a:ln>
            <a:noFill/>
          </a:ln>
        </p:spPr>
        <p:txBody>
          <a:bodyPr spcFirstLastPara="1" wrap="square" lIns="91425" tIns="45700" rIns="91425" bIns="45700" anchor="ctr" anchorCtr="0">
            <a:normAutofit/>
          </a:bodyPr>
          <a:lstStyle>
            <a:lvl1pPr marL="457200" lvl="0" indent="-349250" algn="l">
              <a:lnSpc>
                <a:spcPct val="90000"/>
              </a:lnSpc>
              <a:spcBef>
                <a:spcPts val="800"/>
              </a:spcBef>
              <a:spcAft>
                <a:spcPts val="0"/>
              </a:spcAft>
              <a:buSzPts val="1900"/>
              <a:buChar char="●"/>
              <a:defRPr sz="1900" b="0"/>
            </a:lvl1pPr>
            <a:lvl2pPr marL="914400" lvl="1" indent="-336550" algn="l">
              <a:lnSpc>
                <a:spcPct val="90000"/>
              </a:lnSpc>
              <a:spcBef>
                <a:spcPts val="800"/>
              </a:spcBef>
              <a:spcAft>
                <a:spcPts val="0"/>
              </a:spcAft>
              <a:buClr>
                <a:srgbClr val="6C8C1A"/>
              </a:buClr>
              <a:buSzPts val="1700"/>
              <a:buFont typeface="Noto Sans Symbols"/>
              <a:buChar char="▪"/>
              <a:defRPr sz="1700"/>
            </a:lvl2pPr>
            <a:lvl3pPr marL="1371600" lvl="2" indent="-330200" algn="l">
              <a:lnSpc>
                <a:spcPct val="90000"/>
              </a:lnSpc>
              <a:spcBef>
                <a:spcPts val="800"/>
              </a:spcBef>
              <a:spcAft>
                <a:spcPts val="0"/>
              </a:spcAft>
              <a:buClr>
                <a:srgbClr val="3086AB"/>
              </a:buClr>
              <a:buSzPts val="1600"/>
              <a:buFont typeface="Arial"/>
              <a:buChar char="•"/>
              <a:defRPr sz="1600"/>
            </a:lvl3pPr>
            <a:lvl4pPr marL="1828800" lvl="3" indent="-323850" algn="l">
              <a:lnSpc>
                <a:spcPct val="90000"/>
              </a:lnSpc>
              <a:spcBef>
                <a:spcPts val="800"/>
              </a:spcBef>
              <a:spcAft>
                <a:spcPts val="0"/>
              </a:spcAft>
              <a:buSzPts val="1500"/>
              <a:buFont typeface="Arial"/>
              <a:buChar char="-"/>
              <a:defRPr/>
            </a:lvl4pPr>
            <a:lvl5pPr marL="2286000" lvl="4" indent="-323850" algn="l">
              <a:lnSpc>
                <a:spcPct val="90000"/>
              </a:lnSpc>
              <a:spcBef>
                <a:spcPts val="800"/>
              </a:spcBef>
              <a:spcAft>
                <a:spcPts val="0"/>
              </a:spcAft>
              <a:buSzPts val="1500"/>
              <a:buChar char="●"/>
              <a:defRPr/>
            </a:lvl5pPr>
            <a:lvl6pPr marL="2743200" lvl="5" indent="-349250" algn="l">
              <a:lnSpc>
                <a:spcPct val="90000"/>
              </a:lnSpc>
              <a:spcBef>
                <a:spcPts val="300"/>
              </a:spcBef>
              <a:spcAft>
                <a:spcPts val="0"/>
              </a:spcAft>
              <a:buSzPts val="1900"/>
              <a:buChar char="●"/>
              <a:defRPr/>
            </a:lvl6pPr>
            <a:lvl7pPr marL="3200400" lvl="6" indent="-349250" algn="l">
              <a:lnSpc>
                <a:spcPct val="90000"/>
              </a:lnSpc>
              <a:spcBef>
                <a:spcPts val="300"/>
              </a:spcBef>
              <a:spcAft>
                <a:spcPts val="0"/>
              </a:spcAft>
              <a:buSzPts val="1900"/>
              <a:buChar char="●"/>
              <a:defRPr/>
            </a:lvl7pPr>
            <a:lvl8pPr marL="3657600" lvl="7" indent="-349250" algn="l">
              <a:lnSpc>
                <a:spcPct val="90000"/>
              </a:lnSpc>
              <a:spcBef>
                <a:spcPts val="300"/>
              </a:spcBef>
              <a:spcAft>
                <a:spcPts val="0"/>
              </a:spcAft>
              <a:buSzPts val="1900"/>
              <a:buChar char="●"/>
              <a:defRPr/>
            </a:lvl8pPr>
            <a:lvl9pPr marL="4114800" lvl="8" indent="-349250" algn="l">
              <a:lnSpc>
                <a:spcPct val="90000"/>
              </a:lnSpc>
              <a:spcBef>
                <a:spcPts val="300"/>
              </a:spcBef>
              <a:spcAft>
                <a:spcPts val="300"/>
              </a:spcAft>
              <a:buSzPts val="1900"/>
              <a:buChar char="●"/>
              <a:defRPr/>
            </a:lvl9pPr>
          </a:lstStyle>
          <a:p>
            <a:endParaRPr/>
          </a:p>
        </p:txBody>
      </p:sp>
      <p:sp>
        <p:nvSpPr>
          <p:cNvPr id="20" name="Google Shape;20;g3068bc02ad6_0_104"/>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500"/>
              <a:buFont typeface="Corbel"/>
              <a:buNone/>
              <a:defRPr/>
            </a:lvl1pPr>
            <a:lvl2pPr lvl="1" algn="l">
              <a:lnSpc>
                <a:spcPct val="100000"/>
              </a:lnSpc>
              <a:spcBef>
                <a:spcPts val="0"/>
              </a:spcBef>
              <a:spcAft>
                <a:spcPts val="0"/>
              </a:spcAft>
              <a:buClr>
                <a:schemeClr val="dk1"/>
              </a:buClr>
              <a:buSzPts val="1500"/>
              <a:buFont typeface="Corbel"/>
              <a:buNone/>
              <a:defRPr/>
            </a:lvl2pPr>
            <a:lvl3pPr lvl="2" algn="l">
              <a:lnSpc>
                <a:spcPct val="100000"/>
              </a:lnSpc>
              <a:spcBef>
                <a:spcPts val="0"/>
              </a:spcBef>
              <a:spcAft>
                <a:spcPts val="0"/>
              </a:spcAft>
              <a:buClr>
                <a:schemeClr val="dk1"/>
              </a:buClr>
              <a:buSzPts val="1500"/>
              <a:buFont typeface="Corbel"/>
              <a:buNone/>
              <a:defRPr/>
            </a:lvl3pPr>
            <a:lvl4pPr lvl="3" algn="l">
              <a:lnSpc>
                <a:spcPct val="100000"/>
              </a:lnSpc>
              <a:spcBef>
                <a:spcPts val="0"/>
              </a:spcBef>
              <a:spcAft>
                <a:spcPts val="0"/>
              </a:spcAft>
              <a:buClr>
                <a:schemeClr val="dk1"/>
              </a:buClr>
              <a:buSzPts val="1500"/>
              <a:buFont typeface="Corbel"/>
              <a:buNone/>
              <a:defRPr/>
            </a:lvl4pPr>
            <a:lvl5pPr lvl="4" algn="l">
              <a:lnSpc>
                <a:spcPct val="100000"/>
              </a:lnSpc>
              <a:spcBef>
                <a:spcPts val="0"/>
              </a:spcBef>
              <a:spcAft>
                <a:spcPts val="0"/>
              </a:spcAft>
              <a:buClr>
                <a:schemeClr val="dk1"/>
              </a:buClr>
              <a:buSzPts val="1500"/>
              <a:buFont typeface="Corbel"/>
              <a:buNone/>
              <a:defRPr/>
            </a:lvl5pPr>
            <a:lvl6pPr lvl="5" algn="l">
              <a:lnSpc>
                <a:spcPct val="100000"/>
              </a:lnSpc>
              <a:spcBef>
                <a:spcPts val="0"/>
              </a:spcBef>
              <a:spcAft>
                <a:spcPts val="0"/>
              </a:spcAft>
              <a:buClr>
                <a:schemeClr val="dk1"/>
              </a:buClr>
              <a:buSzPts val="1500"/>
              <a:buFont typeface="Corbel"/>
              <a:buNone/>
              <a:defRPr/>
            </a:lvl6pPr>
            <a:lvl7pPr lvl="6" algn="l">
              <a:lnSpc>
                <a:spcPct val="100000"/>
              </a:lnSpc>
              <a:spcBef>
                <a:spcPts val="0"/>
              </a:spcBef>
              <a:spcAft>
                <a:spcPts val="0"/>
              </a:spcAft>
              <a:buClr>
                <a:schemeClr val="dk1"/>
              </a:buClr>
              <a:buSzPts val="1500"/>
              <a:buFont typeface="Corbel"/>
              <a:buNone/>
              <a:defRPr/>
            </a:lvl7pPr>
            <a:lvl8pPr lvl="7" algn="l">
              <a:lnSpc>
                <a:spcPct val="100000"/>
              </a:lnSpc>
              <a:spcBef>
                <a:spcPts val="0"/>
              </a:spcBef>
              <a:spcAft>
                <a:spcPts val="0"/>
              </a:spcAft>
              <a:buClr>
                <a:schemeClr val="dk1"/>
              </a:buClr>
              <a:buSzPts val="1500"/>
              <a:buFont typeface="Corbel"/>
              <a:buNone/>
              <a:defRPr/>
            </a:lvl8pPr>
            <a:lvl9pPr lvl="8" algn="l">
              <a:lnSpc>
                <a:spcPct val="100000"/>
              </a:lnSpc>
              <a:spcBef>
                <a:spcPts val="0"/>
              </a:spcBef>
              <a:spcAft>
                <a:spcPts val="0"/>
              </a:spcAft>
              <a:buClr>
                <a:schemeClr val="dk1"/>
              </a:buClr>
              <a:buSzPts val="1500"/>
              <a:buFont typeface="Corbel"/>
              <a:buNone/>
              <a:defRPr/>
            </a:lvl9pPr>
          </a:lstStyle>
          <a:p>
            <a:endParaRPr/>
          </a:p>
        </p:txBody>
      </p:sp>
      <p:sp>
        <p:nvSpPr>
          <p:cNvPr id="21" name="Google Shape;21;g3068bc02ad6_0_104"/>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Corbel"/>
              <a:buNone/>
              <a:defRPr sz="1200" b="1" i="0" u="none" strike="noStrike" cap="none">
                <a:solidFill>
                  <a:srgbClr val="000000"/>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Corbel"/>
              <a:buNone/>
              <a:defRPr sz="1200" b="1" i="0" u="none" strike="noStrike" cap="none">
                <a:solidFill>
                  <a:srgbClr val="000000"/>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Corbel"/>
              <a:buNone/>
              <a:defRPr sz="1200" b="1" i="0" u="none" strike="noStrike" cap="none">
                <a:solidFill>
                  <a:srgbClr val="000000"/>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Corbel"/>
              <a:buNone/>
              <a:defRPr sz="1200" b="1" i="0" u="none" strike="noStrike" cap="none">
                <a:solidFill>
                  <a:srgbClr val="000000"/>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Corbel"/>
              <a:buNone/>
              <a:defRPr sz="1200" b="1" i="0" u="none" strike="noStrike" cap="none">
                <a:solidFill>
                  <a:srgbClr val="000000"/>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Corbel"/>
              <a:buNone/>
              <a:defRPr sz="1200" b="1" i="0" u="none" strike="noStrike" cap="none">
                <a:solidFill>
                  <a:srgbClr val="000000"/>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Corbel"/>
              <a:buNone/>
              <a:defRPr sz="1200" b="1" i="0" u="none" strike="noStrike" cap="none">
                <a:solidFill>
                  <a:srgbClr val="000000"/>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Corbel"/>
              <a:buNone/>
              <a:defRPr sz="1200" b="1" i="0" u="none" strike="noStrike" cap="none">
                <a:solidFill>
                  <a:srgbClr val="000000"/>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Corbel"/>
              <a:buNone/>
              <a:defRPr sz="1200" b="1" i="0" u="none" strike="noStrike" cap="none">
                <a:solidFill>
                  <a:srgbClr val="00000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sp>
        <p:nvSpPr>
          <p:cNvPr id="22" name="Google Shape;22;g3068bc02ad6_0_104"/>
          <p:cNvSpPr txBox="1">
            <a:spLocks noGrp="1"/>
          </p:cNvSpPr>
          <p:nvPr>
            <p:ph type="title"/>
          </p:nvPr>
        </p:nvSpPr>
        <p:spPr>
          <a:xfrm>
            <a:off x="486837" y="646262"/>
            <a:ext cx="11106300" cy="697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3600"/>
              <a:buFont typeface="Corbel"/>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101"/>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01"/>
          <p:cNvSpPr>
            <a:spLocks noGrp="1"/>
          </p:cNvSpPr>
          <p:nvPr>
            <p:ph type="pic" idx="2"/>
          </p:nvPr>
        </p:nvSpPr>
        <p:spPr>
          <a:xfrm>
            <a:off x="3570644" y="767419"/>
            <a:ext cx="8115230" cy="5330952"/>
          </a:xfrm>
          <a:prstGeom prst="rect">
            <a:avLst/>
          </a:prstGeom>
          <a:solidFill>
            <a:srgbClr val="BFBFBF"/>
          </a:solidFill>
          <a:ln>
            <a:noFill/>
          </a:ln>
        </p:spPr>
      </p:sp>
      <p:sp>
        <p:nvSpPr>
          <p:cNvPr id="86" name="Google Shape;86;p101"/>
          <p:cNvSpPr txBox="1">
            <a:spLocks noGrp="1"/>
          </p:cNvSpPr>
          <p:nvPr>
            <p:ph type="body" idx="1"/>
          </p:nvPr>
        </p:nvSpPr>
        <p:spPr>
          <a:xfrm>
            <a:off x="256032" y="3493008"/>
            <a:ext cx="2834640" cy="232257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87" name="Google Shape;87;p10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01"/>
          <p:cNvSpPr txBox="1">
            <a:spLocks noGrp="1"/>
          </p:cNvSpPr>
          <p:nvPr>
            <p:ph type="ftr" idx="11"/>
          </p:nvPr>
        </p:nvSpPr>
        <p:spPr>
          <a:xfrm>
            <a:off x="3499101"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0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90" name="Google Shape;90;p101"/>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
        <p:cNvGrpSpPr/>
        <p:nvPr/>
      </p:nvGrpSpPr>
      <p:grpSpPr>
        <a:xfrm>
          <a:off x="0" y="0"/>
          <a:ext cx="0" cy="0"/>
          <a:chOff x="0" y="0"/>
          <a:chExt cx="0" cy="0"/>
        </a:xfrm>
      </p:grpSpPr>
      <p:sp>
        <p:nvSpPr>
          <p:cNvPr id="92" name="Google Shape;92;p102"/>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02"/>
          <p:cNvSpPr txBox="1">
            <a:spLocks noGrp="1"/>
          </p:cNvSpPr>
          <p:nvPr>
            <p:ph type="body" idx="1"/>
          </p:nvPr>
        </p:nvSpPr>
        <p:spPr>
          <a:xfrm rot="5400000">
            <a:off x="4966548" y="-233172"/>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94" name="Google Shape;94;p10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0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0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97" name="Google Shape;97;p102"/>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103"/>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03"/>
          <p:cNvSpPr txBox="1">
            <a:spLocks noGrp="1"/>
          </p:cNvSpPr>
          <p:nvPr>
            <p:ph type="body" idx="1"/>
          </p:nvPr>
        </p:nvSpPr>
        <p:spPr>
          <a:xfrm rot="5400000">
            <a:off x="4965192" y="-228600"/>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01" name="Google Shape;101;p10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0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0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04" name="Google Shape;104;p103"/>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ull Width Head + Copy - Text Only">
  <p:cSld name="Full Width Head + Copy - Text Only">
    <p:spTree>
      <p:nvGrpSpPr>
        <p:cNvPr id="1" name="Shape 114"/>
        <p:cNvGrpSpPr/>
        <p:nvPr/>
      </p:nvGrpSpPr>
      <p:grpSpPr>
        <a:xfrm>
          <a:off x="0" y="0"/>
          <a:ext cx="0" cy="0"/>
          <a:chOff x="0" y="0"/>
          <a:chExt cx="0" cy="0"/>
        </a:xfrm>
      </p:grpSpPr>
      <p:sp>
        <p:nvSpPr>
          <p:cNvPr id="115" name="Google Shape;115;g3068bc02ad6_0_237"/>
          <p:cNvSpPr txBox="1">
            <a:spLocks noGrp="1"/>
          </p:cNvSpPr>
          <p:nvPr>
            <p:ph type="body" idx="1"/>
          </p:nvPr>
        </p:nvSpPr>
        <p:spPr>
          <a:xfrm>
            <a:off x="486837" y="1718735"/>
            <a:ext cx="11106300" cy="4519200"/>
          </a:xfrm>
          <a:prstGeom prst="rect">
            <a:avLst/>
          </a:prstGeom>
          <a:noFill/>
          <a:ln>
            <a:noFill/>
          </a:ln>
        </p:spPr>
        <p:txBody>
          <a:bodyPr spcFirstLastPara="1" wrap="square" lIns="91425" tIns="45700" rIns="91425" bIns="45700" anchor="ctr" anchorCtr="0">
            <a:noAutofit/>
          </a:bodyPr>
          <a:lstStyle>
            <a:lvl1pPr marL="457200" lvl="0" indent="-349250" algn="l">
              <a:lnSpc>
                <a:spcPct val="90000"/>
              </a:lnSpc>
              <a:spcBef>
                <a:spcPts val="800"/>
              </a:spcBef>
              <a:spcAft>
                <a:spcPts val="0"/>
              </a:spcAft>
              <a:buSzPts val="1900"/>
              <a:buChar char="●"/>
              <a:defRPr sz="1900" b="0"/>
            </a:lvl1pPr>
            <a:lvl2pPr marL="914400" lvl="1" indent="-336550" algn="l">
              <a:lnSpc>
                <a:spcPct val="90000"/>
              </a:lnSpc>
              <a:spcBef>
                <a:spcPts val="800"/>
              </a:spcBef>
              <a:spcAft>
                <a:spcPts val="0"/>
              </a:spcAft>
              <a:buClr>
                <a:srgbClr val="6C8C1A"/>
              </a:buClr>
              <a:buSzPts val="1700"/>
              <a:buFont typeface="Noto Sans Symbols"/>
              <a:buChar char="▪"/>
              <a:defRPr sz="1700"/>
            </a:lvl2pPr>
            <a:lvl3pPr marL="1371600" lvl="2" indent="-330200" algn="l">
              <a:lnSpc>
                <a:spcPct val="90000"/>
              </a:lnSpc>
              <a:spcBef>
                <a:spcPts val="800"/>
              </a:spcBef>
              <a:spcAft>
                <a:spcPts val="0"/>
              </a:spcAft>
              <a:buClr>
                <a:srgbClr val="3086AB"/>
              </a:buClr>
              <a:buSzPts val="1600"/>
              <a:buFont typeface="Arial"/>
              <a:buChar char="•"/>
              <a:defRPr sz="1600"/>
            </a:lvl3pPr>
            <a:lvl4pPr marL="1828800" lvl="3" indent="-323850" algn="l">
              <a:lnSpc>
                <a:spcPct val="90000"/>
              </a:lnSpc>
              <a:spcBef>
                <a:spcPts val="800"/>
              </a:spcBef>
              <a:spcAft>
                <a:spcPts val="0"/>
              </a:spcAft>
              <a:buSzPts val="1500"/>
              <a:buFont typeface="Arial"/>
              <a:buChar char="-"/>
              <a:defRPr/>
            </a:lvl4pPr>
            <a:lvl5pPr marL="2286000" lvl="4" indent="-323850" algn="l">
              <a:lnSpc>
                <a:spcPct val="90000"/>
              </a:lnSpc>
              <a:spcBef>
                <a:spcPts val="800"/>
              </a:spcBef>
              <a:spcAft>
                <a:spcPts val="0"/>
              </a:spcAft>
              <a:buSzPts val="1500"/>
              <a:buChar char="●"/>
              <a:defRPr/>
            </a:lvl5pPr>
            <a:lvl6pPr marL="2743200" lvl="5" indent="-349250" algn="l">
              <a:lnSpc>
                <a:spcPct val="90000"/>
              </a:lnSpc>
              <a:spcBef>
                <a:spcPts val="300"/>
              </a:spcBef>
              <a:spcAft>
                <a:spcPts val="0"/>
              </a:spcAft>
              <a:buSzPts val="1900"/>
              <a:buChar char="●"/>
              <a:defRPr/>
            </a:lvl6pPr>
            <a:lvl7pPr marL="3200400" lvl="6" indent="-349250" algn="l">
              <a:lnSpc>
                <a:spcPct val="90000"/>
              </a:lnSpc>
              <a:spcBef>
                <a:spcPts val="300"/>
              </a:spcBef>
              <a:spcAft>
                <a:spcPts val="0"/>
              </a:spcAft>
              <a:buSzPts val="1900"/>
              <a:buChar char="●"/>
              <a:defRPr/>
            </a:lvl7pPr>
            <a:lvl8pPr marL="3657600" lvl="7" indent="-349250" algn="l">
              <a:lnSpc>
                <a:spcPct val="90000"/>
              </a:lnSpc>
              <a:spcBef>
                <a:spcPts val="300"/>
              </a:spcBef>
              <a:spcAft>
                <a:spcPts val="0"/>
              </a:spcAft>
              <a:buSzPts val="1900"/>
              <a:buChar char="●"/>
              <a:defRPr/>
            </a:lvl8pPr>
            <a:lvl9pPr marL="4114800" lvl="8" indent="-349250" algn="l">
              <a:lnSpc>
                <a:spcPct val="90000"/>
              </a:lnSpc>
              <a:spcBef>
                <a:spcPts val="300"/>
              </a:spcBef>
              <a:spcAft>
                <a:spcPts val="300"/>
              </a:spcAft>
              <a:buSzPts val="1900"/>
              <a:buChar char="●"/>
              <a:defRPr/>
            </a:lvl9pPr>
          </a:lstStyle>
          <a:p>
            <a:endParaRPr/>
          </a:p>
        </p:txBody>
      </p:sp>
      <p:sp>
        <p:nvSpPr>
          <p:cNvPr id="116" name="Google Shape;116;g3068bc02ad6_0_237"/>
          <p:cNvSpPr txBox="1">
            <a:spLocks noGrp="1"/>
          </p:cNvSpPr>
          <p:nvPr>
            <p:ph type="ftr" idx="11"/>
          </p:nvPr>
        </p:nvSpPr>
        <p:spPr>
          <a:xfrm>
            <a:off x="3869268" y="6356351"/>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7" name="Google Shape;117;g3068bc02ad6_0_237"/>
          <p:cNvSpPr txBox="1">
            <a:spLocks noGrp="1"/>
          </p:cNvSpPr>
          <p:nvPr>
            <p:ph type="sldNum" idx="12"/>
          </p:nvPr>
        </p:nvSpPr>
        <p:spPr>
          <a:xfrm>
            <a:off x="10634135" y="6356351"/>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sp>
        <p:nvSpPr>
          <p:cNvPr id="118" name="Google Shape;118;g3068bc02ad6_0_237"/>
          <p:cNvSpPr txBox="1">
            <a:spLocks noGrp="1"/>
          </p:cNvSpPr>
          <p:nvPr>
            <p:ph type="title"/>
          </p:nvPr>
        </p:nvSpPr>
        <p:spPr>
          <a:xfrm>
            <a:off x="486837" y="646263"/>
            <a:ext cx="11106300" cy="697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Corbel"/>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9"/>
        <p:cNvGrpSpPr/>
        <p:nvPr/>
      </p:nvGrpSpPr>
      <p:grpSpPr>
        <a:xfrm>
          <a:off x="0" y="0"/>
          <a:ext cx="0" cy="0"/>
          <a:chOff x="0" y="0"/>
          <a:chExt cx="0" cy="0"/>
        </a:xfrm>
      </p:grpSpPr>
      <p:sp>
        <p:nvSpPr>
          <p:cNvPr id="120" name="Google Shape;120;p92"/>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92"/>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a:solidFill>
                  <a:srgbClr val="000F46"/>
                </a:solidFill>
              </a:defRPr>
            </a:lvl1pPr>
            <a:lvl2pPr marL="914400" lvl="1" indent="-342900" algn="l">
              <a:lnSpc>
                <a:spcPct val="90000"/>
              </a:lnSpc>
              <a:spcBef>
                <a:spcPts val="250"/>
              </a:spcBef>
              <a:spcAft>
                <a:spcPts val="0"/>
              </a:spcAft>
              <a:buSzPts val="1800"/>
              <a:buChar char="●"/>
              <a:defRPr>
                <a:solidFill>
                  <a:srgbClr val="000F46"/>
                </a:solidFill>
              </a:defRPr>
            </a:lvl2pPr>
            <a:lvl3pPr marL="1371600" lvl="2" indent="-330200" algn="l">
              <a:lnSpc>
                <a:spcPct val="90000"/>
              </a:lnSpc>
              <a:spcBef>
                <a:spcPts val="250"/>
              </a:spcBef>
              <a:spcAft>
                <a:spcPts val="0"/>
              </a:spcAft>
              <a:buSzPts val="1600"/>
              <a:buChar char="●"/>
              <a:defRPr>
                <a:solidFill>
                  <a:srgbClr val="000F46"/>
                </a:solidFill>
              </a:defRPr>
            </a:lvl3pPr>
            <a:lvl4pPr marL="1828800" lvl="3" indent="-317500" algn="l">
              <a:lnSpc>
                <a:spcPct val="90000"/>
              </a:lnSpc>
              <a:spcBef>
                <a:spcPts val="250"/>
              </a:spcBef>
              <a:spcAft>
                <a:spcPts val="0"/>
              </a:spcAft>
              <a:buSzPts val="1400"/>
              <a:buChar char="●"/>
              <a:defRPr>
                <a:solidFill>
                  <a:srgbClr val="000F46"/>
                </a:solidFill>
              </a:defRPr>
            </a:lvl4pPr>
            <a:lvl5pPr marL="2286000" lvl="4" indent="-317500" algn="l">
              <a:lnSpc>
                <a:spcPct val="90000"/>
              </a:lnSpc>
              <a:spcBef>
                <a:spcPts val="250"/>
              </a:spcBef>
              <a:spcAft>
                <a:spcPts val="0"/>
              </a:spcAft>
              <a:buSzPts val="1400"/>
              <a:buChar char="●"/>
              <a:defRPr>
                <a:solidFill>
                  <a:srgbClr val="000F46"/>
                </a:solidFill>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22" name="Google Shape;122;p9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9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9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125" name="Google Shape;125;p92"/>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6"/>
        <p:cNvGrpSpPr/>
        <p:nvPr/>
      </p:nvGrpSpPr>
      <p:grpSpPr>
        <a:xfrm>
          <a:off x="0" y="0"/>
          <a:ext cx="0" cy="0"/>
          <a:chOff x="0" y="0"/>
          <a:chExt cx="0" cy="0"/>
        </a:xfrm>
      </p:grpSpPr>
      <p:sp>
        <p:nvSpPr>
          <p:cNvPr id="127" name="Google Shape;127;p93"/>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93"/>
          <p:cNvSpPr txBox="1">
            <a:spLocks noGrp="1"/>
          </p:cNvSpPr>
          <p:nvPr>
            <p:ph type="body" idx="1"/>
          </p:nvPr>
        </p:nvSpPr>
        <p:spPr>
          <a:xfrm>
            <a:off x="3867912" y="868680"/>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29" name="Google Shape;129;p93"/>
          <p:cNvSpPr txBox="1">
            <a:spLocks noGrp="1"/>
          </p:cNvSpPr>
          <p:nvPr>
            <p:ph type="body" idx="2"/>
          </p:nvPr>
        </p:nvSpPr>
        <p:spPr>
          <a:xfrm>
            <a:off x="256032" y="3494176"/>
            <a:ext cx="283464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130" name="Google Shape;130;p9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9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9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133" name="Google Shape;133;p93"/>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4"/>
        <p:cNvGrpSpPr/>
        <p:nvPr/>
      </p:nvGrpSpPr>
      <p:grpSpPr>
        <a:xfrm>
          <a:off x="0" y="0"/>
          <a:ext cx="0" cy="0"/>
          <a:chOff x="0" y="0"/>
          <a:chExt cx="0" cy="0"/>
        </a:xfrm>
      </p:grpSpPr>
      <p:sp>
        <p:nvSpPr>
          <p:cNvPr id="135" name="Google Shape;135;p94"/>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94"/>
          <p:cNvSpPr txBox="1">
            <a:spLocks noGrp="1"/>
          </p:cNvSpPr>
          <p:nvPr>
            <p:ph type="body" idx="1"/>
          </p:nvPr>
        </p:nvSpPr>
        <p:spPr>
          <a:xfrm>
            <a:off x="3867912"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37" name="Google Shape;137;p94"/>
          <p:cNvSpPr txBox="1">
            <a:spLocks noGrp="1"/>
          </p:cNvSpPr>
          <p:nvPr>
            <p:ph type="body" idx="2"/>
          </p:nvPr>
        </p:nvSpPr>
        <p:spPr>
          <a:xfrm>
            <a:off x="7818120"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38" name="Google Shape;138;p9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9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9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141" name="Google Shape;141;p94"/>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2"/>
        <p:cNvGrpSpPr/>
        <p:nvPr/>
      </p:nvGrpSpPr>
      <p:grpSpPr>
        <a:xfrm>
          <a:off x="0" y="0"/>
          <a:ext cx="0" cy="0"/>
          <a:chOff x="0" y="0"/>
          <a:chExt cx="0" cy="0"/>
        </a:xfrm>
      </p:grpSpPr>
      <p:sp>
        <p:nvSpPr>
          <p:cNvPr id="143" name="Google Shape;143;p91"/>
          <p:cNvSpPr txBox="1">
            <a:spLocks noGrp="1"/>
          </p:cNvSpPr>
          <p:nvPr>
            <p:ph type="title"/>
          </p:nvPr>
        </p:nvSpPr>
        <p:spPr>
          <a:xfrm>
            <a:off x="3867912"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F46"/>
              </a:buClr>
              <a:buSzPts val="5900"/>
              <a:buFont typeface="Corbel"/>
              <a:buNone/>
              <a:defRPr sz="5900" b="0">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91"/>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145" name="Google Shape;145;p9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9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9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148" name="Google Shape;148;p91"/>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9"/>
        <p:cNvGrpSpPr/>
        <p:nvPr/>
      </p:nvGrpSpPr>
      <p:grpSpPr>
        <a:xfrm>
          <a:off x="0" y="0"/>
          <a:ext cx="0" cy="0"/>
          <a:chOff x="0" y="0"/>
          <a:chExt cx="0" cy="0"/>
        </a:xfrm>
      </p:grpSpPr>
      <p:sp>
        <p:nvSpPr>
          <p:cNvPr id="150" name="Google Shape;150;p104"/>
          <p:cNvSpPr txBox="1">
            <a:spLocks noGrp="1"/>
          </p:cNvSpPr>
          <p:nvPr>
            <p:ph type="ctrTitle"/>
          </p:nvPr>
        </p:nvSpPr>
        <p:spPr>
          <a:xfrm>
            <a:off x="1069847" y="1298448"/>
            <a:ext cx="10216461"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104"/>
          <p:cNvSpPr txBox="1">
            <a:spLocks noGrp="1"/>
          </p:cNvSpPr>
          <p:nvPr>
            <p:ph type="subTitle" idx="1"/>
          </p:nvPr>
        </p:nvSpPr>
        <p:spPr>
          <a:xfrm>
            <a:off x="1100014" y="4670246"/>
            <a:ext cx="10186293"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152" name="Google Shape;152;p10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10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0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155" name="Google Shape;155;p104"/>
          <p:cNvPicPr preferRelativeResize="0"/>
          <p:nvPr/>
        </p:nvPicPr>
        <p:blipFill rotWithShape="1">
          <a:blip r:embed="rId2">
            <a:alphaModFix/>
          </a:blip>
          <a:srcRect/>
          <a:stretch/>
        </p:blipFill>
        <p:spPr>
          <a:xfrm>
            <a:off x="26938" y="6707875"/>
            <a:ext cx="12192000" cy="17258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6"/>
        <p:cNvGrpSpPr/>
        <p:nvPr/>
      </p:nvGrpSpPr>
      <p:grpSpPr>
        <a:xfrm>
          <a:off x="0" y="0"/>
          <a:ext cx="0" cy="0"/>
          <a:chOff x="0" y="0"/>
          <a:chExt cx="0" cy="0"/>
        </a:xfrm>
      </p:grpSpPr>
      <p:sp>
        <p:nvSpPr>
          <p:cNvPr id="157" name="Google Shape;157;p105"/>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105"/>
          <p:cNvSpPr txBox="1">
            <a:spLocks noGrp="1"/>
          </p:cNvSpPr>
          <p:nvPr>
            <p:ph type="body" idx="1"/>
          </p:nvPr>
        </p:nvSpPr>
        <p:spPr>
          <a:xfrm>
            <a:off x="3867912" y="1023586"/>
            <a:ext cx="3474720" cy="80772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159" name="Google Shape;159;p105"/>
          <p:cNvSpPr txBox="1">
            <a:spLocks noGrp="1"/>
          </p:cNvSpPr>
          <p:nvPr>
            <p:ph type="body" idx="2"/>
          </p:nvPr>
        </p:nvSpPr>
        <p:spPr>
          <a:xfrm>
            <a:off x="3867912"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60" name="Google Shape;160;p105"/>
          <p:cNvSpPr txBox="1">
            <a:spLocks noGrp="1"/>
          </p:cNvSpPr>
          <p:nvPr>
            <p:ph type="body" idx="3"/>
          </p:nvPr>
        </p:nvSpPr>
        <p:spPr>
          <a:xfrm>
            <a:off x="7818463" y="1023586"/>
            <a:ext cx="3474720" cy="8131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161" name="Google Shape;161;p105"/>
          <p:cNvSpPr txBox="1">
            <a:spLocks noGrp="1"/>
          </p:cNvSpPr>
          <p:nvPr>
            <p:ph type="body" idx="4"/>
          </p:nvPr>
        </p:nvSpPr>
        <p:spPr>
          <a:xfrm>
            <a:off x="7818463"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62" name="Google Shape;162;p10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10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10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165" name="Google Shape;165;p105"/>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87"/>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7"/>
          <p:cNvSpPr txBox="1">
            <a:spLocks noGrp="1"/>
          </p:cNvSpPr>
          <p:nvPr>
            <p:ph type="body" idx="1"/>
          </p:nvPr>
        </p:nvSpPr>
        <p:spPr>
          <a:xfrm>
            <a:off x="3867912"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26" name="Google Shape;26;p87"/>
          <p:cNvSpPr txBox="1">
            <a:spLocks noGrp="1"/>
          </p:cNvSpPr>
          <p:nvPr>
            <p:ph type="body" idx="2"/>
          </p:nvPr>
        </p:nvSpPr>
        <p:spPr>
          <a:xfrm>
            <a:off x="7818120"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27" name="Google Shape;27;p8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8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30" name="Google Shape;30;p87"/>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67" name="Google Shape;167;p10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10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10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10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171" name="Google Shape;171;p106"/>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2"/>
        <p:cNvGrpSpPr/>
        <p:nvPr/>
      </p:nvGrpSpPr>
      <p:grpSpPr>
        <a:xfrm>
          <a:off x="0" y="0"/>
          <a:ext cx="0" cy="0"/>
          <a:chOff x="0" y="0"/>
          <a:chExt cx="0" cy="0"/>
        </a:xfrm>
      </p:grpSpPr>
      <p:sp>
        <p:nvSpPr>
          <p:cNvPr id="173" name="Google Shape;173;p10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10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10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176" name="Google Shape;176;p107"/>
          <p:cNvPicPr preferRelativeResize="0"/>
          <p:nvPr/>
        </p:nvPicPr>
        <p:blipFill rotWithShape="1">
          <a:blip r:embed="rId2">
            <a:alphaModFix/>
          </a:blip>
          <a:srcRect/>
          <a:stretch/>
        </p:blipFill>
        <p:spPr>
          <a:xfrm>
            <a:off x="26938" y="6707875"/>
            <a:ext cx="12192000" cy="172586"/>
          </a:xfrm>
          <a:prstGeom prst="rect">
            <a:avLst/>
          </a:prstGeom>
          <a:noFill/>
          <a:ln>
            <a:noFill/>
          </a:ln>
        </p:spPr>
      </p:pic>
      <p:sp>
        <p:nvSpPr>
          <p:cNvPr id="177" name="Google Shape;177;p107"/>
          <p:cNvSpPr/>
          <p:nvPr/>
        </p:nvSpPr>
        <p:spPr>
          <a:xfrm>
            <a:off x="11815864" y="758952"/>
            <a:ext cx="384048" cy="5330952"/>
          </a:xfrm>
          <a:prstGeom prst="rect">
            <a:avLst/>
          </a:prstGeom>
          <a:solidFill>
            <a:srgbClr val="000F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07"/>
          <p:cNvSpPr/>
          <p:nvPr/>
        </p:nvSpPr>
        <p:spPr>
          <a:xfrm>
            <a:off x="1" y="758952"/>
            <a:ext cx="384048" cy="5330952"/>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9"/>
        <p:cNvGrpSpPr/>
        <p:nvPr/>
      </p:nvGrpSpPr>
      <p:grpSpPr>
        <a:xfrm>
          <a:off x="0" y="0"/>
          <a:ext cx="0" cy="0"/>
          <a:chOff x="0" y="0"/>
          <a:chExt cx="0" cy="0"/>
        </a:xfrm>
      </p:grpSpPr>
      <p:sp>
        <p:nvSpPr>
          <p:cNvPr id="180" name="Google Shape;180;p108"/>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108"/>
          <p:cNvSpPr>
            <a:spLocks noGrp="1"/>
          </p:cNvSpPr>
          <p:nvPr>
            <p:ph type="pic" idx="2"/>
          </p:nvPr>
        </p:nvSpPr>
        <p:spPr>
          <a:xfrm>
            <a:off x="3570644" y="767419"/>
            <a:ext cx="8115230" cy="5330952"/>
          </a:xfrm>
          <a:prstGeom prst="rect">
            <a:avLst/>
          </a:prstGeom>
          <a:solidFill>
            <a:srgbClr val="BFBFBF"/>
          </a:solidFill>
          <a:ln>
            <a:noFill/>
          </a:ln>
        </p:spPr>
      </p:sp>
      <p:sp>
        <p:nvSpPr>
          <p:cNvPr id="182" name="Google Shape;182;p108"/>
          <p:cNvSpPr txBox="1">
            <a:spLocks noGrp="1"/>
          </p:cNvSpPr>
          <p:nvPr>
            <p:ph type="body" idx="1"/>
          </p:nvPr>
        </p:nvSpPr>
        <p:spPr>
          <a:xfrm>
            <a:off x="256032" y="3493008"/>
            <a:ext cx="2834640" cy="232257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183" name="Google Shape;183;p10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108"/>
          <p:cNvSpPr txBox="1">
            <a:spLocks noGrp="1"/>
          </p:cNvSpPr>
          <p:nvPr>
            <p:ph type="ftr" idx="11"/>
          </p:nvPr>
        </p:nvSpPr>
        <p:spPr>
          <a:xfrm>
            <a:off x="3499101"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10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186" name="Google Shape;186;p108"/>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7"/>
        <p:cNvGrpSpPr/>
        <p:nvPr/>
      </p:nvGrpSpPr>
      <p:grpSpPr>
        <a:xfrm>
          <a:off x="0" y="0"/>
          <a:ext cx="0" cy="0"/>
          <a:chOff x="0" y="0"/>
          <a:chExt cx="0" cy="0"/>
        </a:xfrm>
      </p:grpSpPr>
      <p:sp>
        <p:nvSpPr>
          <p:cNvPr id="188" name="Google Shape;188;p109"/>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109"/>
          <p:cNvSpPr txBox="1">
            <a:spLocks noGrp="1"/>
          </p:cNvSpPr>
          <p:nvPr>
            <p:ph type="body" idx="1"/>
          </p:nvPr>
        </p:nvSpPr>
        <p:spPr>
          <a:xfrm rot="5400000">
            <a:off x="4966548" y="-233172"/>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90" name="Google Shape;190;p10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10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10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193" name="Google Shape;193;p109"/>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4"/>
        <p:cNvGrpSpPr/>
        <p:nvPr/>
      </p:nvGrpSpPr>
      <p:grpSpPr>
        <a:xfrm>
          <a:off x="0" y="0"/>
          <a:ext cx="0" cy="0"/>
          <a:chOff x="0" y="0"/>
          <a:chExt cx="0" cy="0"/>
        </a:xfrm>
      </p:grpSpPr>
      <p:sp>
        <p:nvSpPr>
          <p:cNvPr id="195" name="Google Shape;195;p110"/>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110"/>
          <p:cNvSpPr txBox="1">
            <a:spLocks noGrp="1"/>
          </p:cNvSpPr>
          <p:nvPr>
            <p:ph type="body" idx="1"/>
          </p:nvPr>
        </p:nvSpPr>
        <p:spPr>
          <a:xfrm rot="5400000">
            <a:off x="4965192" y="-228600"/>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97" name="Google Shape;197;p11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110"/>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11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00" name="Google Shape;200;p110"/>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86"/>
          <p:cNvSpPr txBox="1">
            <a:spLocks noGrp="1"/>
          </p:cNvSpPr>
          <p:nvPr>
            <p:ph type="title"/>
          </p:nvPr>
        </p:nvSpPr>
        <p:spPr>
          <a:xfrm>
            <a:off x="3867912"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F46"/>
              </a:buClr>
              <a:buSzPts val="5900"/>
              <a:buFont typeface="Corbel"/>
              <a:buNone/>
              <a:defRPr sz="5900" b="0">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6"/>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34" name="Google Shape;34;p8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8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37" name="Google Shape;37;p86"/>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95"/>
          <p:cNvSpPr txBox="1">
            <a:spLocks noGrp="1"/>
          </p:cNvSpPr>
          <p:nvPr>
            <p:ph type="ctrTitle"/>
          </p:nvPr>
        </p:nvSpPr>
        <p:spPr>
          <a:xfrm>
            <a:off x="1069847" y="1298448"/>
            <a:ext cx="10216461"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95"/>
          <p:cNvSpPr txBox="1">
            <a:spLocks noGrp="1"/>
          </p:cNvSpPr>
          <p:nvPr>
            <p:ph type="subTitle" idx="1"/>
          </p:nvPr>
        </p:nvSpPr>
        <p:spPr>
          <a:xfrm>
            <a:off x="1100014" y="4670246"/>
            <a:ext cx="10186293"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41" name="Google Shape;41;p9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44" name="Google Shape;44;p95"/>
          <p:cNvPicPr preferRelativeResize="0"/>
          <p:nvPr/>
        </p:nvPicPr>
        <p:blipFill rotWithShape="1">
          <a:blip r:embed="rId2">
            <a:alphaModFix/>
          </a:blip>
          <a:srcRect/>
          <a:stretch/>
        </p:blipFill>
        <p:spPr>
          <a:xfrm>
            <a:off x="26938" y="6707875"/>
            <a:ext cx="12192000" cy="17258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9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6"/>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a:solidFill>
                  <a:srgbClr val="000F46"/>
                </a:solidFill>
              </a:defRPr>
            </a:lvl1pPr>
            <a:lvl2pPr marL="914400" lvl="1" indent="-342900" algn="l">
              <a:lnSpc>
                <a:spcPct val="90000"/>
              </a:lnSpc>
              <a:spcBef>
                <a:spcPts val="250"/>
              </a:spcBef>
              <a:spcAft>
                <a:spcPts val="0"/>
              </a:spcAft>
              <a:buSzPts val="1800"/>
              <a:buChar char="●"/>
              <a:defRPr>
                <a:solidFill>
                  <a:srgbClr val="000F46"/>
                </a:solidFill>
              </a:defRPr>
            </a:lvl2pPr>
            <a:lvl3pPr marL="1371600" lvl="2" indent="-330200" algn="l">
              <a:lnSpc>
                <a:spcPct val="90000"/>
              </a:lnSpc>
              <a:spcBef>
                <a:spcPts val="250"/>
              </a:spcBef>
              <a:spcAft>
                <a:spcPts val="0"/>
              </a:spcAft>
              <a:buSzPts val="1600"/>
              <a:buChar char="●"/>
              <a:defRPr>
                <a:solidFill>
                  <a:srgbClr val="000F46"/>
                </a:solidFill>
              </a:defRPr>
            </a:lvl3pPr>
            <a:lvl4pPr marL="1828800" lvl="3" indent="-317500" algn="l">
              <a:lnSpc>
                <a:spcPct val="90000"/>
              </a:lnSpc>
              <a:spcBef>
                <a:spcPts val="250"/>
              </a:spcBef>
              <a:spcAft>
                <a:spcPts val="0"/>
              </a:spcAft>
              <a:buSzPts val="1400"/>
              <a:buChar char="●"/>
              <a:defRPr>
                <a:solidFill>
                  <a:srgbClr val="000F46"/>
                </a:solidFill>
              </a:defRPr>
            </a:lvl4pPr>
            <a:lvl5pPr marL="2286000" lvl="4" indent="-317500" algn="l">
              <a:lnSpc>
                <a:spcPct val="90000"/>
              </a:lnSpc>
              <a:spcBef>
                <a:spcPts val="250"/>
              </a:spcBef>
              <a:spcAft>
                <a:spcPts val="0"/>
              </a:spcAft>
              <a:buSzPts val="1400"/>
              <a:buChar char="●"/>
              <a:defRPr>
                <a:solidFill>
                  <a:srgbClr val="000F46"/>
                </a:solidFill>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48" name="Google Shape;48;p9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9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51" name="Google Shape;51;p96"/>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97"/>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97"/>
          <p:cNvSpPr txBox="1">
            <a:spLocks noGrp="1"/>
          </p:cNvSpPr>
          <p:nvPr>
            <p:ph type="body" idx="1"/>
          </p:nvPr>
        </p:nvSpPr>
        <p:spPr>
          <a:xfrm>
            <a:off x="3867912" y="1023586"/>
            <a:ext cx="3474720" cy="80772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55" name="Google Shape;55;p97"/>
          <p:cNvSpPr txBox="1">
            <a:spLocks noGrp="1"/>
          </p:cNvSpPr>
          <p:nvPr>
            <p:ph type="body" idx="2"/>
          </p:nvPr>
        </p:nvSpPr>
        <p:spPr>
          <a:xfrm>
            <a:off x="3867912"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6" name="Google Shape;56;p97"/>
          <p:cNvSpPr txBox="1">
            <a:spLocks noGrp="1"/>
          </p:cNvSpPr>
          <p:nvPr>
            <p:ph type="body" idx="3"/>
          </p:nvPr>
        </p:nvSpPr>
        <p:spPr>
          <a:xfrm>
            <a:off x="7818463" y="1023586"/>
            <a:ext cx="3474720" cy="8131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57" name="Google Shape;57;p97"/>
          <p:cNvSpPr txBox="1">
            <a:spLocks noGrp="1"/>
          </p:cNvSpPr>
          <p:nvPr>
            <p:ph type="body" idx="4"/>
          </p:nvPr>
        </p:nvSpPr>
        <p:spPr>
          <a:xfrm>
            <a:off x="7818463"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8" name="Google Shape;58;p9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61" name="Google Shape;61;p97"/>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98"/>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67" name="Google Shape;67;p98"/>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9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72" name="Google Shape;72;p99"/>
          <p:cNvPicPr preferRelativeResize="0"/>
          <p:nvPr/>
        </p:nvPicPr>
        <p:blipFill rotWithShape="1">
          <a:blip r:embed="rId2">
            <a:alphaModFix/>
          </a:blip>
          <a:srcRect/>
          <a:stretch/>
        </p:blipFill>
        <p:spPr>
          <a:xfrm>
            <a:off x="26938" y="6707875"/>
            <a:ext cx="12192000" cy="172586"/>
          </a:xfrm>
          <a:prstGeom prst="rect">
            <a:avLst/>
          </a:prstGeom>
          <a:noFill/>
          <a:ln>
            <a:noFill/>
          </a:ln>
        </p:spPr>
      </p:pic>
      <p:sp>
        <p:nvSpPr>
          <p:cNvPr id="73" name="Google Shape;73;p99"/>
          <p:cNvSpPr/>
          <p:nvPr/>
        </p:nvSpPr>
        <p:spPr>
          <a:xfrm>
            <a:off x="11815864" y="758952"/>
            <a:ext cx="384048" cy="5330952"/>
          </a:xfrm>
          <a:prstGeom prst="rect">
            <a:avLst/>
          </a:prstGeom>
          <a:solidFill>
            <a:srgbClr val="000F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99"/>
          <p:cNvSpPr/>
          <p:nvPr/>
        </p:nvSpPr>
        <p:spPr>
          <a:xfrm>
            <a:off x="1" y="758952"/>
            <a:ext cx="384048" cy="5330952"/>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100"/>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0"/>
          <p:cNvSpPr txBox="1">
            <a:spLocks noGrp="1"/>
          </p:cNvSpPr>
          <p:nvPr>
            <p:ph type="body" idx="1"/>
          </p:nvPr>
        </p:nvSpPr>
        <p:spPr>
          <a:xfrm>
            <a:off x="3867912" y="868680"/>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78" name="Google Shape;78;p100"/>
          <p:cNvSpPr txBox="1">
            <a:spLocks noGrp="1"/>
          </p:cNvSpPr>
          <p:nvPr>
            <p:ph type="body" idx="2"/>
          </p:nvPr>
        </p:nvSpPr>
        <p:spPr>
          <a:xfrm>
            <a:off x="256032" y="3494176"/>
            <a:ext cx="283464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79" name="Google Shape;79;p10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0"/>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0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82" name="Google Shape;82;p100"/>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5"/>
          <p:cNvSpPr/>
          <p:nvPr/>
        </p:nvSpPr>
        <p:spPr>
          <a:xfrm>
            <a:off x="1" y="758952"/>
            <a:ext cx="3443590" cy="5330952"/>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 name="Google Shape;11;p85"/>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85"/>
          <p:cNvSpPr/>
          <p:nvPr/>
        </p:nvSpPr>
        <p:spPr>
          <a:xfrm>
            <a:off x="11815864" y="758952"/>
            <a:ext cx="384048" cy="5330952"/>
          </a:xfrm>
          <a:prstGeom prst="rect">
            <a:avLst/>
          </a:prstGeom>
          <a:solidFill>
            <a:srgbClr val="000F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85"/>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000F46"/>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000F46"/>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000F46"/>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4" name="Google Shape;14;p8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p8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8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7" name="Google Shape;17;p85"/>
          <p:cNvPicPr preferRelativeResize="0"/>
          <p:nvPr/>
        </p:nvPicPr>
        <p:blipFill rotWithShape="1">
          <a:blip r:embed="rId14">
            <a:alphaModFix/>
          </a:blip>
          <a:srcRect/>
          <a:stretch/>
        </p:blipFill>
        <p:spPr>
          <a:xfrm>
            <a:off x="26938" y="6707875"/>
            <a:ext cx="12192000" cy="17258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90"/>
          <p:cNvSpPr/>
          <p:nvPr/>
        </p:nvSpPr>
        <p:spPr>
          <a:xfrm>
            <a:off x="2644878" y="0"/>
            <a:ext cx="9574060" cy="589936"/>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7" name="Google Shape;107;p90"/>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 name="Google Shape;108;p90"/>
          <p:cNvSpPr/>
          <p:nvPr/>
        </p:nvSpPr>
        <p:spPr>
          <a:xfrm>
            <a:off x="0" y="1452906"/>
            <a:ext cx="108000" cy="4392000"/>
          </a:xfrm>
          <a:prstGeom prst="rect">
            <a:avLst/>
          </a:prstGeom>
          <a:solidFill>
            <a:srgbClr val="0099FF"/>
          </a:solidFill>
          <a:ln w="10775" cap="flat" cmpd="sng">
            <a:solidFill>
              <a:srgbClr val="0099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90"/>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000F46"/>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000F46"/>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000F46"/>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10" name="Google Shape;110;p9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1" name="Google Shape;111;p90"/>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2" name="Google Shape;112;p9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113" name="Google Shape;113;p90"/>
          <p:cNvPicPr preferRelativeResize="0"/>
          <p:nvPr/>
        </p:nvPicPr>
        <p:blipFill rotWithShape="1">
          <a:blip r:embed="rId14">
            <a:alphaModFix/>
          </a:blip>
          <a:srcRect/>
          <a:stretch/>
        </p:blipFill>
        <p:spPr>
          <a:xfrm>
            <a:off x="26938" y="6707875"/>
            <a:ext cx="12192000" cy="17258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hyperlink" Target="https://analytics.nikshay.in/superset/dashboard/5231" TargetMode="Externa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https://analytics.nikshay.in/superset/dashboard/523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hyperlink" Target="https://analytics.nikshay.in/superset/dashboard/523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hyperlink" Target="https://analytics.nikshay.in/superset/dashboard/523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hyperlink" Target="https://analytics.nikshay.in/superset/dashboard/538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6" name="Google Shape;206;g3068bc02ad6_0_0"/>
          <p:cNvPicPr preferRelativeResize="0"/>
          <p:nvPr/>
        </p:nvPicPr>
        <p:blipFill rotWithShape="1">
          <a:blip r:embed="rId3">
            <a:alphaModFix/>
          </a:blip>
          <a:srcRect/>
          <a:stretch/>
        </p:blipFill>
        <p:spPr>
          <a:xfrm>
            <a:off x="241024" y="-34227"/>
            <a:ext cx="2134043" cy="814816"/>
          </a:xfrm>
          <a:prstGeom prst="rect">
            <a:avLst/>
          </a:prstGeom>
          <a:noFill/>
          <a:ln>
            <a:noFill/>
          </a:ln>
        </p:spPr>
      </p:pic>
      <p:sp>
        <p:nvSpPr>
          <p:cNvPr id="207" name="Google Shape;207;g3068bc02ad6_0_0"/>
          <p:cNvSpPr txBox="1"/>
          <p:nvPr/>
        </p:nvSpPr>
        <p:spPr>
          <a:xfrm>
            <a:off x="9776333" y="5577267"/>
            <a:ext cx="2019300" cy="538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IN" sz="1900" b="0" i="0" u="none" strike="noStrike" cap="none">
                <a:solidFill>
                  <a:srgbClr val="000000"/>
                </a:solidFill>
                <a:latin typeface="Corbel"/>
                <a:ea typeface="Corbel"/>
                <a:cs typeface="Corbel"/>
                <a:sym typeface="Corbel"/>
              </a:rPr>
              <a:t>Training Material</a:t>
            </a:r>
            <a:endParaRPr sz="1900" b="0" i="0" u="none" strike="noStrike" cap="none">
              <a:solidFill>
                <a:srgbClr val="000000"/>
              </a:solidFill>
              <a:latin typeface="Corbel"/>
              <a:ea typeface="Corbel"/>
              <a:cs typeface="Corbel"/>
              <a:sym typeface="Corbel"/>
            </a:endParaRPr>
          </a:p>
        </p:txBody>
      </p:sp>
      <p:sp>
        <p:nvSpPr>
          <p:cNvPr id="208" name="Google Shape;208;g3068bc02ad6_0_0"/>
          <p:cNvSpPr txBox="1">
            <a:spLocks noGrp="1"/>
          </p:cNvSpPr>
          <p:nvPr>
            <p:ph type="title"/>
          </p:nvPr>
        </p:nvSpPr>
        <p:spPr>
          <a:xfrm>
            <a:off x="3867912" y="1298448"/>
            <a:ext cx="7315200" cy="3255300"/>
          </a:xfrm>
          <a:prstGeom prst="rect">
            <a:avLst/>
          </a:prstGeom>
          <a:noFill/>
          <a:ln>
            <a:noFill/>
          </a:ln>
        </p:spPr>
        <p:txBody>
          <a:bodyPr spcFirstLastPara="1" wrap="square" lIns="91425" tIns="45700" rIns="91425" bIns="45700" anchor="ctr" anchorCtr="0">
            <a:normAutofit/>
          </a:bodyPr>
          <a:lstStyle/>
          <a:p>
            <a:pPr marL="0" lvl="0" indent="0" algn="ctr" rtl="0">
              <a:lnSpc>
                <a:spcPct val="150000"/>
              </a:lnSpc>
              <a:spcBef>
                <a:spcPts val="0"/>
              </a:spcBef>
              <a:spcAft>
                <a:spcPts val="0"/>
              </a:spcAft>
              <a:buClr>
                <a:srgbClr val="000F46"/>
              </a:buClr>
              <a:buSzPts val="5900"/>
              <a:buFont typeface="Corbel"/>
              <a:buNone/>
            </a:pPr>
            <a:r>
              <a:rPr lang="en-IN" sz="4100" b="1" dirty="0">
                <a:solidFill>
                  <a:schemeClr val="dk1"/>
                </a:solidFill>
                <a:latin typeface="Open Sans"/>
                <a:ea typeface="Open Sans"/>
                <a:cs typeface="Open Sans"/>
                <a:sym typeface="Open Sans"/>
              </a:rPr>
              <a:t>NTEP 100 Days TB Campaign</a:t>
            </a:r>
            <a:endParaRPr sz="4100" b="1" dirty="0">
              <a:solidFill>
                <a:schemeClr val="dk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31b1cf0e2ce_0_113"/>
          <p:cNvSpPr txBox="1"/>
          <p:nvPr/>
        </p:nvSpPr>
        <p:spPr>
          <a:xfrm>
            <a:off x="2606725" y="0"/>
            <a:ext cx="9444300" cy="612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800"/>
              <a:buFont typeface="Arial"/>
              <a:buNone/>
            </a:pPr>
            <a:r>
              <a:rPr lang="en-IN" sz="2800" b="1">
                <a:solidFill>
                  <a:schemeClr val="lt1"/>
                </a:solidFill>
                <a:latin typeface="Corbel"/>
                <a:ea typeface="Corbel"/>
                <a:cs typeface="Corbel"/>
                <a:sym typeface="Corbel"/>
              </a:rPr>
              <a:t>Form 2: Facility level daily reporting form</a:t>
            </a:r>
            <a:endParaRPr sz="2800" b="1">
              <a:solidFill>
                <a:schemeClr val="lt1"/>
              </a:solidFill>
              <a:latin typeface="Corbel"/>
              <a:ea typeface="Corbel"/>
              <a:cs typeface="Corbel"/>
              <a:sym typeface="Corbel"/>
            </a:endParaRPr>
          </a:p>
        </p:txBody>
      </p:sp>
      <p:pic>
        <p:nvPicPr>
          <p:cNvPr id="285" name="Google Shape;285;g31b1cf0e2ce_0_113"/>
          <p:cNvPicPr preferRelativeResize="0"/>
          <p:nvPr/>
        </p:nvPicPr>
        <p:blipFill rotWithShape="1">
          <a:blip r:embed="rId3">
            <a:alphaModFix/>
          </a:blip>
          <a:srcRect/>
          <a:stretch/>
        </p:blipFill>
        <p:spPr>
          <a:xfrm>
            <a:off x="241024" y="-34227"/>
            <a:ext cx="2134043" cy="814816"/>
          </a:xfrm>
          <a:prstGeom prst="rect">
            <a:avLst/>
          </a:prstGeom>
          <a:noFill/>
          <a:ln>
            <a:noFill/>
          </a:ln>
        </p:spPr>
      </p:pic>
      <p:grpSp>
        <p:nvGrpSpPr>
          <p:cNvPr id="286" name="Google Shape;286;g31b1cf0e2ce_0_113"/>
          <p:cNvGrpSpPr/>
          <p:nvPr/>
        </p:nvGrpSpPr>
        <p:grpSpPr>
          <a:xfrm>
            <a:off x="563478" y="612376"/>
            <a:ext cx="1548000" cy="1013942"/>
            <a:chOff x="584306" y="649412"/>
            <a:chExt cx="1548000" cy="1013942"/>
          </a:xfrm>
        </p:grpSpPr>
        <p:sp>
          <p:nvSpPr>
            <p:cNvPr id="287" name="Google Shape;287;g31b1cf0e2ce_0_113"/>
            <p:cNvSpPr/>
            <p:nvPr/>
          </p:nvSpPr>
          <p:spPr>
            <a:xfrm>
              <a:off x="584306" y="907354"/>
              <a:ext cx="1548000"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Click on </a:t>
              </a:r>
              <a:r>
                <a:rPr lang="en-IN" b="1">
                  <a:solidFill>
                    <a:srgbClr val="FE7A10"/>
                  </a:solidFill>
                  <a:latin typeface="Corbel"/>
                  <a:ea typeface="Corbel"/>
                  <a:cs typeface="Corbel"/>
                  <a:sym typeface="Corbel"/>
                </a:rPr>
                <a:t>Ni-kshay Reports</a:t>
              </a:r>
              <a:endParaRPr sz="1400" b="0" i="0" u="none" strike="noStrike" cap="none">
                <a:solidFill>
                  <a:srgbClr val="000000"/>
                </a:solidFill>
                <a:latin typeface="Arial"/>
                <a:ea typeface="Arial"/>
                <a:cs typeface="Arial"/>
                <a:sym typeface="Arial"/>
              </a:endParaRPr>
            </a:p>
          </p:txBody>
        </p:sp>
        <p:sp>
          <p:nvSpPr>
            <p:cNvPr id="288" name="Google Shape;288;g31b1cf0e2ce_0_113"/>
            <p:cNvSpPr/>
            <p:nvPr/>
          </p:nvSpPr>
          <p:spPr>
            <a:xfrm>
              <a:off x="916271" y="649412"/>
              <a:ext cx="792000" cy="308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a:t>
              </a:r>
              <a:r>
                <a:rPr lang="en-IN" sz="1600" b="1">
                  <a:solidFill>
                    <a:srgbClr val="000546"/>
                  </a:solidFill>
                  <a:latin typeface="Corbel"/>
                  <a:ea typeface="Corbel"/>
                  <a:cs typeface="Corbel"/>
                  <a:sym typeface="Corbel"/>
                </a:rPr>
                <a:t>1</a:t>
              </a:r>
              <a:endParaRPr sz="1400" b="0" i="0" u="none" strike="noStrike" cap="none">
                <a:solidFill>
                  <a:srgbClr val="000000"/>
                </a:solidFill>
                <a:latin typeface="Arial"/>
                <a:ea typeface="Arial"/>
                <a:cs typeface="Arial"/>
                <a:sym typeface="Arial"/>
              </a:endParaRPr>
            </a:p>
          </p:txBody>
        </p:sp>
      </p:grpSp>
      <p:sp>
        <p:nvSpPr>
          <p:cNvPr id="289" name="Google Shape;289;g31b1cf0e2ce_0_113"/>
          <p:cNvSpPr/>
          <p:nvPr/>
        </p:nvSpPr>
        <p:spPr>
          <a:xfrm rot="5400000" flipH="1">
            <a:off x="2365748" y="114135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90" name="Google Shape;290;g31b1cf0e2ce_0_113"/>
          <p:cNvSpPr/>
          <p:nvPr/>
        </p:nvSpPr>
        <p:spPr>
          <a:xfrm>
            <a:off x="2908018" y="920489"/>
            <a:ext cx="1548000"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Select </a:t>
            </a:r>
            <a:r>
              <a:rPr lang="en-IN" b="1">
                <a:solidFill>
                  <a:srgbClr val="FE7A10"/>
                </a:solidFill>
                <a:latin typeface="Corbel"/>
                <a:ea typeface="Corbel"/>
                <a:cs typeface="Corbel"/>
                <a:sym typeface="Corbel"/>
              </a:rPr>
              <a:t>‘100 Days TB Campaign’</a:t>
            </a:r>
            <a:endParaRPr sz="1400" b="0" i="0" u="none" strike="noStrike" cap="none">
              <a:solidFill>
                <a:srgbClr val="000000"/>
              </a:solidFill>
              <a:latin typeface="Arial"/>
              <a:ea typeface="Arial"/>
              <a:cs typeface="Arial"/>
              <a:sym typeface="Arial"/>
            </a:endParaRPr>
          </a:p>
        </p:txBody>
      </p:sp>
      <p:sp>
        <p:nvSpPr>
          <p:cNvPr id="291" name="Google Shape;291;g31b1cf0e2ce_0_113"/>
          <p:cNvSpPr/>
          <p:nvPr/>
        </p:nvSpPr>
        <p:spPr>
          <a:xfrm rot="5400000" flipH="1">
            <a:off x="4884898" y="115450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92" name="Google Shape;292;g31b1cf0e2ce_0_113"/>
          <p:cNvSpPr/>
          <p:nvPr/>
        </p:nvSpPr>
        <p:spPr>
          <a:xfrm>
            <a:off x="5454077" y="885200"/>
            <a:ext cx="1929600"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FE7A10"/>
              </a:buClr>
              <a:buSzPts val="1400"/>
              <a:buFont typeface="Arial"/>
              <a:buNone/>
            </a:pPr>
            <a:r>
              <a:rPr lang="en-IN" b="1">
                <a:solidFill>
                  <a:srgbClr val="FE7A10"/>
                </a:solidFill>
                <a:latin typeface="Corbel"/>
                <a:ea typeface="Corbel"/>
                <a:cs typeface="Corbel"/>
                <a:sym typeface="Corbel"/>
              </a:rPr>
              <a:t>Select Form 2:</a:t>
            </a:r>
            <a:endParaRPr b="1">
              <a:solidFill>
                <a:srgbClr val="FE7A10"/>
              </a:solidFill>
              <a:latin typeface="Corbel"/>
              <a:ea typeface="Corbel"/>
              <a:cs typeface="Corbel"/>
              <a:sym typeface="Corbel"/>
            </a:endParaRPr>
          </a:p>
          <a:p>
            <a:pPr marL="0" lvl="0" indent="0" algn="ctr" rtl="0">
              <a:spcBef>
                <a:spcPts val="0"/>
              </a:spcBef>
              <a:spcAft>
                <a:spcPts val="0"/>
              </a:spcAft>
              <a:buClr>
                <a:srgbClr val="FE7A10"/>
              </a:buClr>
              <a:buSzPts val="1400"/>
              <a:buFont typeface="Arial"/>
              <a:buNone/>
            </a:pPr>
            <a:r>
              <a:rPr lang="en-IN" b="1">
                <a:solidFill>
                  <a:srgbClr val="FE7A10"/>
                </a:solidFill>
                <a:latin typeface="Corbel"/>
                <a:ea typeface="Corbel"/>
                <a:cs typeface="Corbel"/>
                <a:sym typeface="Corbel"/>
              </a:rPr>
              <a:t>Facility level daily reporting form</a:t>
            </a:r>
            <a:endParaRPr b="1">
              <a:solidFill>
                <a:srgbClr val="FE7A10"/>
              </a:solidFill>
              <a:latin typeface="Corbel"/>
              <a:ea typeface="Corbel"/>
              <a:cs typeface="Corbel"/>
              <a:sym typeface="Corbel"/>
            </a:endParaRPr>
          </a:p>
        </p:txBody>
      </p:sp>
      <p:sp>
        <p:nvSpPr>
          <p:cNvPr id="293" name="Google Shape;293;g31b1cf0e2ce_0_113"/>
          <p:cNvSpPr/>
          <p:nvPr/>
        </p:nvSpPr>
        <p:spPr>
          <a:xfrm>
            <a:off x="3286018" y="697501"/>
            <a:ext cx="792000" cy="308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a:t>
            </a:r>
            <a:r>
              <a:rPr lang="en-IN" sz="1600" b="1">
                <a:solidFill>
                  <a:srgbClr val="000546"/>
                </a:solidFill>
                <a:latin typeface="Corbel"/>
                <a:ea typeface="Corbel"/>
                <a:cs typeface="Corbel"/>
                <a:sym typeface="Corbel"/>
              </a:rPr>
              <a:t>2</a:t>
            </a:r>
            <a:endParaRPr sz="1400" b="0" i="0" u="none" strike="noStrike" cap="none">
              <a:solidFill>
                <a:srgbClr val="000000"/>
              </a:solidFill>
              <a:latin typeface="Arial"/>
              <a:ea typeface="Arial"/>
              <a:cs typeface="Arial"/>
              <a:sym typeface="Arial"/>
            </a:endParaRPr>
          </a:p>
        </p:txBody>
      </p:sp>
      <p:sp>
        <p:nvSpPr>
          <p:cNvPr id="294" name="Google Shape;294;g31b1cf0e2ce_0_113"/>
          <p:cNvSpPr/>
          <p:nvPr/>
        </p:nvSpPr>
        <p:spPr>
          <a:xfrm>
            <a:off x="6022868" y="612376"/>
            <a:ext cx="792000" cy="308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a:t>
            </a:r>
            <a:r>
              <a:rPr lang="en-IN" sz="1600" b="1">
                <a:solidFill>
                  <a:srgbClr val="000546"/>
                </a:solidFill>
                <a:latin typeface="Corbel"/>
                <a:ea typeface="Corbel"/>
                <a:cs typeface="Corbel"/>
                <a:sym typeface="Corbel"/>
              </a:rPr>
              <a:t>3</a:t>
            </a: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7BABB4DD-7DB2-9CC3-D9FB-590699C2E5D4}"/>
              </a:ext>
            </a:extLst>
          </p:cNvPr>
          <p:cNvPicPr>
            <a:picLocks noChangeAspect="1"/>
          </p:cNvPicPr>
          <p:nvPr/>
        </p:nvPicPr>
        <p:blipFill>
          <a:blip r:embed="rId4"/>
          <a:stretch>
            <a:fillRect/>
          </a:stretch>
        </p:blipFill>
        <p:spPr>
          <a:xfrm>
            <a:off x="241024" y="1790118"/>
            <a:ext cx="4214994" cy="4747031"/>
          </a:xfrm>
          <a:prstGeom prst="rect">
            <a:avLst/>
          </a:prstGeom>
          <a:ln>
            <a:solidFill>
              <a:schemeClr val="tx2"/>
            </a:solidFill>
          </a:ln>
        </p:spPr>
      </p:pic>
      <p:sp>
        <p:nvSpPr>
          <p:cNvPr id="3" name="Google Shape;296;g31b1cf0e2ce_0_113">
            <a:extLst>
              <a:ext uri="{FF2B5EF4-FFF2-40B4-BE49-F238E27FC236}">
                <a16:creationId xmlns:a16="http://schemas.microsoft.com/office/drawing/2014/main" id="{FA18D97A-4293-1F73-709D-2CBD7768B811}"/>
              </a:ext>
            </a:extLst>
          </p:cNvPr>
          <p:cNvSpPr/>
          <p:nvPr/>
        </p:nvSpPr>
        <p:spPr>
          <a:xfrm>
            <a:off x="241024" y="4549471"/>
            <a:ext cx="821657" cy="232594"/>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4" name="Google Shape;296;g31b1cf0e2ce_0_113">
            <a:extLst>
              <a:ext uri="{FF2B5EF4-FFF2-40B4-BE49-F238E27FC236}">
                <a16:creationId xmlns:a16="http://schemas.microsoft.com/office/drawing/2014/main" id="{84D76236-ACEB-2203-9320-EAEC5F05B594}"/>
              </a:ext>
            </a:extLst>
          </p:cNvPr>
          <p:cNvSpPr/>
          <p:nvPr/>
        </p:nvSpPr>
        <p:spPr>
          <a:xfrm flipV="1">
            <a:off x="333632" y="5142828"/>
            <a:ext cx="729049" cy="442424"/>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pic>
        <p:nvPicPr>
          <p:cNvPr id="6" name="Picture 5">
            <a:extLst>
              <a:ext uri="{FF2B5EF4-FFF2-40B4-BE49-F238E27FC236}">
                <a16:creationId xmlns:a16="http://schemas.microsoft.com/office/drawing/2014/main" id="{208EF79B-A5D3-CB38-2A19-20058B9AF9A0}"/>
              </a:ext>
            </a:extLst>
          </p:cNvPr>
          <p:cNvPicPr>
            <a:picLocks noChangeAspect="1"/>
          </p:cNvPicPr>
          <p:nvPr/>
        </p:nvPicPr>
        <p:blipFill>
          <a:blip r:embed="rId5"/>
          <a:stretch>
            <a:fillRect/>
          </a:stretch>
        </p:blipFill>
        <p:spPr>
          <a:xfrm>
            <a:off x="4531231" y="1813210"/>
            <a:ext cx="4214994" cy="4723939"/>
          </a:xfrm>
          <a:prstGeom prst="rect">
            <a:avLst/>
          </a:prstGeom>
          <a:ln>
            <a:solidFill>
              <a:schemeClr val="tx2"/>
            </a:solidFill>
          </a:ln>
        </p:spPr>
      </p:pic>
      <p:pic>
        <p:nvPicPr>
          <p:cNvPr id="8" name="Picture 7">
            <a:extLst>
              <a:ext uri="{FF2B5EF4-FFF2-40B4-BE49-F238E27FC236}">
                <a16:creationId xmlns:a16="http://schemas.microsoft.com/office/drawing/2014/main" id="{0798539C-3F3D-83D9-1C2A-28B67461BA10}"/>
              </a:ext>
            </a:extLst>
          </p:cNvPr>
          <p:cNvPicPr>
            <a:picLocks noChangeAspect="1"/>
          </p:cNvPicPr>
          <p:nvPr/>
        </p:nvPicPr>
        <p:blipFill>
          <a:blip r:embed="rId6"/>
          <a:stretch>
            <a:fillRect/>
          </a:stretch>
        </p:blipFill>
        <p:spPr>
          <a:xfrm>
            <a:off x="8789590" y="1790118"/>
            <a:ext cx="3261435" cy="4747031"/>
          </a:xfrm>
          <a:prstGeom prst="rect">
            <a:avLst/>
          </a:prstGeom>
          <a:ln>
            <a:solidFill>
              <a:schemeClr val="tx2"/>
            </a:solidFill>
          </a:ln>
        </p:spPr>
      </p:pic>
      <p:sp>
        <p:nvSpPr>
          <p:cNvPr id="9" name="Google Shape;297;g31b1cf0e2ce_0_113">
            <a:extLst>
              <a:ext uri="{FF2B5EF4-FFF2-40B4-BE49-F238E27FC236}">
                <a16:creationId xmlns:a16="http://schemas.microsoft.com/office/drawing/2014/main" id="{BB48DB96-81F9-0E23-4D88-DAE94F791D4A}"/>
              </a:ext>
            </a:extLst>
          </p:cNvPr>
          <p:cNvSpPr/>
          <p:nvPr/>
        </p:nvSpPr>
        <p:spPr>
          <a:xfrm>
            <a:off x="8821438" y="6060039"/>
            <a:ext cx="816832" cy="47711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 name="Google Shape;299;g31b1cf0e2ce_0_113">
            <a:extLst>
              <a:ext uri="{FF2B5EF4-FFF2-40B4-BE49-F238E27FC236}">
                <a16:creationId xmlns:a16="http://schemas.microsoft.com/office/drawing/2014/main" id="{6A69148A-DE15-B00C-18CB-9EA7EF5657D2}"/>
              </a:ext>
            </a:extLst>
          </p:cNvPr>
          <p:cNvSpPr/>
          <p:nvPr/>
        </p:nvSpPr>
        <p:spPr>
          <a:xfrm>
            <a:off x="9932743" y="5948027"/>
            <a:ext cx="2118282" cy="477111"/>
          </a:xfrm>
          <a:prstGeom prst="wedgeRoundRectCallout">
            <a:avLst>
              <a:gd name="adj1" fmla="val -62144"/>
              <a:gd name="adj2" fmla="val 31239"/>
              <a:gd name="adj3"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IN" sz="1200" dirty="0">
                <a:latin typeface="Corbel"/>
                <a:ea typeface="Corbel"/>
                <a:cs typeface="Corbel"/>
                <a:sym typeface="Corbel"/>
              </a:rPr>
              <a:t>Once filled in the required information, click on ‘Submit’</a:t>
            </a:r>
            <a:endParaRPr sz="1200" dirty="0">
              <a:latin typeface="Corbel"/>
              <a:ea typeface="Corbel"/>
              <a:cs typeface="Corbel"/>
              <a:sym typeface="Corbe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31b1cf0e2ce_0_65"/>
          <p:cNvSpPr/>
          <p:nvPr/>
        </p:nvSpPr>
        <p:spPr>
          <a:xfrm>
            <a:off x="10954603" y="743004"/>
            <a:ext cx="1096500" cy="313200"/>
          </a:xfrm>
          <a:prstGeom prst="rect">
            <a:avLst/>
          </a:prstGeom>
          <a:solidFill>
            <a:schemeClr val="lt1"/>
          </a:solidFill>
          <a:ln w="107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orbel"/>
              <a:ea typeface="Corbel"/>
              <a:cs typeface="Corbel"/>
              <a:sym typeface="Corbel"/>
            </a:endParaRPr>
          </a:p>
        </p:txBody>
      </p:sp>
      <p:pic>
        <p:nvPicPr>
          <p:cNvPr id="306" name="Google Shape;306;g31b1cf0e2ce_0_65"/>
          <p:cNvPicPr preferRelativeResize="0"/>
          <p:nvPr/>
        </p:nvPicPr>
        <p:blipFill rotWithShape="1">
          <a:blip r:embed="rId3">
            <a:alphaModFix/>
          </a:blip>
          <a:srcRect/>
          <a:stretch/>
        </p:blipFill>
        <p:spPr>
          <a:xfrm>
            <a:off x="241024" y="-34227"/>
            <a:ext cx="2134043" cy="814816"/>
          </a:xfrm>
          <a:prstGeom prst="rect">
            <a:avLst/>
          </a:prstGeom>
          <a:noFill/>
          <a:ln>
            <a:noFill/>
          </a:ln>
        </p:spPr>
      </p:pic>
      <p:sp>
        <p:nvSpPr>
          <p:cNvPr id="307" name="Google Shape;307;g31b1cf0e2ce_0_65"/>
          <p:cNvSpPr/>
          <p:nvPr/>
        </p:nvSpPr>
        <p:spPr>
          <a:xfrm>
            <a:off x="3881775" y="1785300"/>
            <a:ext cx="7807500" cy="269520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1200"/>
              </a:spcBef>
              <a:spcAft>
                <a:spcPts val="0"/>
              </a:spcAft>
              <a:buClr>
                <a:srgbClr val="000000"/>
              </a:buClr>
              <a:buSzPts val="1100"/>
              <a:buFont typeface="Arial"/>
              <a:buNone/>
            </a:pPr>
            <a:r>
              <a:rPr lang="en-IN" sz="4400" b="1">
                <a:solidFill>
                  <a:srgbClr val="000F46"/>
                </a:solidFill>
                <a:latin typeface="Open Sans"/>
                <a:ea typeface="Open Sans"/>
                <a:cs typeface="Open Sans"/>
                <a:sym typeface="Open Sans"/>
              </a:rPr>
              <a:t>Form 3:</a:t>
            </a:r>
            <a:endParaRPr sz="4400" b="1">
              <a:solidFill>
                <a:srgbClr val="000F46"/>
              </a:solidFill>
              <a:latin typeface="Open Sans"/>
              <a:ea typeface="Open Sans"/>
              <a:cs typeface="Open Sans"/>
              <a:sym typeface="Open Sans"/>
            </a:endParaRPr>
          </a:p>
          <a:p>
            <a:pPr marL="0" marR="0" lvl="0" indent="0" algn="l" rtl="0">
              <a:lnSpc>
                <a:spcPct val="90000"/>
              </a:lnSpc>
              <a:spcBef>
                <a:spcPts val="1200"/>
              </a:spcBef>
              <a:spcAft>
                <a:spcPts val="0"/>
              </a:spcAft>
              <a:buClr>
                <a:srgbClr val="000000"/>
              </a:buClr>
              <a:buSzPts val="1100"/>
              <a:buFont typeface="Arial"/>
              <a:buNone/>
            </a:pPr>
            <a:r>
              <a:rPr lang="en-IN" sz="3900" b="1">
                <a:solidFill>
                  <a:srgbClr val="000F46"/>
                </a:solidFill>
                <a:latin typeface="Open Sans"/>
                <a:ea typeface="Open Sans"/>
                <a:cs typeface="Open Sans"/>
                <a:sym typeface="Open Sans"/>
              </a:rPr>
              <a:t>DTO level daily reporting form</a:t>
            </a:r>
            <a:endParaRPr sz="3900" b="1">
              <a:solidFill>
                <a:srgbClr val="000F46"/>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g31b1cf0e2ce_0_71"/>
          <p:cNvPicPr preferRelativeResize="0"/>
          <p:nvPr/>
        </p:nvPicPr>
        <p:blipFill rotWithShape="1">
          <a:blip r:embed="rId3">
            <a:alphaModFix/>
          </a:blip>
          <a:srcRect/>
          <a:stretch/>
        </p:blipFill>
        <p:spPr>
          <a:xfrm>
            <a:off x="241024" y="-34227"/>
            <a:ext cx="2134043" cy="814816"/>
          </a:xfrm>
          <a:prstGeom prst="rect">
            <a:avLst/>
          </a:prstGeom>
          <a:noFill/>
          <a:ln>
            <a:noFill/>
          </a:ln>
        </p:spPr>
      </p:pic>
      <p:sp>
        <p:nvSpPr>
          <p:cNvPr id="313" name="Google Shape;313;g31b1cf0e2ce_0_71"/>
          <p:cNvSpPr txBox="1">
            <a:spLocks noGrp="1"/>
          </p:cNvSpPr>
          <p:nvPr>
            <p:ph type="body" idx="1"/>
          </p:nvPr>
        </p:nvSpPr>
        <p:spPr>
          <a:xfrm>
            <a:off x="241025" y="727675"/>
            <a:ext cx="11755800" cy="58995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100"/>
              <a:buNone/>
            </a:pPr>
            <a:r>
              <a:rPr lang="en-IN" sz="2000" b="1" dirty="0">
                <a:solidFill>
                  <a:schemeClr val="dk1"/>
                </a:solidFill>
                <a:latin typeface="Open Sans Medium"/>
                <a:ea typeface="Open Sans Medium"/>
                <a:cs typeface="Open Sans Medium"/>
                <a:sym typeface="Open Sans Medium"/>
              </a:rPr>
              <a:t>This form will be verified daily by district-level users during the entire campaign.</a:t>
            </a:r>
          </a:p>
          <a:p>
            <a:pPr marL="0" lvl="0" indent="0" algn="l" rtl="0">
              <a:lnSpc>
                <a:spcPct val="150000"/>
              </a:lnSpc>
              <a:spcBef>
                <a:spcPts val="0"/>
              </a:spcBef>
              <a:spcAft>
                <a:spcPts val="0"/>
              </a:spcAft>
              <a:buSzPts val="1100"/>
              <a:buNone/>
            </a:pPr>
            <a:r>
              <a:rPr lang="en-IN" sz="2000" b="1" dirty="0">
                <a:solidFill>
                  <a:schemeClr val="dk1"/>
                </a:solidFill>
                <a:latin typeface="Open Sans Medium"/>
                <a:ea typeface="Open Sans Medium"/>
                <a:cs typeface="Open Sans Medium"/>
                <a:sym typeface="Open Sans Medium"/>
              </a:rPr>
              <a:t>The following fields are required:</a:t>
            </a:r>
          </a:p>
          <a:p>
            <a:pPr marL="0" lvl="0" indent="0" algn="l" rtl="0">
              <a:lnSpc>
                <a:spcPct val="100000"/>
              </a:lnSpc>
              <a:spcBef>
                <a:spcPts val="0"/>
              </a:spcBef>
              <a:spcAft>
                <a:spcPts val="0"/>
              </a:spcAft>
              <a:buSzPts val="1100"/>
              <a:buNone/>
            </a:pPr>
            <a:endParaRPr sz="1800" dirty="0">
              <a:solidFill>
                <a:schemeClr val="dk1"/>
              </a:solidFill>
              <a:latin typeface="Open Sans Medium"/>
              <a:ea typeface="Open Sans Medium"/>
              <a:cs typeface="Open Sans Medium"/>
              <a:sym typeface="Open Sans Medium"/>
            </a:endParaRPr>
          </a:p>
          <a:p>
            <a:pPr marL="457200" lvl="0" indent="-345757" algn="l" rtl="0">
              <a:lnSpc>
                <a:spcPct val="100000"/>
              </a:lnSpc>
              <a:spcBef>
                <a:spcPts val="0"/>
              </a:spcBef>
              <a:spcAft>
                <a:spcPts val="0"/>
              </a:spcAft>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vulnerable individuals screened in that geography during the campaign.</a:t>
            </a:r>
            <a:endParaRPr sz="1600" dirty="0">
              <a:solidFill>
                <a:schemeClr val="dk1"/>
              </a:solidFill>
              <a:latin typeface="Open Sans"/>
              <a:ea typeface="Open Sans"/>
              <a:cs typeface="Open Sans"/>
              <a:sym typeface="Open Sans"/>
            </a:endParaRPr>
          </a:p>
          <a:p>
            <a:pPr marL="457200" lvl="0" indent="-345757" algn="l" rtl="0">
              <a:lnSpc>
                <a:spcPct val="100000"/>
              </a:lnSpc>
              <a:spcBef>
                <a:spcPts val="0"/>
              </a:spcBef>
              <a:spcAft>
                <a:spcPts val="0"/>
              </a:spcAft>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individuals with past history of TB screened.</a:t>
            </a:r>
            <a:endParaRPr sz="1600" dirty="0">
              <a:solidFill>
                <a:schemeClr val="dk1"/>
              </a:solidFill>
              <a:latin typeface="Open Sans"/>
              <a:ea typeface="Open Sans"/>
              <a:cs typeface="Open Sans"/>
              <a:sym typeface="Open Sans"/>
            </a:endParaRPr>
          </a:p>
          <a:p>
            <a:pPr marL="457200" lvl="0" indent="-345757" algn="l" rtl="0">
              <a:lnSpc>
                <a:spcPct val="100000"/>
              </a:lnSpc>
              <a:spcBef>
                <a:spcPts val="0"/>
              </a:spcBef>
              <a:spcAft>
                <a:spcPts val="0"/>
              </a:spcAft>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household contact screened.</a:t>
            </a:r>
            <a:endParaRPr sz="1600" dirty="0">
              <a:solidFill>
                <a:schemeClr val="dk1"/>
              </a:solidFill>
              <a:latin typeface="Open Sans"/>
              <a:ea typeface="Open Sans"/>
              <a:cs typeface="Open Sans"/>
              <a:sym typeface="Open Sans"/>
            </a:endParaRPr>
          </a:p>
          <a:p>
            <a:pPr marL="457200" lvl="0" indent="-345757" algn="l" rtl="0">
              <a:lnSpc>
                <a:spcPct val="100000"/>
              </a:lnSpc>
              <a:spcBef>
                <a:spcPts val="0"/>
              </a:spcBef>
              <a:spcAft>
                <a:spcPts val="0"/>
              </a:spcAft>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diabetics screened in that geography during the campaign.</a:t>
            </a:r>
            <a:endParaRPr sz="1600" dirty="0">
              <a:solidFill>
                <a:schemeClr val="dk1"/>
              </a:solidFill>
              <a:latin typeface="Open Sans"/>
              <a:ea typeface="Open Sans"/>
              <a:cs typeface="Open Sans"/>
              <a:sym typeface="Open Sans"/>
            </a:endParaRPr>
          </a:p>
          <a:p>
            <a:pPr marL="457200" lvl="0" indent="-345757" algn="l" rtl="0">
              <a:lnSpc>
                <a:spcPct val="100000"/>
              </a:lnSpc>
              <a:spcBef>
                <a:spcPts val="0"/>
              </a:spcBef>
              <a:spcAft>
                <a:spcPts val="0"/>
              </a:spcAft>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undernourished individuals / BMI &lt;18.5 screened in that geography during the campaign.</a:t>
            </a:r>
            <a:endParaRPr sz="1600" dirty="0">
              <a:solidFill>
                <a:schemeClr val="dk1"/>
              </a:solidFill>
              <a:latin typeface="Open Sans"/>
              <a:ea typeface="Open Sans"/>
              <a:cs typeface="Open Sans"/>
              <a:sym typeface="Open Sans"/>
            </a:endParaRPr>
          </a:p>
          <a:p>
            <a:pPr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individuals &gt;60 years of age screened in that geography during the campaign.</a:t>
            </a:r>
          </a:p>
          <a:p>
            <a:pPr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individuals who are smokers and screened in that geography during the campaign.</a:t>
            </a:r>
          </a:p>
          <a:p>
            <a:pPr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individuals who are alcoholic and screened in that geography during the campaign.</a:t>
            </a:r>
          </a:p>
          <a:p>
            <a:pPr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vulnerable individuals identified as presumptive using symptom screening or X-ray.</a:t>
            </a:r>
          </a:p>
          <a:p>
            <a:pPr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individuals in congregate settings screened in that geography during the campaign.</a:t>
            </a:r>
          </a:p>
          <a:p>
            <a:pPr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sym typeface="Open Sans"/>
              </a:rPr>
              <a:t>Total no. of individuals (vulnerable + general) screened during the campaign.</a:t>
            </a:r>
          </a:p>
          <a:p>
            <a:pPr indent="-345757">
              <a:lnSpc>
                <a:spcPct val="100000"/>
              </a:lnSpc>
              <a:spcBef>
                <a:spcPts val="0"/>
              </a:spcBef>
              <a:buClr>
                <a:schemeClr val="dk1"/>
              </a:buClr>
              <a:buSzPts val="1845"/>
              <a:buFont typeface="Open Sans"/>
              <a:buAutoNum type="arabicPeriod"/>
            </a:pPr>
            <a:r>
              <a:rPr lang="en-US" sz="1600" dirty="0">
                <a:solidFill>
                  <a:schemeClr val="dk1"/>
                </a:solidFill>
                <a:latin typeface="Open Sans"/>
                <a:ea typeface="Open Sans"/>
                <a:cs typeface="Open Sans"/>
                <a:sym typeface="Open Sans"/>
              </a:rPr>
              <a:t>Total no. of individuals (</a:t>
            </a:r>
            <a:r>
              <a:rPr lang="en-US" sz="1600" dirty="0" err="1">
                <a:solidFill>
                  <a:schemeClr val="dk1"/>
                </a:solidFill>
                <a:latin typeface="Open Sans"/>
                <a:ea typeface="Open Sans"/>
                <a:cs typeface="Open Sans"/>
                <a:sym typeface="Open Sans"/>
              </a:rPr>
              <a:t>vulnerable+general</a:t>
            </a:r>
            <a:r>
              <a:rPr lang="en-US" sz="1600" dirty="0">
                <a:solidFill>
                  <a:schemeClr val="dk1"/>
                </a:solidFill>
                <a:latin typeface="Open Sans"/>
                <a:ea typeface="Open Sans"/>
                <a:cs typeface="Open Sans"/>
                <a:sym typeface="Open Sans"/>
              </a:rPr>
              <a:t>) identified as presumptive using symptom screening or X-ray.</a:t>
            </a:r>
            <a:endParaRPr lang="en-IN" sz="1600" dirty="0">
              <a:solidFill>
                <a:schemeClr val="dk1"/>
              </a:solidFill>
              <a:latin typeface="Open Sans"/>
              <a:ea typeface="Open Sans"/>
              <a:cs typeface="Open Sans"/>
              <a:sym typeface="Open Sans"/>
            </a:endParaRPr>
          </a:p>
          <a:p>
            <a:pPr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individuals referred for X-Ray.</a:t>
            </a:r>
          </a:p>
          <a:p>
            <a:pPr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individuals referred for NAAT</a:t>
            </a:r>
          </a:p>
          <a:p>
            <a:pPr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individuals referred for Microscopy.</a:t>
            </a:r>
          </a:p>
          <a:p>
            <a:pPr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rPr>
              <a:t>No. of Ni-kshay </a:t>
            </a:r>
            <a:r>
              <a:rPr lang="en-IN" sz="1600" dirty="0" err="1">
                <a:solidFill>
                  <a:schemeClr val="dk1"/>
                </a:solidFill>
                <a:latin typeface="Open Sans"/>
                <a:ea typeface="Open Sans"/>
                <a:cs typeface="Open Sans"/>
              </a:rPr>
              <a:t>Shivirs</a:t>
            </a:r>
            <a:r>
              <a:rPr lang="en-IN" sz="1600" dirty="0">
                <a:solidFill>
                  <a:schemeClr val="dk1"/>
                </a:solidFill>
                <a:latin typeface="Open Sans"/>
                <a:ea typeface="Open Sans"/>
                <a:cs typeface="Open Sans"/>
              </a:rPr>
              <a:t> held</a:t>
            </a:r>
            <a:endParaRPr lang="en-IN" sz="1600" dirty="0">
              <a:solidFill>
                <a:schemeClr val="dk1"/>
              </a:solidFill>
              <a:latin typeface="Open Sans"/>
              <a:ea typeface="Open Sans"/>
              <a:cs typeface="Open Sans"/>
              <a:sym typeface="Open Sans"/>
            </a:endParaRPr>
          </a:p>
          <a:p>
            <a:pPr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rPr>
              <a:t>No. of Ni-kshay </a:t>
            </a:r>
            <a:r>
              <a:rPr lang="en-IN" sz="1600" dirty="0" err="1">
                <a:solidFill>
                  <a:schemeClr val="dk1"/>
                </a:solidFill>
                <a:latin typeface="Open Sans"/>
                <a:ea typeface="Open Sans"/>
                <a:cs typeface="Open Sans"/>
              </a:rPr>
              <a:t>Vahans</a:t>
            </a:r>
            <a:r>
              <a:rPr lang="en-IN" sz="1600" dirty="0">
                <a:solidFill>
                  <a:schemeClr val="dk1"/>
                </a:solidFill>
                <a:latin typeface="Open Sans"/>
                <a:ea typeface="Open Sans"/>
                <a:cs typeface="Open Sans"/>
              </a:rPr>
              <a:t> deployed</a:t>
            </a:r>
            <a:endParaRPr sz="1600" dirty="0">
              <a:solidFill>
                <a:schemeClr val="dk1"/>
              </a:solidFill>
              <a:latin typeface="Open Sans"/>
              <a:ea typeface="Open Sans"/>
              <a:cs typeface="Open Sans"/>
              <a:sym typeface="Open Sans"/>
            </a:endParaRPr>
          </a:p>
        </p:txBody>
      </p:sp>
      <p:sp>
        <p:nvSpPr>
          <p:cNvPr id="314" name="Google Shape;314;g31b1cf0e2ce_0_71"/>
          <p:cNvSpPr txBox="1"/>
          <p:nvPr/>
        </p:nvSpPr>
        <p:spPr>
          <a:xfrm>
            <a:off x="2653751" y="0"/>
            <a:ext cx="9538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1" dirty="0">
                <a:solidFill>
                  <a:srgbClr val="FFFFFF"/>
                </a:solidFill>
                <a:latin typeface="Corbel"/>
                <a:ea typeface="Corbel"/>
                <a:cs typeface="Corbel"/>
                <a:sym typeface="Corbel"/>
              </a:rPr>
              <a:t>Form 3: DTO level daily reporting form</a:t>
            </a:r>
            <a:endParaRPr sz="2800" b="1" dirty="0">
              <a:solidFill>
                <a:srgbClr val="FFFFFF"/>
              </a:solidFill>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31b1cf0e2ce_0_93"/>
          <p:cNvSpPr txBox="1"/>
          <p:nvPr/>
        </p:nvSpPr>
        <p:spPr>
          <a:xfrm>
            <a:off x="2606725" y="0"/>
            <a:ext cx="9444300" cy="612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800"/>
              <a:buFont typeface="Arial"/>
              <a:buNone/>
            </a:pPr>
            <a:r>
              <a:rPr lang="en-IN" sz="2800" b="1">
                <a:solidFill>
                  <a:schemeClr val="lt1"/>
                </a:solidFill>
                <a:latin typeface="Corbel"/>
                <a:ea typeface="Corbel"/>
                <a:cs typeface="Corbel"/>
                <a:sym typeface="Corbel"/>
              </a:rPr>
              <a:t>Form 3: DTO level daily reporting form</a:t>
            </a:r>
            <a:endParaRPr sz="2800" b="1">
              <a:solidFill>
                <a:schemeClr val="lt1"/>
              </a:solidFill>
              <a:latin typeface="Corbel"/>
              <a:ea typeface="Corbel"/>
              <a:cs typeface="Corbel"/>
              <a:sym typeface="Corbel"/>
            </a:endParaRPr>
          </a:p>
        </p:txBody>
      </p:sp>
      <p:pic>
        <p:nvPicPr>
          <p:cNvPr id="328" name="Google Shape;328;g31b1cf0e2ce_0_93"/>
          <p:cNvPicPr preferRelativeResize="0"/>
          <p:nvPr/>
        </p:nvPicPr>
        <p:blipFill rotWithShape="1">
          <a:blip r:embed="rId3">
            <a:alphaModFix/>
          </a:blip>
          <a:srcRect/>
          <a:stretch/>
        </p:blipFill>
        <p:spPr>
          <a:xfrm>
            <a:off x="241024" y="-34227"/>
            <a:ext cx="2134043" cy="814816"/>
          </a:xfrm>
          <a:prstGeom prst="rect">
            <a:avLst/>
          </a:prstGeom>
          <a:noFill/>
          <a:ln>
            <a:noFill/>
          </a:ln>
        </p:spPr>
      </p:pic>
      <p:grpSp>
        <p:nvGrpSpPr>
          <p:cNvPr id="329" name="Google Shape;329;g31b1cf0e2ce_0_93"/>
          <p:cNvGrpSpPr/>
          <p:nvPr/>
        </p:nvGrpSpPr>
        <p:grpSpPr>
          <a:xfrm>
            <a:off x="563478" y="612376"/>
            <a:ext cx="1548000" cy="1013942"/>
            <a:chOff x="584306" y="649412"/>
            <a:chExt cx="1548000" cy="1013942"/>
          </a:xfrm>
        </p:grpSpPr>
        <p:sp>
          <p:nvSpPr>
            <p:cNvPr id="330" name="Google Shape;330;g31b1cf0e2ce_0_93"/>
            <p:cNvSpPr/>
            <p:nvPr/>
          </p:nvSpPr>
          <p:spPr>
            <a:xfrm>
              <a:off x="584306" y="907354"/>
              <a:ext cx="1548000"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Click on </a:t>
              </a:r>
              <a:r>
                <a:rPr lang="en-IN" b="1">
                  <a:solidFill>
                    <a:srgbClr val="FE7A10"/>
                  </a:solidFill>
                  <a:latin typeface="Corbel"/>
                  <a:ea typeface="Corbel"/>
                  <a:cs typeface="Corbel"/>
                  <a:sym typeface="Corbel"/>
                </a:rPr>
                <a:t>Ni-kshay Reports</a:t>
              </a:r>
              <a:endParaRPr sz="1400" b="0" i="0" u="none" strike="noStrike" cap="none">
                <a:solidFill>
                  <a:srgbClr val="000000"/>
                </a:solidFill>
                <a:latin typeface="Arial"/>
                <a:ea typeface="Arial"/>
                <a:cs typeface="Arial"/>
                <a:sym typeface="Arial"/>
              </a:endParaRPr>
            </a:p>
          </p:txBody>
        </p:sp>
        <p:sp>
          <p:nvSpPr>
            <p:cNvPr id="331" name="Google Shape;331;g31b1cf0e2ce_0_93"/>
            <p:cNvSpPr/>
            <p:nvPr/>
          </p:nvSpPr>
          <p:spPr>
            <a:xfrm>
              <a:off x="916271" y="649412"/>
              <a:ext cx="792000" cy="308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a:t>
              </a:r>
              <a:r>
                <a:rPr lang="en-IN" sz="1600" b="1">
                  <a:solidFill>
                    <a:srgbClr val="000546"/>
                  </a:solidFill>
                  <a:latin typeface="Corbel"/>
                  <a:ea typeface="Corbel"/>
                  <a:cs typeface="Corbel"/>
                  <a:sym typeface="Corbel"/>
                </a:rPr>
                <a:t>1</a:t>
              </a:r>
              <a:endParaRPr sz="1400" b="0" i="0" u="none" strike="noStrike" cap="none">
                <a:solidFill>
                  <a:srgbClr val="000000"/>
                </a:solidFill>
                <a:latin typeface="Arial"/>
                <a:ea typeface="Arial"/>
                <a:cs typeface="Arial"/>
                <a:sym typeface="Arial"/>
              </a:endParaRPr>
            </a:p>
          </p:txBody>
        </p:sp>
      </p:grpSp>
      <p:sp>
        <p:nvSpPr>
          <p:cNvPr id="332" name="Google Shape;332;g31b1cf0e2ce_0_93"/>
          <p:cNvSpPr/>
          <p:nvPr/>
        </p:nvSpPr>
        <p:spPr>
          <a:xfrm rot="5400000" flipH="1">
            <a:off x="2365748" y="114135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33" name="Google Shape;333;g31b1cf0e2ce_0_93"/>
          <p:cNvSpPr/>
          <p:nvPr/>
        </p:nvSpPr>
        <p:spPr>
          <a:xfrm>
            <a:off x="2908018" y="920489"/>
            <a:ext cx="1548000"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Select </a:t>
            </a:r>
            <a:r>
              <a:rPr lang="en-IN" b="1">
                <a:solidFill>
                  <a:srgbClr val="FE7A10"/>
                </a:solidFill>
                <a:latin typeface="Corbel"/>
                <a:ea typeface="Corbel"/>
                <a:cs typeface="Corbel"/>
                <a:sym typeface="Corbel"/>
              </a:rPr>
              <a:t>‘100 Days TB Campaign’</a:t>
            </a:r>
            <a:endParaRPr sz="1400" b="0" i="0" u="none" strike="noStrike" cap="none">
              <a:solidFill>
                <a:srgbClr val="000000"/>
              </a:solidFill>
              <a:latin typeface="Arial"/>
              <a:ea typeface="Arial"/>
              <a:cs typeface="Arial"/>
              <a:sym typeface="Arial"/>
            </a:endParaRPr>
          </a:p>
        </p:txBody>
      </p:sp>
      <p:sp>
        <p:nvSpPr>
          <p:cNvPr id="334" name="Google Shape;334;g31b1cf0e2ce_0_93"/>
          <p:cNvSpPr/>
          <p:nvPr/>
        </p:nvSpPr>
        <p:spPr>
          <a:xfrm rot="5400000" flipH="1">
            <a:off x="4884898" y="115450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35" name="Google Shape;335;g31b1cf0e2ce_0_93"/>
          <p:cNvSpPr/>
          <p:nvPr/>
        </p:nvSpPr>
        <p:spPr>
          <a:xfrm>
            <a:off x="5454077" y="885200"/>
            <a:ext cx="1929600"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Select </a:t>
            </a:r>
            <a:r>
              <a:rPr lang="en-IN" b="1">
                <a:solidFill>
                  <a:srgbClr val="FE7A10"/>
                </a:solidFill>
                <a:latin typeface="Corbel"/>
                <a:ea typeface="Corbel"/>
                <a:cs typeface="Corbel"/>
                <a:sym typeface="Corbel"/>
              </a:rPr>
              <a:t>Form 3:</a:t>
            </a:r>
            <a:endParaRPr b="1">
              <a:solidFill>
                <a:srgbClr val="FE7A10"/>
              </a:solidFill>
              <a:latin typeface="Corbel"/>
              <a:ea typeface="Corbel"/>
              <a:cs typeface="Corbel"/>
              <a:sym typeface="Corbel"/>
            </a:endParaRPr>
          </a:p>
          <a:p>
            <a:pPr marL="0" marR="0" lvl="0" indent="0" algn="ctr" rtl="0">
              <a:lnSpc>
                <a:spcPct val="100000"/>
              </a:lnSpc>
              <a:spcBef>
                <a:spcPts val="0"/>
              </a:spcBef>
              <a:spcAft>
                <a:spcPts val="0"/>
              </a:spcAft>
              <a:buClr>
                <a:srgbClr val="FE7A10"/>
              </a:buClr>
              <a:buSzPts val="1400"/>
              <a:buFont typeface="Arial"/>
              <a:buNone/>
            </a:pPr>
            <a:r>
              <a:rPr lang="en-IN" b="1">
                <a:solidFill>
                  <a:srgbClr val="FE7A10"/>
                </a:solidFill>
                <a:latin typeface="Corbel"/>
                <a:ea typeface="Corbel"/>
                <a:cs typeface="Corbel"/>
                <a:sym typeface="Corbel"/>
              </a:rPr>
              <a:t>DTO level daily reporting  form</a:t>
            </a:r>
            <a:endParaRPr b="1">
              <a:solidFill>
                <a:srgbClr val="FE7A10"/>
              </a:solidFill>
              <a:latin typeface="Corbel"/>
              <a:ea typeface="Corbel"/>
              <a:cs typeface="Corbel"/>
              <a:sym typeface="Corbel"/>
            </a:endParaRPr>
          </a:p>
        </p:txBody>
      </p:sp>
      <p:sp>
        <p:nvSpPr>
          <p:cNvPr id="336" name="Google Shape;336;g31b1cf0e2ce_0_93"/>
          <p:cNvSpPr/>
          <p:nvPr/>
        </p:nvSpPr>
        <p:spPr>
          <a:xfrm>
            <a:off x="3286018" y="697501"/>
            <a:ext cx="792000" cy="308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a:t>
            </a:r>
            <a:r>
              <a:rPr lang="en-IN" sz="1600" b="1">
                <a:solidFill>
                  <a:srgbClr val="000546"/>
                </a:solidFill>
                <a:latin typeface="Corbel"/>
                <a:ea typeface="Corbel"/>
                <a:cs typeface="Corbel"/>
                <a:sym typeface="Corbel"/>
              </a:rPr>
              <a:t>2</a:t>
            </a:r>
            <a:endParaRPr sz="1400" b="0" i="0" u="none" strike="noStrike" cap="none">
              <a:solidFill>
                <a:srgbClr val="000000"/>
              </a:solidFill>
              <a:latin typeface="Arial"/>
              <a:ea typeface="Arial"/>
              <a:cs typeface="Arial"/>
              <a:sym typeface="Arial"/>
            </a:endParaRPr>
          </a:p>
        </p:txBody>
      </p:sp>
      <p:sp>
        <p:nvSpPr>
          <p:cNvPr id="337" name="Google Shape;337;g31b1cf0e2ce_0_93"/>
          <p:cNvSpPr/>
          <p:nvPr/>
        </p:nvSpPr>
        <p:spPr>
          <a:xfrm>
            <a:off x="6022868" y="612376"/>
            <a:ext cx="792000" cy="308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a:t>
            </a:r>
            <a:r>
              <a:rPr lang="en-IN" sz="1600" b="1">
                <a:solidFill>
                  <a:srgbClr val="000546"/>
                </a:solidFill>
                <a:latin typeface="Corbel"/>
                <a:ea typeface="Corbel"/>
                <a:cs typeface="Corbel"/>
                <a:sym typeface="Corbel"/>
              </a:rPr>
              <a:t>3</a:t>
            </a:r>
            <a:endParaRPr sz="1400" b="0" i="0" u="none" strike="noStrike" cap="none">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278EE6B5-7766-4E07-DFFD-9E838DE94091}"/>
              </a:ext>
            </a:extLst>
          </p:cNvPr>
          <p:cNvSpPr/>
          <p:nvPr/>
        </p:nvSpPr>
        <p:spPr>
          <a:xfrm>
            <a:off x="4277531" y="2797059"/>
            <a:ext cx="728421" cy="395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a:extLst>
              <a:ext uri="{FF2B5EF4-FFF2-40B4-BE49-F238E27FC236}">
                <a16:creationId xmlns:a16="http://schemas.microsoft.com/office/drawing/2014/main" id="{DCBC1A99-5AFB-B20B-3B1F-565BB681B5EA}"/>
              </a:ext>
            </a:extLst>
          </p:cNvPr>
          <p:cNvPicPr>
            <a:picLocks noChangeAspect="1"/>
          </p:cNvPicPr>
          <p:nvPr/>
        </p:nvPicPr>
        <p:blipFill>
          <a:blip r:embed="rId4"/>
          <a:stretch>
            <a:fillRect/>
          </a:stretch>
        </p:blipFill>
        <p:spPr>
          <a:xfrm>
            <a:off x="241024" y="1790118"/>
            <a:ext cx="4214994" cy="4845459"/>
          </a:xfrm>
          <a:prstGeom prst="rect">
            <a:avLst/>
          </a:prstGeom>
          <a:ln>
            <a:solidFill>
              <a:schemeClr val="tx2"/>
            </a:solidFill>
          </a:ln>
        </p:spPr>
      </p:pic>
      <p:sp>
        <p:nvSpPr>
          <p:cNvPr id="5" name="Google Shape;297;g31b1cf0e2ce_0_113">
            <a:extLst>
              <a:ext uri="{FF2B5EF4-FFF2-40B4-BE49-F238E27FC236}">
                <a16:creationId xmlns:a16="http://schemas.microsoft.com/office/drawing/2014/main" id="{C267B1F7-C238-F20A-505B-5E263AB80660}"/>
              </a:ext>
            </a:extLst>
          </p:cNvPr>
          <p:cNvSpPr/>
          <p:nvPr/>
        </p:nvSpPr>
        <p:spPr>
          <a:xfrm>
            <a:off x="241024" y="4614298"/>
            <a:ext cx="1068792" cy="377832"/>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8" name="Google Shape;297;g31b1cf0e2ce_0_113">
            <a:extLst>
              <a:ext uri="{FF2B5EF4-FFF2-40B4-BE49-F238E27FC236}">
                <a16:creationId xmlns:a16="http://schemas.microsoft.com/office/drawing/2014/main" id="{EDCE1D9E-43B3-6F78-8A47-863BBA866455}"/>
              </a:ext>
            </a:extLst>
          </p:cNvPr>
          <p:cNvSpPr/>
          <p:nvPr/>
        </p:nvSpPr>
        <p:spPr>
          <a:xfrm>
            <a:off x="361047" y="5792116"/>
            <a:ext cx="948769" cy="377832"/>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pic>
        <p:nvPicPr>
          <p:cNvPr id="9" name="Picture 8">
            <a:extLst>
              <a:ext uri="{FF2B5EF4-FFF2-40B4-BE49-F238E27FC236}">
                <a16:creationId xmlns:a16="http://schemas.microsoft.com/office/drawing/2014/main" id="{58EADC6B-035D-B6AF-4212-03033CFC509D}"/>
              </a:ext>
            </a:extLst>
          </p:cNvPr>
          <p:cNvPicPr>
            <a:picLocks noChangeAspect="1"/>
          </p:cNvPicPr>
          <p:nvPr/>
        </p:nvPicPr>
        <p:blipFill>
          <a:blip r:embed="rId5"/>
          <a:stretch>
            <a:fillRect/>
          </a:stretch>
        </p:blipFill>
        <p:spPr>
          <a:xfrm>
            <a:off x="4531231" y="1813210"/>
            <a:ext cx="4214994" cy="4723939"/>
          </a:xfrm>
          <a:prstGeom prst="rect">
            <a:avLst/>
          </a:prstGeom>
          <a:ln>
            <a:solidFill>
              <a:schemeClr val="tx2"/>
            </a:solidFill>
          </a:ln>
        </p:spPr>
      </p:pic>
      <p:pic>
        <p:nvPicPr>
          <p:cNvPr id="10" name="Picture 9">
            <a:extLst>
              <a:ext uri="{FF2B5EF4-FFF2-40B4-BE49-F238E27FC236}">
                <a16:creationId xmlns:a16="http://schemas.microsoft.com/office/drawing/2014/main" id="{9D57FFF6-DCA4-57E8-D029-640A4682B1CD}"/>
              </a:ext>
            </a:extLst>
          </p:cNvPr>
          <p:cNvPicPr>
            <a:picLocks noChangeAspect="1"/>
          </p:cNvPicPr>
          <p:nvPr/>
        </p:nvPicPr>
        <p:blipFill>
          <a:blip r:embed="rId6"/>
          <a:stretch>
            <a:fillRect/>
          </a:stretch>
        </p:blipFill>
        <p:spPr>
          <a:xfrm>
            <a:off x="8789590" y="1790118"/>
            <a:ext cx="3261435" cy="4747031"/>
          </a:xfrm>
          <a:prstGeom prst="rect">
            <a:avLst/>
          </a:prstGeom>
          <a:ln>
            <a:solidFill>
              <a:schemeClr val="tx2"/>
            </a:solidFill>
          </a:ln>
        </p:spPr>
      </p:pic>
      <p:sp>
        <p:nvSpPr>
          <p:cNvPr id="11" name="Google Shape;297;g31b1cf0e2ce_0_113">
            <a:extLst>
              <a:ext uri="{FF2B5EF4-FFF2-40B4-BE49-F238E27FC236}">
                <a16:creationId xmlns:a16="http://schemas.microsoft.com/office/drawing/2014/main" id="{4C0E9DC5-015B-685F-D5E0-3FE3C6052314}"/>
              </a:ext>
            </a:extLst>
          </p:cNvPr>
          <p:cNvSpPr/>
          <p:nvPr/>
        </p:nvSpPr>
        <p:spPr>
          <a:xfrm>
            <a:off x="8821438" y="6060039"/>
            <a:ext cx="816832" cy="47711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2" name="Google Shape;299;g31b1cf0e2ce_0_113">
            <a:extLst>
              <a:ext uri="{FF2B5EF4-FFF2-40B4-BE49-F238E27FC236}">
                <a16:creationId xmlns:a16="http://schemas.microsoft.com/office/drawing/2014/main" id="{DF3AACEC-FBD3-E385-A931-8AE6B4132DFC}"/>
              </a:ext>
            </a:extLst>
          </p:cNvPr>
          <p:cNvSpPr/>
          <p:nvPr/>
        </p:nvSpPr>
        <p:spPr>
          <a:xfrm>
            <a:off x="9932743" y="5948027"/>
            <a:ext cx="2118282" cy="477111"/>
          </a:xfrm>
          <a:prstGeom prst="wedgeRoundRectCallout">
            <a:avLst>
              <a:gd name="adj1" fmla="val -62144"/>
              <a:gd name="adj2" fmla="val 31239"/>
              <a:gd name="adj3"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IN" sz="1200" dirty="0">
                <a:latin typeface="Corbel"/>
                <a:ea typeface="Corbel"/>
                <a:cs typeface="Corbel"/>
                <a:sym typeface="Corbel"/>
              </a:rPr>
              <a:t>Once filled in the required information, click on ‘Submit’</a:t>
            </a:r>
            <a:endParaRPr sz="1200" dirty="0">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88DE689F-485F-7D85-2800-29C098C904DA}"/>
            </a:ext>
          </a:extLst>
        </p:cNvPr>
        <p:cNvGrpSpPr/>
        <p:nvPr/>
      </p:nvGrpSpPr>
      <p:grpSpPr>
        <a:xfrm>
          <a:off x="0" y="0"/>
          <a:ext cx="0" cy="0"/>
          <a:chOff x="0" y="0"/>
          <a:chExt cx="0" cy="0"/>
        </a:xfrm>
      </p:grpSpPr>
      <p:sp>
        <p:nvSpPr>
          <p:cNvPr id="305" name="Google Shape;305;g31b1cf0e2ce_0_65">
            <a:extLst>
              <a:ext uri="{FF2B5EF4-FFF2-40B4-BE49-F238E27FC236}">
                <a16:creationId xmlns:a16="http://schemas.microsoft.com/office/drawing/2014/main" id="{160CFB08-D568-19AB-7A0E-63CB41B07DF4}"/>
              </a:ext>
            </a:extLst>
          </p:cNvPr>
          <p:cNvSpPr/>
          <p:nvPr/>
        </p:nvSpPr>
        <p:spPr>
          <a:xfrm>
            <a:off x="10954603" y="743004"/>
            <a:ext cx="1096500" cy="313200"/>
          </a:xfrm>
          <a:prstGeom prst="rect">
            <a:avLst/>
          </a:prstGeom>
          <a:solidFill>
            <a:schemeClr val="lt1"/>
          </a:solidFill>
          <a:ln w="107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orbel"/>
              <a:ea typeface="Corbel"/>
              <a:cs typeface="Corbel"/>
              <a:sym typeface="Corbel"/>
            </a:endParaRPr>
          </a:p>
        </p:txBody>
      </p:sp>
      <p:pic>
        <p:nvPicPr>
          <p:cNvPr id="306" name="Google Shape;306;g31b1cf0e2ce_0_65">
            <a:extLst>
              <a:ext uri="{FF2B5EF4-FFF2-40B4-BE49-F238E27FC236}">
                <a16:creationId xmlns:a16="http://schemas.microsoft.com/office/drawing/2014/main" id="{401EEF3F-8F03-F215-BDDA-2D18E37A5F99}"/>
              </a:ext>
            </a:extLst>
          </p:cNvPr>
          <p:cNvPicPr preferRelativeResize="0"/>
          <p:nvPr/>
        </p:nvPicPr>
        <p:blipFill rotWithShape="1">
          <a:blip r:embed="rId3">
            <a:alphaModFix/>
          </a:blip>
          <a:srcRect/>
          <a:stretch/>
        </p:blipFill>
        <p:spPr>
          <a:xfrm>
            <a:off x="241024" y="-34227"/>
            <a:ext cx="2134043" cy="814816"/>
          </a:xfrm>
          <a:prstGeom prst="rect">
            <a:avLst/>
          </a:prstGeom>
          <a:noFill/>
          <a:ln>
            <a:noFill/>
          </a:ln>
        </p:spPr>
      </p:pic>
      <p:sp>
        <p:nvSpPr>
          <p:cNvPr id="307" name="Google Shape;307;g31b1cf0e2ce_0_65">
            <a:extLst>
              <a:ext uri="{FF2B5EF4-FFF2-40B4-BE49-F238E27FC236}">
                <a16:creationId xmlns:a16="http://schemas.microsoft.com/office/drawing/2014/main" id="{6E7B4FC6-E9B3-12AD-8333-8BB71C18CEFD}"/>
              </a:ext>
            </a:extLst>
          </p:cNvPr>
          <p:cNvSpPr/>
          <p:nvPr/>
        </p:nvSpPr>
        <p:spPr>
          <a:xfrm>
            <a:off x="3881775" y="1785300"/>
            <a:ext cx="7807500" cy="269520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1200"/>
              </a:spcBef>
              <a:spcAft>
                <a:spcPts val="0"/>
              </a:spcAft>
              <a:buClr>
                <a:srgbClr val="000000"/>
              </a:buClr>
              <a:buSzPts val="1100"/>
              <a:buFont typeface="Arial"/>
              <a:buNone/>
            </a:pPr>
            <a:r>
              <a:rPr lang="en-IN" sz="4400" b="1" dirty="0">
                <a:solidFill>
                  <a:srgbClr val="000F46"/>
                </a:solidFill>
                <a:latin typeface="Open Sans"/>
                <a:ea typeface="Open Sans"/>
                <a:cs typeface="Open Sans"/>
                <a:sym typeface="Open Sans"/>
              </a:rPr>
              <a:t>Form 4:</a:t>
            </a:r>
            <a:endParaRPr sz="4400" b="1" dirty="0">
              <a:solidFill>
                <a:srgbClr val="000F46"/>
              </a:solidFill>
              <a:latin typeface="Open Sans"/>
              <a:ea typeface="Open Sans"/>
              <a:cs typeface="Open Sans"/>
              <a:sym typeface="Open Sans"/>
            </a:endParaRPr>
          </a:p>
          <a:p>
            <a:pPr marL="0" marR="0" lvl="0" indent="0" algn="l" rtl="0">
              <a:lnSpc>
                <a:spcPct val="90000"/>
              </a:lnSpc>
              <a:spcBef>
                <a:spcPts val="1200"/>
              </a:spcBef>
              <a:spcAft>
                <a:spcPts val="0"/>
              </a:spcAft>
              <a:buClr>
                <a:srgbClr val="000000"/>
              </a:buClr>
              <a:buSzPts val="1100"/>
              <a:buFont typeface="Arial"/>
              <a:buNone/>
            </a:pPr>
            <a:r>
              <a:rPr lang="en-IN" sz="3900" b="1" dirty="0">
                <a:solidFill>
                  <a:srgbClr val="000F46"/>
                </a:solidFill>
                <a:latin typeface="Open Sans"/>
                <a:ea typeface="Open Sans"/>
                <a:cs typeface="Open Sans"/>
                <a:sym typeface="Open Sans"/>
              </a:rPr>
              <a:t>District-level activities</a:t>
            </a:r>
            <a:endParaRPr sz="3900" b="1" dirty="0">
              <a:solidFill>
                <a:srgbClr val="000F46"/>
              </a:solidFill>
              <a:latin typeface="Open Sans"/>
              <a:ea typeface="Open Sans"/>
              <a:cs typeface="Open Sans"/>
              <a:sym typeface="Open Sans"/>
            </a:endParaRPr>
          </a:p>
        </p:txBody>
      </p:sp>
    </p:spTree>
    <p:extLst>
      <p:ext uri="{BB962C8B-B14F-4D97-AF65-F5344CB8AC3E}">
        <p14:creationId xmlns:p14="http://schemas.microsoft.com/office/powerpoint/2010/main" val="3314202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D16826D2-EEA0-B3A7-D3B4-0C2B58A4181E}"/>
            </a:ext>
          </a:extLst>
        </p:cNvPr>
        <p:cNvGrpSpPr/>
        <p:nvPr/>
      </p:nvGrpSpPr>
      <p:grpSpPr>
        <a:xfrm>
          <a:off x="0" y="0"/>
          <a:ext cx="0" cy="0"/>
          <a:chOff x="0" y="0"/>
          <a:chExt cx="0" cy="0"/>
        </a:xfrm>
      </p:grpSpPr>
      <p:pic>
        <p:nvPicPr>
          <p:cNvPr id="312" name="Google Shape;312;g31b1cf0e2ce_0_71">
            <a:extLst>
              <a:ext uri="{FF2B5EF4-FFF2-40B4-BE49-F238E27FC236}">
                <a16:creationId xmlns:a16="http://schemas.microsoft.com/office/drawing/2014/main" id="{F0CBB97B-E2C1-EB68-C481-4B43FCDC7B6C}"/>
              </a:ext>
            </a:extLst>
          </p:cNvPr>
          <p:cNvPicPr preferRelativeResize="0"/>
          <p:nvPr/>
        </p:nvPicPr>
        <p:blipFill rotWithShape="1">
          <a:blip r:embed="rId3">
            <a:alphaModFix/>
          </a:blip>
          <a:srcRect/>
          <a:stretch/>
        </p:blipFill>
        <p:spPr>
          <a:xfrm>
            <a:off x="241024" y="-34227"/>
            <a:ext cx="2134043" cy="814816"/>
          </a:xfrm>
          <a:prstGeom prst="rect">
            <a:avLst/>
          </a:prstGeom>
          <a:noFill/>
          <a:ln>
            <a:noFill/>
          </a:ln>
        </p:spPr>
      </p:pic>
      <p:sp>
        <p:nvSpPr>
          <p:cNvPr id="313" name="Google Shape;313;g31b1cf0e2ce_0_71">
            <a:extLst>
              <a:ext uri="{FF2B5EF4-FFF2-40B4-BE49-F238E27FC236}">
                <a16:creationId xmlns:a16="http://schemas.microsoft.com/office/drawing/2014/main" id="{3D7026CF-BCC2-4146-DFE1-46E6EEDAAADE}"/>
              </a:ext>
            </a:extLst>
          </p:cNvPr>
          <p:cNvSpPr txBox="1">
            <a:spLocks noGrp="1"/>
          </p:cNvSpPr>
          <p:nvPr>
            <p:ph type="body" idx="1"/>
          </p:nvPr>
        </p:nvSpPr>
        <p:spPr>
          <a:xfrm>
            <a:off x="241025" y="780589"/>
            <a:ext cx="11755800" cy="584658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en-IN" sz="2000" b="1" dirty="0">
                <a:solidFill>
                  <a:schemeClr val="dk1"/>
                </a:solidFill>
                <a:latin typeface="Open Sans Medium"/>
                <a:ea typeface="Open Sans Medium"/>
                <a:cs typeface="Open Sans Medium"/>
                <a:sym typeface="Open Sans Medium"/>
              </a:rPr>
              <a:t>This form is to be filled out by the district-level users during the entire campaign.</a:t>
            </a:r>
          </a:p>
          <a:p>
            <a:pPr marL="0" lvl="0" indent="0" algn="l" rtl="0">
              <a:lnSpc>
                <a:spcPct val="100000"/>
              </a:lnSpc>
              <a:spcBef>
                <a:spcPts val="0"/>
              </a:spcBef>
              <a:spcAft>
                <a:spcPts val="0"/>
              </a:spcAft>
              <a:buSzPts val="1100"/>
              <a:buNone/>
            </a:pPr>
            <a:r>
              <a:rPr lang="en-IN" sz="2000" b="1" dirty="0">
                <a:solidFill>
                  <a:schemeClr val="dk1"/>
                </a:solidFill>
                <a:latin typeface="Open Sans Medium"/>
                <a:ea typeface="Open Sans Medium"/>
                <a:cs typeface="Open Sans Medium"/>
                <a:sym typeface="Open Sans Medium"/>
              </a:rPr>
              <a:t>The following fields are required:</a:t>
            </a:r>
          </a:p>
          <a:p>
            <a:pPr marL="0" lvl="0" indent="0" algn="l" rtl="0">
              <a:lnSpc>
                <a:spcPct val="100000"/>
              </a:lnSpc>
              <a:spcBef>
                <a:spcPts val="0"/>
              </a:spcBef>
              <a:spcAft>
                <a:spcPts val="0"/>
              </a:spcAft>
              <a:buSzPts val="1100"/>
              <a:buNone/>
            </a:pPr>
            <a:endParaRPr sz="1800" dirty="0">
              <a:solidFill>
                <a:schemeClr val="dk1"/>
              </a:solidFill>
              <a:latin typeface="Open Sans Medium"/>
              <a:ea typeface="Open Sans Medium"/>
              <a:cs typeface="Open Sans Medium"/>
              <a:sym typeface="Open Sans Medium"/>
            </a:endParaRPr>
          </a:p>
          <a:p>
            <a:pPr marL="107950" indent="0" algn="l">
              <a:buNone/>
            </a:pPr>
            <a:r>
              <a:rPr lang="en-IN" sz="1800" b="1" i="0" dirty="0">
                <a:solidFill>
                  <a:srgbClr val="797979"/>
                </a:solidFill>
                <a:effectLst/>
                <a:latin typeface="Noto Sans" panose="020B0502040504020204" pitchFamily="34" charset="0"/>
              </a:rPr>
              <a:t>Jan </a:t>
            </a:r>
            <a:r>
              <a:rPr lang="en-IN" sz="1800" b="1" i="0" dirty="0" err="1">
                <a:solidFill>
                  <a:srgbClr val="797979"/>
                </a:solidFill>
                <a:effectLst/>
                <a:latin typeface="Noto Sans" panose="020B0502040504020204" pitchFamily="34" charset="0"/>
              </a:rPr>
              <a:t>Bhagidari</a:t>
            </a:r>
            <a:r>
              <a:rPr lang="en-IN" sz="1800" b="1" i="0" dirty="0">
                <a:solidFill>
                  <a:srgbClr val="797979"/>
                </a:solidFill>
                <a:effectLst/>
                <a:latin typeface="Noto Sans" panose="020B0502040504020204" pitchFamily="34" charset="0"/>
              </a:rPr>
              <a:t> Activities Reporting-</a:t>
            </a:r>
            <a:endParaRPr lang="en-IN" sz="1600" dirty="0">
              <a:solidFill>
                <a:schemeClr val="dk1"/>
              </a:solidFill>
              <a:latin typeface="Open Sans"/>
              <a:ea typeface="Open Sans"/>
              <a:cs typeface="Open Sans"/>
              <a:sym typeface="Open Sans"/>
            </a:endParaRPr>
          </a:p>
          <a:p>
            <a:pPr indent="-345757">
              <a:lnSpc>
                <a:spcPct val="150000"/>
              </a:lnSpc>
              <a:spcBef>
                <a:spcPts val="0"/>
              </a:spcBef>
              <a:buClr>
                <a:schemeClr val="dk1"/>
              </a:buClr>
              <a:buSzPts val="1845"/>
              <a:buFont typeface="Open Sans"/>
              <a:buAutoNum type="arabicPeriod"/>
            </a:pPr>
            <a:r>
              <a:rPr lang="en-IN" sz="1400" dirty="0">
                <a:solidFill>
                  <a:schemeClr val="dk1"/>
                </a:solidFill>
                <a:latin typeface="Open Sans"/>
                <a:ea typeface="Open Sans"/>
                <a:cs typeface="Open Sans"/>
              </a:rPr>
              <a:t>Number of activities conducted in the presence of elected representative.</a:t>
            </a:r>
          </a:p>
          <a:p>
            <a:pPr indent="-345757">
              <a:lnSpc>
                <a:spcPct val="150000"/>
              </a:lnSpc>
              <a:spcBef>
                <a:spcPts val="0"/>
              </a:spcBef>
              <a:buClr>
                <a:schemeClr val="dk1"/>
              </a:buClr>
              <a:buSzPts val="1845"/>
              <a:buFont typeface="Open Sans"/>
              <a:buAutoNum type="arabicPeriod"/>
            </a:pPr>
            <a:r>
              <a:rPr lang="en-IN" sz="1400" dirty="0">
                <a:solidFill>
                  <a:schemeClr val="dk1"/>
                </a:solidFill>
                <a:latin typeface="Open Sans"/>
                <a:ea typeface="Open Sans"/>
                <a:cs typeface="Open Sans"/>
              </a:rPr>
              <a:t>Number of activities supported by PRI/ULB members</a:t>
            </a:r>
          </a:p>
          <a:p>
            <a:pPr indent="-345757">
              <a:lnSpc>
                <a:spcPct val="150000"/>
              </a:lnSpc>
              <a:spcBef>
                <a:spcPts val="0"/>
              </a:spcBef>
              <a:buClr>
                <a:schemeClr val="dk1"/>
              </a:buClr>
              <a:buSzPts val="1845"/>
              <a:buFont typeface="Open Sans"/>
              <a:buAutoNum type="arabicPeriod"/>
            </a:pPr>
            <a:r>
              <a:rPr lang="en-IN" sz="1400" dirty="0">
                <a:solidFill>
                  <a:schemeClr val="dk1"/>
                </a:solidFill>
                <a:latin typeface="Open Sans"/>
                <a:ea typeface="Open Sans"/>
                <a:cs typeface="Open Sans"/>
              </a:rPr>
              <a:t>Number of activities conducted in the schools/colleges</a:t>
            </a:r>
          </a:p>
          <a:p>
            <a:pPr indent="-345757">
              <a:lnSpc>
                <a:spcPct val="150000"/>
              </a:lnSpc>
              <a:spcBef>
                <a:spcPts val="0"/>
              </a:spcBef>
              <a:buClr>
                <a:schemeClr val="dk1"/>
              </a:buClr>
              <a:buSzPts val="1845"/>
              <a:buFont typeface="Open Sans"/>
              <a:buAutoNum type="arabicPeriod"/>
            </a:pPr>
            <a:r>
              <a:rPr lang="en-IN" sz="1400" dirty="0">
                <a:solidFill>
                  <a:schemeClr val="dk1"/>
                </a:solidFill>
                <a:latin typeface="Open Sans"/>
                <a:ea typeface="Open Sans"/>
                <a:cs typeface="Open Sans"/>
              </a:rPr>
              <a:t>Number of activities conducted in Mines, Prisons other congregation sites</a:t>
            </a:r>
          </a:p>
          <a:p>
            <a:pPr indent="-345757">
              <a:lnSpc>
                <a:spcPct val="150000"/>
              </a:lnSpc>
              <a:spcBef>
                <a:spcPts val="0"/>
              </a:spcBef>
              <a:buClr>
                <a:schemeClr val="dk1"/>
              </a:buClr>
              <a:buSzPts val="1845"/>
              <a:buFont typeface="Open Sans"/>
              <a:buAutoNum type="arabicPeriod"/>
            </a:pPr>
            <a:r>
              <a:rPr lang="en-IN" sz="1400" dirty="0">
                <a:solidFill>
                  <a:schemeClr val="dk1"/>
                </a:solidFill>
                <a:latin typeface="Open Sans"/>
                <a:ea typeface="Open Sans"/>
                <a:cs typeface="Open Sans"/>
              </a:rPr>
              <a:t>Number of activities conducted in partnership with industries(trade associations/business associations/public sector units)</a:t>
            </a:r>
          </a:p>
          <a:p>
            <a:pPr indent="-345757">
              <a:lnSpc>
                <a:spcPct val="150000"/>
              </a:lnSpc>
              <a:spcBef>
                <a:spcPts val="0"/>
              </a:spcBef>
              <a:buClr>
                <a:schemeClr val="dk1"/>
              </a:buClr>
              <a:buSzPts val="1845"/>
              <a:buFont typeface="Open Sans"/>
              <a:buAutoNum type="arabicPeriod"/>
            </a:pPr>
            <a:r>
              <a:rPr lang="en-IN" sz="1400" dirty="0">
                <a:solidFill>
                  <a:schemeClr val="dk1"/>
                </a:solidFill>
                <a:latin typeface="Open Sans"/>
                <a:ea typeface="Open Sans"/>
                <a:cs typeface="Open Sans"/>
              </a:rPr>
              <a:t>Number of private sector CME conducted</a:t>
            </a:r>
          </a:p>
          <a:p>
            <a:pPr indent="-345757">
              <a:lnSpc>
                <a:spcPct val="150000"/>
              </a:lnSpc>
              <a:spcBef>
                <a:spcPts val="0"/>
              </a:spcBef>
              <a:buClr>
                <a:schemeClr val="dk1"/>
              </a:buClr>
              <a:buSzPts val="1845"/>
              <a:buFont typeface="Open Sans"/>
              <a:buAutoNum type="arabicPeriod"/>
            </a:pPr>
            <a:r>
              <a:rPr lang="en-IN" sz="1400" dirty="0">
                <a:solidFill>
                  <a:schemeClr val="dk1"/>
                </a:solidFill>
                <a:latin typeface="Open Sans"/>
                <a:ea typeface="Open Sans"/>
                <a:cs typeface="Open Sans"/>
              </a:rPr>
              <a:t>Number of activities conducted by other departments</a:t>
            </a:r>
          </a:p>
          <a:p>
            <a:pPr indent="-345757">
              <a:lnSpc>
                <a:spcPct val="150000"/>
              </a:lnSpc>
              <a:spcBef>
                <a:spcPts val="0"/>
              </a:spcBef>
              <a:buClr>
                <a:schemeClr val="dk1"/>
              </a:buClr>
              <a:buSzPts val="1845"/>
              <a:buFont typeface="Open Sans"/>
              <a:buAutoNum type="arabicPeriod"/>
            </a:pPr>
            <a:r>
              <a:rPr lang="en-IN" sz="1400" dirty="0">
                <a:solidFill>
                  <a:schemeClr val="dk1"/>
                </a:solidFill>
                <a:latin typeface="Open Sans"/>
                <a:ea typeface="Open Sans"/>
                <a:cs typeface="Open Sans"/>
              </a:rPr>
              <a:t>Number of activities conducted by the religious leaders/organisations</a:t>
            </a:r>
          </a:p>
          <a:p>
            <a:pPr indent="-345757">
              <a:lnSpc>
                <a:spcPct val="150000"/>
              </a:lnSpc>
              <a:spcBef>
                <a:spcPts val="0"/>
              </a:spcBef>
              <a:buClr>
                <a:schemeClr val="dk1"/>
              </a:buClr>
              <a:buSzPts val="1845"/>
              <a:buFont typeface="Open Sans"/>
              <a:buAutoNum type="arabicPeriod"/>
            </a:pPr>
            <a:r>
              <a:rPr lang="en-IN" sz="1400" dirty="0">
                <a:solidFill>
                  <a:schemeClr val="dk1"/>
                </a:solidFill>
                <a:latin typeface="Open Sans"/>
                <a:ea typeface="Open Sans"/>
                <a:cs typeface="Open Sans"/>
              </a:rPr>
              <a:t>Number of activities carried out by the opinion leader/community influencer</a:t>
            </a:r>
          </a:p>
          <a:p>
            <a:pPr indent="-345757">
              <a:lnSpc>
                <a:spcPct val="150000"/>
              </a:lnSpc>
              <a:spcBef>
                <a:spcPts val="0"/>
              </a:spcBef>
              <a:buClr>
                <a:schemeClr val="dk1"/>
              </a:buClr>
              <a:buSzPts val="1845"/>
              <a:buFont typeface="Open Sans"/>
              <a:buAutoNum type="arabicPeriod"/>
            </a:pPr>
            <a:r>
              <a:rPr lang="en-IN" sz="1400" dirty="0">
                <a:solidFill>
                  <a:schemeClr val="dk1"/>
                </a:solidFill>
                <a:latin typeface="Open Sans"/>
                <a:ea typeface="Open Sans"/>
                <a:cs typeface="Open Sans"/>
              </a:rPr>
              <a:t>Number of activities carried out by NGOs/CSOs</a:t>
            </a:r>
          </a:p>
          <a:p>
            <a:pPr indent="-345757">
              <a:lnSpc>
                <a:spcPct val="150000"/>
              </a:lnSpc>
              <a:spcBef>
                <a:spcPts val="0"/>
              </a:spcBef>
              <a:buClr>
                <a:schemeClr val="dk1"/>
              </a:buClr>
              <a:buSzPts val="1845"/>
              <a:buFont typeface="Open Sans"/>
              <a:buAutoNum type="arabicPeriod"/>
            </a:pPr>
            <a:r>
              <a:rPr lang="en-IN" sz="1400" dirty="0">
                <a:solidFill>
                  <a:schemeClr val="dk1"/>
                </a:solidFill>
                <a:latin typeface="Open Sans"/>
                <a:ea typeface="Open Sans"/>
                <a:cs typeface="Open Sans"/>
              </a:rPr>
              <a:t>Number of media reported activities(except social media)</a:t>
            </a:r>
          </a:p>
          <a:p>
            <a:pPr indent="-345757">
              <a:lnSpc>
                <a:spcPct val="150000"/>
              </a:lnSpc>
              <a:spcBef>
                <a:spcPts val="0"/>
              </a:spcBef>
              <a:buClr>
                <a:schemeClr val="dk1"/>
              </a:buClr>
              <a:buSzPts val="1845"/>
              <a:buFont typeface="Open Sans"/>
              <a:buAutoNum type="arabicPeriod"/>
            </a:pPr>
            <a:r>
              <a:rPr lang="en-IN" sz="1400" dirty="0">
                <a:solidFill>
                  <a:schemeClr val="dk1"/>
                </a:solidFill>
                <a:latin typeface="Open Sans"/>
                <a:ea typeface="Open Sans"/>
                <a:cs typeface="Open Sans"/>
              </a:rPr>
              <a:t>Number of activities carried out by community groups(Self Help Groups, Anganwadi, etc)</a:t>
            </a:r>
          </a:p>
          <a:p>
            <a:pPr indent="-345757">
              <a:lnSpc>
                <a:spcPct val="150000"/>
              </a:lnSpc>
              <a:spcBef>
                <a:spcPts val="0"/>
              </a:spcBef>
              <a:buClr>
                <a:schemeClr val="dk1"/>
              </a:buClr>
              <a:buSzPts val="1845"/>
              <a:buFont typeface="Open Sans"/>
              <a:buAutoNum type="arabicPeriod"/>
            </a:pPr>
            <a:r>
              <a:rPr lang="en-IN" sz="1400" dirty="0">
                <a:solidFill>
                  <a:schemeClr val="dk1"/>
                </a:solidFill>
                <a:latin typeface="Open Sans"/>
                <a:ea typeface="Open Sans"/>
                <a:cs typeface="Open Sans"/>
              </a:rPr>
              <a:t>Number of activities carried out by youth volunteer(NCC, NSS, etc)</a:t>
            </a:r>
          </a:p>
          <a:p>
            <a:pPr indent="-345757">
              <a:lnSpc>
                <a:spcPct val="150000"/>
              </a:lnSpc>
              <a:spcBef>
                <a:spcPts val="0"/>
              </a:spcBef>
              <a:buClr>
                <a:schemeClr val="dk1"/>
              </a:buClr>
              <a:buSzPts val="1845"/>
              <a:buFont typeface="Open Sans"/>
              <a:buAutoNum type="arabicPeriod"/>
            </a:pPr>
            <a:r>
              <a:rPr lang="en-IN" sz="1400" dirty="0">
                <a:solidFill>
                  <a:schemeClr val="dk1"/>
                </a:solidFill>
                <a:latin typeface="Open Sans"/>
                <a:ea typeface="Open Sans"/>
                <a:cs typeface="Open Sans"/>
              </a:rPr>
              <a:t>Number of activities carried out by TB Champions</a:t>
            </a:r>
            <a:endParaRPr lang="en-IN" sz="1400" dirty="0">
              <a:solidFill>
                <a:schemeClr val="dk1"/>
              </a:solidFill>
              <a:latin typeface="Open Sans Medium"/>
              <a:ea typeface="Open Sans Medium"/>
              <a:cs typeface="Open Sans Medium"/>
            </a:endParaRPr>
          </a:p>
        </p:txBody>
      </p:sp>
      <p:sp>
        <p:nvSpPr>
          <p:cNvPr id="314" name="Google Shape;314;g31b1cf0e2ce_0_71">
            <a:extLst>
              <a:ext uri="{FF2B5EF4-FFF2-40B4-BE49-F238E27FC236}">
                <a16:creationId xmlns:a16="http://schemas.microsoft.com/office/drawing/2014/main" id="{211C12F3-D785-8828-C7C2-73007211D801}"/>
              </a:ext>
            </a:extLst>
          </p:cNvPr>
          <p:cNvSpPr txBox="1"/>
          <p:nvPr/>
        </p:nvSpPr>
        <p:spPr>
          <a:xfrm>
            <a:off x="2653751" y="0"/>
            <a:ext cx="9538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1" dirty="0">
                <a:solidFill>
                  <a:srgbClr val="FFFFFF"/>
                </a:solidFill>
                <a:latin typeface="Corbel"/>
                <a:ea typeface="Corbel"/>
                <a:cs typeface="Corbel"/>
                <a:sym typeface="Corbel"/>
              </a:rPr>
              <a:t>Form 4: District Level Activities</a:t>
            </a:r>
            <a:endParaRPr sz="2800" b="1" dirty="0">
              <a:solidFill>
                <a:srgbClr val="FFFFFF"/>
              </a:solidFill>
              <a:latin typeface="Corbel"/>
              <a:ea typeface="Corbel"/>
              <a:cs typeface="Corbel"/>
              <a:sym typeface="Corbel"/>
            </a:endParaRPr>
          </a:p>
        </p:txBody>
      </p:sp>
    </p:spTree>
    <p:extLst>
      <p:ext uri="{BB962C8B-B14F-4D97-AF65-F5344CB8AC3E}">
        <p14:creationId xmlns:p14="http://schemas.microsoft.com/office/powerpoint/2010/main" val="638576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24D8FB72-1D7E-06E5-94E7-A1A12DE01144}"/>
            </a:ext>
          </a:extLst>
        </p:cNvPr>
        <p:cNvGrpSpPr/>
        <p:nvPr/>
      </p:nvGrpSpPr>
      <p:grpSpPr>
        <a:xfrm>
          <a:off x="0" y="0"/>
          <a:ext cx="0" cy="0"/>
          <a:chOff x="0" y="0"/>
          <a:chExt cx="0" cy="0"/>
        </a:xfrm>
      </p:grpSpPr>
      <p:sp>
        <p:nvSpPr>
          <p:cNvPr id="305" name="Google Shape;305;g31b1cf0e2ce_0_65">
            <a:extLst>
              <a:ext uri="{FF2B5EF4-FFF2-40B4-BE49-F238E27FC236}">
                <a16:creationId xmlns:a16="http://schemas.microsoft.com/office/drawing/2014/main" id="{A79AC2AB-E712-1869-0719-71BDDEF64B72}"/>
              </a:ext>
            </a:extLst>
          </p:cNvPr>
          <p:cNvSpPr/>
          <p:nvPr/>
        </p:nvSpPr>
        <p:spPr>
          <a:xfrm>
            <a:off x="10954603" y="743004"/>
            <a:ext cx="1096500" cy="313200"/>
          </a:xfrm>
          <a:prstGeom prst="rect">
            <a:avLst/>
          </a:prstGeom>
          <a:solidFill>
            <a:schemeClr val="lt1"/>
          </a:solidFill>
          <a:ln w="107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orbel"/>
              <a:ea typeface="Corbel"/>
              <a:cs typeface="Corbel"/>
              <a:sym typeface="Corbel"/>
            </a:endParaRPr>
          </a:p>
        </p:txBody>
      </p:sp>
      <p:pic>
        <p:nvPicPr>
          <p:cNvPr id="306" name="Google Shape;306;g31b1cf0e2ce_0_65">
            <a:extLst>
              <a:ext uri="{FF2B5EF4-FFF2-40B4-BE49-F238E27FC236}">
                <a16:creationId xmlns:a16="http://schemas.microsoft.com/office/drawing/2014/main" id="{AB41AE20-F7B2-CA03-C77C-64D1BDB32465}"/>
              </a:ext>
            </a:extLst>
          </p:cNvPr>
          <p:cNvPicPr preferRelativeResize="0"/>
          <p:nvPr/>
        </p:nvPicPr>
        <p:blipFill rotWithShape="1">
          <a:blip r:embed="rId3">
            <a:alphaModFix/>
          </a:blip>
          <a:srcRect/>
          <a:stretch/>
        </p:blipFill>
        <p:spPr>
          <a:xfrm>
            <a:off x="241024" y="-34227"/>
            <a:ext cx="2134043" cy="814816"/>
          </a:xfrm>
          <a:prstGeom prst="rect">
            <a:avLst/>
          </a:prstGeom>
          <a:noFill/>
          <a:ln>
            <a:noFill/>
          </a:ln>
        </p:spPr>
      </p:pic>
      <p:sp>
        <p:nvSpPr>
          <p:cNvPr id="307" name="Google Shape;307;g31b1cf0e2ce_0_65">
            <a:extLst>
              <a:ext uri="{FF2B5EF4-FFF2-40B4-BE49-F238E27FC236}">
                <a16:creationId xmlns:a16="http://schemas.microsoft.com/office/drawing/2014/main" id="{B94FC27D-B57F-F56D-CD47-705989710E3F}"/>
              </a:ext>
            </a:extLst>
          </p:cNvPr>
          <p:cNvSpPr/>
          <p:nvPr/>
        </p:nvSpPr>
        <p:spPr>
          <a:xfrm>
            <a:off x="3881775" y="1785300"/>
            <a:ext cx="7807500" cy="269520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nSpc>
                <a:spcPct val="90000"/>
              </a:lnSpc>
              <a:spcBef>
                <a:spcPts val="1200"/>
              </a:spcBef>
              <a:buSzPts val="1100"/>
            </a:pPr>
            <a:r>
              <a:rPr lang="en-IN" sz="4000" b="1" dirty="0">
                <a:latin typeface="Open Sans"/>
                <a:ea typeface="Open Sans"/>
                <a:cs typeface="Open Sans"/>
                <a:sym typeface="Open Sans"/>
              </a:rPr>
              <a:t>Dashboards &amp; Reports</a:t>
            </a:r>
          </a:p>
        </p:txBody>
      </p:sp>
    </p:spTree>
    <p:extLst>
      <p:ext uri="{BB962C8B-B14F-4D97-AF65-F5344CB8AC3E}">
        <p14:creationId xmlns:p14="http://schemas.microsoft.com/office/powerpoint/2010/main" val="1386699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AFA77A88-5A9B-E5D8-BCDF-1208D4FA60CD}"/>
            </a:ext>
          </a:extLst>
        </p:cNvPr>
        <p:cNvGrpSpPr/>
        <p:nvPr/>
      </p:nvGrpSpPr>
      <p:grpSpPr>
        <a:xfrm>
          <a:off x="0" y="0"/>
          <a:ext cx="0" cy="0"/>
          <a:chOff x="0" y="0"/>
          <a:chExt cx="0" cy="0"/>
        </a:xfrm>
      </p:grpSpPr>
      <p:pic>
        <p:nvPicPr>
          <p:cNvPr id="312" name="Google Shape;312;g31b1cf0e2ce_0_71">
            <a:extLst>
              <a:ext uri="{FF2B5EF4-FFF2-40B4-BE49-F238E27FC236}">
                <a16:creationId xmlns:a16="http://schemas.microsoft.com/office/drawing/2014/main" id="{6F6101A6-0692-C628-79F1-A2EEF7BFB47B}"/>
              </a:ext>
            </a:extLst>
          </p:cNvPr>
          <p:cNvPicPr preferRelativeResize="0"/>
          <p:nvPr/>
        </p:nvPicPr>
        <p:blipFill rotWithShape="1">
          <a:blip r:embed="rId3">
            <a:alphaModFix/>
          </a:blip>
          <a:srcRect/>
          <a:stretch/>
        </p:blipFill>
        <p:spPr>
          <a:xfrm>
            <a:off x="241024" y="-34227"/>
            <a:ext cx="2134043" cy="814816"/>
          </a:xfrm>
          <a:prstGeom prst="rect">
            <a:avLst/>
          </a:prstGeom>
          <a:noFill/>
          <a:ln>
            <a:noFill/>
          </a:ln>
        </p:spPr>
      </p:pic>
      <p:sp>
        <p:nvSpPr>
          <p:cNvPr id="314" name="Google Shape;314;g31b1cf0e2ce_0_71">
            <a:extLst>
              <a:ext uri="{FF2B5EF4-FFF2-40B4-BE49-F238E27FC236}">
                <a16:creationId xmlns:a16="http://schemas.microsoft.com/office/drawing/2014/main" id="{344E50A3-FB21-D5BF-5FE4-FB4F67AB9418}"/>
              </a:ext>
            </a:extLst>
          </p:cNvPr>
          <p:cNvSpPr txBox="1"/>
          <p:nvPr/>
        </p:nvSpPr>
        <p:spPr>
          <a:xfrm>
            <a:off x="2653751" y="0"/>
            <a:ext cx="9538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1" dirty="0">
                <a:solidFill>
                  <a:srgbClr val="FFFFFF"/>
                </a:solidFill>
                <a:latin typeface="Corbel"/>
                <a:ea typeface="Corbel"/>
                <a:cs typeface="Corbel"/>
                <a:sym typeface="Corbel"/>
              </a:rPr>
              <a:t>Dashboard 1: Vulnerable Mapping</a:t>
            </a:r>
            <a:endParaRPr sz="2800" b="1" dirty="0">
              <a:solidFill>
                <a:srgbClr val="FFFFFF"/>
              </a:solidFill>
              <a:latin typeface="Corbel"/>
              <a:ea typeface="Corbel"/>
              <a:cs typeface="Corbel"/>
              <a:sym typeface="Corbel"/>
            </a:endParaRPr>
          </a:p>
        </p:txBody>
      </p:sp>
      <p:pic>
        <p:nvPicPr>
          <p:cNvPr id="4" name="Picture 3">
            <a:extLst>
              <a:ext uri="{FF2B5EF4-FFF2-40B4-BE49-F238E27FC236}">
                <a16:creationId xmlns:a16="http://schemas.microsoft.com/office/drawing/2014/main" id="{E787C087-1A0C-B485-1673-A266B55F309E}"/>
              </a:ext>
            </a:extLst>
          </p:cNvPr>
          <p:cNvPicPr>
            <a:picLocks noChangeAspect="1"/>
          </p:cNvPicPr>
          <p:nvPr/>
        </p:nvPicPr>
        <p:blipFill>
          <a:blip r:embed="rId4"/>
          <a:stretch>
            <a:fillRect/>
          </a:stretch>
        </p:blipFill>
        <p:spPr>
          <a:xfrm>
            <a:off x="241024" y="1890584"/>
            <a:ext cx="11755800" cy="4683211"/>
          </a:xfrm>
          <a:prstGeom prst="rect">
            <a:avLst/>
          </a:prstGeom>
        </p:spPr>
      </p:pic>
      <p:sp>
        <p:nvSpPr>
          <p:cNvPr id="5" name="Google Shape;297;g31b1cf0e2ce_0_113">
            <a:extLst>
              <a:ext uri="{FF2B5EF4-FFF2-40B4-BE49-F238E27FC236}">
                <a16:creationId xmlns:a16="http://schemas.microsoft.com/office/drawing/2014/main" id="{A937DE5B-A562-3B94-3244-C5B244E2B085}"/>
              </a:ext>
            </a:extLst>
          </p:cNvPr>
          <p:cNvSpPr/>
          <p:nvPr/>
        </p:nvSpPr>
        <p:spPr>
          <a:xfrm>
            <a:off x="299474" y="1890584"/>
            <a:ext cx="1492256" cy="377832"/>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 name="Google Shape;313;g31b1cf0e2ce_0_71">
            <a:extLst>
              <a:ext uri="{FF2B5EF4-FFF2-40B4-BE49-F238E27FC236}">
                <a16:creationId xmlns:a16="http://schemas.microsoft.com/office/drawing/2014/main" id="{E3BD6CCF-3F20-00EA-37BA-3D140B00B266}"/>
              </a:ext>
            </a:extLst>
          </p:cNvPr>
          <p:cNvSpPr txBox="1">
            <a:spLocks noGrp="1"/>
          </p:cNvSpPr>
          <p:nvPr>
            <p:ph type="body" idx="1"/>
          </p:nvPr>
        </p:nvSpPr>
        <p:spPr>
          <a:xfrm>
            <a:off x="241024" y="657020"/>
            <a:ext cx="11755800" cy="1109995"/>
          </a:xfrm>
          <a:prstGeom prst="rect">
            <a:avLst/>
          </a:prstGeom>
          <a:solidFill>
            <a:schemeClr val="tx2">
              <a:lumMod val="40000"/>
              <a:lumOff val="60000"/>
            </a:schemeClr>
          </a:solidFill>
          <a:ln>
            <a:noFill/>
          </a:ln>
        </p:spPr>
        <p:txBody>
          <a:bodyPr spcFirstLastPara="1" wrap="square" lIns="91425" tIns="45700" rIns="91425" bIns="45700" anchor="ctr" anchorCtr="0">
            <a:noAutofit/>
          </a:bodyPr>
          <a:lstStyle/>
          <a:p>
            <a:pPr marL="0" indent="0">
              <a:lnSpc>
                <a:spcPct val="100000"/>
              </a:lnSpc>
              <a:spcBef>
                <a:spcPts val="0"/>
              </a:spcBef>
              <a:buSzPts val="1100"/>
              <a:buNone/>
            </a:pPr>
            <a:r>
              <a:rPr lang="en-IN" sz="1600" dirty="0">
                <a:solidFill>
                  <a:schemeClr val="dk1"/>
                </a:solidFill>
                <a:latin typeface="Open Sans"/>
                <a:ea typeface="Open Sans"/>
                <a:cs typeface="Open Sans"/>
                <a:sym typeface="Open Sans"/>
              </a:rPr>
              <a:t>This dashboard visualizes data from the Vulnerable Mapping form that is to be filled out at the PHI (Primary Health Institution) level once or updated when changes occur.</a:t>
            </a:r>
          </a:p>
          <a:p>
            <a:pPr marL="0" indent="0">
              <a:lnSpc>
                <a:spcPct val="100000"/>
              </a:lnSpc>
              <a:spcBef>
                <a:spcPts val="0"/>
              </a:spcBef>
              <a:buSzPts val="1100"/>
              <a:buNone/>
            </a:pPr>
            <a:endParaRPr lang="en-IN" sz="1600" dirty="0">
              <a:solidFill>
                <a:schemeClr val="dk1"/>
              </a:solidFill>
              <a:latin typeface="Open Sans"/>
              <a:ea typeface="Open Sans"/>
              <a:cs typeface="Open Sans"/>
              <a:sym typeface="Open Sans"/>
            </a:endParaRPr>
          </a:p>
          <a:p>
            <a:pPr marL="0" indent="0">
              <a:lnSpc>
                <a:spcPct val="100000"/>
              </a:lnSpc>
              <a:spcBef>
                <a:spcPts val="0"/>
              </a:spcBef>
              <a:buSzPts val="1100"/>
              <a:buNone/>
            </a:pPr>
            <a:r>
              <a:rPr lang="en-IN" sz="1400" i="1" dirty="0">
                <a:solidFill>
                  <a:schemeClr val="dk1"/>
                </a:solidFill>
                <a:latin typeface="Open Sans"/>
                <a:ea typeface="Open Sans"/>
                <a:cs typeface="Open Sans"/>
                <a:sym typeface="Open Sans"/>
              </a:rPr>
              <a:t>URL to access this dashboard: </a:t>
            </a:r>
            <a:r>
              <a:rPr lang="en-IN" sz="1400" i="1" dirty="0">
                <a:solidFill>
                  <a:schemeClr val="dk1"/>
                </a:solidFill>
                <a:latin typeface="Open Sans"/>
                <a:ea typeface="Open Sans"/>
                <a:cs typeface="Open Sans"/>
                <a:sym typeface="Open Sans"/>
                <a:hlinkClick r:id="rId5"/>
              </a:rPr>
              <a:t>https://analytics.nikshay.in/superset/dashboard/5231</a:t>
            </a:r>
            <a:r>
              <a:rPr lang="en-IN" sz="1400" i="1" dirty="0">
                <a:solidFill>
                  <a:schemeClr val="dk1"/>
                </a:solidFill>
                <a:latin typeface="Open Sans"/>
                <a:ea typeface="Open Sans"/>
                <a:cs typeface="Open Sans"/>
                <a:sym typeface="Open Sans"/>
              </a:rPr>
              <a:t> </a:t>
            </a:r>
          </a:p>
          <a:p>
            <a:pPr marL="0" indent="0">
              <a:lnSpc>
                <a:spcPct val="100000"/>
              </a:lnSpc>
              <a:spcBef>
                <a:spcPts val="0"/>
              </a:spcBef>
              <a:buSzPts val="1100"/>
              <a:buNone/>
            </a:pPr>
            <a:r>
              <a:rPr lang="en-IN" sz="1400" i="1" dirty="0">
                <a:solidFill>
                  <a:schemeClr val="dk1"/>
                </a:solidFill>
                <a:latin typeface="Open Sans"/>
                <a:ea typeface="Open Sans"/>
                <a:cs typeface="Open Sans"/>
                <a:sym typeface="Open Sans"/>
              </a:rPr>
              <a:t>Refresh interval: 3 times a day at 12:30 PM, 06:30 PM, and 02:30 AM</a:t>
            </a:r>
            <a:endParaRPr lang="en-IN" sz="1400"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202812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8E70A26A-0193-363F-F540-CDE7BCDFECBE}"/>
            </a:ext>
          </a:extLst>
        </p:cNvPr>
        <p:cNvGrpSpPr/>
        <p:nvPr/>
      </p:nvGrpSpPr>
      <p:grpSpPr>
        <a:xfrm>
          <a:off x="0" y="0"/>
          <a:ext cx="0" cy="0"/>
          <a:chOff x="0" y="0"/>
          <a:chExt cx="0" cy="0"/>
        </a:xfrm>
      </p:grpSpPr>
      <p:pic>
        <p:nvPicPr>
          <p:cNvPr id="312" name="Google Shape;312;g31b1cf0e2ce_0_71">
            <a:extLst>
              <a:ext uri="{FF2B5EF4-FFF2-40B4-BE49-F238E27FC236}">
                <a16:creationId xmlns:a16="http://schemas.microsoft.com/office/drawing/2014/main" id="{CDB15AC2-B95D-6F38-EDC3-5D6C66BA3F13}"/>
              </a:ext>
            </a:extLst>
          </p:cNvPr>
          <p:cNvPicPr preferRelativeResize="0"/>
          <p:nvPr/>
        </p:nvPicPr>
        <p:blipFill rotWithShape="1">
          <a:blip r:embed="rId3">
            <a:alphaModFix/>
          </a:blip>
          <a:srcRect/>
          <a:stretch/>
        </p:blipFill>
        <p:spPr>
          <a:xfrm>
            <a:off x="241024" y="-34227"/>
            <a:ext cx="2134043" cy="814816"/>
          </a:xfrm>
          <a:prstGeom prst="rect">
            <a:avLst/>
          </a:prstGeom>
          <a:noFill/>
          <a:ln>
            <a:noFill/>
          </a:ln>
        </p:spPr>
      </p:pic>
      <p:sp>
        <p:nvSpPr>
          <p:cNvPr id="314" name="Google Shape;314;g31b1cf0e2ce_0_71">
            <a:extLst>
              <a:ext uri="{FF2B5EF4-FFF2-40B4-BE49-F238E27FC236}">
                <a16:creationId xmlns:a16="http://schemas.microsoft.com/office/drawing/2014/main" id="{A6C28FB5-5E94-CB08-B805-3DB2E25C9B84}"/>
              </a:ext>
            </a:extLst>
          </p:cNvPr>
          <p:cNvSpPr txBox="1"/>
          <p:nvPr/>
        </p:nvSpPr>
        <p:spPr>
          <a:xfrm>
            <a:off x="2653751" y="0"/>
            <a:ext cx="9538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1" dirty="0">
                <a:solidFill>
                  <a:srgbClr val="FFFFFF"/>
                </a:solidFill>
                <a:latin typeface="Corbel"/>
                <a:ea typeface="Corbel"/>
                <a:cs typeface="Corbel"/>
                <a:sym typeface="Corbel"/>
              </a:rPr>
              <a:t>Dashboard 2: Facility level daily reporting</a:t>
            </a:r>
            <a:endParaRPr sz="2800" b="1" dirty="0">
              <a:solidFill>
                <a:srgbClr val="FFFFFF"/>
              </a:solidFill>
              <a:latin typeface="Corbel"/>
              <a:ea typeface="Corbel"/>
              <a:cs typeface="Corbel"/>
              <a:sym typeface="Corbel"/>
            </a:endParaRPr>
          </a:p>
        </p:txBody>
      </p:sp>
      <p:sp>
        <p:nvSpPr>
          <p:cNvPr id="10" name="Google Shape;313;g31b1cf0e2ce_0_71">
            <a:extLst>
              <a:ext uri="{FF2B5EF4-FFF2-40B4-BE49-F238E27FC236}">
                <a16:creationId xmlns:a16="http://schemas.microsoft.com/office/drawing/2014/main" id="{D4D6676B-B073-1859-B7F9-CAC1DB85BB69}"/>
              </a:ext>
            </a:extLst>
          </p:cNvPr>
          <p:cNvSpPr txBox="1">
            <a:spLocks noGrp="1"/>
          </p:cNvSpPr>
          <p:nvPr>
            <p:ph type="body" idx="1"/>
          </p:nvPr>
        </p:nvSpPr>
        <p:spPr>
          <a:xfrm>
            <a:off x="241025" y="691978"/>
            <a:ext cx="11755800" cy="1112107"/>
          </a:xfrm>
          <a:prstGeom prst="rect">
            <a:avLst/>
          </a:prstGeom>
          <a:solidFill>
            <a:schemeClr val="tx2">
              <a:lumMod val="40000"/>
              <a:lumOff val="60000"/>
            </a:schemeClr>
          </a:solidFill>
          <a:ln>
            <a:noFill/>
          </a:ln>
        </p:spPr>
        <p:txBody>
          <a:bodyPr spcFirstLastPara="1" wrap="square" lIns="91425" tIns="45700" rIns="91425" bIns="45700" anchor="ctr" anchorCtr="0">
            <a:noAutofit/>
          </a:bodyPr>
          <a:lstStyle/>
          <a:p>
            <a:pPr marL="0" indent="0">
              <a:lnSpc>
                <a:spcPct val="100000"/>
              </a:lnSpc>
              <a:spcBef>
                <a:spcPts val="0"/>
              </a:spcBef>
              <a:buSzPts val="1100"/>
              <a:buNone/>
            </a:pPr>
            <a:endParaRPr lang="en-IN" sz="1800" dirty="0">
              <a:solidFill>
                <a:schemeClr val="dk1"/>
              </a:solidFill>
              <a:latin typeface="Open Sans"/>
              <a:ea typeface="Open Sans"/>
              <a:cs typeface="Open Sans"/>
              <a:sym typeface="Open Sans"/>
            </a:endParaRPr>
          </a:p>
          <a:p>
            <a:pPr marL="0" indent="0">
              <a:lnSpc>
                <a:spcPct val="100000"/>
              </a:lnSpc>
              <a:spcBef>
                <a:spcPts val="0"/>
              </a:spcBef>
              <a:buSzPts val="1100"/>
              <a:buNone/>
            </a:pPr>
            <a:r>
              <a:rPr lang="en-IN" sz="1800" dirty="0">
                <a:solidFill>
                  <a:schemeClr val="dk1"/>
                </a:solidFill>
                <a:latin typeface="Open Sans"/>
                <a:ea typeface="Open Sans"/>
                <a:cs typeface="Open Sans"/>
                <a:sym typeface="Open Sans"/>
              </a:rPr>
              <a:t>This dashboard visualizes data that </a:t>
            </a:r>
            <a:r>
              <a:rPr lang="en-IN" sz="1800" dirty="0">
                <a:solidFill>
                  <a:schemeClr val="dk1"/>
                </a:solidFill>
                <a:latin typeface="Open Sans Medium"/>
                <a:ea typeface="Open Sans Medium"/>
                <a:cs typeface="Open Sans Medium"/>
                <a:sym typeface="Open Sans Medium"/>
              </a:rPr>
              <a:t>will be filled in daily by facility-level users during the entire campaign.</a:t>
            </a:r>
          </a:p>
          <a:p>
            <a:pPr marL="0" indent="0">
              <a:lnSpc>
                <a:spcPct val="100000"/>
              </a:lnSpc>
              <a:spcBef>
                <a:spcPts val="0"/>
              </a:spcBef>
              <a:buSzPts val="1100"/>
              <a:buNone/>
            </a:pPr>
            <a:endParaRPr lang="en-IN" sz="1800" dirty="0">
              <a:solidFill>
                <a:schemeClr val="dk1"/>
              </a:solidFill>
              <a:latin typeface="Open Sans"/>
              <a:ea typeface="Open Sans"/>
              <a:cs typeface="Open Sans"/>
              <a:sym typeface="Open Sans"/>
            </a:endParaRPr>
          </a:p>
          <a:p>
            <a:pPr marL="0" indent="0">
              <a:lnSpc>
                <a:spcPct val="100000"/>
              </a:lnSpc>
              <a:spcBef>
                <a:spcPts val="0"/>
              </a:spcBef>
              <a:buSzPts val="1100"/>
              <a:buNone/>
            </a:pPr>
            <a:r>
              <a:rPr lang="en-IN" sz="1600" i="1" dirty="0">
                <a:solidFill>
                  <a:schemeClr val="dk1"/>
                </a:solidFill>
                <a:latin typeface="Open Sans"/>
                <a:ea typeface="Open Sans"/>
                <a:cs typeface="Open Sans"/>
                <a:sym typeface="Open Sans"/>
              </a:rPr>
              <a:t>URL to access this dashboard: </a:t>
            </a:r>
            <a:r>
              <a:rPr lang="en-IN" sz="1600" i="1" dirty="0">
                <a:solidFill>
                  <a:schemeClr val="dk1"/>
                </a:solidFill>
                <a:latin typeface="Open Sans"/>
                <a:ea typeface="Open Sans"/>
                <a:cs typeface="Open Sans"/>
                <a:sym typeface="Open Sans"/>
                <a:hlinkClick r:id="rId4"/>
              </a:rPr>
              <a:t>https://analytics.nikshay.in/superset/dashboard/5231</a:t>
            </a:r>
            <a:r>
              <a:rPr lang="en-IN" sz="1600" i="1" dirty="0">
                <a:solidFill>
                  <a:schemeClr val="dk1"/>
                </a:solidFill>
                <a:latin typeface="Open Sans"/>
                <a:ea typeface="Open Sans"/>
                <a:cs typeface="Open Sans"/>
                <a:sym typeface="Open Sans"/>
              </a:rPr>
              <a:t> </a:t>
            </a:r>
          </a:p>
          <a:p>
            <a:pPr marL="0" indent="0">
              <a:lnSpc>
                <a:spcPct val="100000"/>
              </a:lnSpc>
              <a:spcBef>
                <a:spcPts val="0"/>
              </a:spcBef>
              <a:buSzPts val="1100"/>
              <a:buNone/>
            </a:pPr>
            <a:r>
              <a:rPr lang="en-IN" sz="1600" i="1" dirty="0">
                <a:solidFill>
                  <a:schemeClr val="dk1"/>
                </a:solidFill>
                <a:latin typeface="Open Sans"/>
                <a:ea typeface="Open Sans"/>
                <a:cs typeface="Open Sans"/>
                <a:sym typeface="Open Sans"/>
              </a:rPr>
              <a:t>Refresh interval: 3 times a day at 12:30 PM, 06:30 PM, and 02:30 AM</a:t>
            </a:r>
            <a:endParaRPr lang="en-IN" sz="1600" dirty="0">
              <a:solidFill>
                <a:schemeClr val="dk1"/>
              </a:solidFill>
              <a:latin typeface="Open Sans"/>
              <a:ea typeface="Open Sans"/>
              <a:cs typeface="Open Sans"/>
              <a:sym typeface="Open Sans"/>
            </a:endParaRPr>
          </a:p>
          <a:p>
            <a:pPr marL="0" indent="0">
              <a:lnSpc>
                <a:spcPct val="100000"/>
              </a:lnSpc>
              <a:spcBef>
                <a:spcPts val="0"/>
              </a:spcBef>
              <a:buSzPts val="1100"/>
              <a:buNone/>
            </a:pPr>
            <a:endParaRPr lang="en-IN" sz="1800" dirty="0">
              <a:solidFill>
                <a:schemeClr val="dk1"/>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B7B1C616-6C2F-429F-75F0-25B99A98FAEE}"/>
              </a:ext>
            </a:extLst>
          </p:cNvPr>
          <p:cNvPicPr>
            <a:picLocks noChangeAspect="1"/>
          </p:cNvPicPr>
          <p:nvPr/>
        </p:nvPicPr>
        <p:blipFill>
          <a:blip r:embed="rId5"/>
          <a:stretch>
            <a:fillRect/>
          </a:stretch>
        </p:blipFill>
        <p:spPr>
          <a:xfrm>
            <a:off x="241026" y="1972863"/>
            <a:ext cx="11755799" cy="4605507"/>
          </a:xfrm>
          <a:prstGeom prst="rect">
            <a:avLst/>
          </a:prstGeom>
          <a:ln>
            <a:solidFill>
              <a:schemeClr val="tx2"/>
            </a:solidFill>
          </a:ln>
        </p:spPr>
      </p:pic>
      <p:sp>
        <p:nvSpPr>
          <p:cNvPr id="6" name="Google Shape;297;g31b1cf0e2ce_0_113">
            <a:extLst>
              <a:ext uri="{FF2B5EF4-FFF2-40B4-BE49-F238E27FC236}">
                <a16:creationId xmlns:a16="http://schemas.microsoft.com/office/drawing/2014/main" id="{69793F38-33C9-60BA-6C38-F2F51FBF3100}"/>
              </a:ext>
            </a:extLst>
          </p:cNvPr>
          <p:cNvSpPr/>
          <p:nvPr/>
        </p:nvSpPr>
        <p:spPr>
          <a:xfrm>
            <a:off x="2474262" y="2053686"/>
            <a:ext cx="1640537" cy="377832"/>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Tree>
    <p:extLst>
      <p:ext uri="{BB962C8B-B14F-4D97-AF65-F5344CB8AC3E}">
        <p14:creationId xmlns:p14="http://schemas.microsoft.com/office/powerpoint/2010/main" val="2740442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a:extLst>
            <a:ext uri="{FF2B5EF4-FFF2-40B4-BE49-F238E27FC236}">
              <a16:creationId xmlns:a16="http://schemas.microsoft.com/office/drawing/2014/main" id="{2B290BDE-7924-47CD-AD10-3EBD0901DD2B}"/>
            </a:ext>
          </a:extLst>
        </p:cNvPr>
        <p:cNvGrpSpPr/>
        <p:nvPr/>
      </p:nvGrpSpPr>
      <p:grpSpPr>
        <a:xfrm>
          <a:off x="0" y="0"/>
          <a:ext cx="0" cy="0"/>
          <a:chOff x="0" y="0"/>
          <a:chExt cx="0" cy="0"/>
        </a:xfrm>
      </p:grpSpPr>
      <p:sp>
        <p:nvSpPr>
          <p:cNvPr id="284" name="Google Shape;284;g31b1cf0e2ce_0_113">
            <a:extLst>
              <a:ext uri="{FF2B5EF4-FFF2-40B4-BE49-F238E27FC236}">
                <a16:creationId xmlns:a16="http://schemas.microsoft.com/office/drawing/2014/main" id="{11902809-9FDD-EE0A-2961-C59A0DEBE144}"/>
              </a:ext>
            </a:extLst>
          </p:cNvPr>
          <p:cNvSpPr txBox="1"/>
          <p:nvPr/>
        </p:nvSpPr>
        <p:spPr>
          <a:xfrm>
            <a:off x="2606725" y="0"/>
            <a:ext cx="9444300" cy="612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800"/>
              <a:buFont typeface="Arial"/>
              <a:buNone/>
            </a:pPr>
            <a:r>
              <a:rPr lang="en-IN" sz="2800" b="1" dirty="0">
                <a:solidFill>
                  <a:srgbClr val="FFFFFF"/>
                </a:solidFill>
                <a:latin typeface="Corbel"/>
                <a:ea typeface="Corbel"/>
                <a:cs typeface="Corbel"/>
                <a:sym typeface="Corbel"/>
              </a:rPr>
              <a:t>(Ni-kshay Reports) </a:t>
            </a:r>
            <a:r>
              <a:rPr lang="en-IN" sz="2800" b="1" dirty="0">
                <a:solidFill>
                  <a:schemeClr val="lt1"/>
                </a:solidFill>
                <a:latin typeface="Corbel"/>
                <a:ea typeface="Corbel"/>
                <a:cs typeface="Corbel"/>
                <a:sym typeface="Corbel"/>
              </a:rPr>
              <a:t>Form 2: Facility level daily reporting</a:t>
            </a:r>
            <a:endParaRPr sz="2800" b="1" dirty="0">
              <a:solidFill>
                <a:schemeClr val="lt1"/>
              </a:solidFill>
              <a:latin typeface="Corbel"/>
              <a:ea typeface="Corbel"/>
              <a:cs typeface="Corbel"/>
              <a:sym typeface="Corbel"/>
            </a:endParaRPr>
          </a:p>
        </p:txBody>
      </p:sp>
      <p:pic>
        <p:nvPicPr>
          <p:cNvPr id="285" name="Google Shape;285;g31b1cf0e2ce_0_113">
            <a:extLst>
              <a:ext uri="{FF2B5EF4-FFF2-40B4-BE49-F238E27FC236}">
                <a16:creationId xmlns:a16="http://schemas.microsoft.com/office/drawing/2014/main" id="{62FFB2FB-5FF4-2C10-5FBD-DF1106FFD80D}"/>
              </a:ext>
            </a:extLst>
          </p:cNvPr>
          <p:cNvPicPr preferRelativeResize="0"/>
          <p:nvPr/>
        </p:nvPicPr>
        <p:blipFill rotWithShape="1">
          <a:blip r:embed="rId3">
            <a:alphaModFix/>
          </a:blip>
          <a:srcRect/>
          <a:stretch/>
        </p:blipFill>
        <p:spPr>
          <a:xfrm>
            <a:off x="241024" y="-34227"/>
            <a:ext cx="2134043" cy="814816"/>
          </a:xfrm>
          <a:prstGeom prst="rect">
            <a:avLst/>
          </a:prstGeom>
          <a:noFill/>
          <a:ln>
            <a:noFill/>
          </a:ln>
        </p:spPr>
      </p:pic>
      <p:grpSp>
        <p:nvGrpSpPr>
          <p:cNvPr id="286" name="Google Shape;286;g31b1cf0e2ce_0_113">
            <a:extLst>
              <a:ext uri="{FF2B5EF4-FFF2-40B4-BE49-F238E27FC236}">
                <a16:creationId xmlns:a16="http://schemas.microsoft.com/office/drawing/2014/main" id="{BB32433B-8C28-37FB-C67C-3E74F5E56803}"/>
              </a:ext>
            </a:extLst>
          </p:cNvPr>
          <p:cNvGrpSpPr/>
          <p:nvPr/>
        </p:nvGrpSpPr>
        <p:grpSpPr>
          <a:xfrm>
            <a:off x="563478" y="612376"/>
            <a:ext cx="1548000" cy="1013942"/>
            <a:chOff x="584306" y="649412"/>
            <a:chExt cx="1548000" cy="1013942"/>
          </a:xfrm>
        </p:grpSpPr>
        <p:sp>
          <p:nvSpPr>
            <p:cNvPr id="287" name="Google Shape;287;g31b1cf0e2ce_0_113">
              <a:extLst>
                <a:ext uri="{FF2B5EF4-FFF2-40B4-BE49-F238E27FC236}">
                  <a16:creationId xmlns:a16="http://schemas.microsoft.com/office/drawing/2014/main" id="{8BDEB788-D5FB-A5B7-0A5B-E18167531180}"/>
                </a:ext>
              </a:extLst>
            </p:cNvPr>
            <p:cNvSpPr/>
            <p:nvPr/>
          </p:nvSpPr>
          <p:spPr>
            <a:xfrm>
              <a:off x="584306" y="907354"/>
              <a:ext cx="1548000"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Click on </a:t>
              </a:r>
              <a:r>
                <a:rPr lang="en-IN" b="1">
                  <a:solidFill>
                    <a:srgbClr val="FE7A10"/>
                  </a:solidFill>
                  <a:latin typeface="Corbel"/>
                  <a:ea typeface="Corbel"/>
                  <a:cs typeface="Corbel"/>
                  <a:sym typeface="Corbel"/>
                </a:rPr>
                <a:t>Ni-kshay Reports</a:t>
              </a:r>
              <a:endParaRPr sz="1400" b="0" i="0" u="none" strike="noStrike" cap="none">
                <a:solidFill>
                  <a:srgbClr val="000000"/>
                </a:solidFill>
                <a:latin typeface="Arial"/>
                <a:ea typeface="Arial"/>
                <a:cs typeface="Arial"/>
                <a:sym typeface="Arial"/>
              </a:endParaRPr>
            </a:p>
          </p:txBody>
        </p:sp>
        <p:sp>
          <p:nvSpPr>
            <p:cNvPr id="288" name="Google Shape;288;g31b1cf0e2ce_0_113">
              <a:extLst>
                <a:ext uri="{FF2B5EF4-FFF2-40B4-BE49-F238E27FC236}">
                  <a16:creationId xmlns:a16="http://schemas.microsoft.com/office/drawing/2014/main" id="{ADFE4F9A-B67C-CF13-A0E8-EBB0B6E895D1}"/>
                </a:ext>
              </a:extLst>
            </p:cNvPr>
            <p:cNvSpPr/>
            <p:nvPr/>
          </p:nvSpPr>
          <p:spPr>
            <a:xfrm>
              <a:off x="916271" y="649412"/>
              <a:ext cx="792000" cy="308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a:t>
              </a:r>
              <a:r>
                <a:rPr lang="en-IN" sz="1600" b="1">
                  <a:solidFill>
                    <a:srgbClr val="000546"/>
                  </a:solidFill>
                  <a:latin typeface="Corbel"/>
                  <a:ea typeface="Corbel"/>
                  <a:cs typeface="Corbel"/>
                  <a:sym typeface="Corbel"/>
                </a:rPr>
                <a:t>1</a:t>
              </a:r>
              <a:endParaRPr sz="1400" b="0" i="0" u="none" strike="noStrike" cap="none">
                <a:solidFill>
                  <a:srgbClr val="000000"/>
                </a:solidFill>
                <a:latin typeface="Arial"/>
                <a:ea typeface="Arial"/>
                <a:cs typeface="Arial"/>
                <a:sym typeface="Arial"/>
              </a:endParaRPr>
            </a:p>
          </p:txBody>
        </p:sp>
      </p:grpSp>
      <p:sp>
        <p:nvSpPr>
          <p:cNvPr id="289" name="Google Shape;289;g31b1cf0e2ce_0_113">
            <a:extLst>
              <a:ext uri="{FF2B5EF4-FFF2-40B4-BE49-F238E27FC236}">
                <a16:creationId xmlns:a16="http://schemas.microsoft.com/office/drawing/2014/main" id="{395DC089-8E8D-BFA9-2A18-E0D192B0D3BD}"/>
              </a:ext>
            </a:extLst>
          </p:cNvPr>
          <p:cNvSpPr/>
          <p:nvPr/>
        </p:nvSpPr>
        <p:spPr>
          <a:xfrm rot="5400000" flipH="1">
            <a:off x="2365748" y="114135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90" name="Google Shape;290;g31b1cf0e2ce_0_113">
            <a:extLst>
              <a:ext uri="{FF2B5EF4-FFF2-40B4-BE49-F238E27FC236}">
                <a16:creationId xmlns:a16="http://schemas.microsoft.com/office/drawing/2014/main" id="{B3A9E2BF-802F-59A7-1DDE-3D5D9D84F282}"/>
              </a:ext>
            </a:extLst>
          </p:cNvPr>
          <p:cNvSpPr/>
          <p:nvPr/>
        </p:nvSpPr>
        <p:spPr>
          <a:xfrm>
            <a:off x="2908018" y="920489"/>
            <a:ext cx="1548000"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Select </a:t>
            </a:r>
            <a:r>
              <a:rPr lang="en-IN" b="1">
                <a:solidFill>
                  <a:srgbClr val="FE7A10"/>
                </a:solidFill>
                <a:latin typeface="Corbel"/>
                <a:ea typeface="Corbel"/>
                <a:cs typeface="Corbel"/>
                <a:sym typeface="Corbel"/>
              </a:rPr>
              <a:t>‘100 Days TB Campaign’</a:t>
            </a:r>
            <a:endParaRPr sz="1400" b="0" i="0" u="none" strike="noStrike" cap="none">
              <a:solidFill>
                <a:srgbClr val="000000"/>
              </a:solidFill>
              <a:latin typeface="Arial"/>
              <a:ea typeface="Arial"/>
              <a:cs typeface="Arial"/>
              <a:sym typeface="Arial"/>
            </a:endParaRPr>
          </a:p>
        </p:txBody>
      </p:sp>
      <p:sp>
        <p:nvSpPr>
          <p:cNvPr id="291" name="Google Shape;291;g31b1cf0e2ce_0_113">
            <a:extLst>
              <a:ext uri="{FF2B5EF4-FFF2-40B4-BE49-F238E27FC236}">
                <a16:creationId xmlns:a16="http://schemas.microsoft.com/office/drawing/2014/main" id="{46FECBC5-A354-A7AB-F116-78C7F31EF8CF}"/>
              </a:ext>
            </a:extLst>
          </p:cNvPr>
          <p:cNvSpPr/>
          <p:nvPr/>
        </p:nvSpPr>
        <p:spPr>
          <a:xfrm rot="5400000" flipH="1">
            <a:off x="4884898" y="115450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92" name="Google Shape;292;g31b1cf0e2ce_0_113">
            <a:extLst>
              <a:ext uri="{FF2B5EF4-FFF2-40B4-BE49-F238E27FC236}">
                <a16:creationId xmlns:a16="http://schemas.microsoft.com/office/drawing/2014/main" id="{DC3CA55E-0182-36DA-E7ED-62DADB8FED8F}"/>
              </a:ext>
            </a:extLst>
          </p:cNvPr>
          <p:cNvSpPr/>
          <p:nvPr/>
        </p:nvSpPr>
        <p:spPr>
          <a:xfrm>
            <a:off x="5454077" y="885200"/>
            <a:ext cx="1929600"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FE7A10"/>
              </a:buClr>
              <a:buSzPts val="1400"/>
              <a:buFont typeface="Arial"/>
              <a:buNone/>
            </a:pPr>
            <a:r>
              <a:rPr lang="en-IN" b="1">
                <a:solidFill>
                  <a:srgbClr val="FE7A10"/>
                </a:solidFill>
                <a:latin typeface="Corbel"/>
                <a:ea typeface="Corbel"/>
                <a:cs typeface="Corbel"/>
                <a:sym typeface="Corbel"/>
              </a:rPr>
              <a:t>Select Form 2:</a:t>
            </a:r>
            <a:endParaRPr b="1">
              <a:solidFill>
                <a:srgbClr val="FE7A10"/>
              </a:solidFill>
              <a:latin typeface="Corbel"/>
              <a:ea typeface="Corbel"/>
              <a:cs typeface="Corbel"/>
              <a:sym typeface="Corbel"/>
            </a:endParaRPr>
          </a:p>
          <a:p>
            <a:pPr marL="0" lvl="0" indent="0" algn="ctr" rtl="0">
              <a:spcBef>
                <a:spcPts val="0"/>
              </a:spcBef>
              <a:spcAft>
                <a:spcPts val="0"/>
              </a:spcAft>
              <a:buClr>
                <a:srgbClr val="FE7A10"/>
              </a:buClr>
              <a:buSzPts val="1400"/>
              <a:buFont typeface="Arial"/>
              <a:buNone/>
            </a:pPr>
            <a:r>
              <a:rPr lang="en-IN" b="1">
                <a:solidFill>
                  <a:srgbClr val="FE7A10"/>
                </a:solidFill>
                <a:latin typeface="Corbel"/>
                <a:ea typeface="Corbel"/>
                <a:cs typeface="Corbel"/>
                <a:sym typeface="Corbel"/>
              </a:rPr>
              <a:t>Facility level daily reporting form</a:t>
            </a:r>
            <a:endParaRPr b="1">
              <a:solidFill>
                <a:srgbClr val="FE7A10"/>
              </a:solidFill>
              <a:latin typeface="Corbel"/>
              <a:ea typeface="Corbel"/>
              <a:cs typeface="Corbel"/>
              <a:sym typeface="Corbel"/>
            </a:endParaRPr>
          </a:p>
        </p:txBody>
      </p:sp>
      <p:sp>
        <p:nvSpPr>
          <p:cNvPr id="293" name="Google Shape;293;g31b1cf0e2ce_0_113">
            <a:extLst>
              <a:ext uri="{FF2B5EF4-FFF2-40B4-BE49-F238E27FC236}">
                <a16:creationId xmlns:a16="http://schemas.microsoft.com/office/drawing/2014/main" id="{E1B1D7AA-E1FC-04FE-5F49-3A5B6BEA5E2D}"/>
              </a:ext>
            </a:extLst>
          </p:cNvPr>
          <p:cNvSpPr/>
          <p:nvPr/>
        </p:nvSpPr>
        <p:spPr>
          <a:xfrm>
            <a:off x="3286018" y="697501"/>
            <a:ext cx="792000" cy="308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a:t>
            </a:r>
            <a:r>
              <a:rPr lang="en-IN" sz="1600" b="1">
                <a:solidFill>
                  <a:srgbClr val="000546"/>
                </a:solidFill>
                <a:latin typeface="Corbel"/>
                <a:ea typeface="Corbel"/>
                <a:cs typeface="Corbel"/>
                <a:sym typeface="Corbel"/>
              </a:rPr>
              <a:t>2</a:t>
            </a:r>
            <a:endParaRPr sz="1400" b="0" i="0" u="none" strike="noStrike" cap="none">
              <a:solidFill>
                <a:srgbClr val="000000"/>
              </a:solidFill>
              <a:latin typeface="Arial"/>
              <a:ea typeface="Arial"/>
              <a:cs typeface="Arial"/>
              <a:sym typeface="Arial"/>
            </a:endParaRPr>
          </a:p>
        </p:txBody>
      </p:sp>
      <p:sp>
        <p:nvSpPr>
          <p:cNvPr id="294" name="Google Shape;294;g31b1cf0e2ce_0_113">
            <a:extLst>
              <a:ext uri="{FF2B5EF4-FFF2-40B4-BE49-F238E27FC236}">
                <a16:creationId xmlns:a16="http://schemas.microsoft.com/office/drawing/2014/main" id="{DEAE6B15-D28E-DE9E-E8EB-DFD4F84AB14B}"/>
              </a:ext>
            </a:extLst>
          </p:cNvPr>
          <p:cNvSpPr/>
          <p:nvPr/>
        </p:nvSpPr>
        <p:spPr>
          <a:xfrm>
            <a:off x="6022868" y="612376"/>
            <a:ext cx="792000" cy="308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dirty="0">
                <a:solidFill>
                  <a:srgbClr val="000546"/>
                </a:solidFill>
                <a:latin typeface="Corbel"/>
                <a:ea typeface="Corbel"/>
                <a:cs typeface="Corbel"/>
                <a:sym typeface="Corbel"/>
              </a:rPr>
              <a:t>Step </a:t>
            </a:r>
            <a:r>
              <a:rPr lang="en-IN" sz="1600" b="1" dirty="0">
                <a:solidFill>
                  <a:srgbClr val="000546"/>
                </a:solidFill>
                <a:latin typeface="Corbel"/>
                <a:ea typeface="Corbel"/>
                <a:cs typeface="Corbel"/>
                <a:sym typeface="Corbel"/>
              </a:rPr>
              <a:t>3</a:t>
            </a:r>
            <a:endParaRPr sz="1400" b="0" i="0" u="none" strike="noStrike" cap="none" dirty="0">
              <a:solidFill>
                <a:srgbClr val="000000"/>
              </a:solidFill>
              <a:latin typeface="Arial"/>
              <a:ea typeface="Arial"/>
              <a:cs typeface="Arial"/>
              <a:sym typeface="Arial"/>
            </a:endParaRPr>
          </a:p>
        </p:txBody>
      </p:sp>
      <p:sp>
        <p:nvSpPr>
          <p:cNvPr id="5" name="Google Shape;294;g31b1cf0e2ce_0_113">
            <a:extLst>
              <a:ext uri="{FF2B5EF4-FFF2-40B4-BE49-F238E27FC236}">
                <a16:creationId xmlns:a16="http://schemas.microsoft.com/office/drawing/2014/main" id="{E84B11AC-3FBB-FF71-3B13-B91487D1B2A6}"/>
              </a:ext>
            </a:extLst>
          </p:cNvPr>
          <p:cNvSpPr/>
          <p:nvPr/>
        </p:nvSpPr>
        <p:spPr>
          <a:xfrm>
            <a:off x="8932527" y="603868"/>
            <a:ext cx="792000" cy="308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dirty="0">
                <a:solidFill>
                  <a:srgbClr val="000546"/>
                </a:solidFill>
                <a:latin typeface="Corbel"/>
                <a:ea typeface="Corbel"/>
                <a:cs typeface="Corbel"/>
                <a:sym typeface="Corbel"/>
              </a:rPr>
              <a:t>Step 4</a:t>
            </a:r>
            <a:endParaRPr sz="1400" b="0" i="0" u="none" strike="noStrike" cap="none" dirty="0">
              <a:solidFill>
                <a:srgbClr val="000000"/>
              </a:solidFill>
              <a:latin typeface="Arial"/>
              <a:ea typeface="Arial"/>
              <a:cs typeface="Arial"/>
              <a:sym typeface="Arial"/>
            </a:endParaRPr>
          </a:p>
        </p:txBody>
      </p:sp>
      <p:sp>
        <p:nvSpPr>
          <p:cNvPr id="7" name="Google Shape;291;g31b1cf0e2ce_0_113">
            <a:extLst>
              <a:ext uri="{FF2B5EF4-FFF2-40B4-BE49-F238E27FC236}">
                <a16:creationId xmlns:a16="http://schemas.microsoft.com/office/drawing/2014/main" id="{4D2E7A64-D54E-6E8C-7769-69AAF8785F0C}"/>
              </a:ext>
            </a:extLst>
          </p:cNvPr>
          <p:cNvSpPr/>
          <p:nvPr/>
        </p:nvSpPr>
        <p:spPr>
          <a:xfrm rot="5400000" flipH="1">
            <a:off x="7768141" y="1104318"/>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1" name="Google Shape;292;g31b1cf0e2ce_0_113">
            <a:extLst>
              <a:ext uri="{FF2B5EF4-FFF2-40B4-BE49-F238E27FC236}">
                <a16:creationId xmlns:a16="http://schemas.microsoft.com/office/drawing/2014/main" id="{35C07EDC-6EF9-9C46-882D-B589752DA5D2}"/>
              </a:ext>
            </a:extLst>
          </p:cNvPr>
          <p:cNvSpPr/>
          <p:nvPr/>
        </p:nvSpPr>
        <p:spPr>
          <a:xfrm>
            <a:off x="8244946" y="934946"/>
            <a:ext cx="1929600"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FE7A10"/>
              </a:buClr>
              <a:buSzPts val="1400"/>
              <a:buFont typeface="Arial"/>
              <a:buNone/>
            </a:pPr>
            <a:r>
              <a:rPr lang="en-IN" b="1" dirty="0">
                <a:solidFill>
                  <a:srgbClr val="FE7A10"/>
                </a:solidFill>
                <a:latin typeface="Corbel"/>
                <a:ea typeface="Corbel"/>
                <a:cs typeface="Corbel"/>
                <a:sym typeface="Corbel"/>
              </a:rPr>
              <a:t>Select Form 2:</a:t>
            </a:r>
            <a:endParaRPr b="1" dirty="0">
              <a:solidFill>
                <a:srgbClr val="FE7A10"/>
              </a:solidFill>
              <a:latin typeface="Corbel"/>
              <a:ea typeface="Corbel"/>
              <a:cs typeface="Corbel"/>
              <a:sym typeface="Corbel"/>
            </a:endParaRPr>
          </a:p>
          <a:p>
            <a:pPr marL="0" lvl="0" indent="0" algn="ctr" rtl="0">
              <a:spcBef>
                <a:spcPts val="0"/>
              </a:spcBef>
              <a:spcAft>
                <a:spcPts val="0"/>
              </a:spcAft>
              <a:buClr>
                <a:srgbClr val="FE7A10"/>
              </a:buClr>
              <a:buSzPts val="1400"/>
              <a:buFont typeface="Arial"/>
              <a:buNone/>
            </a:pPr>
            <a:r>
              <a:rPr lang="en-IN" b="1" dirty="0">
                <a:solidFill>
                  <a:srgbClr val="FE7A10"/>
                </a:solidFill>
                <a:latin typeface="Corbel"/>
                <a:ea typeface="Corbel"/>
                <a:cs typeface="Corbel"/>
                <a:sym typeface="Corbel"/>
              </a:rPr>
              <a:t>View Report</a:t>
            </a:r>
            <a:endParaRPr b="1" dirty="0">
              <a:solidFill>
                <a:srgbClr val="FE7A10"/>
              </a:solidFill>
              <a:latin typeface="Corbel"/>
              <a:ea typeface="Corbel"/>
              <a:cs typeface="Corbel"/>
              <a:sym typeface="Corbel"/>
            </a:endParaRPr>
          </a:p>
        </p:txBody>
      </p:sp>
      <p:pic>
        <p:nvPicPr>
          <p:cNvPr id="12" name="Picture 11">
            <a:extLst>
              <a:ext uri="{FF2B5EF4-FFF2-40B4-BE49-F238E27FC236}">
                <a16:creationId xmlns:a16="http://schemas.microsoft.com/office/drawing/2014/main" id="{9FA04E61-78E9-976B-AE80-07763E5445E2}"/>
              </a:ext>
            </a:extLst>
          </p:cNvPr>
          <p:cNvPicPr>
            <a:picLocks noChangeAspect="1"/>
          </p:cNvPicPr>
          <p:nvPr/>
        </p:nvPicPr>
        <p:blipFill>
          <a:blip r:embed="rId4"/>
          <a:stretch>
            <a:fillRect/>
          </a:stretch>
        </p:blipFill>
        <p:spPr>
          <a:xfrm>
            <a:off x="241024" y="1753083"/>
            <a:ext cx="11755799" cy="3081408"/>
          </a:xfrm>
          <a:prstGeom prst="rect">
            <a:avLst/>
          </a:prstGeom>
          <a:ln>
            <a:solidFill>
              <a:schemeClr val="tx2"/>
            </a:solidFill>
          </a:ln>
        </p:spPr>
      </p:pic>
      <p:pic>
        <p:nvPicPr>
          <p:cNvPr id="13" name="Picture 12">
            <a:extLst>
              <a:ext uri="{FF2B5EF4-FFF2-40B4-BE49-F238E27FC236}">
                <a16:creationId xmlns:a16="http://schemas.microsoft.com/office/drawing/2014/main" id="{8AE8C586-2D91-E929-9D0F-726F90DC19C8}"/>
              </a:ext>
            </a:extLst>
          </p:cNvPr>
          <p:cNvPicPr>
            <a:picLocks noChangeAspect="1"/>
          </p:cNvPicPr>
          <p:nvPr/>
        </p:nvPicPr>
        <p:blipFill>
          <a:blip r:embed="rId5"/>
          <a:stretch>
            <a:fillRect/>
          </a:stretch>
        </p:blipFill>
        <p:spPr>
          <a:xfrm>
            <a:off x="241023" y="4740476"/>
            <a:ext cx="11755798" cy="1907459"/>
          </a:xfrm>
          <a:prstGeom prst="rect">
            <a:avLst/>
          </a:prstGeom>
          <a:ln>
            <a:solidFill>
              <a:schemeClr val="tx2"/>
            </a:solidFill>
          </a:ln>
        </p:spPr>
      </p:pic>
    </p:spTree>
    <p:extLst>
      <p:ext uri="{BB962C8B-B14F-4D97-AF65-F5344CB8AC3E}">
        <p14:creationId xmlns:p14="http://schemas.microsoft.com/office/powerpoint/2010/main" val="4096688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3068bc02ad6_0_110"/>
          <p:cNvSpPr/>
          <p:nvPr/>
        </p:nvSpPr>
        <p:spPr>
          <a:xfrm>
            <a:off x="10954603" y="743004"/>
            <a:ext cx="1096500" cy="313200"/>
          </a:xfrm>
          <a:prstGeom prst="rect">
            <a:avLst/>
          </a:prstGeom>
          <a:solidFill>
            <a:schemeClr val="lt1"/>
          </a:solidFill>
          <a:ln w="107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orbel"/>
              <a:ea typeface="Corbel"/>
              <a:cs typeface="Corbel"/>
              <a:sym typeface="Corbel"/>
            </a:endParaRPr>
          </a:p>
        </p:txBody>
      </p:sp>
      <p:pic>
        <p:nvPicPr>
          <p:cNvPr id="214" name="Google Shape;214;g3068bc02ad6_0_110"/>
          <p:cNvPicPr preferRelativeResize="0"/>
          <p:nvPr/>
        </p:nvPicPr>
        <p:blipFill rotWithShape="1">
          <a:blip r:embed="rId3">
            <a:alphaModFix/>
          </a:blip>
          <a:srcRect/>
          <a:stretch/>
        </p:blipFill>
        <p:spPr>
          <a:xfrm>
            <a:off x="241024" y="-34227"/>
            <a:ext cx="2134043" cy="814816"/>
          </a:xfrm>
          <a:prstGeom prst="rect">
            <a:avLst/>
          </a:prstGeom>
          <a:noFill/>
          <a:ln>
            <a:noFill/>
          </a:ln>
        </p:spPr>
      </p:pic>
      <p:sp>
        <p:nvSpPr>
          <p:cNvPr id="215" name="Google Shape;215;g3068bc02ad6_0_110"/>
          <p:cNvSpPr txBox="1">
            <a:spLocks noGrp="1"/>
          </p:cNvSpPr>
          <p:nvPr>
            <p:ph type="body" idx="1"/>
          </p:nvPr>
        </p:nvSpPr>
        <p:spPr>
          <a:xfrm>
            <a:off x="3867897" y="868675"/>
            <a:ext cx="7874100" cy="5120700"/>
          </a:xfrm>
          <a:prstGeom prst="rect">
            <a:avLst/>
          </a:prstGeom>
          <a:noFill/>
          <a:ln>
            <a:noFill/>
          </a:ln>
        </p:spPr>
        <p:txBody>
          <a:bodyPr spcFirstLastPara="1" wrap="square" lIns="91425" tIns="45700" rIns="91425" bIns="45700" anchor="ctr" anchorCtr="0">
            <a:normAutofit lnSpcReduction="10000"/>
          </a:bodyPr>
          <a:lstStyle/>
          <a:p>
            <a:pPr marL="476250" lvl="0" indent="-457200" algn="l" rtl="0">
              <a:lnSpc>
                <a:spcPct val="200000"/>
              </a:lnSpc>
              <a:spcBef>
                <a:spcPts val="0"/>
              </a:spcBef>
              <a:spcAft>
                <a:spcPts val="0"/>
              </a:spcAft>
              <a:buSzPct val="80000"/>
              <a:buFont typeface="+mj-lt"/>
              <a:buAutoNum type="arabicPeriod"/>
            </a:pPr>
            <a:r>
              <a:rPr lang="en-IN" sz="2000" b="1" dirty="0">
                <a:latin typeface="Open Sans"/>
                <a:ea typeface="Open Sans"/>
                <a:cs typeface="Open Sans"/>
                <a:sym typeface="Open Sans"/>
              </a:rPr>
              <a:t>Key population additions in Ni-</a:t>
            </a:r>
            <a:r>
              <a:rPr lang="en-IN" sz="2000" b="1" dirty="0" err="1">
                <a:latin typeface="Open Sans"/>
                <a:ea typeface="Open Sans"/>
                <a:cs typeface="Open Sans"/>
                <a:sym typeface="Open Sans"/>
              </a:rPr>
              <a:t>kshay</a:t>
            </a:r>
            <a:r>
              <a:rPr lang="en-IN" sz="2000" b="1" dirty="0">
                <a:latin typeface="Open Sans"/>
                <a:ea typeface="Open Sans"/>
                <a:cs typeface="Open Sans"/>
                <a:sym typeface="Open Sans"/>
              </a:rPr>
              <a:t> enrolment form</a:t>
            </a:r>
            <a:endParaRPr sz="2000" b="1" dirty="0">
              <a:latin typeface="Open Sans"/>
              <a:ea typeface="Open Sans"/>
              <a:cs typeface="Open Sans"/>
              <a:sym typeface="Open Sans"/>
            </a:endParaRPr>
          </a:p>
          <a:p>
            <a:pPr marL="476250" lvl="0" indent="-457200" algn="l" rtl="0">
              <a:lnSpc>
                <a:spcPct val="200000"/>
              </a:lnSpc>
              <a:spcBef>
                <a:spcPts val="0"/>
              </a:spcBef>
              <a:spcAft>
                <a:spcPts val="0"/>
              </a:spcAft>
              <a:buSzPct val="80000"/>
              <a:buFont typeface="+mj-lt"/>
              <a:buAutoNum type="arabicPeriod"/>
            </a:pPr>
            <a:r>
              <a:rPr lang="en-IN" sz="2000" b="1" dirty="0">
                <a:latin typeface="Open Sans"/>
                <a:ea typeface="Open Sans"/>
                <a:cs typeface="Open Sans"/>
                <a:sym typeface="Open Sans"/>
              </a:rPr>
              <a:t>Forms</a:t>
            </a:r>
            <a:endParaRPr sz="2000" b="1" dirty="0">
              <a:latin typeface="Open Sans"/>
              <a:ea typeface="Open Sans"/>
              <a:cs typeface="Open Sans"/>
              <a:sym typeface="Open Sans"/>
            </a:endParaRPr>
          </a:p>
          <a:p>
            <a:pPr marL="876300" lvl="1" indent="-342900" algn="l" rtl="0">
              <a:lnSpc>
                <a:spcPct val="200000"/>
              </a:lnSpc>
              <a:spcBef>
                <a:spcPts val="0"/>
              </a:spcBef>
              <a:spcAft>
                <a:spcPts val="0"/>
              </a:spcAft>
              <a:buSzPct val="80000"/>
              <a:buFont typeface="Arial" panose="020B0604020202020204" pitchFamily="34" charset="0"/>
              <a:buChar char="•"/>
            </a:pPr>
            <a:r>
              <a:rPr lang="en-IN" sz="1800" dirty="0">
                <a:latin typeface="Open Sans"/>
                <a:ea typeface="Open Sans"/>
                <a:cs typeface="Open Sans"/>
                <a:sym typeface="Open Sans"/>
              </a:rPr>
              <a:t>Form 1: Vulnerable mapping form</a:t>
            </a:r>
            <a:endParaRPr sz="1800" dirty="0">
              <a:latin typeface="Open Sans"/>
              <a:ea typeface="Open Sans"/>
              <a:cs typeface="Open Sans"/>
              <a:sym typeface="Open Sans"/>
            </a:endParaRPr>
          </a:p>
          <a:p>
            <a:pPr marL="876300" lvl="1" indent="-342900" algn="l" rtl="0">
              <a:lnSpc>
                <a:spcPct val="200000"/>
              </a:lnSpc>
              <a:spcBef>
                <a:spcPts val="0"/>
              </a:spcBef>
              <a:spcAft>
                <a:spcPts val="0"/>
              </a:spcAft>
              <a:buSzPct val="80000"/>
              <a:buFont typeface="Arial" panose="020B0604020202020204" pitchFamily="34" charset="0"/>
              <a:buChar char="•"/>
            </a:pPr>
            <a:r>
              <a:rPr lang="en-IN" sz="1800" dirty="0">
                <a:latin typeface="Open Sans"/>
                <a:ea typeface="Open Sans"/>
                <a:cs typeface="Open Sans"/>
                <a:sym typeface="Open Sans"/>
              </a:rPr>
              <a:t>Form 2: Facility-level reporting form</a:t>
            </a:r>
            <a:endParaRPr sz="1800" dirty="0">
              <a:latin typeface="Open Sans"/>
              <a:ea typeface="Open Sans"/>
              <a:cs typeface="Open Sans"/>
              <a:sym typeface="Open Sans"/>
            </a:endParaRPr>
          </a:p>
          <a:p>
            <a:pPr marL="876300" lvl="1" indent="-342900" algn="l" rtl="0">
              <a:lnSpc>
                <a:spcPct val="200000"/>
              </a:lnSpc>
              <a:spcBef>
                <a:spcPts val="0"/>
              </a:spcBef>
              <a:spcAft>
                <a:spcPts val="0"/>
              </a:spcAft>
              <a:buSzPct val="80000"/>
              <a:buFont typeface="Arial" panose="020B0604020202020204" pitchFamily="34" charset="0"/>
              <a:buChar char="•"/>
            </a:pPr>
            <a:r>
              <a:rPr lang="en-IN" sz="1800" dirty="0">
                <a:latin typeface="Open Sans"/>
                <a:ea typeface="Open Sans"/>
                <a:cs typeface="Open Sans"/>
                <a:sym typeface="Open Sans"/>
              </a:rPr>
              <a:t>Form 3: DTO level daily reporting form</a:t>
            </a:r>
          </a:p>
          <a:p>
            <a:pPr marL="876300" lvl="1" indent="-342900" algn="l" rtl="0">
              <a:lnSpc>
                <a:spcPct val="200000"/>
              </a:lnSpc>
              <a:spcBef>
                <a:spcPts val="0"/>
              </a:spcBef>
              <a:spcAft>
                <a:spcPts val="0"/>
              </a:spcAft>
              <a:buSzPct val="80000"/>
              <a:buFont typeface="Arial" panose="020B0604020202020204" pitchFamily="34" charset="0"/>
              <a:buChar char="•"/>
            </a:pPr>
            <a:r>
              <a:rPr lang="en-IN" sz="1800" dirty="0">
                <a:latin typeface="Open Sans"/>
                <a:ea typeface="Open Sans"/>
                <a:cs typeface="Open Sans"/>
                <a:sym typeface="Open Sans"/>
              </a:rPr>
              <a:t>Form 4: District-level activities</a:t>
            </a:r>
          </a:p>
          <a:p>
            <a:pPr marL="508000" indent="-457200">
              <a:lnSpc>
                <a:spcPct val="200000"/>
              </a:lnSpc>
              <a:spcBef>
                <a:spcPts val="0"/>
              </a:spcBef>
              <a:buSzPct val="80000"/>
              <a:buFont typeface="+mj-lt"/>
              <a:buAutoNum type="arabicPeriod"/>
            </a:pPr>
            <a:r>
              <a:rPr lang="en-IN" sz="2000" b="1" dirty="0">
                <a:latin typeface="Open Sans"/>
                <a:ea typeface="Open Sans"/>
                <a:cs typeface="Open Sans"/>
                <a:sym typeface="Open Sans"/>
              </a:rPr>
              <a:t>Dashboards &amp; Reports</a:t>
            </a:r>
          </a:p>
          <a:p>
            <a:pPr marL="508000" lvl="0" indent="-457200" algn="l" rtl="0">
              <a:lnSpc>
                <a:spcPct val="200000"/>
              </a:lnSpc>
              <a:spcBef>
                <a:spcPts val="0"/>
              </a:spcBef>
              <a:spcAft>
                <a:spcPts val="0"/>
              </a:spcAft>
              <a:buSzPct val="80000"/>
              <a:buFont typeface="+mj-lt"/>
              <a:buAutoNum type="arabicPeriod"/>
            </a:pPr>
            <a:r>
              <a:rPr lang="en-IN" sz="2000" b="1" dirty="0">
                <a:latin typeface="Open Sans"/>
                <a:ea typeface="Open Sans"/>
                <a:cs typeface="Open Sans"/>
                <a:sym typeface="Open Sans"/>
              </a:rPr>
              <a:t>Field data updating, verification, and synchronization in Ni-kshay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F4F9633E-59C2-0392-381A-19EAD1FDAB5F}"/>
            </a:ext>
          </a:extLst>
        </p:cNvPr>
        <p:cNvGrpSpPr/>
        <p:nvPr/>
      </p:nvGrpSpPr>
      <p:grpSpPr>
        <a:xfrm>
          <a:off x="0" y="0"/>
          <a:ext cx="0" cy="0"/>
          <a:chOff x="0" y="0"/>
          <a:chExt cx="0" cy="0"/>
        </a:xfrm>
      </p:grpSpPr>
      <p:pic>
        <p:nvPicPr>
          <p:cNvPr id="312" name="Google Shape;312;g31b1cf0e2ce_0_71">
            <a:extLst>
              <a:ext uri="{FF2B5EF4-FFF2-40B4-BE49-F238E27FC236}">
                <a16:creationId xmlns:a16="http://schemas.microsoft.com/office/drawing/2014/main" id="{A40B816C-B693-F66F-2501-1844539B9B8A}"/>
              </a:ext>
            </a:extLst>
          </p:cNvPr>
          <p:cNvPicPr preferRelativeResize="0"/>
          <p:nvPr/>
        </p:nvPicPr>
        <p:blipFill rotWithShape="1">
          <a:blip r:embed="rId3">
            <a:alphaModFix/>
          </a:blip>
          <a:srcRect/>
          <a:stretch/>
        </p:blipFill>
        <p:spPr>
          <a:xfrm>
            <a:off x="241024" y="-34227"/>
            <a:ext cx="2134043" cy="814816"/>
          </a:xfrm>
          <a:prstGeom prst="rect">
            <a:avLst/>
          </a:prstGeom>
          <a:noFill/>
          <a:ln>
            <a:noFill/>
          </a:ln>
        </p:spPr>
      </p:pic>
      <p:sp>
        <p:nvSpPr>
          <p:cNvPr id="314" name="Google Shape;314;g31b1cf0e2ce_0_71">
            <a:extLst>
              <a:ext uri="{FF2B5EF4-FFF2-40B4-BE49-F238E27FC236}">
                <a16:creationId xmlns:a16="http://schemas.microsoft.com/office/drawing/2014/main" id="{6C8E1C5D-BA05-7BB7-69A1-51D14901AE81}"/>
              </a:ext>
            </a:extLst>
          </p:cNvPr>
          <p:cNvSpPr txBox="1"/>
          <p:nvPr/>
        </p:nvSpPr>
        <p:spPr>
          <a:xfrm>
            <a:off x="2653751" y="0"/>
            <a:ext cx="9538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1" dirty="0">
                <a:solidFill>
                  <a:srgbClr val="FFFFFF"/>
                </a:solidFill>
                <a:latin typeface="Corbel"/>
                <a:ea typeface="Corbel"/>
                <a:cs typeface="Corbel"/>
                <a:sym typeface="Corbel"/>
              </a:rPr>
              <a:t>Dashboard 3: DTO level daily reporting Report</a:t>
            </a:r>
            <a:endParaRPr sz="2800" b="1" dirty="0">
              <a:solidFill>
                <a:srgbClr val="FFFFFF"/>
              </a:solidFill>
              <a:latin typeface="Corbel"/>
              <a:ea typeface="Corbel"/>
              <a:cs typeface="Corbel"/>
              <a:sym typeface="Corbel"/>
            </a:endParaRPr>
          </a:p>
        </p:txBody>
      </p:sp>
      <p:sp>
        <p:nvSpPr>
          <p:cNvPr id="10" name="Google Shape;313;g31b1cf0e2ce_0_71">
            <a:extLst>
              <a:ext uri="{FF2B5EF4-FFF2-40B4-BE49-F238E27FC236}">
                <a16:creationId xmlns:a16="http://schemas.microsoft.com/office/drawing/2014/main" id="{28B8F524-53EF-89BF-36A0-3411BD8DCE23}"/>
              </a:ext>
            </a:extLst>
          </p:cNvPr>
          <p:cNvSpPr txBox="1">
            <a:spLocks noGrp="1"/>
          </p:cNvSpPr>
          <p:nvPr>
            <p:ph type="body" idx="1"/>
          </p:nvPr>
        </p:nvSpPr>
        <p:spPr>
          <a:xfrm>
            <a:off x="241025" y="780589"/>
            <a:ext cx="11755800" cy="1023496"/>
          </a:xfrm>
          <a:prstGeom prst="rect">
            <a:avLst/>
          </a:prstGeom>
          <a:solidFill>
            <a:schemeClr val="tx2">
              <a:lumMod val="40000"/>
              <a:lumOff val="60000"/>
            </a:schemeClr>
          </a:solidFill>
          <a:ln>
            <a:noFill/>
          </a:ln>
        </p:spPr>
        <p:txBody>
          <a:bodyPr spcFirstLastPara="1" wrap="square" lIns="91425" tIns="45700" rIns="91425" bIns="45700" anchor="ctr" anchorCtr="0">
            <a:noAutofit/>
          </a:bodyPr>
          <a:lstStyle/>
          <a:p>
            <a:pPr marL="0" indent="0">
              <a:lnSpc>
                <a:spcPct val="100000"/>
              </a:lnSpc>
              <a:spcBef>
                <a:spcPts val="0"/>
              </a:spcBef>
              <a:buSzPts val="1100"/>
              <a:buNone/>
            </a:pPr>
            <a:r>
              <a:rPr lang="en-IN" sz="1800" dirty="0">
                <a:solidFill>
                  <a:schemeClr val="dk1"/>
                </a:solidFill>
                <a:latin typeface="Open Sans"/>
                <a:ea typeface="Open Sans"/>
                <a:cs typeface="Open Sans"/>
                <a:sym typeface="Open Sans"/>
              </a:rPr>
              <a:t>This dashboard visualizes data that </a:t>
            </a:r>
            <a:r>
              <a:rPr lang="en-IN" sz="1800" dirty="0">
                <a:solidFill>
                  <a:schemeClr val="dk1"/>
                </a:solidFill>
                <a:latin typeface="Open Sans Medium"/>
                <a:ea typeface="Open Sans Medium"/>
                <a:cs typeface="Open Sans Medium"/>
                <a:sym typeface="Open Sans Medium"/>
              </a:rPr>
              <a:t>will be verified daily by district-level users during the entire campaign.</a:t>
            </a:r>
          </a:p>
          <a:p>
            <a:pPr marL="0" indent="0">
              <a:lnSpc>
                <a:spcPct val="100000"/>
              </a:lnSpc>
              <a:spcBef>
                <a:spcPts val="0"/>
              </a:spcBef>
              <a:buSzPts val="1100"/>
              <a:buNone/>
            </a:pPr>
            <a:endParaRPr lang="en-IN" sz="1800" dirty="0">
              <a:solidFill>
                <a:schemeClr val="dk1"/>
              </a:solidFill>
              <a:latin typeface="Open Sans"/>
              <a:ea typeface="Open Sans"/>
              <a:cs typeface="Open Sans"/>
              <a:sym typeface="Open Sans"/>
            </a:endParaRPr>
          </a:p>
          <a:p>
            <a:pPr marL="0" indent="0">
              <a:lnSpc>
                <a:spcPct val="100000"/>
              </a:lnSpc>
              <a:spcBef>
                <a:spcPts val="0"/>
              </a:spcBef>
              <a:buSzPts val="1100"/>
              <a:buNone/>
            </a:pPr>
            <a:r>
              <a:rPr lang="en-IN" sz="1600" i="1" dirty="0">
                <a:solidFill>
                  <a:schemeClr val="dk1"/>
                </a:solidFill>
                <a:latin typeface="Open Sans"/>
                <a:ea typeface="Open Sans"/>
                <a:cs typeface="Open Sans"/>
                <a:sym typeface="Open Sans"/>
              </a:rPr>
              <a:t>URL to access this dashboard: </a:t>
            </a:r>
            <a:r>
              <a:rPr lang="en-IN" sz="1600" i="1" dirty="0">
                <a:solidFill>
                  <a:schemeClr val="dk1"/>
                </a:solidFill>
                <a:latin typeface="Open Sans"/>
                <a:ea typeface="Open Sans"/>
                <a:cs typeface="Open Sans"/>
                <a:sym typeface="Open Sans"/>
                <a:hlinkClick r:id="rId4"/>
              </a:rPr>
              <a:t>https://analytics.nikshay.in/superset/dashboard/5231</a:t>
            </a:r>
            <a:r>
              <a:rPr lang="en-IN" sz="1600" i="1" dirty="0">
                <a:solidFill>
                  <a:schemeClr val="dk1"/>
                </a:solidFill>
                <a:latin typeface="Open Sans"/>
                <a:ea typeface="Open Sans"/>
                <a:cs typeface="Open Sans"/>
                <a:sym typeface="Open Sans"/>
              </a:rPr>
              <a:t> </a:t>
            </a:r>
            <a:endParaRPr lang="en-IN" sz="1600" dirty="0">
              <a:solidFill>
                <a:schemeClr val="dk1"/>
              </a:solidFill>
              <a:latin typeface="Open Sans"/>
              <a:ea typeface="Open Sans"/>
              <a:cs typeface="Open Sans"/>
              <a:sym typeface="Open Sans"/>
            </a:endParaRPr>
          </a:p>
          <a:p>
            <a:pPr marL="0" indent="0">
              <a:lnSpc>
                <a:spcPct val="100000"/>
              </a:lnSpc>
              <a:spcBef>
                <a:spcPts val="0"/>
              </a:spcBef>
              <a:buSzPts val="1100"/>
              <a:buNone/>
            </a:pPr>
            <a:r>
              <a:rPr lang="en-IN" sz="1600" i="1" dirty="0">
                <a:solidFill>
                  <a:schemeClr val="dk1"/>
                </a:solidFill>
                <a:latin typeface="Open Sans"/>
                <a:ea typeface="Open Sans"/>
                <a:cs typeface="Open Sans"/>
                <a:sym typeface="Open Sans"/>
              </a:rPr>
              <a:t>Refresh interval: 3 times a day at 12:30 PM, 06:30 PM, and 02:30 AM</a:t>
            </a:r>
          </a:p>
        </p:txBody>
      </p:sp>
      <p:pic>
        <p:nvPicPr>
          <p:cNvPr id="2" name="Picture 1">
            <a:extLst>
              <a:ext uri="{FF2B5EF4-FFF2-40B4-BE49-F238E27FC236}">
                <a16:creationId xmlns:a16="http://schemas.microsoft.com/office/drawing/2014/main" id="{1C1F85A4-37FD-B533-632F-23C2479F25CE}"/>
              </a:ext>
            </a:extLst>
          </p:cNvPr>
          <p:cNvPicPr>
            <a:picLocks noChangeAspect="1"/>
          </p:cNvPicPr>
          <p:nvPr/>
        </p:nvPicPr>
        <p:blipFill>
          <a:blip r:embed="rId5"/>
          <a:stretch>
            <a:fillRect/>
          </a:stretch>
        </p:blipFill>
        <p:spPr>
          <a:xfrm>
            <a:off x="241023" y="1963277"/>
            <a:ext cx="11755799" cy="4622873"/>
          </a:xfrm>
          <a:prstGeom prst="rect">
            <a:avLst/>
          </a:prstGeom>
          <a:ln>
            <a:solidFill>
              <a:schemeClr val="tx2"/>
            </a:solidFill>
          </a:ln>
        </p:spPr>
      </p:pic>
      <p:sp>
        <p:nvSpPr>
          <p:cNvPr id="3" name="Google Shape;297;g31b1cf0e2ce_0_113">
            <a:extLst>
              <a:ext uri="{FF2B5EF4-FFF2-40B4-BE49-F238E27FC236}">
                <a16:creationId xmlns:a16="http://schemas.microsoft.com/office/drawing/2014/main" id="{A934B383-F9FA-1FB9-F4BC-1C78C9949554}"/>
              </a:ext>
            </a:extLst>
          </p:cNvPr>
          <p:cNvSpPr/>
          <p:nvPr/>
        </p:nvSpPr>
        <p:spPr>
          <a:xfrm>
            <a:off x="3870576" y="1963277"/>
            <a:ext cx="1640537" cy="285653"/>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Tree>
    <p:extLst>
      <p:ext uri="{BB962C8B-B14F-4D97-AF65-F5344CB8AC3E}">
        <p14:creationId xmlns:p14="http://schemas.microsoft.com/office/powerpoint/2010/main" val="1734514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9D25C120-1C57-797F-9F44-60A7A672FB00}"/>
            </a:ext>
          </a:extLst>
        </p:cNvPr>
        <p:cNvGrpSpPr/>
        <p:nvPr/>
      </p:nvGrpSpPr>
      <p:grpSpPr>
        <a:xfrm>
          <a:off x="0" y="0"/>
          <a:ext cx="0" cy="0"/>
          <a:chOff x="0" y="0"/>
          <a:chExt cx="0" cy="0"/>
        </a:xfrm>
      </p:grpSpPr>
      <p:pic>
        <p:nvPicPr>
          <p:cNvPr id="312" name="Google Shape;312;g31b1cf0e2ce_0_71">
            <a:extLst>
              <a:ext uri="{FF2B5EF4-FFF2-40B4-BE49-F238E27FC236}">
                <a16:creationId xmlns:a16="http://schemas.microsoft.com/office/drawing/2014/main" id="{1787B8C5-E571-499C-CF94-385A3E863759}"/>
              </a:ext>
            </a:extLst>
          </p:cNvPr>
          <p:cNvPicPr preferRelativeResize="0"/>
          <p:nvPr/>
        </p:nvPicPr>
        <p:blipFill rotWithShape="1">
          <a:blip r:embed="rId3">
            <a:alphaModFix/>
          </a:blip>
          <a:srcRect/>
          <a:stretch/>
        </p:blipFill>
        <p:spPr>
          <a:xfrm>
            <a:off x="241024" y="-34227"/>
            <a:ext cx="2134043" cy="814816"/>
          </a:xfrm>
          <a:prstGeom prst="rect">
            <a:avLst/>
          </a:prstGeom>
          <a:noFill/>
          <a:ln>
            <a:noFill/>
          </a:ln>
        </p:spPr>
      </p:pic>
      <p:sp>
        <p:nvSpPr>
          <p:cNvPr id="314" name="Google Shape;314;g31b1cf0e2ce_0_71">
            <a:extLst>
              <a:ext uri="{FF2B5EF4-FFF2-40B4-BE49-F238E27FC236}">
                <a16:creationId xmlns:a16="http://schemas.microsoft.com/office/drawing/2014/main" id="{382CF6B0-E901-7B0C-697E-EF80E50BDAA6}"/>
              </a:ext>
            </a:extLst>
          </p:cNvPr>
          <p:cNvSpPr txBox="1"/>
          <p:nvPr/>
        </p:nvSpPr>
        <p:spPr>
          <a:xfrm>
            <a:off x="2653751" y="0"/>
            <a:ext cx="9538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1" dirty="0">
                <a:solidFill>
                  <a:srgbClr val="FFFFFF"/>
                </a:solidFill>
                <a:latin typeface="Corbel"/>
                <a:ea typeface="Corbel"/>
                <a:cs typeface="Corbel"/>
                <a:sym typeface="Corbel"/>
              </a:rPr>
              <a:t>Dashboard 4: District-level activities</a:t>
            </a:r>
            <a:endParaRPr sz="2800" b="1" dirty="0">
              <a:solidFill>
                <a:srgbClr val="FFFFFF"/>
              </a:solidFill>
              <a:latin typeface="Corbel"/>
              <a:ea typeface="Corbel"/>
              <a:cs typeface="Corbel"/>
              <a:sym typeface="Corbel"/>
            </a:endParaRPr>
          </a:p>
        </p:txBody>
      </p:sp>
      <p:sp>
        <p:nvSpPr>
          <p:cNvPr id="10" name="Google Shape;313;g31b1cf0e2ce_0_71">
            <a:extLst>
              <a:ext uri="{FF2B5EF4-FFF2-40B4-BE49-F238E27FC236}">
                <a16:creationId xmlns:a16="http://schemas.microsoft.com/office/drawing/2014/main" id="{E5902D0F-8565-CE63-71F9-19310B06EB3B}"/>
              </a:ext>
            </a:extLst>
          </p:cNvPr>
          <p:cNvSpPr txBox="1">
            <a:spLocks noGrp="1"/>
          </p:cNvSpPr>
          <p:nvPr>
            <p:ph type="body" idx="1"/>
          </p:nvPr>
        </p:nvSpPr>
        <p:spPr>
          <a:xfrm>
            <a:off x="241025" y="780589"/>
            <a:ext cx="11755800" cy="1023496"/>
          </a:xfrm>
          <a:prstGeom prst="rect">
            <a:avLst/>
          </a:prstGeom>
          <a:solidFill>
            <a:schemeClr val="tx2">
              <a:lumMod val="40000"/>
              <a:lumOff val="60000"/>
            </a:schemeClr>
          </a:solidFill>
          <a:ln>
            <a:noFill/>
          </a:ln>
        </p:spPr>
        <p:txBody>
          <a:bodyPr spcFirstLastPara="1" wrap="square" lIns="91425" tIns="45700" rIns="91425" bIns="45700" anchor="ctr" anchorCtr="0">
            <a:noAutofit/>
          </a:bodyPr>
          <a:lstStyle/>
          <a:p>
            <a:pPr marL="0" indent="0">
              <a:lnSpc>
                <a:spcPct val="100000"/>
              </a:lnSpc>
              <a:spcBef>
                <a:spcPts val="0"/>
              </a:spcBef>
              <a:buSzPts val="1100"/>
              <a:buNone/>
            </a:pPr>
            <a:r>
              <a:rPr lang="en-IN" sz="1800" dirty="0">
                <a:solidFill>
                  <a:schemeClr val="dk1"/>
                </a:solidFill>
                <a:latin typeface="Open Sans"/>
                <a:ea typeface="Open Sans"/>
                <a:cs typeface="Open Sans"/>
                <a:sym typeface="Open Sans"/>
              </a:rPr>
              <a:t>This dashboard visualizes data that </a:t>
            </a:r>
            <a:r>
              <a:rPr lang="en-IN" sz="1800" dirty="0">
                <a:solidFill>
                  <a:schemeClr val="dk1"/>
                </a:solidFill>
                <a:latin typeface="Open Sans Medium"/>
                <a:ea typeface="Open Sans Medium"/>
                <a:cs typeface="Open Sans Medium"/>
                <a:sym typeface="Open Sans Medium"/>
              </a:rPr>
              <a:t>will be filled out by the district-level users during the entire campaign.</a:t>
            </a:r>
          </a:p>
          <a:p>
            <a:pPr marL="0" indent="0">
              <a:lnSpc>
                <a:spcPct val="100000"/>
              </a:lnSpc>
              <a:spcBef>
                <a:spcPts val="0"/>
              </a:spcBef>
              <a:buSzPts val="1100"/>
              <a:buNone/>
            </a:pPr>
            <a:endParaRPr lang="en-IN" sz="1800" dirty="0">
              <a:solidFill>
                <a:schemeClr val="dk1"/>
              </a:solidFill>
              <a:latin typeface="Open Sans"/>
              <a:ea typeface="Open Sans"/>
              <a:cs typeface="Open Sans"/>
              <a:sym typeface="Open Sans"/>
            </a:endParaRPr>
          </a:p>
          <a:p>
            <a:pPr marL="0" indent="0">
              <a:lnSpc>
                <a:spcPct val="100000"/>
              </a:lnSpc>
              <a:spcBef>
                <a:spcPts val="0"/>
              </a:spcBef>
              <a:buSzPts val="1100"/>
              <a:buNone/>
            </a:pPr>
            <a:r>
              <a:rPr lang="en-IN" sz="1600" i="1" dirty="0">
                <a:solidFill>
                  <a:schemeClr val="dk1"/>
                </a:solidFill>
                <a:latin typeface="Open Sans"/>
                <a:ea typeface="Open Sans"/>
                <a:cs typeface="Open Sans"/>
                <a:sym typeface="Open Sans"/>
              </a:rPr>
              <a:t>URL to access this dashboard: </a:t>
            </a:r>
            <a:r>
              <a:rPr lang="en-IN" sz="1600" i="1" dirty="0">
                <a:solidFill>
                  <a:schemeClr val="dk1"/>
                </a:solidFill>
                <a:latin typeface="Open Sans"/>
                <a:ea typeface="Open Sans"/>
                <a:cs typeface="Open Sans"/>
                <a:sym typeface="Open Sans"/>
                <a:hlinkClick r:id="rId4"/>
              </a:rPr>
              <a:t>https://analytics.nikshay.in/superset/dashboard/5231</a:t>
            </a:r>
            <a:r>
              <a:rPr lang="en-IN" sz="1600" i="1" dirty="0">
                <a:solidFill>
                  <a:schemeClr val="dk1"/>
                </a:solidFill>
                <a:latin typeface="Open Sans"/>
                <a:ea typeface="Open Sans"/>
                <a:cs typeface="Open Sans"/>
                <a:sym typeface="Open Sans"/>
              </a:rPr>
              <a:t> </a:t>
            </a:r>
            <a:endParaRPr lang="en-IN" sz="1600" dirty="0">
              <a:solidFill>
                <a:schemeClr val="dk1"/>
              </a:solidFill>
              <a:latin typeface="Open Sans"/>
              <a:ea typeface="Open Sans"/>
              <a:cs typeface="Open Sans"/>
              <a:sym typeface="Open Sans"/>
            </a:endParaRPr>
          </a:p>
          <a:p>
            <a:pPr marL="0" indent="0">
              <a:lnSpc>
                <a:spcPct val="100000"/>
              </a:lnSpc>
              <a:spcBef>
                <a:spcPts val="0"/>
              </a:spcBef>
              <a:buSzPts val="1100"/>
              <a:buNone/>
            </a:pPr>
            <a:r>
              <a:rPr lang="en-IN" sz="1600" i="1" dirty="0">
                <a:solidFill>
                  <a:schemeClr val="dk1"/>
                </a:solidFill>
                <a:latin typeface="Open Sans"/>
                <a:ea typeface="Open Sans"/>
                <a:cs typeface="Open Sans"/>
                <a:sym typeface="Open Sans"/>
              </a:rPr>
              <a:t>Refresh interval: 3 times a day at 12:30 PM, 06:30 PM, and 02:30 AM</a:t>
            </a:r>
          </a:p>
        </p:txBody>
      </p:sp>
      <p:pic>
        <p:nvPicPr>
          <p:cNvPr id="2" name="Picture 1">
            <a:extLst>
              <a:ext uri="{FF2B5EF4-FFF2-40B4-BE49-F238E27FC236}">
                <a16:creationId xmlns:a16="http://schemas.microsoft.com/office/drawing/2014/main" id="{7B4DBEDA-08BE-FB38-FCFD-C9D23B7275E0}"/>
              </a:ext>
            </a:extLst>
          </p:cNvPr>
          <p:cNvPicPr>
            <a:picLocks noChangeAspect="1"/>
          </p:cNvPicPr>
          <p:nvPr/>
        </p:nvPicPr>
        <p:blipFill>
          <a:blip r:embed="rId5"/>
          <a:stretch>
            <a:fillRect/>
          </a:stretch>
        </p:blipFill>
        <p:spPr>
          <a:xfrm>
            <a:off x="241023" y="2026949"/>
            <a:ext cx="11755799" cy="4546846"/>
          </a:xfrm>
          <a:prstGeom prst="rect">
            <a:avLst/>
          </a:prstGeom>
          <a:ln>
            <a:solidFill>
              <a:schemeClr val="tx2"/>
            </a:solidFill>
          </a:ln>
        </p:spPr>
      </p:pic>
      <p:sp>
        <p:nvSpPr>
          <p:cNvPr id="3" name="Google Shape;297;g31b1cf0e2ce_0_113">
            <a:extLst>
              <a:ext uri="{FF2B5EF4-FFF2-40B4-BE49-F238E27FC236}">
                <a16:creationId xmlns:a16="http://schemas.microsoft.com/office/drawing/2014/main" id="{B7A7EA6D-BA1F-7BF5-6B32-CAB9F54301DD}"/>
              </a:ext>
            </a:extLst>
          </p:cNvPr>
          <p:cNvSpPr/>
          <p:nvPr/>
        </p:nvSpPr>
        <p:spPr>
          <a:xfrm>
            <a:off x="5588166" y="2061474"/>
            <a:ext cx="1764104" cy="377832"/>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Tree>
    <p:extLst>
      <p:ext uri="{BB962C8B-B14F-4D97-AF65-F5344CB8AC3E}">
        <p14:creationId xmlns:p14="http://schemas.microsoft.com/office/powerpoint/2010/main" val="2967034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74FFB2E4-A16C-93DF-B184-9F76143EAC95}"/>
            </a:ext>
          </a:extLst>
        </p:cNvPr>
        <p:cNvGrpSpPr/>
        <p:nvPr/>
      </p:nvGrpSpPr>
      <p:grpSpPr>
        <a:xfrm>
          <a:off x="0" y="0"/>
          <a:ext cx="0" cy="0"/>
          <a:chOff x="0" y="0"/>
          <a:chExt cx="0" cy="0"/>
        </a:xfrm>
      </p:grpSpPr>
      <p:pic>
        <p:nvPicPr>
          <p:cNvPr id="312" name="Google Shape;312;g31b1cf0e2ce_0_71">
            <a:extLst>
              <a:ext uri="{FF2B5EF4-FFF2-40B4-BE49-F238E27FC236}">
                <a16:creationId xmlns:a16="http://schemas.microsoft.com/office/drawing/2014/main" id="{2B031156-F88C-2BCC-ADE9-40FCF06703D5}"/>
              </a:ext>
            </a:extLst>
          </p:cNvPr>
          <p:cNvPicPr preferRelativeResize="0"/>
          <p:nvPr/>
        </p:nvPicPr>
        <p:blipFill rotWithShape="1">
          <a:blip r:embed="rId3">
            <a:alphaModFix/>
          </a:blip>
          <a:srcRect/>
          <a:stretch/>
        </p:blipFill>
        <p:spPr>
          <a:xfrm>
            <a:off x="241024" y="-34227"/>
            <a:ext cx="2134043" cy="814816"/>
          </a:xfrm>
          <a:prstGeom prst="rect">
            <a:avLst/>
          </a:prstGeom>
          <a:noFill/>
          <a:ln>
            <a:noFill/>
          </a:ln>
        </p:spPr>
      </p:pic>
      <p:sp>
        <p:nvSpPr>
          <p:cNvPr id="314" name="Google Shape;314;g31b1cf0e2ce_0_71">
            <a:extLst>
              <a:ext uri="{FF2B5EF4-FFF2-40B4-BE49-F238E27FC236}">
                <a16:creationId xmlns:a16="http://schemas.microsoft.com/office/drawing/2014/main" id="{9D823A81-4C43-00F6-62E2-1B9C560BDD49}"/>
              </a:ext>
            </a:extLst>
          </p:cNvPr>
          <p:cNvSpPr txBox="1"/>
          <p:nvPr/>
        </p:nvSpPr>
        <p:spPr>
          <a:xfrm>
            <a:off x="2653751" y="0"/>
            <a:ext cx="9538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1" dirty="0">
                <a:solidFill>
                  <a:srgbClr val="FFFFFF"/>
                </a:solidFill>
                <a:latin typeface="Corbel"/>
                <a:ea typeface="Corbel"/>
                <a:cs typeface="Corbel"/>
                <a:sym typeface="Corbel"/>
              </a:rPr>
              <a:t>Daily Monitoring Dashboard</a:t>
            </a:r>
            <a:endParaRPr sz="2800" b="1" dirty="0">
              <a:solidFill>
                <a:srgbClr val="FFFFFF"/>
              </a:solidFill>
              <a:latin typeface="Corbel"/>
              <a:ea typeface="Corbel"/>
              <a:cs typeface="Corbel"/>
              <a:sym typeface="Corbel"/>
            </a:endParaRPr>
          </a:p>
        </p:txBody>
      </p:sp>
      <p:sp>
        <p:nvSpPr>
          <p:cNvPr id="10" name="Google Shape;313;g31b1cf0e2ce_0_71">
            <a:extLst>
              <a:ext uri="{FF2B5EF4-FFF2-40B4-BE49-F238E27FC236}">
                <a16:creationId xmlns:a16="http://schemas.microsoft.com/office/drawing/2014/main" id="{08F251EB-BE0B-6C6C-ED25-2C1C3187423B}"/>
              </a:ext>
            </a:extLst>
          </p:cNvPr>
          <p:cNvSpPr txBox="1">
            <a:spLocks noGrp="1"/>
          </p:cNvSpPr>
          <p:nvPr>
            <p:ph type="body" idx="1"/>
          </p:nvPr>
        </p:nvSpPr>
        <p:spPr>
          <a:xfrm>
            <a:off x="241025" y="630195"/>
            <a:ext cx="11755800" cy="1285102"/>
          </a:xfrm>
          <a:prstGeom prst="rect">
            <a:avLst/>
          </a:prstGeom>
          <a:solidFill>
            <a:schemeClr val="tx2">
              <a:lumMod val="40000"/>
              <a:lumOff val="60000"/>
            </a:schemeClr>
          </a:solidFill>
          <a:ln>
            <a:noFill/>
          </a:ln>
        </p:spPr>
        <p:txBody>
          <a:bodyPr spcFirstLastPara="1" wrap="square" lIns="91425" tIns="45700" rIns="91425" bIns="45700" anchor="ctr" anchorCtr="0">
            <a:noAutofit/>
          </a:bodyPr>
          <a:lstStyle/>
          <a:p>
            <a:pPr marL="0" indent="0">
              <a:lnSpc>
                <a:spcPct val="100000"/>
              </a:lnSpc>
              <a:spcBef>
                <a:spcPts val="0"/>
              </a:spcBef>
              <a:buSzPts val="1100"/>
              <a:buNone/>
            </a:pPr>
            <a:r>
              <a:rPr lang="en-IN" sz="1600" dirty="0">
                <a:solidFill>
                  <a:schemeClr val="dk1"/>
                </a:solidFill>
                <a:latin typeface="Open Sans"/>
                <a:ea typeface="Open Sans"/>
                <a:cs typeface="Open Sans"/>
                <a:sym typeface="Open Sans"/>
              </a:rPr>
              <a:t>This dashboard visualizes data that </a:t>
            </a:r>
            <a:r>
              <a:rPr lang="en-IN" sz="1600" dirty="0">
                <a:solidFill>
                  <a:schemeClr val="dk1"/>
                </a:solidFill>
                <a:latin typeface="Open Sans"/>
                <a:ea typeface="Open Sans"/>
                <a:cs typeface="Open Sans"/>
                <a:sym typeface="Open Sans Medium"/>
              </a:rPr>
              <a:t>will be filled out by the district-level users (aggregated data) in FORM 3 with major Ni-kshay Key Performance Indicators (KPIs) such as Notifications, Enrolment, DBT, Test, etc.</a:t>
            </a:r>
          </a:p>
          <a:p>
            <a:pPr marL="0" indent="0">
              <a:lnSpc>
                <a:spcPct val="100000"/>
              </a:lnSpc>
              <a:spcBef>
                <a:spcPts val="0"/>
              </a:spcBef>
              <a:buSzPts val="1100"/>
              <a:buNone/>
            </a:pPr>
            <a:endParaRPr lang="en-IN" sz="1800" dirty="0">
              <a:solidFill>
                <a:schemeClr val="dk1"/>
              </a:solidFill>
              <a:latin typeface="Open Sans"/>
              <a:ea typeface="Open Sans"/>
              <a:cs typeface="Open Sans"/>
              <a:sym typeface="Open Sans"/>
            </a:endParaRPr>
          </a:p>
          <a:p>
            <a:pPr marL="0" indent="0">
              <a:lnSpc>
                <a:spcPct val="100000"/>
              </a:lnSpc>
              <a:spcBef>
                <a:spcPts val="0"/>
              </a:spcBef>
              <a:buSzPts val="1100"/>
              <a:buNone/>
            </a:pPr>
            <a:r>
              <a:rPr lang="en-IN" sz="1600" i="1" dirty="0">
                <a:solidFill>
                  <a:schemeClr val="dk1"/>
                </a:solidFill>
                <a:latin typeface="Open Sans"/>
                <a:ea typeface="Open Sans"/>
                <a:cs typeface="Open Sans"/>
                <a:sym typeface="Open Sans"/>
              </a:rPr>
              <a:t>URL to access this dashboard: </a:t>
            </a:r>
            <a:r>
              <a:rPr lang="en-IN" sz="1600" i="1" dirty="0">
                <a:solidFill>
                  <a:schemeClr val="dk1"/>
                </a:solidFill>
                <a:latin typeface="Open Sans"/>
                <a:ea typeface="Open Sans"/>
                <a:cs typeface="Open Sans"/>
                <a:sym typeface="Open Sans"/>
                <a:hlinkClick r:id="rId4"/>
              </a:rPr>
              <a:t>https://analytics.nikshay.in/superset/dashboard/5381</a:t>
            </a:r>
            <a:r>
              <a:rPr lang="en-IN" sz="1600" i="1" dirty="0">
                <a:solidFill>
                  <a:schemeClr val="dk1"/>
                </a:solidFill>
                <a:latin typeface="Open Sans"/>
                <a:ea typeface="Open Sans"/>
                <a:cs typeface="Open Sans"/>
                <a:sym typeface="Open Sans"/>
              </a:rPr>
              <a:t> </a:t>
            </a:r>
          </a:p>
          <a:p>
            <a:pPr marL="0" indent="0">
              <a:lnSpc>
                <a:spcPct val="100000"/>
              </a:lnSpc>
              <a:spcBef>
                <a:spcPts val="0"/>
              </a:spcBef>
              <a:buSzPts val="1100"/>
              <a:buNone/>
            </a:pPr>
            <a:r>
              <a:rPr lang="en-IN" sz="1600" i="1" dirty="0">
                <a:solidFill>
                  <a:schemeClr val="dk1"/>
                </a:solidFill>
                <a:latin typeface="Open Sans"/>
                <a:ea typeface="Open Sans"/>
                <a:cs typeface="Open Sans"/>
                <a:sym typeface="Open Sans"/>
              </a:rPr>
              <a:t>Refresh interval: 3 times a day at 12:30 PM, 06:30 PM, and 02:30 AM</a:t>
            </a:r>
          </a:p>
        </p:txBody>
      </p:sp>
      <p:pic>
        <p:nvPicPr>
          <p:cNvPr id="4" name="Picture 3">
            <a:extLst>
              <a:ext uri="{FF2B5EF4-FFF2-40B4-BE49-F238E27FC236}">
                <a16:creationId xmlns:a16="http://schemas.microsoft.com/office/drawing/2014/main" id="{87D591BC-68FE-25FE-963B-73284F0A795F}"/>
              </a:ext>
            </a:extLst>
          </p:cNvPr>
          <p:cNvPicPr>
            <a:picLocks noChangeAspect="1"/>
          </p:cNvPicPr>
          <p:nvPr/>
        </p:nvPicPr>
        <p:blipFill>
          <a:blip r:embed="rId5"/>
          <a:stretch>
            <a:fillRect/>
          </a:stretch>
        </p:blipFill>
        <p:spPr>
          <a:xfrm>
            <a:off x="241023" y="2062802"/>
            <a:ext cx="11755799" cy="4572776"/>
          </a:xfrm>
          <a:prstGeom prst="rect">
            <a:avLst/>
          </a:prstGeom>
          <a:ln>
            <a:solidFill>
              <a:schemeClr val="tx2"/>
            </a:solidFill>
          </a:ln>
        </p:spPr>
      </p:pic>
    </p:spTree>
    <p:extLst>
      <p:ext uri="{BB962C8B-B14F-4D97-AF65-F5344CB8AC3E}">
        <p14:creationId xmlns:p14="http://schemas.microsoft.com/office/powerpoint/2010/main" val="3345733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8C000529-87C8-5A59-172F-031A0F762720}"/>
            </a:ext>
          </a:extLst>
        </p:cNvPr>
        <p:cNvGrpSpPr/>
        <p:nvPr/>
      </p:nvGrpSpPr>
      <p:grpSpPr>
        <a:xfrm>
          <a:off x="0" y="0"/>
          <a:ext cx="0" cy="0"/>
          <a:chOff x="0" y="0"/>
          <a:chExt cx="0" cy="0"/>
        </a:xfrm>
      </p:grpSpPr>
      <p:sp>
        <p:nvSpPr>
          <p:cNvPr id="305" name="Google Shape;305;g31b1cf0e2ce_0_65">
            <a:extLst>
              <a:ext uri="{FF2B5EF4-FFF2-40B4-BE49-F238E27FC236}">
                <a16:creationId xmlns:a16="http://schemas.microsoft.com/office/drawing/2014/main" id="{A9CF6AA8-9483-F785-9C24-DFE9BF774694}"/>
              </a:ext>
            </a:extLst>
          </p:cNvPr>
          <p:cNvSpPr/>
          <p:nvPr/>
        </p:nvSpPr>
        <p:spPr>
          <a:xfrm>
            <a:off x="10954603" y="743004"/>
            <a:ext cx="1096500" cy="313200"/>
          </a:xfrm>
          <a:prstGeom prst="rect">
            <a:avLst/>
          </a:prstGeom>
          <a:solidFill>
            <a:schemeClr val="lt1"/>
          </a:solidFill>
          <a:ln w="107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orbel"/>
              <a:ea typeface="Corbel"/>
              <a:cs typeface="Corbel"/>
              <a:sym typeface="Corbel"/>
            </a:endParaRPr>
          </a:p>
        </p:txBody>
      </p:sp>
      <p:pic>
        <p:nvPicPr>
          <p:cNvPr id="306" name="Google Shape;306;g31b1cf0e2ce_0_65">
            <a:extLst>
              <a:ext uri="{FF2B5EF4-FFF2-40B4-BE49-F238E27FC236}">
                <a16:creationId xmlns:a16="http://schemas.microsoft.com/office/drawing/2014/main" id="{C053B245-A5C1-B3EB-A1B2-4CBD2E317B4E}"/>
              </a:ext>
            </a:extLst>
          </p:cNvPr>
          <p:cNvPicPr preferRelativeResize="0"/>
          <p:nvPr/>
        </p:nvPicPr>
        <p:blipFill rotWithShape="1">
          <a:blip r:embed="rId3">
            <a:alphaModFix/>
          </a:blip>
          <a:srcRect/>
          <a:stretch/>
        </p:blipFill>
        <p:spPr>
          <a:xfrm>
            <a:off x="241024" y="-34227"/>
            <a:ext cx="2134043" cy="814816"/>
          </a:xfrm>
          <a:prstGeom prst="rect">
            <a:avLst/>
          </a:prstGeom>
          <a:noFill/>
          <a:ln>
            <a:noFill/>
          </a:ln>
        </p:spPr>
      </p:pic>
      <p:sp>
        <p:nvSpPr>
          <p:cNvPr id="307" name="Google Shape;307;g31b1cf0e2ce_0_65">
            <a:extLst>
              <a:ext uri="{FF2B5EF4-FFF2-40B4-BE49-F238E27FC236}">
                <a16:creationId xmlns:a16="http://schemas.microsoft.com/office/drawing/2014/main" id="{EDDD4491-A5ED-534C-F314-67AF349A0B8E}"/>
              </a:ext>
            </a:extLst>
          </p:cNvPr>
          <p:cNvSpPr/>
          <p:nvPr/>
        </p:nvSpPr>
        <p:spPr>
          <a:xfrm>
            <a:off x="3881775" y="1785300"/>
            <a:ext cx="7807500" cy="269520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nSpc>
                <a:spcPct val="90000"/>
              </a:lnSpc>
              <a:spcBef>
                <a:spcPts val="1200"/>
              </a:spcBef>
              <a:buSzPts val="1100"/>
            </a:pPr>
            <a:r>
              <a:rPr lang="en-IN" sz="4000" b="1" dirty="0">
                <a:latin typeface="Open Sans"/>
                <a:ea typeface="Open Sans"/>
                <a:cs typeface="Open Sans"/>
                <a:sym typeface="Open Sans"/>
              </a:rPr>
              <a:t>Field data updating, verification, and synchronization in Ni-kshay</a:t>
            </a:r>
          </a:p>
        </p:txBody>
      </p:sp>
    </p:spTree>
    <p:extLst>
      <p:ext uri="{BB962C8B-B14F-4D97-AF65-F5344CB8AC3E}">
        <p14:creationId xmlns:p14="http://schemas.microsoft.com/office/powerpoint/2010/main" val="3561555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7">
          <a:extLst>
            <a:ext uri="{FF2B5EF4-FFF2-40B4-BE49-F238E27FC236}">
              <a16:creationId xmlns:a16="http://schemas.microsoft.com/office/drawing/2014/main" id="{97B52C20-1E90-03BB-10A9-793FF23CC4C8}"/>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8E20A92-373B-4300-956D-08A83BB66F40}"/>
              </a:ext>
            </a:extLst>
          </p:cNvPr>
          <p:cNvGraphicFramePr/>
          <p:nvPr>
            <p:extLst>
              <p:ext uri="{D42A27DB-BD31-4B8C-83A1-F6EECF244321}">
                <p14:modId xmlns:p14="http://schemas.microsoft.com/office/powerpoint/2010/main" val="784111947"/>
              </p:ext>
            </p:extLst>
          </p:nvPr>
        </p:nvGraphicFramePr>
        <p:xfrm>
          <a:off x="298174" y="-171873"/>
          <a:ext cx="11709951" cy="4701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8" name="Google Shape;348;g31b1cf0e2ce_0_137">
            <a:extLst>
              <a:ext uri="{FF2B5EF4-FFF2-40B4-BE49-F238E27FC236}">
                <a16:creationId xmlns:a16="http://schemas.microsoft.com/office/drawing/2014/main" id="{90B2F435-A6AD-6177-30E4-930E192AB60A}"/>
              </a:ext>
            </a:extLst>
          </p:cNvPr>
          <p:cNvPicPr preferRelativeResize="0"/>
          <p:nvPr/>
        </p:nvPicPr>
        <p:blipFill rotWithShape="1">
          <a:blip r:embed="rId8">
            <a:alphaModFix/>
          </a:blip>
          <a:srcRect/>
          <a:stretch/>
        </p:blipFill>
        <p:spPr>
          <a:xfrm>
            <a:off x="241024" y="-34227"/>
            <a:ext cx="2134043" cy="814816"/>
          </a:xfrm>
          <a:prstGeom prst="rect">
            <a:avLst/>
          </a:prstGeom>
          <a:noFill/>
          <a:ln>
            <a:noFill/>
          </a:ln>
        </p:spPr>
      </p:pic>
      <p:sp>
        <p:nvSpPr>
          <p:cNvPr id="350" name="Google Shape;350;g31b1cf0e2ce_0_137">
            <a:extLst>
              <a:ext uri="{FF2B5EF4-FFF2-40B4-BE49-F238E27FC236}">
                <a16:creationId xmlns:a16="http://schemas.microsoft.com/office/drawing/2014/main" id="{2DE305AC-726C-BFA5-9614-416BFF0F926C}"/>
              </a:ext>
            </a:extLst>
          </p:cNvPr>
          <p:cNvSpPr txBox="1"/>
          <p:nvPr/>
        </p:nvSpPr>
        <p:spPr>
          <a:xfrm>
            <a:off x="2653751" y="0"/>
            <a:ext cx="9538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1" dirty="0">
                <a:solidFill>
                  <a:srgbClr val="FFFFFF"/>
                </a:solidFill>
                <a:latin typeface="Corbel"/>
                <a:ea typeface="Corbel"/>
                <a:cs typeface="Corbel"/>
                <a:sym typeface="Corbel"/>
              </a:rPr>
              <a:t>Field data updation and verification</a:t>
            </a:r>
            <a:endParaRPr sz="2800" b="1" dirty="0">
              <a:solidFill>
                <a:srgbClr val="FFFFFF"/>
              </a:solidFill>
              <a:latin typeface="Corbel"/>
              <a:ea typeface="Corbel"/>
              <a:cs typeface="Corbel"/>
              <a:sym typeface="Corbel"/>
            </a:endParaRPr>
          </a:p>
        </p:txBody>
      </p:sp>
      <p:sp>
        <p:nvSpPr>
          <p:cNvPr id="6" name="Arrow: Down 5">
            <a:extLst>
              <a:ext uri="{FF2B5EF4-FFF2-40B4-BE49-F238E27FC236}">
                <a16:creationId xmlns:a16="http://schemas.microsoft.com/office/drawing/2014/main" id="{89C64A2E-2E2D-BEB7-58C3-60E2B5581776}"/>
              </a:ext>
            </a:extLst>
          </p:cNvPr>
          <p:cNvSpPr/>
          <p:nvPr/>
        </p:nvSpPr>
        <p:spPr>
          <a:xfrm rot="18175452">
            <a:off x="1967273" y="2977674"/>
            <a:ext cx="446315" cy="1062226"/>
          </a:xfrm>
          <a:prstGeom prst="downArrow">
            <a:avLst/>
          </a:prstGeom>
          <a:solidFill>
            <a:srgbClr val="FFC000"/>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2F01BA80-E4D8-A5EE-A8BF-8B821DB4BB5E}"/>
              </a:ext>
            </a:extLst>
          </p:cNvPr>
          <p:cNvSpPr/>
          <p:nvPr/>
        </p:nvSpPr>
        <p:spPr>
          <a:xfrm>
            <a:off x="1394460" y="3950244"/>
            <a:ext cx="3486150" cy="19992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Compiled HF-wise Data available as Report in Ni-</a:t>
            </a:r>
            <a:r>
              <a:rPr lang="en-US" sz="2000" dirty="0" err="1"/>
              <a:t>kshay</a:t>
            </a:r>
            <a:r>
              <a:rPr lang="en-US" sz="2000" dirty="0"/>
              <a:t> Reports and Ni-</a:t>
            </a:r>
            <a:r>
              <a:rPr lang="en-US" sz="2000" dirty="0" err="1"/>
              <a:t>kshay</a:t>
            </a:r>
            <a:r>
              <a:rPr lang="en-US" sz="2000" dirty="0"/>
              <a:t> Analytics</a:t>
            </a:r>
            <a:endParaRPr lang="en-IN" sz="2000" dirty="0"/>
          </a:p>
        </p:txBody>
      </p:sp>
      <p:sp>
        <p:nvSpPr>
          <p:cNvPr id="8" name="Arrow: Down 7">
            <a:extLst>
              <a:ext uri="{FF2B5EF4-FFF2-40B4-BE49-F238E27FC236}">
                <a16:creationId xmlns:a16="http://schemas.microsoft.com/office/drawing/2014/main" id="{D62D1226-0BA7-7974-1C30-B8598F5F13D0}"/>
              </a:ext>
            </a:extLst>
          </p:cNvPr>
          <p:cNvSpPr/>
          <p:nvPr/>
        </p:nvSpPr>
        <p:spPr>
          <a:xfrm rot="13840445">
            <a:off x="4003139" y="2972172"/>
            <a:ext cx="446315" cy="1077027"/>
          </a:xfrm>
          <a:prstGeom prst="downArrow">
            <a:avLst/>
          </a:prstGeom>
          <a:solidFill>
            <a:srgbClr val="92D050"/>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Rounded Corners 8">
            <a:extLst>
              <a:ext uri="{FF2B5EF4-FFF2-40B4-BE49-F238E27FC236}">
                <a16:creationId xmlns:a16="http://schemas.microsoft.com/office/drawing/2014/main" id="{BAA0E57E-B6B5-9C8F-3A2E-3C4E2DF5B21B}"/>
              </a:ext>
            </a:extLst>
          </p:cNvPr>
          <p:cNvSpPr/>
          <p:nvPr/>
        </p:nvSpPr>
        <p:spPr>
          <a:xfrm>
            <a:off x="7830196" y="3895361"/>
            <a:ext cx="2685162" cy="210897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Compiled district-wise Data report as well as Master KPI Report available in Ni-</a:t>
            </a:r>
            <a:r>
              <a:rPr lang="en-US" sz="2000" dirty="0" err="1"/>
              <a:t>kshay</a:t>
            </a:r>
            <a:r>
              <a:rPr lang="en-US" sz="2000" dirty="0"/>
              <a:t> Analytics next day</a:t>
            </a:r>
            <a:endParaRPr lang="en-IN" sz="2000" dirty="0"/>
          </a:p>
        </p:txBody>
      </p:sp>
      <p:sp>
        <p:nvSpPr>
          <p:cNvPr id="10" name="Arrow: Down 9">
            <a:extLst>
              <a:ext uri="{FF2B5EF4-FFF2-40B4-BE49-F238E27FC236}">
                <a16:creationId xmlns:a16="http://schemas.microsoft.com/office/drawing/2014/main" id="{18ABAEB4-D8F3-B699-C8A3-21BEF68AB510}"/>
              </a:ext>
            </a:extLst>
          </p:cNvPr>
          <p:cNvSpPr/>
          <p:nvPr/>
        </p:nvSpPr>
        <p:spPr>
          <a:xfrm rot="19298704">
            <a:off x="7665837" y="3044378"/>
            <a:ext cx="446315" cy="898925"/>
          </a:xfrm>
          <a:prstGeom prst="downArrow">
            <a:avLst/>
          </a:prstGeom>
          <a:solidFill>
            <a:srgbClr val="EE7008">
              <a:hueOff val="0"/>
              <a:satOff val="0"/>
              <a:lumOff val="0"/>
              <a:alphaOff val="0"/>
            </a:srgbClr>
          </a:solidFill>
          <a:ln w="25400" cap="flat" cmpd="sng" algn="ctr">
            <a:solidFill>
              <a:schemeClr val="tx1"/>
            </a:solidFill>
            <a:prstDash val="dash"/>
          </a:ln>
          <a:effectLst/>
        </p:spPr>
        <p:txBody>
          <a:bodyPr spcFirstLastPara="0" vert="horz" wrap="square" lIns="68580" tIns="68580" rIns="68580" bIns="68580" numCol="1" spcCol="1270" anchor="ctr" anchorCtr="0">
            <a:noAutofit/>
          </a:bodyPr>
          <a:lstStyle/>
          <a:p>
            <a:endParaRPr lang="en-IN" dirty="0"/>
          </a:p>
        </p:txBody>
      </p:sp>
      <p:sp>
        <p:nvSpPr>
          <p:cNvPr id="11" name="Arrow: Down 10">
            <a:extLst>
              <a:ext uri="{FF2B5EF4-FFF2-40B4-BE49-F238E27FC236}">
                <a16:creationId xmlns:a16="http://schemas.microsoft.com/office/drawing/2014/main" id="{C8F2271B-F778-7C11-B4D1-87AFF7D15BEC}"/>
              </a:ext>
            </a:extLst>
          </p:cNvPr>
          <p:cNvSpPr/>
          <p:nvPr/>
        </p:nvSpPr>
        <p:spPr>
          <a:xfrm rot="13211170">
            <a:off x="10251018" y="2983314"/>
            <a:ext cx="446315" cy="933055"/>
          </a:xfrm>
          <a:prstGeom prst="downArrow">
            <a:avLst/>
          </a:prstGeom>
          <a:solidFill>
            <a:srgbClr val="1AB39F">
              <a:hueOff val="0"/>
              <a:satOff val="0"/>
              <a:lumOff val="0"/>
              <a:alphaOff val="0"/>
            </a:srgbClr>
          </a:solidFill>
          <a:ln w="25400" cap="flat" cmpd="sng" algn="ctr">
            <a:solidFill>
              <a:schemeClr val="tx1"/>
            </a:solidFill>
            <a:prstDash val="dash"/>
          </a:ln>
          <a:effectLst/>
        </p:spPr>
        <p:txBody>
          <a:bodyPr spcFirstLastPara="0" vert="horz" wrap="square" lIns="68580" tIns="68580" rIns="68580" bIns="68580" numCol="1" spcCol="1270" anchor="ctr" anchorCtr="0">
            <a:noAutofit/>
          </a:bodyPr>
          <a:lstStyle/>
          <a:p>
            <a:endParaRPr lang="en-IN"/>
          </a:p>
        </p:txBody>
      </p:sp>
    </p:spTree>
    <p:extLst>
      <p:ext uri="{BB962C8B-B14F-4D97-AF65-F5344CB8AC3E}">
        <p14:creationId xmlns:p14="http://schemas.microsoft.com/office/powerpoint/2010/main" val="2232709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g31b1cf0e2ce_0_137"/>
          <p:cNvPicPr preferRelativeResize="0"/>
          <p:nvPr/>
        </p:nvPicPr>
        <p:blipFill rotWithShape="1">
          <a:blip r:embed="rId3">
            <a:alphaModFix/>
          </a:blip>
          <a:srcRect/>
          <a:stretch/>
        </p:blipFill>
        <p:spPr>
          <a:xfrm>
            <a:off x="241024" y="-34227"/>
            <a:ext cx="2134043" cy="814816"/>
          </a:xfrm>
          <a:prstGeom prst="rect">
            <a:avLst/>
          </a:prstGeom>
          <a:noFill/>
          <a:ln>
            <a:noFill/>
          </a:ln>
        </p:spPr>
      </p:pic>
      <p:sp>
        <p:nvSpPr>
          <p:cNvPr id="349" name="Google Shape;349;g31b1cf0e2ce_0_137"/>
          <p:cNvSpPr txBox="1">
            <a:spLocks noGrp="1"/>
          </p:cNvSpPr>
          <p:nvPr>
            <p:ph type="body" idx="1"/>
          </p:nvPr>
        </p:nvSpPr>
        <p:spPr>
          <a:xfrm>
            <a:off x="926715" y="679128"/>
            <a:ext cx="11047187" cy="523200"/>
          </a:xfrm>
          <a:prstGeom prst="rect">
            <a:avLst/>
          </a:prstGeom>
          <a:solidFill>
            <a:schemeClr val="accent6">
              <a:lumMod val="20000"/>
              <a:lumOff val="80000"/>
            </a:schemeClr>
          </a:solid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100"/>
              <a:buNone/>
            </a:pPr>
            <a:r>
              <a:rPr lang="en-IN" sz="2045" b="1" i="1" dirty="0">
                <a:solidFill>
                  <a:schemeClr val="dk1"/>
                </a:solidFill>
                <a:latin typeface="Open Sans"/>
                <a:ea typeface="Open Sans"/>
                <a:cs typeface="Open Sans"/>
                <a:sym typeface="Open Sans"/>
              </a:rPr>
              <a:t>Frequency for filling, verification, and synchronization of data in Ni-</a:t>
            </a:r>
            <a:r>
              <a:rPr lang="en-IN" sz="2045" b="1" i="1" dirty="0" err="1">
                <a:solidFill>
                  <a:schemeClr val="dk1"/>
                </a:solidFill>
                <a:latin typeface="Open Sans"/>
                <a:ea typeface="Open Sans"/>
                <a:cs typeface="Open Sans"/>
                <a:sym typeface="Open Sans"/>
              </a:rPr>
              <a:t>kshay</a:t>
            </a:r>
            <a:r>
              <a:rPr lang="en-IN" sz="2045" b="1" i="1" dirty="0">
                <a:solidFill>
                  <a:schemeClr val="dk1"/>
                </a:solidFill>
                <a:latin typeface="Open Sans"/>
                <a:ea typeface="Open Sans"/>
                <a:cs typeface="Open Sans"/>
                <a:sym typeface="Open Sans"/>
              </a:rPr>
              <a:t> - Daily</a:t>
            </a:r>
            <a:endParaRPr sz="2045" i="1" dirty="0">
              <a:solidFill>
                <a:schemeClr val="dk1"/>
              </a:solidFill>
              <a:latin typeface="Open Sans Medium"/>
              <a:ea typeface="Open Sans Medium"/>
              <a:cs typeface="Open Sans Medium"/>
              <a:sym typeface="Open Sans Medium"/>
            </a:endParaRPr>
          </a:p>
        </p:txBody>
      </p:sp>
      <p:sp>
        <p:nvSpPr>
          <p:cNvPr id="350" name="Google Shape;350;g31b1cf0e2ce_0_137"/>
          <p:cNvSpPr txBox="1"/>
          <p:nvPr/>
        </p:nvSpPr>
        <p:spPr>
          <a:xfrm>
            <a:off x="2653751" y="0"/>
            <a:ext cx="9538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1">
                <a:solidFill>
                  <a:srgbClr val="FFFFFF"/>
                </a:solidFill>
                <a:latin typeface="Corbel"/>
                <a:ea typeface="Corbel"/>
                <a:cs typeface="Corbel"/>
                <a:sym typeface="Corbel"/>
              </a:rPr>
              <a:t>Field data updation and verification</a:t>
            </a:r>
            <a:endParaRPr sz="2800" b="1">
              <a:solidFill>
                <a:srgbClr val="FFFFFF"/>
              </a:solidFill>
              <a:latin typeface="Corbel"/>
              <a:ea typeface="Corbel"/>
              <a:cs typeface="Corbel"/>
              <a:sym typeface="Corbel"/>
            </a:endParaRPr>
          </a:p>
        </p:txBody>
      </p:sp>
      <p:graphicFrame>
        <p:nvGraphicFramePr>
          <p:cNvPr id="4" name="Table 3">
            <a:extLst>
              <a:ext uri="{FF2B5EF4-FFF2-40B4-BE49-F238E27FC236}">
                <a16:creationId xmlns:a16="http://schemas.microsoft.com/office/drawing/2014/main" id="{799800F6-3DF2-17AE-9D58-03A61C9E0604}"/>
              </a:ext>
            </a:extLst>
          </p:cNvPr>
          <p:cNvGraphicFramePr>
            <a:graphicFrameLocks noGrp="1"/>
          </p:cNvGraphicFramePr>
          <p:nvPr>
            <p:extLst>
              <p:ext uri="{D42A27DB-BD31-4B8C-83A1-F6EECF244321}">
                <p14:modId xmlns:p14="http://schemas.microsoft.com/office/powerpoint/2010/main" val="1484188483"/>
              </p:ext>
            </p:extLst>
          </p:nvPr>
        </p:nvGraphicFramePr>
        <p:xfrm>
          <a:off x="705757" y="1304602"/>
          <a:ext cx="11268145" cy="5212080"/>
        </p:xfrm>
        <a:graphic>
          <a:graphicData uri="http://schemas.openxmlformats.org/drawingml/2006/table">
            <a:tbl>
              <a:tblPr firstRow="1" bandRow="1">
                <a:tableStyleId>{00A15C55-8517-42AA-B614-E9B94910E393}</a:tableStyleId>
              </a:tblPr>
              <a:tblGrid>
                <a:gridCol w="2253629">
                  <a:extLst>
                    <a:ext uri="{9D8B030D-6E8A-4147-A177-3AD203B41FA5}">
                      <a16:colId xmlns:a16="http://schemas.microsoft.com/office/drawing/2014/main" val="3654193875"/>
                    </a:ext>
                  </a:extLst>
                </a:gridCol>
                <a:gridCol w="1711468">
                  <a:extLst>
                    <a:ext uri="{9D8B030D-6E8A-4147-A177-3AD203B41FA5}">
                      <a16:colId xmlns:a16="http://schemas.microsoft.com/office/drawing/2014/main" val="530614266"/>
                    </a:ext>
                  </a:extLst>
                </a:gridCol>
                <a:gridCol w="3101546">
                  <a:extLst>
                    <a:ext uri="{9D8B030D-6E8A-4147-A177-3AD203B41FA5}">
                      <a16:colId xmlns:a16="http://schemas.microsoft.com/office/drawing/2014/main" val="831387345"/>
                    </a:ext>
                  </a:extLst>
                </a:gridCol>
                <a:gridCol w="2051222">
                  <a:extLst>
                    <a:ext uri="{9D8B030D-6E8A-4147-A177-3AD203B41FA5}">
                      <a16:colId xmlns:a16="http://schemas.microsoft.com/office/drawing/2014/main" val="3589468102"/>
                    </a:ext>
                  </a:extLst>
                </a:gridCol>
                <a:gridCol w="2150280">
                  <a:extLst>
                    <a:ext uri="{9D8B030D-6E8A-4147-A177-3AD203B41FA5}">
                      <a16:colId xmlns:a16="http://schemas.microsoft.com/office/drawing/2014/main" val="663813292"/>
                    </a:ext>
                  </a:extLst>
                </a:gridCol>
              </a:tblGrid>
              <a:tr h="370840">
                <a:tc>
                  <a:txBody>
                    <a:bodyPr/>
                    <a:lstStyle/>
                    <a:p>
                      <a:pPr algn="ctr"/>
                      <a:r>
                        <a:rPr lang="en-US" sz="1800" dirty="0"/>
                        <a:t>DATA ENTRY</a:t>
                      </a:r>
                      <a:endParaRPr lang="en-IN" sz="1800" dirty="0"/>
                    </a:p>
                  </a:txBody>
                  <a:tcPr/>
                </a:tc>
                <a:tc>
                  <a:txBody>
                    <a:bodyPr/>
                    <a:lstStyle/>
                    <a:p>
                      <a:pPr algn="ctr"/>
                      <a:r>
                        <a:rPr lang="en-US" sz="1800" dirty="0"/>
                        <a:t>LEVEL OF DATA ENTRY</a:t>
                      </a:r>
                      <a:endParaRPr lang="en-IN" sz="1800" dirty="0"/>
                    </a:p>
                  </a:txBody>
                  <a:tcPr/>
                </a:tc>
                <a:tc>
                  <a:txBody>
                    <a:bodyPr/>
                    <a:lstStyle/>
                    <a:p>
                      <a:pPr algn="ctr"/>
                      <a:r>
                        <a:rPr lang="en-US" sz="1800" dirty="0"/>
                        <a:t>OUTPUT FORMAT</a:t>
                      </a:r>
                      <a:endParaRPr lang="en-IN" sz="1800" dirty="0"/>
                    </a:p>
                  </a:txBody>
                  <a:tcPr/>
                </a:tc>
                <a:tc>
                  <a:txBody>
                    <a:bodyPr/>
                    <a:lstStyle/>
                    <a:p>
                      <a:pPr algn="ctr"/>
                      <a:r>
                        <a:rPr lang="en-US" sz="1800" dirty="0"/>
                        <a:t>OUTPUT AVAILABLE IN</a:t>
                      </a:r>
                      <a:endParaRPr lang="en-IN" sz="1800" dirty="0"/>
                    </a:p>
                  </a:txBody>
                  <a:tcPr/>
                </a:tc>
                <a:tc>
                  <a:txBody>
                    <a:bodyPr/>
                    <a:lstStyle/>
                    <a:p>
                      <a:pPr algn="ctr"/>
                      <a:r>
                        <a:rPr lang="en-US" sz="1800" dirty="0"/>
                        <a:t>OUTPUT REPORT AVAILABLE BY</a:t>
                      </a:r>
                      <a:endParaRPr lang="en-IN" sz="1800" dirty="0"/>
                    </a:p>
                  </a:txBody>
                  <a:tcPr/>
                </a:tc>
                <a:extLst>
                  <a:ext uri="{0D108BD9-81ED-4DB2-BD59-A6C34878D82A}">
                    <a16:rowId xmlns:a16="http://schemas.microsoft.com/office/drawing/2014/main" val="412608955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mn-lt"/>
                        </a:rPr>
                        <a:t>FORM 1 - </a:t>
                      </a:r>
                      <a:r>
                        <a:rPr lang="en-IN" sz="1800" b="1" dirty="0">
                          <a:solidFill>
                            <a:srgbClr val="000F46"/>
                          </a:solidFill>
                          <a:latin typeface="+mn-lt"/>
                          <a:ea typeface="Open Sans"/>
                          <a:cs typeface="Open Sans"/>
                          <a:sym typeface="Open Sans"/>
                        </a:rPr>
                        <a:t>Vulnerable Mapping Form</a:t>
                      </a:r>
                    </a:p>
                  </a:txBody>
                  <a:tcPr/>
                </a:tc>
                <a:tc>
                  <a:txBody>
                    <a:bodyPr/>
                    <a:lstStyle/>
                    <a:p>
                      <a:r>
                        <a:rPr lang="en-US" sz="1800" dirty="0">
                          <a:latin typeface="+mn-lt"/>
                        </a:rPr>
                        <a:t>HEALTH FACILITY</a:t>
                      </a:r>
                      <a:endParaRPr lang="en-IN" sz="1800" dirty="0">
                        <a:latin typeface="+mn-lt"/>
                      </a:endParaRPr>
                    </a:p>
                  </a:txBody>
                  <a:tcPr/>
                </a:tc>
                <a:tc>
                  <a:txBody>
                    <a:bodyPr/>
                    <a:lstStyle/>
                    <a:p>
                      <a:r>
                        <a:rPr lang="en-US" sz="1800" dirty="0">
                          <a:latin typeface="+mn-lt"/>
                        </a:rPr>
                        <a:t>Health facility wise aggregates of mapped vulnerable population </a:t>
                      </a:r>
                      <a:endParaRPr lang="en-IN" sz="1800" dirty="0">
                        <a:latin typeface="+mn-lt"/>
                      </a:endParaRPr>
                    </a:p>
                  </a:txBody>
                  <a:tcPr/>
                </a:tc>
                <a:tc>
                  <a:txBody>
                    <a:bodyPr/>
                    <a:lstStyle/>
                    <a:p>
                      <a:r>
                        <a:rPr lang="en-US" sz="1800" dirty="0">
                          <a:latin typeface="+mn-lt"/>
                        </a:rPr>
                        <a:t>Ni-</a:t>
                      </a:r>
                      <a:r>
                        <a:rPr lang="en-US" sz="1800" dirty="0" err="1">
                          <a:latin typeface="+mn-lt"/>
                        </a:rPr>
                        <a:t>kshay</a:t>
                      </a:r>
                      <a:r>
                        <a:rPr lang="en-US" sz="1800" dirty="0">
                          <a:latin typeface="+mn-lt"/>
                        </a:rPr>
                        <a:t> Analytics</a:t>
                      </a:r>
                      <a:endParaRPr lang="en-IN" sz="1800" dirty="0">
                        <a:latin typeface="+mn-lt"/>
                      </a:endParaRPr>
                    </a:p>
                  </a:txBody>
                  <a:tcPr/>
                </a:tc>
                <a:tc>
                  <a:txBody>
                    <a:bodyPr/>
                    <a:lstStyle/>
                    <a:p>
                      <a:r>
                        <a:rPr lang="en-US" sz="1800" dirty="0">
                          <a:latin typeface="+mn-lt"/>
                        </a:rPr>
                        <a:t>Same day at 6.30PM (for data entered before 6PM)</a:t>
                      </a:r>
                      <a:endParaRPr lang="en-IN" sz="1800" dirty="0">
                        <a:latin typeface="+mn-lt"/>
                      </a:endParaRPr>
                    </a:p>
                  </a:txBody>
                  <a:tcPr/>
                </a:tc>
                <a:extLst>
                  <a:ext uri="{0D108BD9-81ED-4DB2-BD59-A6C34878D82A}">
                    <a16:rowId xmlns:a16="http://schemas.microsoft.com/office/drawing/2014/main" val="101914798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mn-lt"/>
                        </a:rPr>
                        <a:t>FORM 2 - </a:t>
                      </a:r>
                      <a:r>
                        <a:rPr lang="en-US" sz="1800" b="1" dirty="0">
                          <a:solidFill>
                            <a:srgbClr val="000F46"/>
                          </a:solidFill>
                          <a:latin typeface="+mn-lt"/>
                          <a:ea typeface="Open Sans"/>
                          <a:cs typeface="Open Sans"/>
                          <a:sym typeface="Open Sans"/>
                        </a:rPr>
                        <a:t>Facility level daily reporting form</a:t>
                      </a:r>
                    </a:p>
                  </a:txBody>
                  <a:tcPr/>
                </a:tc>
                <a:tc>
                  <a:txBody>
                    <a:bodyPr/>
                    <a:lstStyle/>
                    <a:p>
                      <a:r>
                        <a:rPr lang="en-US" sz="1800" dirty="0">
                          <a:latin typeface="+mn-lt"/>
                        </a:rPr>
                        <a:t>HEALTH FACILITY</a:t>
                      </a:r>
                      <a:endParaRPr lang="en-IN"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mn-lt"/>
                        </a:rPr>
                        <a:t>Health facility wise aggregates of daily data reported in the form</a:t>
                      </a:r>
                      <a:endParaRPr lang="en-IN" sz="1800" dirty="0">
                        <a:latin typeface="+mn-lt"/>
                      </a:endParaRPr>
                    </a:p>
                  </a:txBody>
                  <a:tcPr/>
                </a:tc>
                <a:tc>
                  <a:txBody>
                    <a:bodyPr/>
                    <a:lstStyle/>
                    <a:p>
                      <a:r>
                        <a:rPr lang="en-US" sz="1800" dirty="0">
                          <a:latin typeface="+mn-lt"/>
                        </a:rPr>
                        <a:t>Ni-</a:t>
                      </a:r>
                      <a:r>
                        <a:rPr lang="en-US" sz="1800" dirty="0" err="1">
                          <a:latin typeface="+mn-lt"/>
                        </a:rPr>
                        <a:t>kshay</a:t>
                      </a:r>
                      <a:r>
                        <a:rPr lang="en-US" sz="1800" dirty="0">
                          <a:latin typeface="+mn-lt"/>
                        </a:rPr>
                        <a:t> Reports and Ni-</a:t>
                      </a:r>
                      <a:r>
                        <a:rPr lang="en-US" sz="1800" dirty="0" err="1">
                          <a:latin typeface="+mn-lt"/>
                        </a:rPr>
                        <a:t>kshay</a:t>
                      </a:r>
                      <a:r>
                        <a:rPr lang="en-US" sz="1800" dirty="0">
                          <a:latin typeface="+mn-lt"/>
                        </a:rPr>
                        <a:t> Analytics</a:t>
                      </a:r>
                      <a:endParaRPr lang="en-IN" sz="1800" dirty="0">
                        <a:latin typeface="+mn-lt"/>
                      </a:endParaRPr>
                    </a:p>
                  </a:txBody>
                  <a:tcPr/>
                </a:tc>
                <a:tc>
                  <a:txBody>
                    <a:bodyPr/>
                    <a:lstStyle/>
                    <a:p>
                      <a:r>
                        <a:rPr lang="en-US" sz="1800" dirty="0">
                          <a:latin typeface="+mn-lt"/>
                        </a:rPr>
                        <a:t>Same day at 6.30PM</a:t>
                      </a:r>
                    </a:p>
                    <a:p>
                      <a:r>
                        <a:rPr lang="en-US" sz="1800" dirty="0">
                          <a:latin typeface="+mn-lt"/>
                        </a:rPr>
                        <a:t>(for data entered before 6PM)</a:t>
                      </a:r>
                      <a:endParaRPr lang="en-IN" sz="1800" dirty="0">
                        <a:latin typeface="+mn-lt"/>
                      </a:endParaRPr>
                    </a:p>
                  </a:txBody>
                  <a:tcPr/>
                </a:tc>
                <a:extLst>
                  <a:ext uri="{0D108BD9-81ED-4DB2-BD59-A6C34878D82A}">
                    <a16:rowId xmlns:a16="http://schemas.microsoft.com/office/drawing/2014/main" val="2351054822"/>
                  </a:ext>
                </a:extLst>
              </a:tr>
              <a:tr h="370840">
                <a:tc>
                  <a:txBody>
                    <a:bodyPr/>
                    <a:lstStyle/>
                    <a:p>
                      <a:r>
                        <a:rPr lang="en-US" sz="1800" dirty="0">
                          <a:latin typeface="+mn-lt"/>
                        </a:rPr>
                        <a:t>FORM 3 - </a:t>
                      </a:r>
                      <a:r>
                        <a:rPr lang="en-IN" sz="1800" b="1" i="0" u="none" strike="noStrike" cap="none" dirty="0">
                          <a:solidFill>
                            <a:srgbClr val="000F46"/>
                          </a:solidFill>
                          <a:latin typeface="+mn-lt"/>
                          <a:ea typeface="Open Sans"/>
                          <a:cs typeface="Open Sans"/>
                          <a:sym typeface="Corbel"/>
                        </a:rPr>
                        <a:t>DTO level daily reporting form</a:t>
                      </a:r>
                      <a:endParaRPr lang="en-IN" sz="1800" b="1" i="0" u="none" strike="noStrike" cap="none" dirty="0">
                        <a:solidFill>
                          <a:srgbClr val="000F46"/>
                        </a:solidFill>
                        <a:latin typeface="+mn-lt"/>
                        <a:ea typeface="Open Sans"/>
                        <a:cs typeface="Open Sans"/>
                        <a:sym typeface="Arial"/>
                      </a:endParaRPr>
                    </a:p>
                  </a:txBody>
                  <a:tcPr/>
                </a:tc>
                <a:tc>
                  <a:txBody>
                    <a:bodyPr/>
                    <a:lstStyle/>
                    <a:p>
                      <a:r>
                        <a:rPr lang="en-US" sz="1800" dirty="0">
                          <a:latin typeface="+mn-lt"/>
                        </a:rPr>
                        <a:t>DISTRICT TB OFFICE</a:t>
                      </a:r>
                      <a:endParaRPr lang="en-IN" sz="1800" dirty="0">
                        <a:latin typeface="+mn-lt"/>
                      </a:endParaRPr>
                    </a:p>
                  </a:txBody>
                  <a:tcPr/>
                </a:tc>
                <a:tc>
                  <a:txBody>
                    <a:bodyPr/>
                    <a:lstStyle/>
                    <a:p>
                      <a:r>
                        <a:rPr lang="en-US" sz="1800" dirty="0">
                          <a:latin typeface="+mn-lt"/>
                        </a:rPr>
                        <a:t>District–wise aggregate of daily data reported</a:t>
                      </a:r>
                      <a:endParaRPr lang="en-IN"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mn-lt"/>
                        </a:rPr>
                        <a:t>Ni-</a:t>
                      </a:r>
                      <a:r>
                        <a:rPr lang="en-US" sz="1800" dirty="0" err="1">
                          <a:latin typeface="+mn-lt"/>
                        </a:rPr>
                        <a:t>kshay</a:t>
                      </a:r>
                      <a:r>
                        <a:rPr lang="en-US" sz="1800" dirty="0">
                          <a:latin typeface="+mn-lt"/>
                        </a:rPr>
                        <a:t> Analytics</a:t>
                      </a:r>
                      <a:endParaRPr lang="en-IN" sz="1800" dirty="0">
                        <a:latin typeface="+mn-lt"/>
                      </a:endParaRPr>
                    </a:p>
                    <a:p>
                      <a:endParaRPr lang="en-IN" sz="1800" dirty="0">
                        <a:latin typeface="+mn-lt"/>
                      </a:endParaRPr>
                    </a:p>
                  </a:txBody>
                  <a:tcPr/>
                </a:tc>
                <a:tc>
                  <a:txBody>
                    <a:bodyPr/>
                    <a:lstStyle/>
                    <a:p>
                      <a:r>
                        <a:rPr lang="en-US" sz="1800" dirty="0">
                          <a:latin typeface="+mn-lt"/>
                        </a:rPr>
                        <a:t>Next day morning</a:t>
                      </a:r>
                      <a:endParaRPr lang="en-IN" sz="1800" dirty="0">
                        <a:latin typeface="+mn-lt"/>
                      </a:endParaRPr>
                    </a:p>
                  </a:txBody>
                  <a:tcPr/>
                </a:tc>
                <a:extLst>
                  <a:ext uri="{0D108BD9-81ED-4DB2-BD59-A6C34878D82A}">
                    <a16:rowId xmlns:a16="http://schemas.microsoft.com/office/drawing/2014/main" val="547864827"/>
                  </a:ext>
                </a:extLst>
              </a:tr>
              <a:tr h="370840">
                <a:tc>
                  <a:txBody>
                    <a:bodyPr/>
                    <a:lstStyle/>
                    <a:p>
                      <a:endParaRPr lang="en-IN" sz="1800">
                        <a:latin typeface="+mn-lt"/>
                      </a:endParaRPr>
                    </a:p>
                  </a:txBody>
                  <a:tcPr/>
                </a:tc>
                <a:tc>
                  <a:txBody>
                    <a:bodyPr/>
                    <a:lstStyle/>
                    <a:p>
                      <a:endParaRPr lang="en-IN" sz="1800" dirty="0">
                        <a:latin typeface="+mn-lt"/>
                      </a:endParaRPr>
                    </a:p>
                  </a:txBody>
                  <a:tcPr/>
                </a:tc>
                <a:tc>
                  <a:txBody>
                    <a:bodyPr/>
                    <a:lstStyle/>
                    <a:p>
                      <a:r>
                        <a:rPr lang="en-US" sz="1800" dirty="0">
                          <a:latin typeface="+mn-lt"/>
                        </a:rPr>
                        <a:t>Master KPI Monitoring Report</a:t>
                      </a:r>
                      <a:endParaRPr lang="en-IN"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mn-lt"/>
                        </a:rPr>
                        <a:t>Ni-</a:t>
                      </a:r>
                      <a:r>
                        <a:rPr lang="en-US" sz="1800" dirty="0" err="1">
                          <a:latin typeface="+mn-lt"/>
                        </a:rPr>
                        <a:t>kshay</a:t>
                      </a:r>
                      <a:r>
                        <a:rPr lang="en-US" sz="1800" dirty="0">
                          <a:latin typeface="+mn-lt"/>
                        </a:rPr>
                        <a:t> Analytics</a:t>
                      </a:r>
                      <a:endParaRPr lang="en-IN"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mn-lt"/>
                        </a:rPr>
                        <a:t>Next day morning</a:t>
                      </a:r>
                      <a:endParaRPr lang="en-IN" sz="1800" dirty="0">
                        <a:latin typeface="+mn-lt"/>
                      </a:endParaRPr>
                    </a:p>
                  </a:txBody>
                  <a:tcPr/>
                </a:tc>
                <a:extLst>
                  <a:ext uri="{0D108BD9-81ED-4DB2-BD59-A6C34878D82A}">
                    <a16:rowId xmlns:a16="http://schemas.microsoft.com/office/drawing/2014/main" val="2808746270"/>
                  </a:ext>
                </a:extLst>
              </a:tr>
              <a:tr h="370840">
                <a:tc>
                  <a:txBody>
                    <a:bodyPr/>
                    <a:lstStyle/>
                    <a:p>
                      <a:r>
                        <a:rPr lang="en-IN" sz="1800" dirty="0">
                          <a:latin typeface="+mn-lt"/>
                        </a:rPr>
                        <a:t>FORM 4 – </a:t>
                      </a:r>
                      <a:r>
                        <a:rPr lang="en-IN" sz="1800" b="1" dirty="0">
                          <a:latin typeface="+mn-lt"/>
                        </a:rPr>
                        <a:t>District level activities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mn-lt"/>
                        </a:rPr>
                        <a:t>DISTRICT TB OFFICE</a:t>
                      </a:r>
                      <a:endParaRPr lang="en-IN"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mn-lt"/>
                        </a:rPr>
                        <a:t>District–wise aggregate of daily data reported</a:t>
                      </a:r>
                      <a:endParaRPr lang="en-IN"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mn-lt"/>
                        </a:rPr>
                        <a:t>Ni-kshay Analytics</a:t>
                      </a:r>
                      <a:endParaRPr lang="en-IN"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mn-lt"/>
                        </a:rPr>
                        <a:t>Next day morning</a:t>
                      </a:r>
                      <a:endParaRPr lang="en-IN" sz="1800" dirty="0">
                        <a:latin typeface="+mn-lt"/>
                      </a:endParaRPr>
                    </a:p>
                  </a:txBody>
                  <a:tcPr/>
                </a:tc>
                <a:extLst>
                  <a:ext uri="{0D108BD9-81ED-4DB2-BD59-A6C34878D82A}">
                    <a16:rowId xmlns:a16="http://schemas.microsoft.com/office/drawing/2014/main" val="1876275589"/>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g31b1cf0e2ce_0_46"/>
          <p:cNvPicPr preferRelativeResize="0"/>
          <p:nvPr/>
        </p:nvPicPr>
        <p:blipFill rotWithShape="1">
          <a:blip r:embed="rId3">
            <a:alphaModFix/>
          </a:blip>
          <a:srcRect/>
          <a:stretch/>
        </p:blipFill>
        <p:spPr>
          <a:xfrm>
            <a:off x="241024" y="-34227"/>
            <a:ext cx="2134043" cy="814816"/>
          </a:xfrm>
          <a:prstGeom prst="rect">
            <a:avLst/>
          </a:prstGeom>
          <a:noFill/>
          <a:ln>
            <a:noFill/>
          </a:ln>
        </p:spPr>
      </p:pic>
      <p:sp>
        <p:nvSpPr>
          <p:cNvPr id="363" name="Google Shape;363;g31b1cf0e2ce_0_46"/>
          <p:cNvSpPr txBox="1">
            <a:spLocks noGrp="1"/>
          </p:cNvSpPr>
          <p:nvPr>
            <p:ph type="title"/>
          </p:nvPr>
        </p:nvSpPr>
        <p:spPr>
          <a:xfrm>
            <a:off x="4335750" y="2671225"/>
            <a:ext cx="3713400" cy="814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0F46"/>
              </a:buClr>
              <a:buSzPts val="5900"/>
              <a:buFont typeface="Corbel"/>
              <a:buNone/>
            </a:pPr>
            <a:r>
              <a:rPr lang="en-IN" sz="4600" b="1">
                <a:solidFill>
                  <a:srgbClr val="000546"/>
                </a:solidFill>
                <a:latin typeface="Open Sans"/>
                <a:ea typeface="Open Sans"/>
                <a:cs typeface="Open Sans"/>
                <a:sym typeface="Open Sans"/>
              </a:rPr>
              <a:t>THANK YOU</a:t>
            </a:r>
            <a:endParaRPr sz="4600" b="1">
              <a:solidFill>
                <a:srgbClr val="000546"/>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30" name="Google Shape;230;g31b3ddb6940_0_0"/>
          <p:cNvSpPr txBox="1">
            <a:spLocks noGrp="1"/>
          </p:cNvSpPr>
          <p:nvPr>
            <p:ph type="body" idx="1"/>
          </p:nvPr>
        </p:nvSpPr>
        <p:spPr>
          <a:xfrm>
            <a:off x="454070" y="1543050"/>
            <a:ext cx="11640900" cy="4869854"/>
          </a:xfrm>
          <a:prstGeom prst="rect">
            <a:avLst/>
          </a:prstGeom>
          <a:noFill/>
          <a:ln>
            <a:noFill/>
          </a:ln>
        </p:spPr>
        <p:txBody>
          <a:bodyPr spcFirstLastPara="1" wrap="square" lIns="91425" tIns="45700" rIns="91425" bIns="45700" numCol="2" anchor="ctr" anchorCtr="0">
            <a:normAutofit/>
          </a:bodyPr>
          <a:lstStyle/>
          <a:p>
            <a:pPr marL="0" lvl="0" indent="0" algn="l" rtl="0">
              <a:lnSpc>
                <a:spcPct val="115000"/>
              </a:lnSpc>
              <a:spcBef>
                <a:spcPts val="1200"/>
              </a:spcBef>
              <a:spcAft>
                <a:spcPts val="0"/>
              </a:spcAft>
              <a:buNone/>
            </a:pPr>
            <a:r>
              <a:rPr lang="en-IN" sz="1800" b="1" dirty="0">
                <a:solidFill>
                  <a:schemeClr val="dk1"/>
                </a:solidFill>
                <a:latin typeface="Open Sans"/>
                <a:ea typeface="Open Sans"/>
                <a:cs typeface="Open Sans"/>
                <a:sym typeface="Open Sans"/>
              </a:rPr>
              <a:t>New Key Population Categories:</a:t>
            </a:r>
            <a:endParaRPr sz="1800" b="1" dirty="0">
              <a:solidFill>
                <a:schemeClr val="dk1"/>
              </a:solidFill>
              <a:latin typeface="Open Sans"/>
              <a:ea typeface="Open Sans"/>
              <a:cs typeface="Open Sans"/>
              <a:sym typeface="Open Sans"/>
            </a:endParaRPr>
          </a:p>
          <a:p>
            <a:pPr marL="457200" lvl="0" indent="-313055" algn="l" rtl="0">
              <a:lnSpc>
                <a:spcPct val="150000"/>
              </a:lnSpc>
              <a:spcBef>
                <a:spcPts val="1200"/>
              </a:spcBef>
              <a:spcAft>
                <a:spcPts val="0"/>
              </a:spcAft>
              <a:buClr>
                <a:schemeClr val="dk1"/>
              </a:buClr>
              <a:buSzPct val="100000"/>
              <a:buFont typeface="Open Sans Medium"/>
              <a:buChar char="●"/>
            </a:pPr>
            <a:r>
              <a:rPr lang="en-IN" sz="1800" dirty="0">
                <a:solidFill>
                  <a:schemeClr val="dk1"/>
                </a:solidFill>
                <a:latin typeface="Open Sans Medium"/>
                <a:ea typeface="Open Sans Medium"/>
                <a:cs typeface="Open Sans Medium"/>
                <a:sym typeface="Open Sans Medium"/>
              </a:rPr>
              <a:t>Undernourished / Malnourished (BMI &lt;18.5 kg/m2)</a:t>
            </a:r>
            <a:endParaRPr sz="1800" dirty="0">
              <a:solidFill>
                <a:schemeClr val="dk1"/>
              </a:solidFill>
              <a:latin typeface="Open Sans Medium"/>
              <a:ea typeface="Open Sans Medium"/>
              <a:cs typeface="Open Sans Medium"/>
              <a:sym typeface="Open Sans Medium"/>
            </a:endParaRPr>
          </a:p>
          <a:p>
            <a:pPr marL="457200" lvl="0" indent="-313055" algn="l" rtl="0">
              <a:lnSpc>
                <a:spcPct val="150000"/>
              </a:lnSpc>
              <a:spcBef>
                <a:spcPts val="0"/>
              </a:spcBef>
              <a:spcAft>
                <a:spcPts val="0"/>
              </a:spcAft>
              <a:buClr>
                <a:schemeClr val="dk1"/>
              </a:buClr>
              <a:buSzPct val="100000"/>
              <a:buFont typeface="Open Sans Medium"/>
              <a:buChar char="●"/>
            </a:pPr>
            <a:r>
              <a:rPr lang="en-IN" sz="1800" dirty="0">
                <a:solidFill>
                  <a:schemeClr val="dk1"/>
                </a:solidFill>
                <a:latin typeface="Open Sans Medium"/>
                <a:ea typeface="Open Sans Medium"/>
                <a:cs typeface="Open Sans Medium"/>
                <a:sym typeface="Open Sans Medium"/>
              </a:rPr>
              <a:t>Elderly (age &gt;60 years)</a:t>
            </a:r>
            <a:endParaRPr sz="1800" dirty="0">
              <a:solidFill>
                <a:schemeClr val="dk1"/>
              </a:solidFill>
              <a:latin typeface="Open Sans Medium"/>
              <a:ea typeface="Open Sans Medium"/>
              <a:cs typeface="Open Sans Medium"/>
              <a:sym typeface="Open Sans Medium"/>
            </a:endParaRPr>
          </a:p>
          <a:p>
            <a:pPr marL="457200" lvl="0" indent="-313055" algn="l" rtl="0">
              <a:lnSpc>
                <a:spcPct val="150000"/>
              </a:lnSpc>
              <a:spcBef>
                <a:spcPts val="0"/>
              </a:spcBef>
              <a:spcAft>
                <a:spcPts val="0"/>
              </a:spcAft>
              <a:buClr>
                <a:schemeClr val="dk1"/>
              </a:buClr>
              <a:buSzPct val="100000"/>
              <a:buFont typeface="Open Sans Medium"/>
              <a:buChar char="●"/>
            </a:pPr>
            <a:r>
              <a:rPr lang="en-IN" sz="1800" dirty="0">
                <a:solidFill>
                  <a:schemeClr val="dk1"/>
                </a:solidFill>
                <a:latin typeface="Open Sans Medium"/>
                <a:ea typeface="Open Sans Medium"/>
                <a:cs typeface="Open Sans Medium"/>
                <a:sym typeface="Open Sans Medium"/>
              </a:rPr>
              <a:t>Workplace settings (coal, sandblasting, brick kiln)</a:t>
            </a:r>
            <a:endParaRPr sz="1800" dirty="0">
              <a:solidFill>
                <a:schemeClr val="dk1"/>
              </a:solidFill>
              <a:latin typeface="Open Sans Medium"/>
              <a:ea typeface="Open Sans Medium"/>
              <a:cs typeface="Open Sans Medium"/>
              <a:sym typeface="Open Sans Medium"/>
            </a:endParaRPr>
          </a:p>
          <a:p>
            <a:pPr marL="457200" lvl="0" indent="-313055" algn="l" rtl="0">
              <a:lnSpc>
                <a:spcPct val="150000"/>
              </a:lnSpc>
              <a:spcBef>
                <a:spcPts val="0"/>
              </a:spcBef>
              <a:spcAft>
                <a:spcPts val="0"/>
              </a:spcAft>
              <a:buClr>
                <a:schemeClr val="dk1"/>
              </a:buClr>
              <a:buSzPct val="100000"/>
              <a:buFont typeface="Open Sans Medium"/>
              <a:buChar char="●"/>
            </a:pPr>
            <a:r>
              <a:rPr lang="en-IN" sz="1800" dirty="0">
                <a:solidFill>
                  <a:schemeClr val="dk1"/>
                </a:solidFill>
                <a:latin typeface="Open Sans Medium"/>
                <a:ea typeface="Open Sans Medium"/>
                <a:cs typeface="Open Sans Medium"/>
                <a:sym typeface="Open Sans Medium"/>
              </a:rPr>
              <a:t>Tea garden worker</a:t>
            </a:r>
            <a:endParaRPr sz="1800" dirty="0">
              <a:solidFill>
                <a:schemeClr val="dk1"/>
              </a:solidFill>
              <a:latin typeface="Open Sans Medium"/>
              <a:ea typeface="Open Sans Medium"/>
              <a:cs typeface="Open Sans Medium"/>
              <a:sym typeface="Open Sans Medium"/>
            </a:endParaRPr>
          </a:p>
          <a:p>
            <a:pPr marL="457200" lvl="0" indent="-313055" algn="l" rtl="0">
              <a:lnSpc>
                <a:spcPct val="150000"/>
              </a:lnSpc>
              <a:spcBef>
                <a:spcPts val="0"/>
              </a:spcBef>
              <a:spcAft>
                <a:spcPts val="0"/>
              </a:spcAft>
              <a:buClr>
                <a:schemeClr val="dk1"/>
              </a:buClr>
              <a:buSzPct val="100000"/>
              <a:buFont typeface="Open Sans Medium"/>
              <a:buChar char="●"/>
            </a:pPr>
            <a:r>
              <a:rPr lang="en-IN" sz="1800" dirty="0">
                <a:solidFill>
                  <a:schemeClr val="dk1"/>
                </a:solidFill>
                <a:latin typeface="Open Sans Medium"/>
                <a:ea typeface="Open Sans Medium"/>
                <a:cs typeface="Open Sans Medium"/>
                <a:sym typeface="Open Sans Medium"/>
              </a:rPr>
              <a:t>Construction site worker</a:t>
            </a:r>
            <a:endParaRPr sz="1800" dirty="0">
              <a:solidFill>
                <a:schemeClr val="dk1"/>
              </a:solidFill>
              <a:latin typeface="Open Sans Medium"/>
              <a:ea typeface="Open Sans Medium"/>
              <a:cs typeface="Open Sans Medium"/>
              <a:sym typeface="Open Sans Medium"/>
            </a:endParaRPr>
          </a:p>
          <a:p>
            <a:pPr marL="457200" lvl="0" indent="-313055" algn="l" rtl="0">
              <a:lnSpc>
                <a:spcPct val="150000"/>
              </a:lnSpc>
              <a:spcBef>
                <a:spcPts val="0"/>
              </a:spcBef>
              <a:spcAft>
                <a:spcPts val="0"/>
              </a:spcAft>
              <a:buClr>
                <a:schemeClr val="dk1"/>
              </a:buClr>
              <a:buSzPct val="100000"/>
              <a:buFont typeface="Open Sans Medium"/>
              <a:buChar char="●"/>
            </a:pPr>
            <a:r>
              <a:rPr lang="en-IN" sz="1800" dirty="0">
                <a:solidFill>
                  <a:schemeClr val="dk1"/>
                </a:solidFill>
                <a:latin typeface="Open Sans Medium"/>
                <a:ea typeface="Open Sans Medium"/>
                <a:cs typeface="Open Sans Medium"/>
                <a:sym typeface="Open Sans Medium"/>
              </a:rPr>
              <a:t>Congregate settings</a:t>
            </a:r>
            <a:endParaRPr sz="1800" dirty="0">
              <a:solidFill>
                <a:schemeClr val="dk1"/>
              </a:solidFill>
              <a:latin typeface="Open Sans Medium"/>
              <a:ea typeface="Open Sans Medium"/>
              <a:cs typeface="Open Sans Medium"/>
              <a:sym typeface="Open Sans Medium"/>
            </a:endParaRPr>
          </a:p>
          <a:p>
            <a:pPr marL="457200" lvl="0" indent="-313055" algn="l" rtl="0">
              <a:lnSpc>
                <a:spcPct val="150000"/>
              </a:lnSpc>
              <a:spcBef>
                <a:spcPts val="0"/>
              </a:spcBef>
              <a:spcAft>
                <a:spcPts val="0"/>
              </a:spcAft>
              <a:buClr>
                <a:schemeClr val="dk1"/>
              </a:buClr>
              <a:buSzPct val="100000"/>
              <a:buFont typeface="Open Sans Medium"/>
              <a:buChar char="●"/>
            </a:pPr>
            <a:r>
              <a:rPr lang="en-IN" sz="1800" dirty="0">
                <a:solidFill>
                  <a:schemeClr val="dk1"/>
                </a:solidFill>
                <a:latin typeface="Open Sans Medium"/>
                <a:ea typeface="Open Sans Medium"/>
                <a:cs typeface="Open Sans Medium"/>
                <a:sym typeface="Open Sans Medium"/>
              </a:rPr>
              <a:t>Attendees of de-addiction </a:t>
            </a:r>
            <a:r>
              <a:rPr lang="en-IN" sz="1800" dirty="0" err="1">
                <a:solidFill>
                  <a:schemeClr val="dk1"/>
                </a:solidFill>
                <a:latin typeface="Open Sans Medium"/>
                <a:ea typeface="Open Sans Medium"/>
                <a:cs typeface="Open Sans Medium"/>
                <a:sym typeface="Open Sans Medium"/>
              </a:rPr>
              <a:t>centers</a:t>
            </a:r>
            <a:endParaRPr sz="1800" dirty="0">
              <a:solidFill>
                <a:schemeClr val="dk1"/>
              </a:solidFill>
              <a:latin typeface="Open Sans Medium"/>
              <a:ea typeface="Open Sans Medium"/>
              <a:cs typeface="Open Sans Medium"/>
              <a:sym typeface="Open Sans Medium"/>
            </a:endParaRPr>
          </a:p>
          <a:p>
            <a:pPr marL="457200" lvl="0" indent="-313055" algn="l" rtl="0">
              <a:lnSpc>
                <a:spcPct val="150000"/>
              </a:lnSpc>
              <a:spcBef>
                <a:spcPts val="0"/>
              </a:spcBef>
              <a:spcAft>
                <a:spcPts val="0"/>
              </a:spcAft>
              <a:buClr>
                <a:schemeClr val="dk1"/>
              </a:buClr>
              <a:buSzPct val="100000"/>
              <a:buFont typeface="Open Sans Medium"/>
              <a:buChar char="●"/>
            </a:pPr>
            <a:r>
              <a:rPr lang="en-IN" sz="1800" dirty="0">
                <a:solidFill>
                  <a:schemeClr val="dk1"/>
                </a:solidFill>
                <a:latin typeface="Open Sans Medium"/>
                <a:ea typeface="Open Sans Medium"/>
                <a:cs typeface="Open Sans Medium"/>
                <a:sym typeface="Open Sans Medium"/>
              </a:rPr>
              <a:t>Person exposed to indoor air pollution</a:t>
            </a:r>
            <a:endParaRPr sz="1800" dirty="0">
              <a:solidFill>
                <a:schemeClr val="dk1"/>
              </a:solidFill>
              <a:latin typeface="Open Sans Medium"/>
              <a:ea typeface="Open Sans Medium"/>
              <a:cs typeface="Open Sans Medium"/>
              <a:sym typeface="Open Sans Medium"/>
            </a:endParaRPr>
          </a:p>
          <a:p>
            <a:pPr marL="457200" lvl="0" indent="-313055" algn="l" rtl="0">
              <a:lnSpc>
                <a:spcPct val="150000"/>
              </a:lnSpc>
              <a:spcBef>
                <a:spcPts val="0"/>
              </a:spcBef>
              <a:spcAft>
                <a:spcPts val="0"/>
              </a:spcAft>
              <a:buClr>
                <a:schemeClr val="dk1"/>
              </a:buClr>
              <a:buSzPct val="100000"/>
              <a:buFont typeface="Open Sans Medium"/>
              <a:buChar char="●"/>
            </a:pPr>
            <a:r>
              <a:rPr lang="en-IN" sz="1800" dirty="0">
                <a:solidFill>
                  <a:schemeClr val="dk1"/>
                </a:solidFill>
                <a:latin typeface="Open Sans Medium"/>
                <a:ea typeface="Open Sans Medium"/>
                <a:cs typeface="Open Sans Medium"/>
                <a:sym typeface="Open Sans Medium"/>
              </a:rPr>
              <a:t>Marginalized populations at risk of HIV</a:t>
            </a:r>
            <a:endParaRPr sz="1800" dirty="0">
              <a:solidFill>
                <a:schemeClr val="dk1"/>
              </a:solidFill>
              <a:latin typeface="Open Sans Medium"/>
              <a:ea typeface="Open Sans Medium"/>
              <a:cs typeface="Open Sans Medium"/>
              <a:sym typeface="Open Sans Medium"/>
            </a:endParaRPr>
          </a:p>
          <a:p>
            <a:pPr marL="457200" lvl="0" indent="-313055" algn="l" rtl="0">
              <a:lnSpc>
                <a:spcPct val="150000"/>
              </a:lnSpc>
              <a:spcBef>
                <a:spcPts val="0"/>
              </a:spcBef>
              <a:spcAft>
                <a:spcPts val="0"/>
              </a:spcAft>
              <a:buClr>
                <a:schemeClr val="dk1"/>
              </a:buClr>
              <a:buSzPct val="100000"/>
              <a:buFont typeface="Open Sans Medium"/>
              <a:buChar char="●"/>
            </a:pPr>
            <a:r>
              <a:rPr lang="en-IN" sz="1800" dirty="0">
                <a:solidFill>
                  <a:schemeClr val="dk1"/>
                </a:solidFill>
                <a:latin typeface="Open Sans Medium"/>
                <a:ea typeface="Open Sans Medium"/>
                <a:cs typeface="Open Sans Medium"/>
                <a:sym typeface="Open Sans Medium"/>
              </a:rPr>
              <a:t>LGBTQAI++</a:t>
            </a:r>
            <a:endParaRPr sz="1800" dirty="0">
              <a:solidFill>
                <a:schemeClr val="dk1"/>
              </a:solidFill>
              <a:latin typeface="Open Sans Medium"/>
              <a:ea typeface="Open Sans Medium"/>
              <a:cs typeface="Open Sans Medium"/>
              <a:sym typeface="Open Sans Medium"/>
            </a:endParaRPr>
          </a:p>
          <a:p>
            <a:pPr marL="457200" lvl="0" indent="-313055" algn="l" rtl="0">
              <a:lnSpc>
                <a:spcPct val="150000"/>
              </a:lnSpc>
              <a:spcBef>
                <a:spcPts val="0"/>
              </a:spcBef>
              <a:spcAft>
                <a:spcPts val="0"/>
              </a:spcAft>
              <a:buClr>
                <a:schemeClr val="dk1"/>
              </a:buClr>
              <a:buSzPct val="100000"/>
              <a:buFont typeface="Open Sans Medium"/>
              <a:buChar char="●"/>
            </a:pPr>
            <a:r>
              <a:rPr lang="en-IN" sz="1800" dirty="0">
                <a:solidFill>
                  <a:schemeClr val="dk1"/>
                </a:solidFill>
                <a:latin typeface="Open Sans Medium"/>
                <a:ea typeface="Open Sans Medium"/>
                <a:cs typeface="Open Sans Medium"/>
                <a:sym typeface="Open Sans Medium"/>
              </a:rPr>
              <a:t>Substance abuse (alcoholic, intravenous drug users)</a:t>
            </a:r>
            <a:endParaRPr sz="1800" dirty="0">
              <a:solidFill>
                <a:schemeClr val="dk1"/>
              </a:solidFill>
              <a:latin typeface="Open Sans Medium"/>
              <a:ea typeface="Open Sans Medium"/>
              <a:cs typeface="Open Sans Medium"/>
              <a:sym typeface="Open Sans Medium"/>
            </a:endParaRPr>
          </a:p>
          <a:p>
            <a:pPr marL="457200" lvl="0" indent="-313055" algn="l" rtl="0">
              <a:lnSpc>
                <a:spcPct val="150000"/>
              </a:lnSpc>
              <a:spcBef>
                <a:spcPts val="0"/>
              </a:spcBef>
              <a:spcAft>
                <a:spcPts val="0"/>
              </a:spcAft>
              <a:buClr>
                <a:schemeClr val="dk1"/>
              </a:buClr>
              <a:buSzPct val="100000"/>
              <a:buFont typeface="Open Sans Medium"/>
              <a:buChar char="●"/>
            </a:pPr>
            <a:r>
              <a:rPr lang="en-IN" sz="1800" dirty="0">
                <a:solidFill>
                  <a:schemeClr val="dk1"/>
                </a:solidFill>
                <a:latin typeface="Open Sans Medium"/>
                <a:ea typeface="Open Sans Medium"/>
                <a:cs typeface="Open Sans Medium"/>
                <a:sym typeface="Open Sans Medium"/>
              </a:rPr>
              <a:t>Tobacco/smoker (new category: Tobacco/Smoker)</a:t>
            </a:r>
            <a:endParaRPr sz="1800" dirty="0">
              <a:solidFill>
                <a:schemeClr val="dk1"/>
              </a:solidFill>
              <a:latin typeface="Open Sans Medium"/>
              <a:ea typeface="Open Sans Medium"/>
              <a:cs typeface="Open Sans Medium"/>
              <a:sym typeface="Open Sans Medium"/>
            </a:endParaRPr>
          </a:p>
          <a:p>
            <a:pPr marL="457200" lvl="0" indent="-313055" algn="l" rtl="0">
              <a:lnSpc>
                <a:spcPct val="150000"/>
              </a:lnSpc>
              <a:spcBef>
                <a:spcPts val="0"/>
              </a:spcBef>
              <a:spcAft>
                <a:spcPts val="0"/>
              </a:spcAft>
              <a:buClr>
                <a:schemeClr val="dk1"/>
              </a:buClr>
              <a:buSzPct val="100000"/>
              <a:buFont typeface="Open Sans Medium"/>
              <a:buChar char="●"/>
            </a:pPr>
            <a:r>
              <a:rPr lang="en-IN" sz="1800" dirty="0">
                <a:solidFill>
                  <a:schemeClr val="dk1"/>
                </a:solidFill>
                <a:latin typeface="Open Sans Medium"/>
                <a:ea typeface="Open Sans Medium"/>
                <a:cs typeface="Open Sans Medium"/>
                <a:sym typeface="Open Sans Medium"/>
              </a:rPr>
              <a:t>Silica exposure/silicosis</a:t>
            </a:r>
            <a:endParaRPr sz="1800" dirty="0">
              <a:solidFill>
                <a:schemeClr val="dk1"/>
              </a:solidFill>
              <a:latin typeface="Open Sans Medium"/>
              <a:ea typeface="Open Sans Medium"/>
              <a:cs typeface="Open Sans Medium"/>
              <a:sym typeface="Open Sans Medium"/>
            </a:endParaRPr>
          </a:p>
          <a:p>
            <a:pPr marL="457200" lvl="0" indent="-313055" algn="l" rtl="0">
              <a:lnSpc>
                <a:spcPct val="150000"/>
              </a:lnSpc>
              <a:spcBef>
                <a:spcPts val="0"/>
              </a:spcBef>
              <a:spcAft>
                <a:spcPts val="0"/>
              </a:spcAft>
              <a:buClr>
                <a:schemeClr val="dk1"/>
              </a:buClr>
              <a:buSzPct val="100000"/>
              <a:buFont typeface="Open Sans Medium"/>
              <a:buChar char="●"/>
            </a:pPr>
            <a:r>
              <a:rPr lang="en-IN" sz="1800" dirty="0">
                <a:solidFill>
                  <a:schemeClr val="dk1"/>
                </a:solidFill>
                <a:latin typeface="Open Sans Medium"/>
                <a:ea typeface="Open Sans Medium"/>
                <a:cs typeface="Open Sans Medium"/>
                <a:sym typeface="Open Sans Medium"/>
              </a:rPr>
              <a:t>Pregnancy/antenatal mother)</a:t>
            </a:r>
            <a:endParaRPr sz="1800" dirty="0">
              <a:solidFill>
                <a:schemeClr val="dk1"/>
              </a:solidFill>
              <a:latin typeface="Open Sans Medium"/>
              <a:ea typeface="Open Sans Medium"/>
              <a:cs typeface="Open Sans Medium"/>
              <a:sym typeface="Open Sans Medium"/>
            </a:endParaRPr>
          </a:p>
          <a:p>
            <a:pPr marL="457200" lvl="0" indent="-313055" algn="l" rtl="0">
              <a:lnSpc>
                <a:spcPct val="150000"/>
              </a:lnSpc>
              <a:spcBef>
                <a:spcPts val="0"/>
              </a:spcBef>
              <a:spcAft>
                <a:spcPts val="0"/>
              </a:spcAft>
              <a:buClr>
                <a:schemeClr val="dk1"/>
              </a:buClr>
              <a:buSzPct val="100000"/>
              <a:buFont typeface="Open Sans Medium"/>
              <a:buChar char="●"/>
            </a:pPr>
            <a:r>
              <a:rPr lang="en-IN" sz="1800" dirty="0">
                <a:solidFill>
                  <a:schemeClr val="dk1"/>
                </a:solidFill>
                <a:latin typeface="Open Sans Medium"/>
                <a:ea typeface="Open Sans Medium"/>
                <a:cs typeface="Open Sans Medium"/>
                <a:sym typeface="Open Sans Medium"/>
              </a:rPr>
              <a:t>Tribal</a:t>
            </a:r>
            <a:endParaRPr sz="1800" dirty="0">
              <a:solidFill>
                <a:schemeClr val="dk1"/>
              </a:solidFill>
              <a:latin typeface="Open Sans Medium"/>
              <a:ea typeface="Open Sans Medium"/>
              <a:cs typeface="Open Sans Medium"/>
              <a:sym typeface="Open Sans Medium"/>
            </a:endParaRPr>
          </a:p>
          <a:p>
            <a:pPr marL="914400" lvl="1" indent="-313055" algn="l" rtl="0">
              <a:lnSpc>
                <a:spcPct val="150000"/>
              </a:lnSpc>
              <a:spcBef>
                <a:spcPts val="0"/>
              </a:spcBef>
              <a:spcAft>
                <a:spcPts val="0"/>
              </a:spcAft>
              <a:buClr>
                <a:schemeClr val="dk1"/>
              </a:buClr>
              <a:buSzPct val="100000"/>
              <a:buFont typeface="Open Sans Medium"/>
              <a:buChar char="○"/>
            </a:pPr>
            <a:r>
              <a:rPr lang="en-IN" dirty="0">
                <a:solidFill>
                  <a:schemeClr val="dk1"/>
                </a:solidFill>
                <a:latin typeface="Open Sans Medium"/>
                <a:ea typeface="Open Sans Medium"/>
                <a:cs typeface="Open Sans Medium"/>
                <a:sym typeface="Open Sans Medium"/>
              </a:rPr>
              <a:t>Particularly Vulnerable Tribal Group (PVTG)</a:t>
            </a:r>
          </a:p>
          <a:p>
            <a:pPr marL="914400" lvl="1" indent="-313055" algn="l" rtl="0">
              <a:lnSpc>
                <a:spcPct val="150000"/>
              </a:lnSpc>
              <a:spcBef>
                <a:spcPts val="0"/>
              </a:spcBef>
              <a:spcAft>
                <a:spcPts val="0"/>
              </a:spcAft>
              <a:buClr>
                <a:schemeClr val="dk1"/>
              </a:buClr>
              <a:buSzPct val="100000"/>
              <a:buFont typeface="Open Sans Medium"/>
              <a:buChar char="○"/>
            </a:pPr>
            <a:r>
              <a:rPr lang="en-IN" dirty="0">
                <a:solidFill>
                  <a:schemeClr val="dk1"/>
                </a:solidFill>
                <a:latin typeface="Open Sans Medium"/>
                <a:ea typeface="Open Sans Medium"/>
                <a:cs typeface="Open Sans Medium"/>
                <a:sym typeface="Open Sans Medium"/>
              </a:rPr>
              <a:t>Non-PVTG</a:t>
            </a:r>
            <a:endParaRPr dirty="0">
              <a:solidFill>
                <a:schemeClr val="dk1"/>
              </a:solidFill>
              <a:latin typeface="Open Sans Medium"/>
              <a:ea typeface="Open Sans Medium"/>
              <a:cs typeface="Open Sans Medium"/>
              <a:sym typeface="Open Sans Medium"/>
            </a:endParaRPr>
          </a:p>
        </p:txBody>
      </p:sp>
      <p:sp>
        <p:nvSpPr>
          <p:cNvPr id="228" name="Google Shape;228;g31b3ddb6940_0_0"/>
          <p:cNvSpPr txBox="1">
            <a:spLocks noGrp="1"/>
          </p:cNvSpPr>
          <p:nvPr>
            <p:ph type="title"/>
          </p:nvPr>
        </p:nvSpPr>
        <p:spPr>
          <a:xfrm>
            <a:off x="351201" y="1019850"/>
            <a:ext cx="11640899" cy="523200"/>
          </a:xfrm>
          <a:prstGeom prst="rect">
            <a:avLst/>
          </a:prstGeom>
        </p:spPr>
        <p:txBody>
          <a:bodyPr spcFirstLastPara="1" wrap="square" lIns="91425" tIns="45700" rIns="91425" bIns="45700" anchor="ctr" anchorCtr="0">
            <a:noAutofit/>
          </a:bodyPr>
          <a:lstStyle/>
          <a:p>
            <a:pPr>
              <a:lnSpc>
                <a:spcPct val="150000"/>
              </a:lnSpc>
            </a:pPr>
            <a:r>
              <a:rPr lang="en-US" sz="2000" dirty="0">
                <a:solidFill>
                  <a:schemeClr val="dk1"/>
                </a:solidFill>
                <a:latin typeface="Open Sans Medium"/>
                <a:ea typeface="Open Sans Medium"/>
                <a:cs typeface="Open Sans Medium"/>
                <a:sym typeface="Open Sans Medium"/>
              </a:rPr>
              <a:t>The Key Population demographics in Ni-kshay need to be updated with the following additional categories relevant to TB Preventive Treatment (TPT) eligibility:</a:t>
            </a:r>
            <a:br>
              <a:rPr lang="en-US" sz="2000" dirty="0">
                <a:solidFill>
                  <a:schemeClr val="dk1"/>
                </a:solidFill>
                <a:latin typeface="Open Sans Medium"/>
                <a:ea typeface="Open Sans Medium"/>
                <a:cs typeface="Open Sans Medium"/>
                <a:sym typeface="Open Sans Medium"/>
              </a:rPr>
            </a:br>
            <a:endParaRPr sz="2000" dirty="0"/>
          </a:p>
        </p:txBody>
      </p:sp>
      <p:sp>
        <p:nvSpPr>
          <p:cNvPr id="229" name="Google Shape;229;g31b3ddb6940_0_0"/>
          <p:cNvSpPr txBox="1"/>
          <p:nvPr/>
        </p:nvSpPr>
        <p:spPr>
          <a:xfrm>
            <a:off x="2653751" y="0"/>
            <a:ext cx="9538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dirty="0">
                <a:solidFill>
                  <a:srgbClr val="FFFFFF"/>
                </a:solidFill>
                <a:latin typeface="Corbel"/>
                <a:ea typeface="Corbel"/>
                <a:cs typeface="Corbel"/>
                <a:sym typeface="Corbel"/>
              </a:rPr>
              <a:t>Key population additions in Ni-</a:t>
            </a:r>
            <a:r>
              <a:rPr lang="en-US" sz="2800" b="1" dirty="0" err="1">
                <a:solidFill>
                  <a:srgbClr val="FFFFFF"/>
                </a:solidFill>
                <a:latin typeface="Corbel"/>
                <a:ea typeface="Corbel"/>
                <a:cs typeface="Corbel"/>
                <a:sym typeface="Corbel"/>
              </a:rPr>
              <a:t>kshay</a:t>
            </a:r>
            <a:r>
              <a:rPr lang="en-US" sz="2800" b="1" dirty="0">
                <a:solidFill>
                  <a:srgbClr val="FFFFFF"/>
                </a:solidFill>
                <a:latin typeface="Corbel"/>
                <a:ea typeface="Corbel"/>
                <a:cs typeface="Corbel"/>
                <a:sym typeface="Corbel"/>
              </a:rPr>
              <a:t> enrolment form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31b1cf0e2ce_0_6"/>
          <p:cNvSpPr/>
          <p:nvPr/>
        </p:nvSpPr>
        <p:spPr>
          <a:xfrm>
            <a:off x="10954603" y="743004"/>
            <a:ext cx="1096500" cy="313200"/>
          </a:xfrm>
          <a:prstGeom prst="rect">
            <a:avLst/>
          </a:prstGeom>
          <a:solidFill>
            <a:schemeClr val="lt1"/>
          </a:solidFill>
          <a:ln w="107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orbel"/>
              <a:ea typeface="Corbel"/>
              <a:cs typeface="Corbel"/>
              <a:sym typeface="Corbel"/>
            </a:endParaRPr>
          </a:p>
        </p:txBody>
      </p:sp>
      <p:pic>
        <p:nvPicPr>
          <p:cNvPr id="236" name="Google Shape;236;g31b1cf0e2ce_0_6"/>
          <p:cNvPicPr preferRelativeResize="0"/>
          <p:nvPr/>
        </p:nvPicPr>
        <p:blipFill rotWithShape="1">
          <a:blip r:embed="rId3">
            <a:alphaModFix/>
          </a:blip>
          <a:srcRect/>
          <a:stretch/>
        </p:blipFill>
        <p:spPr>
          <a:xfrm>
            <a:off x="241024" y="-34227"/>
            <a:ext cx="2134043" cy="814816"/>
          </a:xfrm>
          <a:prstGeom prst="rect">
            <a:avLst/>
          </a:prstGeom>
          <a:noFill/>
          <a:ln>
            <a:noFill/>
          </a:ln>
        </p:spPr>
      </p:pic>
      <p:sp>
        <p:nvSpPr>
          <p:cNvPr id="237" name="Google Shape;237;g31b1cf0e2ce_0_6"/>
          <p:cNvSpPr/>
          <p:nvPr/>
        </p:nvSpPr>
        <p:spPr>
          <a:xfrm>
            <a:off x="3927400" y="1785300"/>
            <a:ext cx="7027200" cy="239100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1200"/>
              </a:spcBef>
              <a:spcAft>
                <a:spcPts val="0"/>
              </a:spcAft>
              <a:buClr>
                <a:srgbClr val="000000"/>
              </a:buClr>
              <a:buSzPts val="1100"/>
              <a:buFont typeface="Arial"/>
              <a:buNone/>
            </a:pPr>
            <a:r>
              <a:rPr lang="en-IN" sz="3900" b="1" dirty="0">
                <a:solidFill>
                  <a:srgbClr val="000F46"/>
                </a:solidFill>
                <a:latin typeface="Open Sans"/>
                <a:ea typeface="Open Sans"/>
                <a:cs typeface="Open Sans"/>
                <a:sym typeface="Open Sans"/>
              </a:rPr>
              <a:t>Form 1:</a:t>
            </a:r>
            <a:endParaRPr sz="3900" b="1" dirty="0">
              <a:solidFill>
                <a:srgbClr val="000F46"/>
              </a:solidFill>
              <a:latin typeface="Open Sans"/>
              <a:ea typeface="Open Sans"/>
              <a:cs typeface="Open Sans"/>
              <a:sym typeface="Open Sans"/>
            </a:endParaRPr>
          </a:p>
          <a:p>
            <a:pPr marL="0" marR="0" lvl="0" indent="0" algn="l" rtl="0">
              <a:lnSpc>
                <a:spcPct val="90000"/>
              </a:lnSpc>
              <a:spcBef>
                <a:spcPts val="1200"/>
              </a:spcBef>
              <a:spcAft>
                <a:spcPts val="0"/>
              </a:spcAft>
              <a:buClr>
                <a:srgbClr val="000000"/>
              </a:buClr>
              <a:buSzPts val="1100"/>
              <a:buFont typeface="Arial"/>
              <a:buNone/>
            </a:pPr>
            <a:r>
              <a:rPr lang="en-IN" sz="3900" b="1" dirty="0">
                <a:solidFill>
                  <a:srgbClr val="000F46"/>
                </a:solidFill>
                <a:latin typeface="Open Sans"/>
                <a:ea typeface="Open Sans"/>
                <a:cs typeface="Open Sans"/>
                <a:sym typeface="Open Sans"/>
              </a:rPr>
              <a:t>Vulnerable Mapping Form</a:t>
            </a:r>
            <a:endParaRPr sz="3900" b="1" dirty="0">
              <a:solidFill>
                <a:srgbClr val="000F46"/>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g31b1cf0e2ce_0_33"/>
          <p:cNvPicPr preferRelativeResize="0"/>
          <p:nvPr/>
        </p:nvPicPr>
        <p:blipFill rotWithShape="1">
          <a:blip r:embed="rId3">
            <a:alphaModFix/>
          </a:blip>
          <a:srcRect/>
          <a:stretch/>
        </p:blipFill>
        <p:spPr>
          <a:xfrm>
            <a:off x="241024" y="-34227"/>
            <a:ext cx="2134043" cy="814816"/>
          </a:xfrm>
          <a:prstGeom prst="rect">
            <a:avLst/>
          </a:prstGeom>
          <a:noFill/>
          <a:ln>
            <a:noFill/>
          </a:ln>
        </p:spPr>
      </p:pic>
      <p:sp>
        <p:nvSpPr>
          <p:cNvPr id="243" name="Google Shape;243;g31b1cf0e2ce_0_33"/>
          <p:cNvSpPr txBox="1">
            <a:spLocks noGrp="1"/>
          </p:cNvSpPr>
          <p:nvPr>
            <p:ph type="body" idx="1"/>
          </p:nvPr>
        </p:nvSpPr>
        <p:spPr>
          <a:xfrm>
            <a:off x="615915" y="895205"/>
            <a:ext cx="10960170" cy="5542665"/>
          </a:xfrm>
          <a:prstGeom prst="rect">
            <a:avLst/>
          </a:prstGeom>
          <a:noFill/>
          <a:ln>
            <a:noFill/>
          </a:ln>
        </p:spPr>
        <p:txBody>
          <a:bodyPr spcFirstLastPara="1" wrap="square" lIns="91425" tIns="45700" rIns="91425" bIns="45700" anchor="ctr" anchorCtr="0">
            <a:noAutofit/>
          </a:bodyPr>
          <a:lstStyle/>
          <a:p>
            <a:pPr marL="0" lvl="0" indent="0" algn="just" rtl="0">
              <a:lnSpc>
                <a:spcPct val="115000"/>
              </a:lnSpc>
              <a:spcBef>
                <a:spcPts val="0"/>
              </a:spcBef>
              <a:spcAft>
                <a:spcPts val="0"/>
              </a:spcAft>
              <a:buSzPts val="358"/>
              <a:buNone/>
            </a:pPr>
            <a:endParaRPr sz="1100" dirty="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r>
              <a:rPr lang="en-IN" sz="2000" b="1" dirty="0">
                <a:solidFill>
                  <a:schemeClr val="dk1"/>
                </a:solidFill>
                <a:latin typeface="Open Sans"/>
                <a:ea typeface="Open Sans"/>
                <a:cs typeface="Open Sans"/>
                <a:sym typeface="Open Sans"/>
              </a:rPr>
              <a:t>This static form is to be filled out at the PHI (Primary Health Institution) level once or updated when changes occur. The most recent submission will be used for monitoring purposes.</a:t>
            </a:r>
          </a:p>
          <a:p>
            <a:pPr marL="0" lvl="0" indent="0" algn="just" rtl="0">
              <a:lnSpc>
                <a:spcPct val="115000"/>
              </a:lnSpc>
              <a:spcBef>
                <a:spcPts val="0"/>
              </a:spcBef>
              <a:spcAft>
                <a:spcPts val="0"/>
              </a:spcAft>
              <a:buNone/>
            </a:pPr>
            <a:endParaRPr lang="en-IN" sz="2000" b="1" dirty="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r>
              <a:rPr lang="en-IN" sz="2000" b="1" dirty="0">
                <a:solidFill>
                  <a:schemeClr val="dk1"/>
                </a:solidFill>
                <a:latin typeface="Open Sans"/>
                <a:ea typeface="Open Sans"/>
                <a:cs typeface="Open Sans"/>
                <a:sym typeface="Open Sans"/>
              </a:rPr>
              <a:t>The following fields are required:</a:t>
            </a:r>
            <a:endParaRPr sz="2000" dirty="0">
              <a:solidFill>
                <a:schemeClr val="dk1"/>
              </a:solidFill>
              <a:latin typeface="Open Sans"/>
              <a:ea typeface="Open Sans"/>
              <a:cs typeface="Open Sans"/>
              <a:sym typeface="Open Sans"/>
            </a:endParaRPr>
          </a:p>
          <a:p>
            <a:pPr marL="492125" indent="-342900">
              <a:lnSpc>
                <a:spcPct val="150000"/>
              </a:lnSpc>
              <a:spcBef>
                <a:spcPts val="1200"/>
              </a:spcBef>
              <a:buClr>
                <a:schemeClr val="dk1"/>
              </a:buClr>
              <a:buSzPts val="1250"/>
            </a:pPr>
            <a:r>
              <a:rPr lang="en-IN" sz="1800" dirty="0">
                <a:solidFill>
                  <a:schemeClr val="dk1"/>
                </a:solidFill>
                <a:latin typeface="Open Sans"/>
                <a:ea typeface="Open Sans"/>
                <a:cs typeface="Open Sans"/>
                <a:sym typeface="Open Sans"/>
              </a:rPr>
              <a:t>No. of vulnerable individuals mapped in the geography</a:t>
            </a:r>
            <a:endParaRPr sz="1800" dirty="0">
              <a:solidFill>
                <a:schemeClr val="dk1"/>
              </a:solidFill>
              <a:latin typeface="Open Sans"/>
              <a:ea typeface="Open Sans"/>
              <a:cs typeface="Open Sans"/>
              <a:sym typeface="Open Sans"/>
            </a:endParaRPr>
          </a:p>
          <a:p>
            <a:pPr marL="492125" indent="-342900">
              <a:lnSpc>
                <a:spcPct val="150000"/>
              </a:lnSpc>
              <a:spcBef>
                <a:spcPts val="0"/>
              </a:spcBef>
              <a:buClr>
                <a:schemeClr val="dk1"/>
              </a:buClr>
              <a:buSzPts val="1250"/>
            </a:pPr>
            <a:r>
              <a:rPr lang="en-IN" sz="1800" dirty="0">
                <a:solidFill>
                  <a:schemeClr val="dk1"/>
                </a:solidFill>
                <a:latin typeface="Open Sans"/>
                <a:ea typeface="Open Sans"/>
                <a:cs typeface="Open Sans"/>
                <a:sym typeface="Open Sans"/>
              </a:rPr>
              <a:t>No. of diabetics mapped in the geography</a:t>
            </a:r>
            <a:endParaRPr sz="1800" dirty="0">
              <a:solidFill>
                <a:schemeClr val="dk1"/>
              </a:solidFill>
              <a:latin typeface="Open Sans"/>
              <a:ea typeface="Open Sans"/>
              <a:cs typeface="Open Sans"/>
              <a:sym typeface="Open Sans"/>
            </a:endParaRPr>
          </a:p>
          <a:p>
            <a:pPr marL="492125" indent="-342900">
              <a:lnSpc>
                <a:spcPct val="150000"/>
              </a:lnSpc>
              <a:spcBef>
                <a:spcPts val="0"/>
              </a:spcBef>
              <a:buClr>
                <a:schemeClr val="dk1"/>
              </a:buClr>
              <a:buSzPts val="1250"/>
            </a:pPr>
            <a:r>
              <a:rPr lang="en-IN" sz="1800" dirty="0">
                <a:solidFill>
                  <a:schemeClr val="dk1"/>
                </a:solidFill>
                <a:latin typeface="Open Sans"/>
                <a:ea typeface="Open Sans"/>
                <a:cs typeface="Open Sans"/>
                <a:sym typeface="Open Sans"/>
              </a:rPr>
              <a:t>No. of undernourished individuals / BMI under 18.5 mapped in the geography</a:t>
            </a:r>
            <a:endParaRPr sz="1800" dirty="0">
              <a:solidFill>
                <a:schemeClr val="dk1"/>
              </a:solidFill>
              <a:latin typeface="Open Sans"/>
              <a:ea typeface="Open Sans"/>
              <a:cs typeface="Open Sans"/>
              <a:sym typeface="Open Sans"/>
            </a:endParaRPr>
          </a:p>
          <a:p>
            <a:pPr marL="492125" indent="-342900">
              <a:lnSpc>
                <a:spcPct val="150000"/>
              </a:lnSpc>
              <a:spcBef>
                <a:spcPts val="0"/>
              </a:spcBef>
              <a:buClr>
                <a:schemeClr val="dk1"/>
              </a:buClr>
              <a:buSzPts val="1250"/>
            </a:pPr>
            <a:r>
              <a:rPr lang="en-IN" sz="1800" dirty="0">
                <a:solidFill>
                  <a:schemeClr val="dk1"/>
                </a:solidFill>
                <a:latin typeface="Open Sans"/>
                <a:ea typeface="Open Sans"/>
                <a:cs typeface="Open Sans"/>
                <a:sym typeface="Open Sans"/>
              </a:rPr>
              <a:t>No. of individuals &gt;60 years of age mapped in the geography</a:t>
            </a:r>
            <a:endParaRPr sz="1800" dirty="0">
              <a:solidFill>
                <a:schemeClr val="dk1"/>
              </a:solidFill>
              <a:latin typeface="Open Sans"/>
              <a:ea typeface="Open Sans"/>
              <a:cs typeface="Open Sans"/>
              <a:sym typeface="Open Sans"/>
            </a:endParaRPr>
          </a:p>
          <a:p>
            <a:pPr marL="492125" indent="-342900">
              <a:lnSpc>
                <a:spcPct val="150000"/>
              </a:lnSpc>
              <a:spcBef>
                <a:spcPts val="0"/>
              </a:spcBef>
              <a:buClr>
                <a:schemeClr val="dk1"/>
              </a:buClr>
              <a:buSzPts val="1250"/>
            </a:pPr>
            <a:r>
              <a:rPr lang="en-IN" sz="1800" dirty="0">
                <a:solidFill>
                  <a:schemeClr val="dk1"/>
                </a:solidFill>
                <a:latin typeface="Open Sans"/>
                <a:ea typeface="Open Sans"/>
                <a:cs typeface="Open Sans"/>
                <a:sym typeface="Open Sans"/>
              </a:rPr>
              <a:t>No. of individuals who are smokers and mapped in the geography</a:t>
            </a:r>
            <a:endParaRPr sz="1800" dirty="0">
              <a:solidFill>
                <a:schemeClr val="dk1"/>
              </a:solidFill>
              <a:latin typeface="Open Sans"/>
              <a:ea typeface="Open Sans"/>
              <a:cs typeface="Open Sans"/>
              <a:sym typeface="Open Sans"/>
            </a:endParaRPr>
          </a:p>
          <a:p>
            <a:pPr marL="492125" indent="-342900">
              <a:lnSpc>
                <a:spcPct val="150000"/>
              </a:lnSpc>
              <a:spcBef>
                <a:spcPts val="0"/>
              </a:spcBef>
              <a:buClr>
                <a:schemeClr val="dk1"/>
              </a:buClr>
              <a:buSzPts val="1250"/>
            </a:pPr>
            <a:r>
              <a:rPr lang="en-IN" sz="1800" dirty="0">
                <a:solidFill>
                  <a:schemeClr val="dk1"/>
                </a:solidFill>
                <a:latin typeface="Open Sans"/>
                <a:ea typeface="Open Sans"/>
                <a:cs typeface="Open Sans"/>
                <a:sym typeface="Open Sans"/>
              </a:rPr>
              <a:t>No. of individuals who are alcoholic and mapped in the geography</a:t>
            </a:r>
            <a:endParaRPr sz="1800" dirty="0">
              <a:solidFill>
                <a:schemeClr val="dk1"/>
              </a:solidFill>
              <a:latin typeface="Open Sans"/>
              <a:ea typeface="Open Sans"/>
              <a:cs typeface="Open Sans"/>
              <a:sym typeface="Open Sans"/>
            </a:endParaRPr>
          </a:p>
          <a:p>
            <a:pPr marL="492125" indent="-342900">
              <a:lnSpc>
                <a:spcPct val="150000"/>
              </a:lnSpc>
              <a:spcBef>
                <a:spcPts val="0"/>
              </a:spcBef>
              <a:buClr>
                <a:schemeClr val="dk1"/>
              </a:buClr>
              <a:buSzPts val="1250"/>
            </a:pPr>
            <a:r>
              <a:rPr lang="en-IN" sz="1800" dirty="0">
                <a:solidFill>
                  <a:schemeClr val="dk1"/>
                </a:solidFill>
                <a:latin typeface="Open Sans"/>
                <a:ea typeface="Open Sans"/>
                <a:cs typeface="Open Sans"/>
                <a:sym typeface="Open Sans"/>
              </a:rPr>
              <a:t>Contacts of TB Patients (in Last three years)</a:t>
            </a:r>
          </a:p>
          <a:p>
            <a:pPr marL="492125" indent="-342900">
              <a:lnSpc>
                <a:spcPct val="150000"/>
              </a:lnSpc>
              <a:spcBef>
                <a:spcPts val="0"/>
              </a:spcBef>
              <a:buClr>
                <a:schemeClr val="dk1"/>
              </a:buClr>
              <a:buSzPts val="1250"/>
            </a:pPr>
            <a:r>
              <a:rPr lang="en-US" sz="1800" dirty="0">
                <a:solidFill>
                  <a:schemeClr val="dk1"/>
                </a:solidFill>
                <a:latin typeface="Open Sans"/>
                <a:ea typeface="Open Sans"/>
                <a:cs typeface="Open Sans"/>
                <a:sym typeface="Open Sans"/>
              </a:rPr>
              <a:t>Past TB Patients (last 5 years)</a:t>
            </a:r>
          </a:p>
        </p:txBody>
      </p:sp>
      <p:sp>
        <p:nvSpPr>
          <p:cNvPr id="244" name="Google Shape;244;g31b1cf0e2ce_0_33"/>
          <p:cNvSpPr txBox="1"/>
          <p:nvPr/>
        </p:nvSpPr>
        <p:spPr>
          <a:xfrm>
            <a:off x="2653751" y="0"/>
            <a:ext cx="9538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1" dirty="0">
                <a:solidFill>
                  <a:srgbClr val="FFFFFF"/>
                </a:solidFill>
                <a:latin typeface="Corbel"/>
                <a:ea typeface="Corbel"/>
                <a:cs typeface="Corbel"/>
                <a:sym typeface="Corbel"/>
              </a:rPr>
              <a:t>Form 1: Vulnerable Mapping Form…1</a:t>
            </a:r>
            <a:endParaRPr sz="2800" b="1" dirty="0">
              <a:solidFill>
                <a:srgbClr val="FFFFFF"/>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a:extLst>
            <a:ext uri="{FF2B5EF4-FFF2-40B4-BE49-F238E27FC236}">
              <a16:creationId xmlns:a16="http://schemas.microsoft.com/office/drawing/2014/main" id="{A1AA0107-3433-2497-E044-303AFD646A0C}"/>
            </a:ext>
          </a:extLst>
        </p:cNvPr>
        <p:cNvGrpSpPr/>
        <p:nvPr/>
      </p:nvGrpSpPr>
      <p:grpSpPr>
        <a:xfrm>
          <a:off x="0" y="0"/>
          <a:ext cx="0" cy="0"/>
          <a:chOff x="0" y="0"/>
          <a:chExt cx="0" cy="0"/>
        </a:xfrm>
      </p:grpSpPr>
      <p:pic>
        <p:nvPicPr>
          <p:cNvPr id="242" name="Google Shape;242;g31b1cf0e2ce_0_33">
            <a:extLst>
              <a:ext uri="{FF2B5EF4-FFF2-40B4-BE49-F238E27FC236}">
                <a16:creationId xmlns:a16="http://schemas.microsoft.com/office/drawing/2014/main" id="{5C96B546-C9B8-A181-5C3B-3615A3B1FB4C}"/>
              </a:ext>
            </a:extLst>
          </p:cNvPr>
          <p:cNvPicPr preferRelativeResize="0"/>
          <p:nvPr/>
        </p:nvPicPr>
        <p:blipFill rotWithShape="1">
          <a:blip r:embed="rId3">
            <a:alphaModFix/>
          </a:blip>
          <a:srcRect/>
          <a:stretch/>
        </p:blipFill>
        <p:spPr>
          <a:xfrm>
            <a:off x="241024" y="-34227"/>
            <a:ext cx="2134043" cy="814816"/>
          </a:xfrm>
          <a:prstGeom prst="rect">
            <a:avLst/>
          </a:prstGeom>
          <a:noFill/>
          <a:ln>
            <a:noFill/>
          </a:ln>
        </p:spPr>
      </p:pic>
      <p:sp>
        <p:nvSpPr>
          <p:cNvPr id="243" name="Google Shape;243;g31b1cf0e2ce_0_33">
            <a:extLst>
              <a:ext uri="{FF2B5EF4-FFF2-40B4-BE49-F238E27FC236}">
                <a16:creationId xmlns:a16="http://schemas.microsoft.com/office/drawing/2014/main" id="{B038DF10-8BFD-EA7A-838D-3B62DF7343C6}"/>
              </a:ext>
            </a:extLst>
          </p:cNvPr>
          <p:cNvSpPr txBox="1">
            <a:spLocks noGrp="1"/>
          </p:cNvSpPr>
          <p:nvPr>
            <p:ph type="body" idx="1"/>
          </p:nvPr>
        </p:nvSpPr>
        <p:spPr>
          <a:xfrm>
            <a:off x="732720" y="715358"/>
            <a:ext cx="10948740" cy="5868300"/>
          </a:xfrm>
          <a:prstGeom prst="rect">
            <a:avLst/>
          </a:prstGeom>
          <a:noFill/>
          <a:ln>
            <a:noFill/>
          </a:ln>
        </p:spPr>
        <p:txBody>
          <a:bodyPr spcFirstLastPara="1" wrap="square" lIns="91425" tIns="45700" rIns="91425" bIns="45700" anchor="ctr" anchorCtr="0">
            <a:noAutofit/>
          </a:bodyPr>
          <a:lstStyle/>
          <a:p>
            <a:pPr marL="0" lvl="0" indent="0" algn="just" rtl="0">
              <a:lnSpc>
                <a:spcPct val="115000"/>
              </a:lnSpc>
              <a:spcBef>
                <a:spcPts val="0"/>
              </a:spcBef>
              <a:spcAft>
                <a:spcPts val="0"/>
              </a:spcAft>
              <a:buNone/>
            </a:pPr>
            <a:r>
              <a:rPr lang="en-IN" sz="2000" b="1" dirty="0">
                <a:solidFill>
                  <a:schemeClr val="dk1"/>
                </a:solidFill>
                <a:latin typeface="Open Sans"/>
                <a:ea typeface="Open Sans"/>
                <a:cs typeface="Open Sans"/>
                <a:sym typeface="Open Sans"/>
              </a:rPr>
              <a:t>This static form is to be filled out at the PHI (Primary Health Institution) level once or updated when changes occur. The most recent submission will be used for monitoring purposes.</a:t>
            </a:r>
          </a:p>
          <a:p>
            <a:pPr marL="0" lvl="0" indent="0" algn="just" rtl="0">
              <a:lnSpc>
                <a:spcPct val="115000"/>
              </a:lnSpc>
              <a:spcBef>
                <a:spcPts val="0"/>
              </a:spcBef>
              <a:spcAft>
                <a:spcPts val="0"/>
              </a:spcAft>
              <a:buNone/>
            </a:pPr>
            <a:endParaRPr lang="en-IN" sz="2000" b="1" dirty="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r>
              <a:rPr lang="en-IN" sz="2000" b="1" dirty="0">
                <a:solidFill>
                  <a:schemeClr val="dk1"/>
                </a:solidFill>
                <a:latin typeface="Open Sans"/>
                <a:ea typeface="Open Sans"/>
                <a:cs typeface="Open Sans"/>
                <a:sym typeface="Open Sans"/>
              </a:rPr>
              <a:t>The following fields are required:</a:t>
            </a:r>
          </a:p>
          <a:p>
            <a:pPr marL="0" lvl="0" indent="0" algn="just" rtl="0">
              <a:lnSpc>
                <a:spcPct val="115000"/>
              </a:lnSpc>
              <a:spcBef>
                <a:spcPts val="0"/>
              </a:spcBef>
              <a:spcAft>
                <a:spcPts val="0"/>
              </a:spcAft>
              <a:buNone/>
            </a:pPr>
            <a:endParaRPr sz="1200" dirty="0">
              <a:solidFill>
                <a:schemeClr val="dk1"/>
              </a:solidFill>
              <a:latin typeface="Open Sans"/>
              <a:ea typeface="Open Sans"/>
              <a:cs typeface="Open Sans"/>
              <a:sym typeface="Open Sans"/>
            </a:endParaRPr>
          </a:p>
          <a:p>
            <a:pPr marL="492125" indent="-342900">
              <a:lnSpc>
                <a:spcPct val="115000"/>
              </a:lnSpc>
              <a:spcBef>
                <a:spcPts val="0"/>
              </a:spcBef>
              <a:buClr>
                <a:schemeClr val="dk1"/>
              </a:buClr>
              <a:buSzPts val="1250"/>
            </a:pPr>
            <a:r>
              <a:rPr lang="en-US" sz="1800" dirty="0">
                <a:solidFill>
                  <a:schemeClr val="dk1"/>
                </a:solidFill>
                <a:latin typeface="Open Sans"/>
                <a:ea typeface="Open Sans"/>
                <a:cs typeface="Open Sans"/>
                <a:sym typeface="Open Sans"/>
              </a:rPr>
              <a:t>No. of individuals in congregate settings mapped in the geography</a:t>
            </a:r>
            <a:endParaRPr lang="en-IN" sz="1800" dirty="0">
              <a:solidFill>
                <a:schemeClr val="dk1"/>
              </a:solidFill>
              <a:latin typeface="Open Sans"/>
              <a:ea typeface="Open Sans"/>
              <a:cs typeface="Open Sans"/>
              <a:sym typeface="Open Sans"/>
            </a:endParaRPr>
          </a:p>
          <a:p>
            <a:pPr marL="492125" indent="-342900">
              <a:lnSpc>
                <a:spcPct val="115000"/>
              </a:lnSpc>
              <a:spcBef>
                <a:spcPts val="0"/>
              </a:spcBef>
              <a:buClr>
                <a:schemeClr val="dk1"/>
              </a:buClr>
              <a:buSzPts val="1250"/>
            </a:pPr>
            <a:r>
              <a:rPr lang="en-IN" sz="1800" dirty="0">
                <a:solidFill>
                  <a:schemeClr val="dk1"/>
                </a:solidFill>
                <a:latin typeface="Open Sans"/>
                <a:ea typeface="Open Sans"/>
                <a:cs typeface="Open Sans"/>
                <a:sym typeface="Open Sans"/>
              </a:rPr>
              <a:t>Total No. of Prison Inmates</a:t>
            </a:r>
            <a:endParaRPr sz="1800" dirty="0">
              <a:solidFill>
                <a:schemeClr val="dk1"/>
              </a:solidFill>
              <a:latin typeface="Open Sans"/>
              <a:ea typeface="Open Sans"/>
              <a:cs typeface="Open Sans"/>
              <a:sym typeface="Open Sans"/>
            </a:endParaRPr>
          </a:p>
          <a:p>
            <a:pPr marL="492125" indent="-342900">
              <a:lnSpc>
                <a:spcPct val="115000"/>
              </a:lnSpc>
              <a:spcBef>
                <a:spcPts val="0"/>
              </a:spcBef>
              <a:buClr>
                <a:schemeClr val="dk1"/>
              </a:buClr>
              <a:buSzPts val="1250"/>
            </a:pPr>
            <a:r>
              <a:rPr lang="en-IN" sz="1800" dirty="0">
                <a:solidFill>
                  <a:schemeClr val="dk1"/>
                </a:solidFill>
                <a:latin typeface="Open Sans"/>
                <a:ea typeface="Open Sans"/>
                <a:cs typeface="Open Sans"/>
                <a:sym typeface="Open Sans"/>
              </a:rPr>
              <a:t>Total no. of residents in the Old age homes</a:t>
            </a:r>
            <a:endParaRPr sz="1800" dirty="0">
              <a:solidFill>
                <a:schemeClr val="dk1"/>
              </a:solidFill>
              <a:latin typeface="Open Sans"/>
              <a:ea typeface="Open Sans"/>
              <a:cs typeface="Open Sans"/>
              <a:sym typeface="Open Sans"/>
            </a:endParaRPr>
          </a:p>
          <a:p>
            <a:pPr marL="492125" indent="-342900">
              <a:lnSpc>
                <a:spcPct val="115000"/>
              </a:lnSpc>
              <a:spcBef>
                <a:spcPts val="0"/>
              </a:spcBef>
              <a:buClr>
                <a:schemeClr val="dk1"/>
              </a:buClr>
              <a:buSzPts val="1250"/>
            </a:pPr>
            <a:r>
              <a:rPr lang="en-IN" sz="1800" dirty="0">
                <a:solidFill>
                  <a:schemeClr val="dk1"/>
                </a:solidFill>
                <a:latin typeface="Open Sans"/>
                <a:ea typeface="Open Sans"/>
                <a:cs typeface="Open Sans"/>
                <a:sym typeface="Open Sans"/>
              </a:rPr>
              <a:t>Total No of residents in Orphanage</a:t>
            </a:r>
            <a:endParaRPr sz="1800" dirty="0">
              <a:solidFill>
                <a:schemeClr val="dk1"/>
              </a:solidFill>
              <a:latin typeface="Open Sans"/>
              <a:ea typeface="Open Sans"/>
              <a:cs typeface="Open Sans"/>
              <a:sym typeface="Open Sans"/>
            </a:endParaRPr>
          </a:p>
          <a:p>
            <a:pPr marL="492125" indent="-342900">
              <a:lnSpc>
                <a:spcPct val="115000"/>
              </a:lnSpc>
              <a:spcBef>
                <a:spcPts val="0"/>
              </a:spcBef>
              <a:buClr>
                <a:schemeClr val="dk1"/>
              </a:buClr>
              <a:buSzPts val="1250"/>
            </a:pPr>
            <a:r>
              <a:rPr lang="en-IN" sz="1800" dirty="0">
                <a:solidFill>
                  <a:schemeClr val="dk1"/>
                </a:solidFill>
                <a:latin typeface="Open Sans"/>
                <a:ea typeface="Open Sans"/>
                <a:cs typeface="Open Sans"/>
                <a:sym typeface="Open Sans"/>
              </a:rPr>
              <a:t>Population of Destitute homes</a:t>
            </a:r>
            <a:endParaRPr sz="1800" dirty="0">
              <a:solidFill>
                <a:schemeClr val="dk1"/>
              </a:solidFill>
              <a:latin typeface="Open Sans"/>
              <a:ea typeface="Open Sans"/>
              <a:cs typeface="Open Sans"/>
              <a:sym typeface="Open Sans"/>
            </a:endParaRPr>
          </a:p>
          <a:p>
            <a:pPr marL="492125" indent="-342900">
              <a:lnSpc>
                <a:spcPct val="115000"/>
              </a:lnSpc>
              <a:spcBef>
                <a:spcPts val="0"/>
              </a:spcBef>
              <a:buClr>
                <a:schemeClr val="dk1"/>
              </a:buClr>
              <a:buSzPts val="1250"/>
            </a:pPr>
            <a:r>
              <a:rPr lang="en-IN" sz="1800" dirty="0">
                <a:solidFill>
                  <a:schemeClr val="dk1"/>
                </a:solidFill>
                <a:latin typeface="Open Sans"/>
                <a:ea typeface="Open Sans"/>
                <a:cs typeface="Open Sans"/>
                <a:sym typeface="Open Sans"/>
              </a:rPr>
              <a:t>Population of Night shelters</a:t>
            </a:r>
            <a:endParaRPr sz="1800" dirty="0">
              <a:solidFill>
                <a:schemeClr val="dk1"/>
              </a:solidFill>
              <a:latin typeface="Open Sans"/>
              <a:ea typeface="Open Sans"/>
              <a:cs typeface="Open Sans"/>
              <a:sym typeface="Open Sans"/>
            </a:endParaRPr>
          </a:p>
          <a:p>
            <a:pPr marL="492125" indent="-342900">
              <a:lnSpc>
                <a:spcPct val="115000"/>
              </a:lnSpc>
              <a:spcBef>
                <a:spcPts val="0"/>
              </a:spcBef>
              <a:buClr>
                <a:schemeClr val="dk1"/>
              </a:buClr>
              <a:buSzPts val="1250"/>
            </a:pPr>
            <a:r>
              <a:rPr lang="en-IN" sz="1800" dirty="0">
                <a:solidFill>
                  <a:schemeClr val="dk1"/>
                </a:solidFill>
                <a:latin typeface="Open Sans"/>
                <a:ea typeface="Open Sans"/>
                <a:cs typeface="Open Sans"/>
                <a:sym typeface="Open Sans"/>
              </a:rPr>
              <a:t>Total no. of students in residential schools</a:t>
            </a:r>
          </a:p>
          <a:p>
            <a:pPr marL="492125" indent="-342900">
              <a:lnSpc>
                <a:spcPct val="115000"/>
              </a:lnSpc>
              <a:spcBef>
                <a:spcPts val="0"/>
              </a:spcBef>
              <a:buClr>
                <a:schemeClr val="dk1"/>
              </a:buClr>
              <a:buSzPts val="1250"/>
            </a:pPr>
            <a:r>
              <a:rPr lang="en-IN" sz="1800" dirty="0">
                <a:solidFill>
                  <a:schemeClr val="dk1"/>
                </a:solidFill>
                <a:latin typeface="Open Sans"/>
                <a:ea typeface="Open Sans"/>
                <a:cs typeface="Open Sans"/>
                <a:sym typeface="Open Sans"/>
              </a:rPr>
              <a:t>No. of workers in the industry or make-shift residential Setting</a:t>
            </a:r>
            <a:endParaRPr sz="1800" dirty="0">
              <a:solidFill>
                <a:schemeClr val="dk1"/>
              </a:solidFill>
              <a:latin typeface="Open Sans"/>
              <a:ea typeface="Open Sans"/>
              <a:cs typeface="Open Sans"/>
              <a:sym typeface="Open Sans"/>
            </a:endParaRPr>
          </a:p>
          <a:p>
            <a:pPr marL="492125" indent="-342900">
              <a:lnSpc>
                <a:spcPct val="115000"/>
              </a:lnSpc>
              <a:spcBef>
                <a:spcPts val="0"/>
              </a:spcBef>
              <a:buClr>
                <a:schemeClr val="dk1"/>
              </a:buClr>
              <a:buSzPts val="1250"/>
            </a:pPr>
            <a:r>
              <a:rPr lang="en-IN" sz="1800" dirty="0">
                <a:solidFill>
                  <a:schemeClr val="dk1"/>
                </a:solidFill>
                <a:latin typeface="Open Sans"/>
                <a:ea typeface="Open Sans"/>
                <a:cs typeface="Open Sans"/>
                <a:sym typeface="Open Sans"/>
              </a:rPr>
              <a:t>Total Tribal Population of the geography</a:t>
            </a:r>
            <a:endParaRPr sz="1800" dirty="0">
              <a:solidFill>
                <a:schemeClr val="dk1"/>
              </a:solidFill>
              <a:latin typeface="Open Sans"/>
              <a:ea typeface="Open Sans"/>
              <a:cs typeface="Open Sans"/>
              <a:sym typeface="Open Sans"/>
            </a:endParaRPr>
          </a:p>
          <a:p>
            <a:pPr marL="492125" indent="-342900">
              <a:lnSpc>
                <a:spcPct val="115000"/>
              </a:lnSpc>
              <a:spcBef>
                <a:spcPts val="0"/>
              </a:spcBef>
              <a:buClr>
                <a:schemeClr val="dk1"/>
              </a:buClr>
              <a:buSzPts val="1250"/>
            </a:pPr>
            <a:r>
              <a:rPr lang="en-IN" sz="1800" dirty="0">
                <a:solidFill>
                  <a:schemeClr val="dk1"/>
                </a:solidFill>
                <a:latin typeface="Open Sans"/>
                <a:ea typeface="Open Sans"/>
                <a:cs typeface="Open Sans"/>
                <a:sym typeface="Open Sans"/>
              </a:rPr>
              <a:t>Total Slum Population of the geography</a:t>
            </a:r>
            <a:endParaRPr sz="1800" dirty="0">
              <a:solidFill>
                <a:schemeClr val="dk1"/>
              </a:solidFill>
              <a:latin typeface="Open Sans"/>
              <a:ea typeface="Open Sans"/>
              <a:cs typeface="Open Sans"/>
              <a:sym typeface="Open Sans"/>
            </a:endParaRPr>
          </a:p>
          <a:p>
            <a:pPr marL="492125" indent="-342900">
              <a:lnSpc>
                <a:spcPct val="115000"/>
              </a:lnSpc>
              <a:spcBef>
                <a:spcPts val="0"/>
              </a:spcBef>
              <a:buClr>
                <a:schemeClr val="dk1"/>
              </a:buClr>
              <a:buSzPts val="1250"/>
            </a:pPr>
            <a:r>
              <a:rPr lang="en-IN" sz="1800" dirty="0">
                <a:solidFill>
                  <a:schemeClr val="dk1"/>
                </a:solidFill>
                <a:latin typeface="Open Sans"/>
                <a:ea typeface="Open Sans"/>
                <a:cs typeface="Open Sans"/>
                <a:sym typeface="Open Sans"/>
              </a:rPr>
              <a:t>Total Other vulnerable population (from the above categories)</a:t>
            </a:r>
            <a:endParaRPr sz="1800" dirty="0">
              <a:solidFill>
                <a:schemeClr val="dk1"/>
              </a:solidFill>
              <a:latin typeface="Open Sans"/>
              <a:ea typeface="Open Sans"/>
              <a:cs typeface="Open Sans"/>
              <a:sym typeface="Open Sans"/>
            </a:endParaRPr>
          </a:p>
        </p:txBody>
      </p:sp>
      <p:sp>
        <p:nvSpPr>
          <p:cNvPr id="244" name="Google Shape;244;g31b1cf0e2ce_0_33">
            <a:extLst>
              <a:ext uri="{FF2B5EF4-FFF2-40B4-BE49-F238E27FC236}">
                <a16:creationId xmlns:a16="http://schemas.microsoft.com/office/drawing/2014/main" id="{B8B52326-9BE9-1CB4-D94A-978544C20871}"/>
              </a:ext>
            </a:extLst>
          </p:cNvPr>
          <p:cNvSpPr txBox="1"/>
          <p:nvPr/>
        </p:nvSpPr>
        <p:spPr>
          <a:xfrm>
            <a:off x="2653751" y="0"/>
            <a:ext cx="9538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1" dirty="0">
                <a:solidFill>
                  <a:srgbClr val="FFFFFF"/>
                </a:solidFill>
                <a:latin typeface="Corbel"/>
                <a:ea typeface="Corbel"/>
                <a:cs typeface="Corbel"/>
                <a:sym typeface="Corbel"/>
              </a:rPr>
              <a:t>Form 1: Vulnerable Mapping Form…2</a:t>
            </a:r>
            <a:endParaRPr sz="2800" b="1" dirty="0">
              <a:solidFill>
                <a:srgbClr val="FFFFFF"/>
              </a:solidFill>
              <a:latin typeface="Corbel"/>
              <a:ea typeface="Corbel"/>
              <a:cs typeface="Corbel"/>
              <a:sym typeface="Corbel"/>
            </a:endParaRPr>
          </a:p>
        </p:txBody>
      </p:sp>
    </p:spTree>
    <p:extLst>
      <p:ext uri="{BB962C8B-B14F-4D97-AF65-F5344CB8AC3E}">
        <p14:creationId xmlns:p14="http://schemas.microsoft.com/office/powerpoint/2010/main" val="3337191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grpSp>
        <p:nvGrpSpPr>
          <p:cNvPr id="9" name="Group 8">
            <a:extLst>
              <a:ext uri="{FF2B5EF4-FFF2-40B4-BE49-F238E27FC236}">
                <a16:creationId xmlns:a16="http://schemas.microsoft.com/office/drawing/2014/main" id="{10B3C031-A983-CDAE-C57B-8DF32D78E799}"/>
              </a:ext>
            </a:extLst>
          </p:cNvPr>
          <p:cNvGrpSpPr/>
          <p:nvPr/>
        </p:nvGrpSpPr>
        <p:grpSpPr>
          <a:xfrm>
            <a:off x="5562068" y="892344"/>
            <a:ext cx="4212680" cy="5771929"/>
            <a:chOff x="5735243" y="703098"/>
            <a:chExt cx="4212680" cy="5771929"/>
          </a:xfrm>
        </p:grpSpPr>
        <p:pic>
          <p:nvPicPr>
            <p:cNvPr id="5" name="Picture 4">
              <a:extLst>
                <a:ext uri="{FF2B5EF4-FFF2-40B4-BE49-F238E27FC236}">
                  <a16:creationId xmlns:a16="http://schemas.microsoft.com/office/drawing/2014/main" id="{26403B15-5344-1B45-4AF4-08F4B10DC825}"/>
                </a:ext>
              </a:extLst>
            </p:cNvPr>
            <p:cNvPicPr>
              <a:picLocks noChangeAspect="1"/>
            </p:cNvPicPr>
            <p:nvPr/>
          </p:nvPicPr>
          <p:blipFill>
            <a:blip r:embed="rId3"/>
            <a:stretch>
              <a:fillRect/>
            </a:stretch>
          </p:blipFill>
          <p:spPr>
            <a:xfrm>
              <a:off x="5735243" y="703098"/>
              <a:ext cx="4212661" cy="5723556"/>
            </a:xfrm>
            <a:prstGeom prst="rect">
              <a:avLst/>
            </a:prstGeom>
            <a:ln>
              <a:solidFill>
                <a:schemeClr val="tx1"/>
              </a:solidFill>
            </a:ln>
          </p:spPr>
        </p:pic>
        <p:sp>
          <p:nvSpPr>
            <p:cNvPr id="6" name="TextBox 5">
              <a:extLst>
                <a:ext uri="{FF2B5EF4-FFF2-40B4-BE49-F238E27FC236}">
                  <a16:creationId xmlns:a16="http://schemas.microsoft.com/office/drawing/2014/main" id="{72EE91B1-C4F5-947F-1986-F39C89F69588}"/>
                </a:ext>
              </a:extLst>
            </p:cNvPr>
            <p:cNvSpPr txBox="1"/>
            <p:nvPr/>
          </p:nvSpPr>
          <p:spPr>
            <a:xfrm>
              <a:off x="8791401" y="6167250"/>
              <a:ext cx="1156522" cy="307777"/>
            </a:xfrm>
            <a:prstGeom prst="rect">
              <a:avLst/>
            </a:prstGeom>
            <a:solidFill>
              <a:schemeClr val="accent2"/>
            </a:solidFill>
          </p:spPr>
          <p:txBody>
            <a:bodyPr wrap="square" rtlCol="0">
              <a:spAutoFit/>
            </a:bodyPr>
            <a:lstStyle/>
            <a:p>
              <a:r>
                <a:rPr lang="en-US" dirty="0"/>
                <a:t>Submit</a:t>
              </a:r>
              <a:endParaRPr lang="en-IN" dirty="0"/>
            </a:p>
          </p:txBody>
        </p:sp>
      </p:grpSp>
      <p:sp>
        <p:nvSpPr>
          <p:cNvPr id="249" name="Google Shape;249;g31b1cf0e2ce_0_12"/>
          <p:cNvSpPr txBox="1"/>
          <p:nvPr/>
        </p:nvSpPr>
        <p:spPr>
          <a:xfrm>
            <a:off x="2606725" y="0"/>
            <a:ext cx="9444300" cy="612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800"/>
              <a:buFont typeface="Arial"/>
              <a:buNone/>
            </a:pPr>
            <a:r>
              <a:rPr lang="en-IN" sz="2800" b="1">
                <a:solidFill>
                  <a:schemeClr val="lt1"/>
                </a:solidFill>
                <a:latin typeface="Corbel"/>
                <a:ea typeface="Corbel"/>
                <a:cs typeface="Corbel"/>
                <a:sym typeface="Corbel"/>
              </a:rPr>
              <a:t>Form 1: Vulnerable Mapping Form</a:t>
            </a:r>
            <a:endParaRPr sz="2800" b="1">
              <a:solidFill>
                <a:schemeClr val="lt1"/>
              </a:solidFill>
              <a:latin typeface="Corbel"/>
              <a:ea typeface="Corbel"/>
              <a:cs typeface="Corbel"/>
              <a:sym typeface="Corbel"/>
            </a:endParaRPr>
          </a:p>
        </p:txBody>
      </p:sp>
      <p:pic>
        <p:nvPicPr>
          <p:cNvPr id="250" name="Google Shape;250;g31b1cf0e2ce_0_12"/>
          <p:cNvPicPr preferRelativeResize="0"/>
          <p:nvPr/>
        </p:nvPicPr>
        <p:blipFill rotWithShape="1">
          <a:blip r:embed="rId4">
            <a:alphaModFix/>
          </a:blip>
          <a:srcRect/>
          <a:stretch/>
        </p:blipFill>
        <p:spPr>
          <a:xfrm>
            <a:off x="241024" y="-34227"/>
            <a:ext cx="2134043" cy="814816"/>
          </a:xfrm>
          <a:prstGeom prst="rect">
            <a:avLst/>
          </a:prstGeom>
          <a:noFill/>
          <a:ln>
            <a:noFill/>
          </a:ln>
        </p:spPr>
      </p:pic>
      <p:grpSp>
        <p:nvGrpSpPr>
          <p:cNvPr id="251" name="Google Shape;251;g31b1cf0e2ce_0_12"/>
          <p:cNvGrpSpPr/>
          <p:nvPr/>
        </p:nvGrpSpPr>
        <p:grpSpPr>
          <a:xfrm>
            <a:off x="10059144" y="780589"/>
            <a:ext cx="1548000" cy="1013942"/>
            <a:chOff x="584306" y="649412"/>
            <a:chExt cx="1548000" cy="1013942"/>
          </a:xfrm>
        </p:grpSpPr>
        <p:sp>
          <p:nvSpPr>
            <p:cNvPr id="252" name="Google Shape;252;g31b1cf0e2ce_0_12"/>
            <p:cNvSpPr/>
            <p:nvPr/>
          </p:nvSpPr>
          <p:spPr>
            <a:xfrm>
              <a:off x="584306" y="907354"/>
              <a:ext cx="1548000"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Click on </a:t>
              </a:r>
              <a:r>
                <a:rPr lang="en-IN" b="1">
                  <a:solidFill>
                    <a:srgbClr val="FE7A10"/>
                  </a:solidFill>
                  <a:latin typeface="Corbel"/>
                  <a:ea typeface="Corbel"/>
                  <a:cs typeface="Corbel"/>
                  <a:sym typeface="Corbel"/>
                </a:rPr>
                <a:t>Ni-kshay Reports</a:t>
              </a:r>
              <a:endParaRPr sz="1400" b="0" i="0" u="none" strike="noStrike" cap="none">
                <a:solidFill>
                  <a:srgbClr val="000000"/>
                </a:solidFill>
                <a:latin typeface="Arial"/>
                <a:ea typeface="Arial"/>
                <a:cs typeface="Arial"/>
                <a:sym typeface="Arial"/>
              </a:endParaRPr>
            </a:p>
          </p:txBody>
        </p:sp>
        <p:sp>
          <p:nvSpPr>
            <p:cNvPr id="253" name="Google Shape;253;g31b1cf0e2ce_0_12"/>
            <p:cNvSpPr/>
            <p:nvPr/>
          </p:nvSpPr>
          <p:spPr>
            <a:xfrm>
              <a:off x="916271" y="649412"/>
              <a:ext cx="792000" cy="308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a:t>
              </a:r>
              <a:r>
                <a:rPr lang="en-IN" sz="1600" b="1">
                  <a:solidFill>
                    <a:srgbClr val="000546"/>
                  </a:solidFill>
                  <a:latin typeface="Corbel"/>
                  <a:ea typeface="Corbel"/>
                  <a:cs typeface="Corbel"/>
                  <a:sym typeface="Corbel"/>
                </a:rPr>
                <a:t>1</a:t>
              </a:r>
              <a:endParaRPr sz="1400" b="0" i="0" u="none" strike="noStrike" cap="none">
                <a:solidFill>
                  <a:srgbClr val="000000"/>
                </a:solidFill>
                <a:latin typeface="Arial"/>
                <a:ea typeface="Arial"/>
                <a:cs typeface="Arial"/>
                <a:sym typeface="Arial"/>
              </a:endParaRPr>
            </a:p>
          </p:txBody>
        </p:sp>
      </p:grpSp>
      <p:sp>
        <p:nvSpPr>
          <p:cNvPr id="254" name="Google Shape;254;g31b1cf0e2ce_0_12"/>
          <p:cNvSpPr/>
          <p:nvPr/>
        </p:nvSpPr>
        <p:spPr>
          <a:xfrm rot="10800000" flipH="1">
            <a:off x="10643109" y="2130412"/>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55" name="Google Shape;255;g31b1cf0e2ce_0_12"/>
          <p:cNvSpPr/>
          <p:nvPr/>
        </p:nvSpPr>
        <p:spPr>
          <a:xfrm>
            <a:off x="10059144" y="2754293"/>
            <a:ext cx="1548000"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Select </a:t>
            </a:r>
            <a:r>
              <a:rPr lang="en-IN" b="1">
                <a:solidFill>
                  <a:srgbClr val="FE7A10"/>
                </a:solidFill>
                <a:latin typeface="Corbel"/>
                <a:ea typeface="Corbel"/>
                <a:cs typeface="Corbel"/>
                <a:sym typeface="Corbel"/>
              </a:rPr>
              <a:t>‘100 Days TB Campaign’</a:t>
            </a:r>
            <a:endParaRPr sz="1400" b="0" i="0" u="none" strike="noStrike" cap="none">
              <a:solidFill>
                <a:srgbClr val="000000"/>
              </a:solidFill>
              <a:latin typeface="Arial"/>
              <a:ea typeface="Arial"/>
              <a:cs typeface="Arial"/>
              <a:sym typeface="Arial"/>
            </a:endParaRPr>
          </a:p>
        </p:txBody>
      </p:sp>
      <p:sp>
        <p:nvSpPr>
          <p:cNvPr id="256" name="Google Shape;256;g31b1cf0e2ce_0_12"/>
          <p:cNvSpPr/>
          <p:nvPr/>
        </p:nvSpPr>
        <p:spPr>
          <a:xfrm rot="10800000" flipH="1">
            <a:off x="10643109" y="3849700"/>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57" name="Google Shape;257;g31b1cf0e2ce_0_12"/>
          <p:cNvSpPr/>
          <p:nvPr/>
        </p:nvSpPr>
        <p:spPr>
          <a:xfrm>
            <a:off x="9901429" y="4685470"/>
            <a:ext cx="1929600"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Select </a:t>
            </a:r>
            <a:r>
              <a:rPr lang="en-IN" b="1">
                <a:solidFill>
                  <a:srgbClr val="FE7A10"/>
                </a:solidFill>
                <a:latin typeface="Corbel"/>
                <a:ea typeface="Corbel"/>
                <a:cs typeface="Corbel"/>
                <a:sym typeface="Corbel"/>
              </a:rPr>
              <a:t>Form1:</a:t>
            </a:r>
            <a:endParaRPr b="1">
              <a:solidFill>
                <a:srgbClr val="FE7A10"/>
              </a:solidFill>
              <a:latin typeface="Corbel"/>
              <a:ea typeface="Corbel"/>
              <a:cs typeface="Corbel"/>
              <a:sym typeface="Corbel"/>
            </a:endParaRPr>
          </a:p>
          <a:p>
            <a:pPr marL="0" marR="0" lvl="0" indent="0" algn="ctr" rtl="0">
              <a:lnSpc>
                <a:spcPct val="100000"/>
              </a:lnSpc>
              <a:spcBef>
                <a:spcPts val="0"/>
              </a:spcBef>
              <a:spcAft>
                <a:spcPts val="0"/>
              </a:spcAft>
              <a:buClr>
                <a:srgbClr val="FE7A10"/>
              </a:buClr>
              <a:buSzPts val="1400"/>
              <a:buFont typeface="Arial"/>
              <a:buNone/>
            </a:pPr>
            <a:r>
              <a:rPr lang="en-IN" b="1">
                <a:solidFill>
                  <a:srgbClr val="FE7A10"/>
                </a:solidFill>
                <a:latin typeface="Corbel"/>
                <a:ea typeface="Corbel"/>
                <a:cs typeface="Corbel"/>
                <a:sym typeface="Corbel"/>
              </a:rPr>
              <a:t>Vulnerable Mapping Form</a:t>
            </a:r>
            <a:endParaRPr b="1">
              <a:solidFill>
                <a:srgbClr val="FE7A10"/>
              </a:solidFill>
              <a:latin typeface="Corbel"/>
              <a:ea typeface="Corbel"/>
              <a:cs typeface="Corbel"/>
              <a:sym typeface="Corbel"/>
            </a:endParaRPr>
          </a:p>
        </p:txBody>
      </p:sp>
      <p:sp>
        <p:nvSpPr>
          <p:cNvPr id="258" name="Google Shape;258;g31b1cf0e2ce_0_12"/>
          <p:cNvSpPr/>
          <p:nvPr/>
        </p:nvSpPr>
        <p:spPr>
          <a:xfrm>
            <a:off x="10450594" y="2543480"/>
            <a:ext cx="792000" cy="308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a:t>
            </a:r>
            <a:r>
              <a:rPr lang="en-IN" sz="1600" b="1">
                <a:solidFill>
                  <a:srgbClr val="000546"/>
                </a:solidFill>
                <a:latin typeface="Corbel"/>
                <a:ea typeface="Corbel"/>
                <a:cs typeface="Corbel"/>
                <a:sym typeface="Corbel"/>
              </a:rPr>
              <a:t>2</a:t>
            </a:r>
            <a:endParaRPr sz="1400" b="0" i="0" u="none" strike="noStrike" cap="none">
              <a:solidFill>
                <a:srgbClr val="000000"/>
              </a:solidFill>
              <a:latin typeface="Arial"/>
              <a:ea typeface="Arial"/>
              <a:cs typeface="Arial"/>
              <a:sym typeface="Arial"/>
            </a:endParaRPr>
          </a:p>
        </p:txBody>
      </p:sp>
      <p:sp>
        <p:nvSpPr>
          <p:cNvPr id="259" name="Google Shape;259;g31b1cf0e2ce_0_12"/>
          <p:cNvSpPr/>
          <p:nvPr/>
        </p:nvSpPr>
        <p:spPr>
          <a:xfrm>
            <a:off x="10470220" y="4474646"/>
            <a:ext cx="792000" cy="308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a:t>
            </a:r>
            <a:r>
              <a:rPr lang="en-IN" sz="1600" b="1">
                <a:solidFill>
                  <a:srgbClr val="000546"/>
                </a:solidFill>
                <a:latin typeface="Corbel"/>
                <a:ea typeface="Corbel"/>
                <a:cs typeface="Corbel"/>
                <a:sym typeface="Corbel"/>
              </a:rPr>
              <a:t>3</a:t>
            </a:r>
            <a:endParaRPr sz="1400" b="0" i="0" u="none" strike="noStrike" cap="none">
              <a:solidFill>
                <a:srgbClr val="000000"/>
              </a:solidFill>
              <a:latin typeface="Arial"/>
              <a:ea typeface="Arial"/>
              <a:cs typeface="Arial"/>
              <a:sym typeface="Arial"/>
            </a:endParaRPr>
          </a:p>
        </p:txBody>
      </p:sp>
      <p:sp>
        <p:nvSpPr>
          <p:cNvPr id="264" name="Google Shape;264;g31b1cf0e2ce_0_12"/>
          <p:cNvSpPr/>
          <p:nvPr/>
        </p:nvSpPr>
        <p:spPr>
          <a:xfrm>
            <a:off x="9703249" y="6128509"/>
            <a:ext cx="2347776" cy="486000"/>
          </a:xfrm>
          <a:prstGeom prst="wedgeRoundRectCallout">
            <a:avLst>
              <a:gd name="adj1" fmla="val -58794"/>
              <a:gd name="adj2" fmla="val 16456"/>
              <a:gd name="adj3"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IN" dirty="0">
                <a:latin typeface="Corbel"/>
                <a:ea typeface="Corbel"/>
                <a:cs typeface="Corbel"/>
                <a:sym typeface="Corbel"/>
              </a:rPr>
              <a:t>Once filled the required information, click on ‘Submit’</a:t>
            </a:r>
            <a:endParaRPr dirty="0">
              <a:latin typeface="Corbel"/>
              <a:ea typeface="Corbel"/>
              <a:cs typeface="Corbel"/>
              <a:sym typeface="Corbel"/>
            </a:endParaRPr>
          </a:p>
        </p:txBody>
      </p:sp>
      <p:sp>
        <p:nvSpPr>
          <p:cNvPr id="265" name="Google Shape;265;g31b1cf0e2ce_0_12"/>
          <p:cNvSpPr/>
          <p:nvPr/>
        </p:nvSpPr>
        <p:spPr>
          <a:xfrm>
            <a:off x="8671285" y="6313543"/>
            <a:ext cx="672946" cy="307777"/>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pic>
        <p:nvPicPr>
          <p:cNvPr id="2" name="Picture 1">
            <a:extLst>
              <a:ext uri="{FF2B5EF4-FFF2-40B4-BE49-F238E27FC236}">
                <a16:creationId xmlns:a16="http://schemas.microsoft.com/office/drawing/2014/main" id="{02C3EAA7-C61A-B48E-4CBF-1D0360863871}"/>
              </a:ext>
            </a:extLst>
          </p:cNvPr>
          <p:cNvPicPr>
            <a:picLocks noChangeAspect="1"/>
          </p:cNvPicPr>
          <p:nvPr/>
        </p:nvPicPr>
        <p:blipFill>
          <a:blip r:embed="rId5"/>
          <a:stretch>
            <a:fillRect/>
          </a:stretch>
        </p:blipFill>
        <p:spPr>
          <a:xfrm>
            <a:off x="160562" y="886924"/>
            <a:ext cx="5274806" cy="5723556"/>
          </a:xfrm>
          <a:prstGeom prst="rect">
            <a:avLst/>
          </a:prstGeom>
          <a:ln>
            <a:solidFill>
              <a:schemeClr val="tx2"/>
            </a:solidFill>
          </a:ln>
        </p:spPr>
      </p:pic>
      <p:sp>
        <p:nvSpPr>
          <p:cNvPr id="4" name="Google Shape;263;g31b1cf0e2ce_0_12">
            <a:extLst>
              <a:ext uri="{FF2B5EF4-FFF2-40B4-BE49-F238E27FC236}">
                <a16:creationId xmlns:a16="http://schemas.microsoft.com/office/drawing/2014/main" id="{F45AF198-32F8-2DDF-C183-1E30110F8EAC}"/>
              </a:ext>
            </a:extLst>
          </p:cNvPr>
          <p:cNvSpPr/>
          <p:nvPr/>
        </p:nvSpPr>
        <p:spPr>
          <a:xfrm>
            <a:off x="160543" y="4294539"/>
            <a:ext cx="1019867" cy="882942"/>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31b1cf0e2ce_0_53"/>
          <p:cNvSpPr/>
          <p:nvPr/>
        </p:nvSpPr>
        <p:spPr>
          <a:xfrm>
            <a:off x="10954603" y="743004"/>
            <a:ext cx="1096500" cy="313200"/>
          </a:xfrm>
          <a:prstGeom prst="rect">
            <a:avLst/>
          </a:prstGeom>
          <a:solidFill>
            <a:schemeClr val="lt1"/>
          </a:solidFill>
          <a:ln w="107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orbel"/>
              <a:ea typeface="Corbel"/>
              <a:cs typeface="Corbel"/>
              <a:sym typeface="Corbel"/>
            </a:endParaRPr>
          </a:p>
        </p:txBody>
      </p:sp>
      <p:pic>
        <p:nvPicPr>
          <p:cNvPr id="271" name="Google Shape;271;g31b1cf0e2ce_0_53"/>
          <p:cNvPicPr preferRelativeResize="0"/>
          <p:nvPr/>
        </p:nvPicPr>
        <p:blipFill rotWithShape="1">
          <a:blip r:embed="rId3">
            <a:alphaModFix/>
          </a:blip>
          <a:srcRect/>
          <a:stretch/>
        </p:blipFill>
        <p:spPr>
          <a:xfrm>
            <a:off x="241024" y="-34227"/>
            <a:ext cx="2134043" cy="814816"/>
          </a:xfrm>
          <a:prstGeom prst="rect">
            <a:avLst/>
          </a:prstGeom>
          <a:noFill/>
          <a:ln>
            <a:noFill/>
          </a:ln>
        </p:spPr>
      </p:pic>
      <p:sp>
        <p:nvSpPr>
          <p:cNvPr id="272" name="Google Shape;272;g31b1cf0e2ce_0_53"/>
          <p:cNvSpPr/>
          <p:nvPr/>
        </p:nvSpPr>
        <p:spPr>
          <a:xfrm>
            <a:off x="3881775" y="1785300"/>
            <a:ext cx="7807500" cy="269520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1200"/>
              </a:spcBef>
              <a:spcAft>
                <a:spcPts val="0"/>
              </a:spcAft>
              <a:buClr>
                <a:srgbClr val="000000"/>
              </a:buClr>
              <a:buSzPts val="1100"/>
              <a:buFont typeface="Arial"/>
              <a:buNone/>
            </a:pPr>
            <a:r>
              <a:rPr lang="en-IN" sz="3900" b="1" dirty="0">
                <a:solidFill>
                  <a:srgbClr val="000F46"/>
                </a:solidFill>
                <a:latin typeface="Open Sans"/>
                <a:ea typeface="Open Sans"/>
                <a:cs typeface="Open Sans"/>
                <a:sym typeface="Open Sans"/>
              </a:rPr>
              <a:t>Form 2:</a:t>
            </a:r>
            <a:endParaRPr sz="3900" b="1" dirty="0">
              <a:solidFill>
                <a:srgbClr val="000F46"/>
              </a:solidFill>
              <a:latin typeface="Open Sans"/>
              <a:ea typeface="Open Sans"/>
              <a:cs typeface="Open Sans"/>
              <a:sym typeface="Open Sans"/>
            </a:endParaRPr>
          </a:p>
          <a:p>
            <a:pPr marL="0" marR="0" lvl="0" indent="0" algn="l" rtl="0">
              <a:lnSpc>
                <a:spcPct val="90000"/>
              </a:lnSpc>
              <a:spcBef>
                <a:spcPts val="1200"/>
              </a:spcBef>
              <a:spcAft>
                <a:spcPts val="0"/>
              </a:spcAft>
              <a:buClr>
                <a:srgbClr val="000000"/>
              </a:buClr>
              <a:buSzPts val="1100"/>
              <a:buFont typeface="Arial"/>
              <a:buNone/>
            </a:pPr>
            <a:r>
              <a:rPr lang="en-IN" sz="3900" b="1" dirty="0">
                <a:solidFill>
                  <a:srgbClr val="000F46"/>
                </a:solidFill>
                <a:latin typeface="Open Sans"/>
                <a:ea typeface="Open Sans"/>
                <a:cs typeface="Open Sans"/>
                <a:sym typeface="Open Sans"/>
              </a:rPr>
              <a:t>Facility level daily reporting form</a:t>
            </a:r>
            <a:endParaRPr sz="3900" b="1" dirty="0">
              <a:solidFill>
                <a:srgbClr val="000F46"/>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g31b1cf0e2ce_0_59"/>
          <p:cNvPicPr preferRelativeResize="0"/>
          <p:nvPr/>
        </p:nvPicPr>
        <p:blipFill rotWithShape="1">
          <a:blip r:embed="rId3">
            <a:alphaModFix/>
          </a:blip>
          <a:srcRect/>
          <a:stretch/>
        </p:blipFill>
        <p:spPr>
          <a:xfrm>
            <a:off x="241024" y="-34227"/>
            <a:ext cx="2134043" cy="814816"/>
          </a:xfrm>
          <a:prstGeom prst="rect">
            <a:avLst/>
          </a:prstGeom>
          <a:noFill/>
          <a:ln>
            <a:noFill/>
          </a:ln>
        </p:spPr>
      </p:pic>
      <p:sp>
        <p:nvSpPr>
          <p:cNvPr id="278" name="Google Shape;278;g31b1cf0e2ce_0_59"/>
          <p:cNvSpPr txBox="1">
            <a:spLocks noGrp="1"/>
          </p:cNvSpPr>
          <p:nvPr>
            <p:ph type="body" idx="1"/>
          </p:nvPr>
        </p:nvSpPr>
        <p:spPr>
          <a:xfrm>
            <a:off x="241025" y="727675"/>
            <a:ext cx="11440436" cy="58995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100"/>
              <a:buNone/>
            </a:pPr>
            <a:r>
              <a:rPr lang="en-IN" sz="1800" b="1" dirty="0">
                <a:solidFill>
                  <a:schemeClr val="dk1"/>
                </a:solidFill>
                <a:latin typeface="Open Sans Medium"/>
                <a:ea typeface="Open Sans Medium"/>
                <a:cs typeface="Open Sans Medium"/>
                <a:sym typeface="Open Sans Medium"/>
              </a:rPr>
              <a:t>This form will be filled in daily by facility-level users during the entire campaign.</a:t>
            </a:r>
          </a:p>
          <a:p>
            <a:pPr marL="0" lvl="0" indent="0" algn="l" rtl="0">
              <a:lnSpc>
                <a:spcPct val="150000"/>
              </a:lnSpc>
              <a:spcBef>
                <a:spcPts val="0"/>
              </a:spcBef>
              <a:spcAft>
                <a:spcPts val="0"/>
              </a:spcAft>
              <a:buSzPts val="1100"/>
              <a:buNone/>
            </a:pPr>
            <a:r>
              <a:rPr lang="en-IN" sz="1800" b="1" dirty="0">
                <a:solidFill>
                  <a:schemeClr val="dk1"/>
                </a:solidFill>
                <a:latin typeface="Open Sans Medium"/>
                <a:ea typeface="Open Sans Medium"/>
                <a:cs typeface="Open Sans Medium"/>
                <a:sym typeface="Open Sans Medium"/>
              </a:rPr>
              <a:t>The following fields are required:</a:t>
            </a:r>
          </a:p>
          <a:p>
            <a:pPr marL="0" lvl="0" indent="0" algn="l" rtl="0">
              <a:lnSpc>
                <a:spcPct val="150000"/>
              </a:lnSpc>
              <a:spcBef>
                <a:spcPts val="0"/>
              </a:spcBef>
              <a:spcAft>
                <a:spcPts val="0"/>
              </a:spcAft>
              <a:buSzPts val="1100"/>
              <a:buNone/>
            </a:pPr>
            <a:endParaRPr sz="1800" b="1" dirty="0">
              <a:solidFill>
                <a:schemeClr val="dk1"/>
              </a:solidFill>
              <a:latin typeface="Open Sans Medium"/>
              <a:ea typeface="Open Sans Medium"/>
              <a:cs typeface="Open Sans Medium"/>
              <a:sym typeface="Open Sans Medium"/>
            </a:endParaRPr>
          </a:p>
          <a:p>
            <a:pPr lvl="0"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vulnerable individuals screened in that geography during the campaign.</a:t>
            </a:r>
            <a:endParaRPr sz="1600" dirty="0">
              <a:solidFill>
                <a:schemeClr val="dk1"/>
              </a:solidFill>
              <a:latin typeface="Open Sans"/>
              <a:ea typeface="Open Sans"/>
              <a:cs typeface="Open Sans"/>
              <a:sym typeface="Open Sans"/>
            </a:endParaRPr>
          </a:p>
          <a:p>
            <a:pPr lvl="0"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individuals with past history of TB screened.</a:t>
            </a:r>
            <a:endParaRPr sz="1600" dirty="0">
              <a:solidFill>
                <a:schemeClr val="dk1"/>
              </a:solidFill>
              <a:latin typeface="Open Sans"/>
              <a:ea typeface="Open Sans"/>
              <a:cs typeface="Open Sans"/>
              <a:sym typeface="Open Sans"/>
            </a:endParaRPr>
          </a:p>
          <a:p>
            <a:pPr lvl="0"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household contact screened.</a:t>
            </a:r>
            <a:endParaRPr sz="1600" dirty="0">
              <a:solidFill>
                <a:schemeClr val="dk1"/>
              </a:solidFill>
              <a:latin typeface="Open Sans"/>
              <a:ea typeface="Open Sans"/>
              <a:cs typeface="Open Sans"/>
              <a:sym typeface="Open Sans"/>
            </a:endParaRPr>
          </a:p>
          <a:p>
            <a:pPr lvl="0"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diabetics screened in that geography during the campaign.</a:t>
            </a:r>
            <a:endParaRPr sz="1600" dirty="0">
              <a:solidFill>
                <a:schemeClr val="dk1"/>
              </a:solidFill>
              <a:latin typeface="Open Sans"/>
              <a:ea typeface="Open Sans"/>
              <a:cs typeface="Open Sans"/>
              <a:sym typeface="Open Sans"/>
            </a:endParaRPr>
          </a:p>
          <a:p>
            <a:pPr lvl="0"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undernourished individuals / BMI &lt;18.5 screened in that geography during the campaign.</a:t>
            </a:r>
            <a:endParaRPr sz="1600" dirty="0">
              <a:solidFill>
                <a:schemeClr val="dk1"/>
              </a:solidFill>
              <a:latin typeface="Open Sans"/>
              <a:ea typeface="Open Sans"/>
              <a:cs typeface="Open Sans"/>
              <a:sym typeface="Open Sans"/>
            </a:endParaRPr>
          </a:p>
          <a:p>
            <a:pPr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individuals &gt;60 years of age screened in that geography during the campaign.</a:t>
            </a:r>
          </a:p>
          <a:p>
            <a:pPr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individuals who are smokers and screened in that geography during the campaign.</a:t>
            </a:r>
          </a:p>
          <a:p>
            <a:pPr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individuals who are alcoholic and screened in that geography during the campaign.</a:t>
            </a:r>
          </a:p>
          <a:p>
            <a:pPr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vulnerable individuals identified as presumptive using symptom screening or X-ray.</a:t>
            </a:r>
          </a:p>
          <a:p>
            <a:pPr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individuals in congregate settings screened in that geography during the campaign.</a:t>
            </a:r>
          </a:p>
          <a:p>
            <a:pPr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sym typeface="Open Sans"/>
              </a:rPr>
              <a:t>Total no. of individuals (vulnerable + general) screened during the campaign.</a:t>
            </a:r>
          </a:p>
          <a:p>
            <a:pPr indent="-345757">
              <a:lnSpc>
                <a:spcPct val="100000"/>
              </a:lnSpc>
              <a:spcBef>
                <a:spcPts val="0"/>
              </a:spcBef>
              <a:buClr>
                <a:schemeClr val="dk1"/>
              </a:buClr>
              <a:buSzPts val="1845"/>
              <a:buFont typeface="Open Sans"/>
              <a:buAutoNum type="arabicPeriod"/>
            </a:pPr>
            <a:r>
              <a:rPr lang="en-US" sz="1600" dirty="0">
                <a:solidFill>
                  <a:schemeClr val="dk1"/>
                </a:solidFill>
                <a:latin typeface="Open Sans"/>
                <a:ea typeface="Open Sans"/>
                <a:cs typeface="Open Sans"/>
                <a:sym typeface="Open Sans"/>
              </a:rPr>
              <a:t>Total no. of individuals (vulnerable + general) identified as presumptive using symptom screening or X-ray.</a:t>
            </a:r>
            <a:endParaRPr lang="en-IN" sz="1600" dirty="0">
              <a:solidFill>
                <a:schemeClr val="dk1"/>
              </a:solidFill>
              <a:latin typeface="Open Sans"/>
              <a:ea typeface="Open Sans"/>
              <a:cs typeface="Open Sans"/>
              <a:sym typeface="Open Sans"/>
            </a:endParaRPr>
          </a:p>
          <a:p>
            <a:pPr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individuals referred for X-Ray.</a:t>
            </a:r>
          </a:p>
          <a:p>
            <a:pPr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individuals referred for NAAT.</a:t>
            </a:r>
          </a:p>
          <a:p>
            <a:pPr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sym typeface="Open Sans"/>
              </a:rPr>
              <a:t>No. of individuals referred for Microscopy.</a:t>
            </a:r>
          </a:p>
          <a:p>
            <a:pPr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rPr>
              <a:t>No. of Ni-kshay </a:t>
            </a:r>
            <a:r>
              <a:rPr lang="en-IN" sz="1600" dirty="0" err="1">
                <a:solidFill>
                  <a:schemeClr val="dk1"/>
                </a:solidFill>
                <a:latin typeface="Open Sans"/>
                <a:ea typeface="Open Sans"/>
                <a:cs typeface="Open Sans"/>
              </a:rPr>
              <a:t>Shivirs</a:t>
            </a:r>
            <a:r>
              <a:rPr lang="en-IN" sz="1600" dirty="0">
                <a:solidFill>
                  <a:schemeClr val="dk1"/>
                </a:solidFill>
                <a:latin typeface="Open Sans"/>
                <a:ea typeface="Open Sans"/>
                <a:cs typeface="Open Sans"/>
              </a:rPr>
              <a:t> held</a:t>
            </a:r>
            <a:endParaRPr lang="en-IN" sz="1600" dirty="0">
              <a:solidFill>
                <a:schemeClr val="dk1"/>
              </a:solidFill>
              <a:latin typeface="Open Sans"/>
              <a:ea typeface="Open Sans"/>
              <a:cs typeface="Open Sans"/>
              <a:sym typeface="Open Sans"/>
            </a:endParaRPr>
          </a:p>
          <a:p>
            <a:pPr indent="-345757">
              <a:lnSpc>
                <a:spcPct val="100000"/>
              </a:lnSpc>
              <a:spcBef>
                <a:spcPts val="0"/>
              </a:spcBef>
              <a:buClr>
                <a:schemeClr val="dk1"/>
              </a:buClr>
              <a:buSzPts val="1845"/>
              <a:buFont typeface="Open Sans"/>
              <a:buAutoNum type="arabicPeriod"/>
            </a:pPr>
            <a:r>
              <a:rPr lang="en-IN" sz="1600" dirty="0">
                <a:solidFill>
                  <a:schemeClr val="dk1"/>
                </a:solidFill>
                <a:latin typeface="Open Sans"/>
                <a:ea typeface="Open Sans"/>
                <a:cs typeface="Open Sans"/>
              </a:rPr>
              <a:t>No. of Ni-kshay </a:t>
            </a:r>
            <a:r>
              <a:rPr lang="en-IN" sz="1600" dirty="0" err="1">
                <a:solidFill>
                  <a:schemeClr val="dk1"/>
                </a:solidFill>
                <a:latin typeface="Open Sans"/>
                <a:ea typeface="Open Sans"/>
                <a:cs typeface="Open Sans"/>
              </a:rPr>
              <a:t>Vahans</a:t>
            </a:r>
            <a:r>
              <a:rPr lang="en-IN" sz="1600" dirty="0">
                <a:solidFill>
                  <a:schemeClr val="dk1"/>
                </a:solidFill>
                <a:latin typeface="Open Sans"/>
                <a:ea typeface="Open Sans"/>
                <a:cs typeface="Open Sans"/>
              </a:rPr>
              <a:t> deployed</a:t>
            </a:r>
            <a:endParaRPr sz="1600" dirty="0">
              <a:solidFill>
                <a:schemeClr val="dk1"/>
              </a:solidFill>
              <a:latin typeface="Open Sans"/>
              <a:ea typeface="Open Sans"/>
              <a:cs typeface="Open Sans"/>
              <a:sym typeface="Open Sans"/>
            </a:endParaRPr>
          </a:p>
        </p:txBody>
      </p:sp>
      <p:sp>
        <p:nvSpPr>
          <p:cNvPr id="279" name="Google Shape;279;g31b1cf0e2ce_0_59"/>
          <p:cNvSpPr txBox="1"/>
          <p:nvPr/>
        </p:nvSpPr>
        <p:spPr>
          <a:xfrm>
            <a:off x="2653751" y="0"/>
            <a:ext cx="9538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1">
                <a:solidFill>
                  <a:srgbClr val="FFFFFF"/>
                </a:solidFill>
                <a:latin typeface="Corbel"/>
                <a:ea typeface="Corbel"/>
                <a:cs typeface="Corbel"/>
                <a:sym typeface="Corbel"/>
              </a:rPr>
              <a:t>Form 2: Facility level daily reporting form</a:t>
            </a:r>
            <a:endParaRPr sz="2800" b="1">
              <a:solidFill>
                <a:srgbClr val="FFFFFF"/>
              </a:solidFill>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name="2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1670</TotalTime>
  <Words>1912</Words>
  <Application>Microsoft Macintosh PowerPoint</Application>
  <PresentationFormat>Widescreen</PresentationFormat>
  <Paragraphs>236</Paragraphs>
  <Slides>26</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Noto Sans Symbols</vt:lpstr>
      <vt:lpstr>Corbel</vt:lpstr>
      <vt:lpstr>Open Sans Medium</vt:lpstr>
      <vt:lpstr>Arial</vt:lpstr>
      <vt:lpstr>Noto Sans</vt:lpstr>
      <vt:lpstr>Open Sans</vt:lpstr>
      <vt:lpstr>Calibri</vt:lpstr>
      <vt:lpstr>2_Frame</vt:lpstr>
      <vt:lpstr>3_Frame</vt:lpstr>
      <vt:lpstr>NTEP 100 Days TB Campaign</vt:lpstr>
      <vt:lpstr>PowerPoint Presentation</vt:lpstr>
      <vt:lpstr>The Key Population demographics in Ni-kshay need to be updated with the following additional categories relevant to TB Preventive Treatment (TPT) eligibility: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Manu Mathew</dc:creator>
  <cp:lastModifiedBy>Prateek Agarwal</cp:lastModifiedBy>
  <cp:revision>18</cp:revision>
  <dcterms:created xsi:type="dcterms:W3CDTF">2018-08-06T06:16:16Z</dcterms:created>
  <dcterms:modified xsi:type="dcterms:W3CDTF">2025-01-14T07:47:57Z</dcterms:modified>
</cp:coreProperties>
</file>